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7" r:id="rId6"/>
    <p:sldId id="262" r:id="rId7"/>
    <p:sldId id="263" r:id="rId8"/>
    <p:sldId id="265" r:id="rId9"/>
    <p:sldId id="266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85" autoAdjust="0"/>
  </p:normalViewPr>
  <p:slideViewPr>
    <p:cSldViewPr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C1EF-9831-4DA4-A978-38BDDC591B8F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6862B-DB8F-4F2A-8739-4B5F7C2EC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6862B-DB8F-4F2A-8739-4B5F7C2ECA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sd@us.ib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c.dhe.ibm.com/infocenter/tivihelp/v50r1/topic/com.ibm.mbs.doc/designer/r_props_rich_text_editor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developerworks/community/blogs/a9ba1efe-b731-4317-9724-a181d6155e3a/entry/a_maximo_scripting_solution_to_a_plain_text_problem?lang=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developerworks/community/blogs/a9ba1efe-b731-4317-9724-a181d6155e3a/entry/bilog_75_reporting_with_rtf_rich_text_formatting_or_reporting_to_the_fullest7?lang=en" TargetMode="External"/><Relationship Id="rId2" Type="http://schemas.openxmlformats.org/officeDocument/2006/relationships/hyperlink" Target="http://www-01.ibm.com/support/docview.wss?uid=swg2159008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rfe/execute?use_case=viewRfe&amp;CR_ID=28405" TargetMode="External"/><Relationship Id="rId2" Type="http://schemas.openxmlformats.org/officeDocument/2006/relationships/hyperlink" Target="https://www.ibm.com/developerworks/community/wikis/home?lang=e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620000" cy="2593975"/>
          </a:xfrm>
        </p:spPr>
        <p:txBody>
          <a:bodyPr/>
          <a:lstStyle/>
          <a:p>
            <a:r>
              <a:rPr lang="en-US" sz="5400" dirty="0"/>
              <a:t>Rich Text Formatting </a:t>
            </a:r>
            <a:r>
              <a:rPr lang="en-US" sz="5400"/>
              <a:t>in Maximo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Scott Dickerson</a:t>
            </a:r>
          </a:p>
          <a:p>
            <a:r>
              <a:rPr lang="en-US" dirty="0">
                <a:hlinkClick r:id="rId2"/>
              </a:rPr>
              <a:t>scottsd@us.ibm.com</a:t>
            </a:r>
            <a:endParaRPr lang="en-US" dirty="0"/>
          </a:p>
          <a:p>
            <a:r>
              <a:rPr lang="en-US" dirty="0"/>
              <a:t>UI Framework Designer</a:t>
            </a:r>
          </a:p>
        </p:txBody>
      </p:sp>
    </p:spTree>
    <p:extLst>
      <p:ext uri="{BB962C8B-B14F-4D97-AF65-F5344CB8AC3E}">
        <p14:creationId xmlns:p14="http://schemas.microsoft.com/office/powerpoint/2010/main" val="724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/>
              <a:t>Configuring the Rich Text 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197"/>
            <a:ext cx="7620000" cy="4800600"/>
          </a:xfrm>
        </p:spPr>
        <p:txBody>
          <a:bodyPr/>
          <a:lstStyle/>
          <a:p>
            <a:r>
              <a:rPr lang="en-US" dirty="0"/>
              <a:t>There are actually two rich-text enabled widgets:</a:t>
            </a:r>
          </a:p>
          <a:p>
            <a:r>
              <a:rPr lang="en-US" dirty="0"/>
              <a:t>&lt;</a:t>
            </a:r>
            <a:r>
              <a:rPr lang="en-US" dirty="0" err="1"/>
              <a:t>richtextviewer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richtexteditor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Turn off the “markup” bar by editing the plugins property</a:t>
            </a:r>
          </a:p>
          <a:p>
            <a:pPr lvl="1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44577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6197679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http://pic.dhe.ibm.com/infocenter/tivihelp/v50r1/topic/com.ibm.mbs.doc/designer/r_props_rich_text_editor.html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2720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Preserving CRs using Email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message body of the email is written directly to the ticket long description field (as well as the </a:t>
            </a:r>
            <a:r>
              <a:rPr lang="en-US" dirty="0" err="1"/>
              <a:t>commlog</a:t>
            </a:r>
            <a:r>
              <a:rPr lang="en-US" dirty="0"/>
              <a:t> </a:t>
            </a:r>
            <a:r>
              <a:rPr lang="en-US" dirty="0" err="1"/>
              <a:t>msgbody</a:t>
            </a:r>
            <a:r>
              <a:rPr lang="en-US" dirty="0"/>
              <a:t> field).   </a:t>
            </a:r>
          </a:p>
          <a:p>
            <a:pPr lvl="1"/>
            <a:r>
              <a:rPr lang="en-US" dirty="0"/>
              <a:t>This is fine if the body of the email is of content-type=text/html as the RTE renders it just fine.  </a:t>
            </a:r>
          </a:p>
          <a:p>
            <a:pPr lvl="1"/>
            <a:r>
              <a:rPr lang="en-US" dirty="0"/>
              <a:t>If the content-type is text/plain, the </a:t>
            </a:r>
            <a:r>
              <a:rPr lang="en-US" u="sng" dirty="0"/>
              <a:t>RTE flattens the text</a:t>
            </a:r>
            <a:r>
              <a:rPr lang="en-US" dirty="0"/>
              <a:t> as it does not recognize whitespace control characters.</a:t>
            </a:r>
          </a:p>
          <a:p>
            <a:pPr lvl="1"/>
            <a:endParaRPr lang="en-US" dirty="0"/>
          </a:p>
          <a:p>
            <a:r>
              <a:rPr lang="en-US" dirty="0"/>
              <a:t>If your mail server sends the content as text/plain, you can use </a:t>
            </a:r>
            <a:r>
              <a:rPr lang="en-US" dirty="0">
                <a:hlinkClick r:id="rId2"/>
              </a:rPr>
              <a:t>this</a:t>
            </a:r>
            <a:r>
              <a:rPr lang="en-US" dirty="0"/>
              <a:t> workaround to Preserve CRs:</a:t>
            </a:r>
          </a:p>
          <a:p>
            <a:pPr lvl="1"/>
            <a:r>
              <a:rPr lang="en-US" sz="1400" dirty="0">
                <a:hlinkClick r:id="rId2"/>
              </a:rPr>
              <a:t>https://www.ibm.com/developerworks/community/blogs/a9ba1efe-b731-4317-9724-a181d6155e3a/entry/a_maximo_scripting_solution_to_a_plain_text_problem?lang=en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0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rich text formatting?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dirty="0"/>
              <a:t>New widget available in Maximo Asset Management 7.5 and </a:t>
            </a:r>
            <a:r>
              <a:rPr lang="en-US" dirty="0" err="1"/>
              <a:t>SmartCloud</a:t>
            </a:r>
            <a:r>
              <a:rPr lang="en-US" dirty="0"/>
              <a:t> Control Desk 7.5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2286000"/>
            <a:ext cx="7572375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00741" y="2971800"/>
            <a:ext cx="6781800" cy="2476500"/>
            <a:chOff x="960" y="1608"/>
            <a:chExt cx="4272" cy="1560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248" y="2096"/>
              <a:ext cx="1968" cy="1072"/>
            </a:xfrm>
            <a:prstGeom prst="wedgeRoundRectCallout">
              <a:avLst>
                <a:gd name="adj1" fmla="val -73731"/>
                <a:gd name="adj2" fmla="val -78079"/>
                <a:gd name="adj3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/>
                <a:t> </a:t>
              </a:r>
              <a:r>
                <a:rPr lang="en-US" sz="1200"/>
                <a:t>Flexible Fonts</a:t>
              </a:r>
            </a:p>
            <a:p>
              <a:pPr>
                <a:buFontTx/>
                <a:buChar char="•"/>
              </a:pPr>
              <a:r>
                <a:rPr lang="en-US" sz="1200"/>
                <a:t> </a:t>
              </a:r>
              <a:r>
                <a:rPr lang="en-US" sz="1200" b="1"/>
                <a:t>Bold</a:t>
              </a:r>
              <a:r>
                <a:rPr lang="en-US" sz="1200"/>
                <a:t>, </a:t>
              </a:r>
              <a:r>
                <a:rPr lang="en-US" sz="1200" i="1"/>
                <a:t>Italics</a:t>
              </a:r>
              <a:r>
                <a:rPr lang="en-US" sz="1200"/>
                <a:t>, </a:t>
              </a:r>
              <a:r>
                <a:rPr lang="en-US" sz="1200" u="sng"/>
                <a:t>Underline</a:t>
              </a:r>
              <a:r>
                <a:rPr lang="en-US" sz="1200"/>
                <a:t>, etc.</a:t>
              </a:r>
            </a:p>
            <a:p>
              <a:pPr>
                <a:buFontTx/>
                <a:buChar char="•"/>
              </a:pPr>
              <a:r>
                <a:rPr lang="en-US" sz="1200"/>
                <a:t> Character Sizes</a:t>
              </a:r>
            </a:p>
            <a:p>
              <a:pPr>
                <a:buFontTx/>
                <a:buChar char="•"/>
              </a:pPr>
              <a:r>
                <a:rPr lang="en-US" sz="1200"/>
                <a:t> Bullets</a:t>
              </a:r>
            </a:p>
            <a:p>
              <a:pPr>
                <a:buFontTx/>
                <a:buChar char="•"/>
              </a:pPr>
              <a:r>
                <a:rPr lang="en-US" sz="1200"/>
                <a:t> Colors and Highlighting</a:t>
              </a:r>
            </a:p>
            <a:p>
              <a:pPr>
                <a:buFontTx/>
                <a:buChar char="•"/>
              </a:pPr>
              <a:r>
                <a:rPr lang="en-US" sz="1200"/>
                <a:t> URL links</a:t>
              </a:r>
            </a:p>
            <a:p>
              <a:pPr>
                <a:buFontTx/>
                <a:buChar char="•"/>
              </a:pPr>
              <a:r>
                <a:rPr lang="en-US" sz="1200"/>
                <a:t> Supports copy/paste from Word, etc.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60" y="1608"/>
              <a:ext cx="4272" cy="240"/>
            </a:xfrm>
            <a:prstGeom prst="rect">
              <a:avLst/>
            </a:prstGeom>
            <a:noFill/>
            <a:ln w="28575">
              <a:solidFill>
                <a:srgbClr val="D9182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762000" y="228600"/>
            <a:ext cx="8229600" cy="914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8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Rich Text in the 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Users can enter text in the format that they want on a Maximo screen</a:t>
            </a:r>
          </a:p>
          <a:p>
            <a:pPr lvl="1"/>
            <a:r>
              <a:rPr lang="en-US" dirty="0"/>
              <a:t>You no longer need to rely on attachments to show </a:t>
            </a:r>
            <a:r>
              <a:rPr lang="en-US" u="sng" dirty="0"/>
              <a:t>rich text</a:t>
            </a:r>
            <a:r>
              <a:rPr lang="en-US" dirty="0"/>
              <a:t> to your end users</a:t>
            </a:r>
          </a:p>
          <a:p>
            <a:r>
              <a:rPr lang="en-US" sz="2400" dirty="0"/>
              <a:t>Available out of the box:</a:t>
            </a:r>
          </a:p>
          <a:p>
            <a:pPr lvl="1"/>
            <a:r>
              <a:rPr lang="en-US" dirty="0"/>
              <a:t>Maximo</a:t>
            </a:r>
          </a:p>
          <a:p>
            <a:pPr lvl="2"/>
            <a:r>
              <a:rPr lang="en-US" dirty="0"/>
              <a:t>All Long Descriptions, Communication Templates, Communication History, and Work Logs, </a:t>
            </a:r>
          </a:p>
          <a:p>
            <a:pPr lvl="2"/>
            <a:r>
              <a:rPr lang="en-US" dirty="0"/>
              <a:t>Bulletin Board Messages</a:t>
            </a:r>
          </a:p>
          <a:p>
            <a:pPr lvl="2"/>
            <a:r>
              <a:rPr lang="en-US" dirty="0"/>
              <a:t>Solutions application: Problem, Cause and Resolution fields.</a:t>
            </a:r>
          </a:p>
          <a:p>
            <a:pPr lvl="2"/>
            <a:r>
              <a:rPr lang="en-US" dirty="0"/>
              <a:t>Create Service Request, View Service Request</a:t>
            </a:r>
          </a:p>
          <a:p>
            <a:pPr lvl="2"/>
            <a:r>
              <a:rPr lang="en-US" dirty="0"/>
              <a:t>Configuration Item</a:t>
            </a:r>
          </a:p>
          <a:p>
            <a:pPr lvl="1"/>
            <a:r>
              <a:rPr lang="en-US" dirty="0"/>
              <a:t>SCCD</a:t>
            </a:r>
          </a:p>
          <a:p>
            <a:pPr lvl="2"/>
            <a:r>
              <a:rPr lang="en-US" dirty="0"/>
              <a:t> Service Catalog Offerings application description and additional details section.</a:t>
            </a:r>
          </a:p>
          <a:p>
            <a:pPr lvl="2"/>
            <a:r>
              <a:rPr lang="en-US" dirty="0"/>
              <a:t>Inline Ticket Details and Workorder Details (Long Descriptions)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170738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838200" y="1752600"/>
            <a:ext cx="3657600" cy="2209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6"/>
          <p:cNvSpPr>
            <a:spLocks noChangeArrowheads="1"/>
          </p:cNvSpPr>
          <p:nvPr/>
        </p:nvSpPr>
        <p:spPr bwMode="auto">
          <a:xfrm>
            <a:off x="5105400" y="1600200"/>
            <a:ext cx="2971800" cy="1003300"/>
          </a:xfrm>
          <a:prstGeom prst="wedgeRoundRectCallout">
            <a:avLst>
              <a:gd name="adj1" fmla="val -68111"/>
              <a:gd name="adj2" fmla="val 98417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Enabled Rich Text Formats to display in BIRT Reports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533400" y="228600"/>
            <a:ext cx="8229600" cy="9144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Displaying Rich Text in Reports</a:t>
            </a:r>
          </a:p>
        </p:txBody>
      </p:sp>
    </p:spTree>
    <p:extLst>
      <p:ext uri="{BB962C8B-B14F-4D97-AF65-F5344CB8AC3E}">
        <p14:creationId xmlns:p14="http://schemas.microsoft.com/office/powerpoint/2010/main" val="22313651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74638"/>
            <a:ext cx="7848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Rich Text Formatting in the Database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Rich Text formatting XML tags are directly stored in the database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33700"/>
            <a:ext cx="2895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933700"/>
            <a:ext cx="39814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22860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Widget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5750" y="2328582"/>
            <a:ext cx="398145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100228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After upgrade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Rich text widgets are added to the User Interface</a:t>
            </a:r>
          </a:p>
          <a:p>
            <a:pPr lvl="1"/>
            <a:r>
              <a:rPr lang="en-US" dirty="0"/>
              <a:t>Replacing Multiline text box widgets in some cases in Maximo</a:t>
            </a:r>
          </a:p>
          <a:p>
            <a:pPr lvl="1"/>
            <a:r>
              <a:rPr lang="en-US" dirty="0"/>
              <a:t>Replacing a previous version of the Rich text widget in SCCD</a:t>
            </a:r>
          </a:p>
          <a:p>
            <a:r>
              <a:rPr lang="en-US" sz="2400" dirty="0"/>
              <a:t>Existing data is not upgraded to have rich text content</a:t>
            </a:r>
          </a:p>
          <a:p>
            <a:pPr lvl="1"/>
            <a:r>
              <a:rPr lang="en-US" dirty="0"/>
              <a:t>You must run update </a:t>
            </a:r>
            <a:r>
              <a:rPr lang="en-US" dirty="0">
                <a:hlinkClick r:id="rId2"/>
              </a:rPr>
              <a:t>updateRichText.bat</a:t>
            </a:r>
            <a:endParaRPr lang="en-US" dirty="0"/>
          </a:p>
          <a:p>
            <a:pPr lvl="2"/>
            <a:r>
              <a:rPr lang="en-US" sz="1200" dirty="0">
                <a:hlinkClick r:id="rId2"/>
              </a:rPr>
              <a:t>http://www-01.ibm.com/support/docview.wss?uid=swg21590089</a:t>
            </a:r>
            <a:endParaRPr lang="en-US" dirty="0"/>
          </a:p>
          <a:p>
            <a:r>
              <a:rPr lang="en-US" dirty="0"/>
              <a:t>All out-of-the-box reports are updated to support rich text for the fields enabled out of the box </a:t>
            </a:r>
          </a:p>
          <a:p>
            <a:r>
              <a:rPr lang="en-US"/>
              <a:t>Custom </a:t>
            </a:r>
            <a:r>
              <a:rPr lang="en-US" dirty="0"/>
              <a:t>reports must be </a:t>
            </a:r>
            <a:r>
              <a:rPr lang="en-US" dirty="0">
                <a:hlinkClick r:id="rId3"/>
              </a:rPr>
              <a:t>updated</a:t>
            </a:r>
            <a:r>
              <a:rPr lang="en-US" dirty="0"/>
              <a:t> manually to support rich-text</a:t>
            </a:r>
          </a:p>
          <a:p>
            <a:pPr lvl="1"/>
            <a:r>
              <a:rPr lang="en-US" sz="1200" dirty="0">
                <a:hlinkClick r:id="rId3"/>
              </a:rPr>
              <a:t>https://www.ibm.com/developerworks/community/blogs/a9ba1efe-b731-4317-9724-a181d6155e3a/entry/bilog_75_reporting_with_rtf_rich_text_formatting_or_reporting_to_the_fullest7?lang=en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Integration with Rich Text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Rich Text Formatted data is exported through the Integration layer</a:t>
            </a:r>
          </a:p>
          <a:p>
            <a:pPr lvl="1"/>
            <a:r>
              <a:rPr lang="en-US" dirty="0"/>
              <a:t>You will need to process and strip the rich text out if your Integration layer cannot handle it</a:t>
            </a:r>
          </a:p>
          <a:p>
            <a:r>
              <a:rPr lang="en-US" dirty="0"/>
              <a:t>Because of this, some clients are </a:t>
            </a:r>
            <a:r>
              <a:rPr lang="en-US" dirty="0">
                <a:hlinkClick r:id="rId2"/>
              </a:rPr>
              <a:t>turning off </a:t>
            </a:r>
            <a:r>
              <a:rPr lang="en-US" dirty="0"/>
              <a:t>the rich text functionality.</a:t>
            </a:r>
          </a:p>
          <a:p>
            <a:pPr lvl="1"/>
            <a:r>
              <a:rPr lang="en-US" sz="1400" dirty="0">
                <a:hlinkClick r:id="rId2"/>
              </a:rPr>
              <a:t>https://www.ibm.com/developerworks/community/wikis/home?lang=en#/wiki/IBM%20Maximo%20Asset%20Management/page/Making%20long%20description%20a%20text%20field</a:t>
            </a:r>
            <a:endParaRPr lang="en-US" dirty="0"/>
          </a:p>
          <a:p>
            <a:r>
              <a:rPr lang="en-US" dirty="0"/>
              <a:t>There are </a:t>
            </a:r>
            <a:r>
              <a:rPr lang="en-US" dirty="0">
                <a:hlinkClick r:id="rId3"/>
              </a:rPr>
              <a:t>enhancement requests</a:t>
            </a:r>
            <a:r>
              <a:rPr lang="en-US" dirty="0"/>
              <a:t> in our backlog to make this configurable in the product, please vote for them</a:t>
            </a:r>
          </a:p>
          <a:p>
            <a:pPr lvl="1"/>
            <a:r>
              <a:rPr lang="en-US" sz="1400" dirty="0">
                <a:hlinkClick r:id="rId3"/>
              </a:rPr>
              <a:t>http://www.ibm.com/developerworks/rfe/execute?use_case=viewRfe&amp;CR_ID=28405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Integration with Rich Text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13156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implement a java outbound processing class in your Object Structure or user exit to strip out the tags</a:t>
            </a:r>
          </a:p>
          <a:p>
            <a:r>
              <a:rPr lang="en-US" dirty="0"/>
              <a:t>The object structure definition class file must be:</a:t>
            </a:r>
          </a:p>
          <a:p>
            <a:pPr lvl="1"/>
            <a:r>
              <a:rPr lang="en-US" dirty="0"/>
              <a:t>Compiled</a:t>
            </a:r>
          </a:p>
          <a:p>
            <a:pPr lvl="1"/>
            <a:r>
              <a:rPr lang="en-US" dirty="0"/>
              <a:t>Included in the application EAR file (rebuild and re-deploy EAR file)</a:t>
            </a:r>
          </a:p>
          <a:p>
            <a:pPr lvl="1"/>
            <a:r>
              <a:rPr lang="en-US" dirty="0"/>
              <a:t>Registered on the applicable Object Structure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5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3733800" cy="6477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Sample Object Structure Outbound Processing Class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124200"/>
            <a:ext cx="7620000" cy="3276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199723"/>
              </p:ext>
            </p:extLst>
          </p:nvPr>
        </p:nvGraphicFramePr>
        <p:xfrm>
          <a:off x="4074459" y="251012"/>
          <a:ext cx="3970338" cy="628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3" imgW="4784675" imgH="7544823" progId="Word.Document.12">
                  <p:embed/>
                </p:oleObj>
              </mc:Choice>
              <mc:Fallback>
                <p:oleObj name="Document" r:id="rId3" imgW="4784675" imgH="75448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4459" y="251012"/>
                        <a:ext cx="3970338" cy="628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17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741</Words>
  <Application>Microsoft Macintosh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Document</vt:lpstr>
      <vt:lpstr>Rich Text Formatting in Maximo</vt:lpstr>
      <vt:lpstr>What is rich text formatting?</vt:lpstr>
      <vt:lpstr>Using Rich Text in the UI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Configuring the Rich Text Widget</vt:lpstr>
      <vt:lpstr>Preserving CRs using Email Listener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 Text Formatting</dc:title>
  <dc:creator>scottsd</dc:creator>
  <cp:lastModifiedBy>Microsoft Office User</cp:lastModifiedBy>
  <cp:revision>38</cp:revision>
  <dcterms:created xsi:type="dcterms:W3CDTF">2006-08-16T00:00:00Z</dcterms:created>
  <dcterms:modified xsi:type="dcterms:W3CDTF">2020-03-04T15:22:02Z</dcterms:modified>
</cp:coreProperties>
</file>