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0"/>
  </p:notesMasterIdLst>
  <p:sldIdLst>
    <p:sldId id="256" r:id="rId2"/>
    <p:sldId id="257" r:id="rId3"/>
    <p:sldId id="276" r:id="rId4"/>
    <p:sldId id="272" r:id="rId5"/>
    <p:sldId id="274" r:id="rId6"/>
    <p:sldId id="271" r:id="rId7"/>
    <p:sldId id="261" r:id="rId8"/>
    <p:sldId id="259" r:id="rId9"/>
    <p:sldId id="262" r:id="rId10"/>
    <p:sldId id="264" r:id="rId11"/>
    <p:sldId id="268" r:id="rId12"/>
    <p:sldId id="265" r:id="rId13"/>
    <p:sldId id="266" r:id="rId14"/>
    <p:sldId id="267" r:id="rId15"/>
    <p:sldId id="269" r:id="rId16"/>
    <p:sldId id="270" r:id="rId17"/>
    <p:sldId id="275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FB26B6-C947-6331-ED1F-7C1A970233DC}" v="242" dt="2022-01-11T04:10:44.519"/>
    <p1510:client id="{67E279CD-4FD9-DADE-EBF7-03C99D499DE8}" v="730" dt="2020-11-05T19:18:08.065"/>
    <p1510:client id="{8B5B316A-E82C-9EB0-DD6A-659BDB5E292F}" v="3" dt="2022-01-11T17:05:28.347"/>
    <p1510:client id="{A567A2A5-B252-90F2-8F32-EA3CD9F293A2}" v="69" dt="2022-01-13T00:17:28.562"/>
    <p1510:client id="{B8CF459F-FC98-4F5C-87BE-E54379CCDEF7}" v="535" dt="2020-11-05T18:45:40.387"/>
    <p1510:client id="{BFEFDAAC-78CD-82E0-21F9-ECDE880BC7DF}" v="37" dt="2022-01-13T15:45:46.938"/>
    <p1510:client id="{EB1F92E3-C4FE-BC28-8DC1-3E62885C3936}" v="88" dt="2022-01-11T04:16:44.1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00AA5-81BD-4AAD-AAF1-F9736D97B0E5}" type="datetimeFigureOut">
              <a:rPr lang="en-US"/>
              <a:t>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0049F-426C-467F-8722-2650C53BB1E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80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a3fee5b124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a3fee5b124_0_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ga3fee5b124_0_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a3fee5b124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8200" y="403225"/>
            <a:ext cx="5118100" cy="2879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ga3fee5b124_0_4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 We have a large and growing ecosystem of open source software for IBM Z &amp; LinuxONE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 This slide represents only a partial list of all the open source software available in IBM Z &amp; LinuxONE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 No different to other processor architectures like ARM or x86, software for IBM Z &amp; LinuxONE also known as s390x requires Linux distribution compiled in the corresponding processor architecture.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 We have a team of IBM upstream engineers that are constantly porting and validating new versions of open source software or adding new open source software.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 Outside IBM the open source community has ported and validated hundreds of open source software for s390x.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 This open source software for s390x, is available in GitHub, individual software distribution sites or in Docker Hub.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 ClefOS (the goose), it is an open source Linux distribution for Z based on RHEL/CentOS</a:t>
            </a:r>
            <a:endParaRPr/>
          </a:p>
        </p:txBody>
      </p:sp>
      <p:sp>
        <p:nvSpPr>
          <p:cNvPr id="408" name="Google Shape;408;ga3fee5b124_0_4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a3fee5b124_0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a3fee5b124_0_8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ga3fee5b124_0_8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46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312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(1/4), blank (3/4)">
  <p:cSld name="title, text (1/4), blank (3/4)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280416" y="231648"/>
            <a:ext cx="5522976" cy="1072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ftr" idx="11"/>
          </p:nvPr>
        </p:nvSpPr>
        <p:spPr>
          <a:xfrm>
            <a:off x="304888" y="6383868"/>
            <a:ext cx="5486312" cy="22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9448800" y="6383868"/>
            <a:ext cx="2438309" cy="22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body" idx="1"/>
          </p:nvPr>
        </p:nvSpPr>
        <p:spPr>
          <a:xfrm>
            <a:off x="292608" y="1658112"/>
            <a:ext cx="2450592" cy="433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1pPr>
            <a:lvl2pPr marL="1219170" lvl="1" indent="-457189" algn="l">
              <a:lnSpc>
                <a:spcPct val="88888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marL="1828754" lvl="2" indent="-457189" algn="l">
              <a:lnSpc>
                <a:spcPct val="88888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lnSpc>
                <a:spcPct val="88888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4pPr>
            <a:lvl5pPr marL="3047924" lvl="4" indent="-457189" algn="l">
              <a:lnSpc>
                <a:spcPct val="88888"/>
              </a:lnSpc>
              <a:spcBef>
                <a:spcPts val="800"/>
              </a:spcBef>
              <a:spcAft>
                <a:spcPts val="0"/>
              </a:spcAft>
              <a:buSzPts val="1800"/>
              <a:buChar char="»"/>
              <a:defRPr/>
            </a:lvl5pPr>
            <a:lvl6pPr marL="3657509" lvl="5" indent="-457189" algn="l">
              <a:spcBef>
                <a:spcPts val="800"/>
              </a:spcBef>
              <a:spcAft>
                <a:spcPts val="0"/>
              </a:spcAft>
              <a:buSzPts val="1800"/>
              <a:buChar char="»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SzPts val="1800"/>
              <a:buChar char="»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SzPts val="1800"/>
              <a:buChar char="»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7238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(black box) over image(s)">
  <p:cSld name="title (black box) over image(s)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45" name="Google Shape;245;p35"/>
          <p:cNvSpPr txBox="1">
            <a:spLocks noGrp="1"/>
          </p:cNvSpPr>
          <p:nvPr>
            <p:ph type="title"/>
          </p:nvPr>
        </p:nvSpPr>
        <p:spPr>
          <a:xfrm>
            <a:off x="1" y="3"/>
            <a:ext cx="12192000" cy="128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71450" tIns="150875" rIns="171450" bIns="1714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5"/>
          <p:cNvSpPr txBox="1">
            <a:spLocks noGrp="1"/>
          </p:cNvSpPr>
          <p:nvPr>
            <p:ph type="ftr" idx="11"/>
          </p:nvPr>
        </p:nvSpPr>
        <p:spPr>
          <a:xfrm>
            <a:off x="304800" y="6435307"/>
            <a:ext cx="8534400" cy="1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328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with page contents)">
  <p:cSld name="divider (with page contents)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>
            <a:spLocks noGrp="1"/>
          </p:cNvSpPr>
          <p:nvPr>
            <p:ph type="title"/>
          </p:nvPr>
        </p:nvSpPr>
        <p:spPr>
          <a:xfrm>
            <a:off x="280416" y="234040"/>
            <a:ext cx="5522976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2"/>
          <p:cNvSpPr txBox="1">
            <a:spLocks noGrp="1"/>
          </p:cNvSpPr>
          <p:nvPr>
            <p:ph type="ftr" idx="11"/>
          </p:nvPr>
        </p:nvSpPr>
        <p:spPr>
          <a:xfrm>
            <a:off x="304888" y="6383868"/>
            <a:ext cx="5486312" cy="22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2"/>
          <p:cNvSpPr txBox="1">
            <a:spLocks noGrp="1"/>
          </p:cNvSpPr>
          <p:nvPr>
            <p:ph type="sldNum" idx="12"/>
          </p:nvPr>
        </p:nvSpPr>
        <p:spPr>
          <a:xfrm>
            <a:off x="9448800" y="6383868"/>
            <a:ext cx="2438309" cy="22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body" idx="1"/>
          </p:nvPr>
        </p:nvSpPr>
        <p:spPr>
          <a:xfrm>
            <a:off x="6388608" y="1658112"/>
            <a:ext cx="5498592" cy="433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/>
            </a:lvl1pPr>
            <a:lvl2pPr marL="1219170" lvl="1" indent="-304792" algn="l">
              <a:lnSpc>
                <a:spcPct val="133333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2pPr>
            <a:lvl3pPr marL="1828754" lvl="2" indent="-304792" algn="l">
              <a:lnSpc>
                <a:spcPct val="133333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3pPr>
            <a:lvl4pPr marL="2438339" lvl="3" indent="-304792" algn="l">
              <a:lnSpc>
                <a:spcPct val="133333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4pPr>
            <a:lvl5pPr marL="3047924" lvl="4" indent="-304792" algn="l">
              <a:lnSpc>
                <a:spcPct val="133333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457189" algn="l">
              <a:spcBef>
                <a:spcPts val="800"/>
              </a:spcBef>
              <a:spcAft>
                <a:spcPts val="0"/>
              </a:spcAft>
              <a:buSzPts val="1800"/>
              <a:buChar char="»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SzPts val="1800"/>
              <a:buChar char="»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SzPts val="1800"/>
              <a:buChar char="»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76" name="Google Shape;176;p22"/>
          <p:cNvSpPr txBox="1">
            <a:spLocks noGrp="1"/>
          </p:cNvSpPr>
          <p:nvPr>
            <p:ph type="body" idx="2"/>
          </p:nvPr>
        </p:nvSpPr>
        <p:spPr>
          <a:xfrm>
            <a:off x="292608" y="1658112"/>
            <a:ext cx="5498592" cy="433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/>
            </a:lvl1pPr>
            <a:lvl2pPr marL="1219170" lvl="1" indent="-304792" algn="l">
              <a:lnSpc>
                <a:spcPct val="133333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2pPr>
            <a:lvl3pPr marL="1828754" lvl="2" indent="-304792" algn="l">
              <a:lnSpc>
                <a:spcPct val="133333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3pPr>
            <a:lvl4pPr marL="2438339" lvl="3" indent="-304792" algn="l">
              <a:lnSpc>
                <a:spcPct val="133333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4pPr>
            <a:lvl5pPr marL="3047924" lvl="4" indent="-304792" algn="l">
              <a:lnSpc>
                <a:spcPct val="133333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457189" algn="l">
              <a:spcBef>
                <a:spcPts val="800"/>
              </a:spcBef>
              <a:spcAft>
                <a:spcPts val="0"/>
              </a:spcAft>
              <a:buSzPts val="1800"/>
              <a:buChar char="»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SzPts val="1800"/>
              <a:buChar char="»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SzPts val="1800"/>
              <a:buChar char="»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629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1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15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66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253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03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37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07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19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sv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bm.com/community/z/linuxone-cc/" TargetMode="External"/><Relationship Id="rId4" Type="http://schemas.openxmlformats.org/officeDocument/2006/relationships/hyperlink" Target="https://developer.ibm.com/linuxon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suosl.org/services/ibm-z/" TargetMode="External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travis-ci.com/user/multi-cpu-architectures/" TargetMode="External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sv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m.com/community/z/open-source/" TargetMode="External"/><Relationship Id="rId2" Type="http://schemas.openxmlformats.org/officeDocument/2006/relationships/hyperlink" Target="mailto:lyz@ibm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m.com/blogs/systems/ibm-telum-processor-the-next-gen-microprocessor-for-ibm-z-and-ibm-linuxone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rminaltalk.net/e/christian-jacobi-tells-us-all-about-telu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en.wikipedia.org/wiki/SHARE_(computing)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.png"/><Relationship Id="rId21" Type="http://schemas.openxmlformats.org/officeDocument/2006/relationships/image" Target="../media/image27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63" Type="http://schemas.openxmlformats.org/officeDocument/2006/relationships/image" Target="../media/image69.png"/><Relationship Id="rId68" Type="http://schemas.openxmlformats.org/officeDocument/2006/relationships/image" Target="../media/image74.png"/><Relationship Id="rId84" Type="http://schemas.openxmlformats.org/officeDocument/2006/relationships/image" Target="../media/image90.png"/><Relationship Id="rId89" Type="http://schemas.openxmlformats.org/officeDocument/2006/relationships/image" Target="../media/image95.png"/><Relationship Id="rId16" Type="http://schemas.openxmlformats.org/officeDocument/2006/relationships/image" Target="../media/image22.png"/><Relationship Id="rId11" Type="http://schemas.openxmlformats.org/officeDocument/2006/relationships/image" Target="../media/image17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53" Type="http://schemas.openxmlformats.org/officeDocument/2006/relationships/image" Target="../media/image59.png"/><Relationship Id="rId58" Type="http://schemas.openxmlformats.org/officeDocument/2006/relationships/image" Target="../media/image64.png"/><Relationship Id="rId74" Type="http://schemas.openxmlformats.org/officeDocument/2006/relationships/image" Target="../media/image80.png"/><Relationship Id="rId79" Type="http://schemas.openxmlformats.org/officeDocument/2006/relationships/image" Target="../media/image85.png"/><Relationship Id="rId5" Type="http://schemas.openxmlformats.org/officeDocument/2006/relationships/image" Target="../media/image11.png"/><Relationship Id="rId90" Type="http://schemas.openxmlformats.org/officeDocument/2006/relationships/image" Target="../media/image96.png"/><Relationship Id="rId95" Type="http://schemas.openxmlformats.org/officeDocument/2006/relationships/image" Target="../media/image101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Relationship Id="rId64" Type="http://schemas.openxmlformats.org/officeDocument/2006/relationships/image" Target="../media/image70.png"/><Relationship Id="rId69" Type="http://schemas.openxmlformats.org/officeDocument/2006/relationships/image" Target="../media/image75.png"/><Relationship Id="rId8" Type="http://schemas.openxmlformats.org/officeDocument/2006/relationships/image" Target="../media/image14.png"/><Relationship Id="rId51" Type="http://schemas.openxmlformats.org/officeDocument/2006/relationships/image" Target="../media/image57.png"/><Relationship Id="rId72" Type="http://schemas.openxmlformats.org/officeDocument/2006/relationships/image" Target="../media/image78.png"/><Relationship Id="rId80" Type="http://schemas.openxmlformats.org/officeDocument/2006/relationships/image" Target="../media/image86.png"/><Relationship Id="rId85" Type="http://schemas.openxmlformats.org/officeDocument/2006/relationships/image" Target="../media/image91.png"/><Relationship Id="rId93" Type="http://schemas.openxmlformats.org/officeDocument/2006/relationships/image" Target="../media/image99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59" Type="http://schemas.openxmlformats.org/officeDocument/2006/relationships/image" Target="../media/image65.png"/><Relationship Id="rId67" Type="http://schemas.openxmlformats.org/officeDocument/2006/relationships/image" Target="../media/image73.png"/><Relationship Id="rId20" Type="http://schemas.openxmlformats.org/officeDocument/2006/relationships/image" Target="../media/image26.png"/><Relationship Id="rId41" Type="http://schemas.openxmlformats.org/officeDocument/2006/relationships/image" Target="../media/image47.png"/><Relationship Id="rId54" Type="http://schemas.openxmlformats.org/officeDocument/2006/relationships/image" Target="../media/image60.png"/><Relationship Id="rId62" Type="http://schemas.openxmlformats.org/officeDocument/2006/relationships/image" Target="../media/image68.png"/><Relationship Id="rId70" Type="http://schemas.openxmlformats.org/officeDocument/2006/relationships/image" Target="../media/image76.png"/><Relationship Id="rId75" Type="http://schemas.openxmlformats.org/officeDocument/2006/relationships/image" Target="../media/image81.png"/><Relationship Id="rId83" Type="http://schemas.openxmlformats.org/officeDocument/2006/relationships/image" Target="../media/image89.png"/><Relationship Id="rId88" Type="http://schemas.openxmlformats.org/officeDocument/2006/relationships/image" Target="../media/image94.png"/><Relationship Id="rId91" Type="http://schemas.openxmlformats.org/officeDocument/2006/relationships/image" Target="../media/image97.png"/><Relationship Id="rId96" Type="http://schemas.openxmlformats.org/officeDocument/2006/relationships/hyperlink" Target="http://www.ibm.com/community/z/open-source-softwar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49" Type="http://schemas.openxmlformats.org/officeDocument/2006/relationships/image" Target="../media/image55.png"/><Relationship Id="rId57" Type="http://schemas.openxmlformats.org/officeDocument/2006/relationships/image" Target="../media/image63.png"/><Relationship Id="rId10" Type="http://schemas.openxmlformats.org/officeDocument/2006/relationships/image" Target="../media/image16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52" Type="http://schemas.openxmlformats.org/officeDocument/2006/relationships/image" Target="../media/image58.png"/><Relationship Id="rId60" Type="http://schemas.openxmlformats.org/officeDocument/2006/relationships/image" Target="../media/image66.png"/><Relationship Id="rId65" Type="http://schemas.openxmlformats.org/officeDocument/2006/relationships/image" Target="../media/image71.png"/><Relationship Id="rId73" Type="http://schemas.openxmlformats.org/officeDocument/2006/relationships/image" Target="../media/image79.png"/><Relationship Id="rId78" Type="http://schemas.openxmlformats.org/officeDocument/2006/relationships/image" Target="../media/image84.png"/><Relationship Id="rId81" Type="http://schemas.openxmlformats.org/officeDocument/2006/relationships/image" Target="../media/image87.png"/><Relationship Id="rId86" Type="http://schemas.openxmlformats.org/officeDocument/2006/relationships/image" Target="../media/image92.png"/><Relationship Id="rId94" Type="http://schemas.openxmlformats.org/officeDocument/2006/relationships/image" Target="../media/image10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9" Type="http://schemas.openxmlformats.org/officeDocument/2006/relationships/image" Target="../media/image45.png"/><Relationship Id="rId34" Type="http://schemas.openxmlformats.org/officeDocument/2006/relationships/image" Target="../media/image40.png"/><Relationship Id="rId50" Type="http://schemas.openxmlformats.org/officeDocument/2006/relationships/image" Target="../media/image56.png"/><Relationship Id="rId55" Type="http://schemas.openxmlformats.org/officeDocument/2006/relationships/image" Target="../media/image61.png"/><Relationship Id="rId76" Type="http://schemas.openxmlformats.org/officeDocument/2006/relationships/image" Target="../media/image82.png"/><Relationship Id="rId7" Type="http://schemas.openxmlformats.org/officeDocument/2006/relationships/image" Target="../media/image13.png"/><Relationship Id="rId71" Type="http://schemas.openxmlformats.org/officeDocument/2006/relationships/image" Target="../media/image77.png"/><Relationship Id="rId92" Type="http://schemas.openxmlformats.org/officeDocument/2006/relationships/image" Target="../media/image98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35.png"/><Relationship Id="rId24" Type="http://schemas.openxmlformats.org/officeDocument/2006/relationships/image" Target="../media/image30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66" Type="http://schemas.openxmlformats.org/officeDocument/2006/relationships/image" Target="../media/image72.png"/><Relationship Id="rId87" Type="http://schemas.openxmlformats.org/officeDocument/2006/relationships/image" Target="../media/image93.png"/><Relationship Id="rId61" Type="http://schemas.openxmlformats.org/officeDocument/2006/relationships/image" Target="../media/image67.png"/><Relationship Id="rId82" Type="http://schemas.openxmlformats.org/officeDocument/2006/relationships/image" Target="../media/image88.png"/><Relationship Id="rId19" Type="http://schemas.openxmlformats.org/officeDocument/2006/relationships/image" Target="../media/image25.png"/><Relationship Id="rId14" Type="http://schemas.openxmlformats.org/officeDocument/2006/relationships/image" Target="../media/image20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56" Type="http://schemas.openxmlformats.org/officeDocument/2006/relationships/image" Target="../media/image62.png"/><Relationship Id="rId77" Type="http://schemas.openxmlformats.org/officeDocument/2006/relationships/image" Target="../media/image8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mainframeproject.org/projects/software-discovery-too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png"/><Relationship Id="rId4" Type="http://schemas.openxmlformats.org/officeDocument/2006/relationships/hyperlink" Target="https://ibm.github.io/ibm-z-oss-hub/main/mai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z/Now!</a:t>
            </a:r>
            <a:br>
              <a:rPr lang="en-US" sz="4800" dirty="0">
                <a:cs typeface="Calibri Light"/>
              </a:rPr>
            </a:br>
            <a:br>
              <a:rPr lang="en-US" sz="4000" dirty="0"/>
            </a:br>
            <a:r>
              <a:rPr lang="en-US" sz="2000" dirty="0">
                <a:ea typeface="+mj-lt"/>
                <a:cs typeface="+mj-lt"/>
              </a:rPr>
              <a:t>Resources for Developing Open Source Software </a:t>
            </a:r>
            <a:r>
              <a:rPr lang="en-US" sz="2000" kern="1200" dirty="0">
                <a:ea typeface="+mj-lt"/>
                <a:cs typeface="+mj-lt"/>
              </a:rPr>
              <a:t>for Linux </a:t>
            </a:r>
            <a:r>
              <a:rPr lang="en-US" sz="2000" dirty="0">
                <a:ea typeface="+mj-lt"/>
                <a:cs typeface="+mj-lt"/>
              </a:rPr>
              <a:t>on </a:t>
            </a:r>
            <a:r>
              <a:rPr lang="en-US" sz="2000" kern="1200" dirty="0">
                <a:ea typeface="+mj-lt"/>
                <a:cs typeface="+mj-lt"/>
              </a:rPr>
              <a:t>IBM</a:t>
            </a:r>
            <a:r>
              <a:rPr lang="en-US" sz="2000" dirty="0">
                <a:ea typeface="+mj-lt"/>
                <a:cs typeface="+mj-lt"/>
              </a:rPr>
              <a:t> </a:t>
            </a:r>
            <a:r>
              <a:rPr lang="en-US" sz="2000" kern="1200" dirty="0">
                <a:ea typeface="+mj-lt"/>
                <a:cs typeface="+mj-lt"/>
              </a:rPr>
              <a:t>Z and </a:t>
            </a:r>
            <a:r>
              <a:rPr lang="en-US" sz="2000" kern="1200" dirty="0" err="1">
                <a:ea typeface="+mj-lt"/>
                <a:cs typeface="+mj-lt"/>
              </a:rPr>
              <a:t>LinuxONE</a:t>
            </a:r>
            <a:br>
              <a:rPr lang="en-US" sz="2000" dirty="0">
                <a:ea typeface="+mj-lt"/>
                <a:cs typeface="+mj-lt"/>
              </a:rPr>
            </a:br>
            <a:endParaRPr lang="en-US" sz="2000" kern="1200" dirty="0">
              <a:ea typeface="+mj-lt"/>
              <a:cs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4149" y="932688"/>
            <a:ext cx="5916603" cy="4992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2000"/>
          </a:p>
          <a:p>
            <a:pPr algn="l"/>
            <a:r>
              <a:rPr lang="en-US" sz="2000" dirty="0"/>
              <a:t>Elizabeth K. Joseph, Developer Advocate </a:t>
            </a:r>
            <a:endParaRPr lang="en-US" sz="2000" dirty="0">
              <a:cs typeface="Calibri" panose="020F0502020204030204"/>
            </a:endParaRPr>
          </a:p>
          <a:p>
            <a:pPr algn="l"/>
            <a:r>
              <a:rPr lang="en-US" sz="2000" dirty="0"/>
              <a:t>@pleia2</a:t>
            </a:r>
            <a:endParaRPr lang="en-US" sz="2000" dirty="0">
              <a:cs typeface="Calibri" panose="020F0502020204030204"/>
            </a:endParaRPr>
          </a:p>
          <a:p>
            <a:r>
              <a:rPr lang="en-US" sz="2000" dirty="0">
                <a:ea typeface="+mj-lt"/>
                <a:cs typeface="+mj-lt"/>
              </a:rPr>
              <a:t>13 January 2022</a:t>
            </a:r>
            <a:endParaRPr lang="en-US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01B15-E7A9-4DAD-85A5-4BF4B7874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Full project hosting, including code, and mailing lists </a:t>
            </a:r>
            <a:endParaRPr lang="en-US"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Blogs and podcasts of general interest to the open source mainframe community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Slack and forums for communication among participants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Project support for 3rd party open source projects seeking infrastructure (VMs, CI/CD services)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Annual conference! </a:t>
            </a:r>
            <a:endParaRPr lang="en-US" dirty="0"/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AF0958A-9DC4-44BC-BEBB-A9D6C1455F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0"/>
          <a:stretch/>
        </p:blipFill>
        <p:spPr>
          <a:xfrm>
            <a:off x="8020570" y="3174742"/>
            <a:ext cx="3135109" cy="95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76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D8C017-6A52-4BB9-954F-DBF4B9E7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IBM </a:t>
            </a:r>
            <a:r>
              <a:rPr lang="en-US" err="1">
                <a:cs typeface="Calibri Light"/>
              </a:rPr>
              <a:t>LinuxONE</a:t>
            </a:r>
            <a:r>
              <a:rPr lang="en-US">
                <a:cs typeface="Calibri Light"/>
              </a:rPr>
              <a:t> Community Cloud</a:t>
            </a:r>
            <a:endParaRPr lang="en-US"/>
          </a:p>
        </p:txBody>
      </p:sp>
      <p:pic>
        <p:nvPicPr>
          <p:cNvPr id="7" name="Graphic 6" descr="Cloud Computing">
            <a:extLst>
              <a:ext uri="{FF2B5EF4-FFF2-40B4-BE49-F238E27FC236}">
                <a16:creationId xmlns:a16="http://schemas.microsoft.com/office/drawing/2014/main" id="{29378AEA-7BDF-4903-A73C-FB0759314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999" y="1296626"/>
            <a:ext cx="4001315" cy="400131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FF392-97F3-4879-9716-9F08C645F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700" i="1">
                <a:ea typeface="+mn-lt"/>
                <a:cs typeface="+mn-lt"/>
              </a:rPr>
              <a:t>"The IBM </a:t>
            </a:r>
            <a:r>
              <a:rPr lang="en-US" sz="1700" i="1" err="1">
                <a:ea typeface="+mn-lt"/>
                <a:cs typeface="+mn-lt"/>
              </a:rPr>
              <a:t>LinuxONE</a:t>
            </a:r>
            <a:r>
              <a:rPr lang="en-US" sz="1700" i="1">
                <a:ea typeface="+mn-lt"/>
                <a:cs typeface="+mn-lt"/>
              </a:rPr>
              <a:t> Community Cloud is a no-charge, 24 x 7, enterprise-grade, open access, shared public cloud environment on IBM's </a:t>
            </a:r>
            <a:r>
              <a:rPr lang="en-US" sz="1700" i="1" err="1">
                <a:ea typeface="+mn-lt"/>
                <a:cs typeface="+mn-lt"/>
              </a:rPr>
              <a:t>LinuxONE</a:t>
            </a:r>
            <a:r>
              <a:rPr lang="en-US" sz="1700" i="1">
                <a:ea typeface="+mn-lt"/>
                <a:cs typeface="+mn-lt"/>
              </a:rPr>
              <a:t> platform. Developers, students, professors, entrepreneurs, or anyone from all over the world can sign up for 120-day access to a virtual server with full access to develop, test, or run open source applications on </a:t>
            </a:r>
            <a:r>
              <a:rPr lang="en-US" sz="1700" i="1" err="1">
                <a:ea typeface="+mn-lt"/>
                <a:cs typeface="+mn-lt"/>
              </a:rPr>
              <a:t>LinuxONE</a:t>
            </a:r>
            <a:r>
              <a:rPr lang="en-US" sz="1700" i="1">
                <a:ea typeface="+mn-lt"/>
                <a:cs typeface="+mn-lt"/>
              </a:rPr>
              <a:t>, or to access any of the other services offered."</a:t>
            </a:r>
            <a:endParaRPr lang="en-US" sz="1700">
              <a:cs typeface="Calibri" panose="020F0502020204030204"/>
            </a:endParaRPr>
          </a:p>
          <a:p>
            <a:pPr marL="0" indent="0">
              <a:buNone/>
            </a:pPr>
            <a:endParaRPr lang="en-US" sz="1700">
              <a:cs typeface="Calibri" panose="020F0502020204030204"/>
            </a:endParaRPr>
          </a:p>
          <a:p>
            <a:pPr marL="0" indent="0">
              <a:buNone/>
            </a:pPr>
            <a:r>
              <a:rPr lang="en-US" sz="1700">
                <a:cs typeface="Calibri" panose="020F0502020204030204"/>
              </a:rPr>
              <a:t>Visit </a:t>
            </a:r>
            <a:r>
              <a:rPr lang="en-US" sz="1700">
                <a:ea typeface="+mn-lt"/>
                <a:cs typeface="+mn-lt"/>
                <a:hlinkClick r:id="rId4"/>
              </a:rPr>
              <a:t>https://developer.ibm.com/linuxone</a:t>
            </a:r>
            <a:r>
              <a:rPr lang="en-US" sz="1700">
                <a:ea typeface="+mn-lt"/>
                <a:cs typeface="+mn-lt"/>
              </a:rPr>
              <a:t> to get started</a:t>
            </a:r>
            <a:endParaRPr lang="en-US" sz="1700">
              <a:cs typeface="Calibri"/>
            </a:endParaRPr>
          </a:p>
          <a:p>
            <a:pPr marL="0" indent="0">
              <a:buNone/>
            </a:pPr>
            <a:endParaRPr lang="en-US" sz="17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700">
                <a:ea typeface="+mn-lt"/>
                <a:cs typeface="+mn-lt"/>
              </a:rPr>
              <a:t>And join the </a:t>
            </a:r>
            <a:r>
              <a:rPr lang="en-US" sz="1700" err="1">
                <a:ea typeface="+mn-lt"/>
                <a:cs typeface="+mn-lt"/>
              </a:rPr>
              <a:t>LinuxONE</a:t>
            </a:r>
            <a:r>
              <a:rPr lang="en-US" sz="1700">
                <a:ea typeface="+mn-lt"/>
                <a:cs typeface="+mn-lt"/>
              </a:rPr>
              <a:t> Community Cloud Community at </a:t>
            </a:r>
            <a:r>
              <a:rPr lang="en-US" sz="1700">
                <a:ea typeface="+mn-lt"/>
                <a:cs typeface="+mn-lt"/>
                <a:hlinkClick r:id="rId5"/>
              </a:rPr>
              <a:t>https://www.ibm.com/community/z/linuxone-cc/</a:t>
            </a:r>
            <a:endParaRPr lang="en-US" sz="1700">
              <a:ea typeface="+mn-lt"/>
              <a:cs typeface="+mn-lt"/>
            </a:endParaRPr>
          </a:p>
          <a:p>
            <a:endParaRPr lang="en-US" sz="1700">
              <a:ea typeface="+mn-lt"/>
              <a:cs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088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6B8F71E-D654-425F-85BE-57AFB2149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625"/>
          <a:stretch/>
        </p:blipFill>
        <p:spPr>
          <a:xfrm>
            <a:off x="1288875" y="640080"/>
            <a:ext cx="4965914" cy="557784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AD65F-7739-4557-83A2-686CE1E1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Ubuntu Personal Package Archives (PPAs) on Launchpad.net </a:t>
            </a:r>
            <a:br>
              <a:rPr lang="en-US" sz="2800">
                <a:solidFill>
                  <a:srgbClr val="FFFFFF"/>
                </a:solidFill>
              </a:rPr>
            </a:br>
            <a:br>
              <a:rPr lang="en-US" sz="2800">
                <a:solidFill>
                  <a:srgbClr val="FFFFFF"/>
                </a:solidFill>
              </a:rPr>
            </a:br>
            <a:r>
              <a:rPr lang="en-US" sz="2800">
                <a:solidFill>
                  <a:srgbClr val="FFFFFF"/>
                </a:solidFill>
              </a:rPr>
              <a:t>Documentation: </a:t>
            </a:r>
            <a:r>
              <a:rPr lang="en-US" sz="2800" u="sng">
                <a:solidFill>
                  <a:srgbClr val="FFFFFF"/>
                </a:solidFill>
              </a:rPr>
              <a:t>https://help.launchpad.net/Packaging/PPA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1310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" name="Straight Connector 1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A6C18CBD-0C52-40A8-A225-3634D0E69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3638"/>
          <a:stretch/>
        </p:blipFill>
        <p:spPr>
          <a:xfrm>
            <a:off x="1042578" y="640080"/>
            <a:ext cx="5458508" cy="557784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F6F9BE-64BF-4806-BD7E-8F90E3FA5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openSUSE build service at </a:t>
            </a:r>
            <a:r>
              <a:rPr lang="en-US" sz="3100" u="sng">
                <a:solidFill>
                  <a:srgbClr val="FFFFFF"/>
                </a:solidFill>
              </a:rPr>
              <a:t>build.opensuse.org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60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CA479787-1E1A-42FD-B31D-188673BB2E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3711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858BD-5EEE-4B88-92A3-699FE9F54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Jenkins instance for s390x maintained by the </a:t>
            </a:r>
            <a:r>
              <a:rPr lang="en-US" b="1">
                <a:ea typeface="+mn-lt"/>
                <a:cs typeface="+mn-lt"/>
              </a:rPr>
              <a:t>Oregon State University Open Source Lab</a:t>
            </a:r>
            <a:r>
              <a:rPr lang="en-US">
                <a:ea typeface="+mn-lt"/>
                <a:cs typeface="+mn-lt"/>
              </a:rPr>
              <a:t> (OSU OSL)</a:t>
            </a: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  <a:hlinkClick r:id="rId3"/>
              </a:rPr>
              <a:t>https://osuosl.org/services/ibm-z/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4266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B87DAA1A-9D24-40C6-A3F1-6923F6B9BE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5" r="184" b="-3"/>
          <a:stretch/>
        </p:blipFill>
        <p:spPr>
          <a:xfrm>
            <a:off x="808704" y="645106"/>
            <a:ext cx="5120602" cy="524774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43062-B677-4F2B-A1EC-FCD8501C7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TravisCI build service for s390x (Beta trial for open source projects)</a:t>
            </a: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Documentation: </a:t>
            </a:r>
            <a:r>
              <a:rPr lang="en-US">
                <a:ea typeface="+mn-lt"/>
                <a:cs typeface="+mn-lt"/>
                <a:hlinkClick r:id="rId3"/>
              </a:rPr>
              <a:t>https://docs.travis-ci.com/user/multi-cpu-architectures/</a:t>
            </a:r>
            <a:endParaRPr lang="en-US">
              <a:cs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9206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4AAA502-5435-489E-9538-3A40E6C71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1B18F0-9856-4697-87E4-4A863928D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So, any programming language?</a:t>
            </a:r>
          </a:p>
        </p:txBody>
      </p:sp>
      <p:pic>
        <p:nvPicPr>
          <p:cNvPr id="9" name="Graphic 8" descr="Chat">
            <a:extLst>
              <a:ext uri="{FF2B5EF4-FFF2-40B4-BE49-F238E27FC236}">
                <a16:creationId xmlns:a16="http://schemas.microsoft.com/office/drawing/2014/main" id="{B9ED6811-1FDF-4DAC-A12B-914DF02D2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457" y="640080"/>
            <a:ext cx="3602736" cy="360273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9AC0290-4702-4519-B0F4-C2A468809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E42378B-2E28-4810-8421-7A473A40E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D91DD17-237F-4811-BC0E-128EB1BD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7549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7C08A-B6F8-4E10-90A5-B95FB4C08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Programming Language Tips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B2A33-B4B4-4FD0-9657-DC62A7B5F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>
                <a:ea typeface="+mn-lt"/>
                <a:cs typeface="+mn-lt"/>
              </a:rPr>
              <a:t>Source code across architectures will generally be identical, but it needs to be compiled (C, C++), or otherwise interpreted (Python, Node.js) for this architecture. </a:t>
            </a:r>
            <a:endParaRPr lang="en-US" dirty="0"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That means you need a compiler or an interpreter built for the mainframe. 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a typeface="+mn-lt"/>
                <a:cs typeface="+mn-lt"/>
              </a:rPr>
              <a:t>The mainframe architecture is big-endian, but most of the supported architectures today are little-endian.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a typeface="+mn-lt"/>
                <a:cs typeface="+mn-lt"/>
              </a:rPr>
              <a:t>Your code will probably build and run, give it a try!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a typeface="+mn-lt"/>
                <a:cs typeface="+mn-lt"/>
              </a:rPr>
              <a:t>If not, note that the higher level a language is, the more luck you'll have. Lower level languages like C do more hardware-specific operations, higher level languages like Node.js have much of that abstracted away.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527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43AFC8-D8D0-4784-B08C-6324FA88E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4B1A56-8AFB-4D4F-8D98-1E832D6FF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54458D-332B-41A3-AC7F-F8634355E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163" y="1111753"/>
            <a:ext cx="3720353" cy="4634494"/>
          </a:xfrm>
          <a:ln w="25400" cap="sq">
            <a:noFill/>
            <a:miter lim="800000"/>
          </a:ln>
        </p:spPr>
        <p:txBody>
          <a:bodyPr anchor="ctr">
            <a:normAutofit/>
          </a:bodyPr>
          <a:lstStyle/>
          <a:p>
            <a:pPr algn="ctr"/>
            <a:r>
              <a:rPr lang="en-US" sz="3200">
                <a:solidFill>
                  <a:srgbClr val="FFFFFF"/>
                </a:solidFill>
                <a:cs typeface="Calibri Light"/>
              </a:rPr>
              <a:t>Questions?</a:t>
            </a: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E828FC-05B4-4BA4-92D3-3DF79D42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CCC64-151B-48E5-A0BD-8274074D7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0206" y="1111753"/>
            <a:ext cx="5057396" cy="4628275"/>
          </a:xfr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Elizabeth K. Joseph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lyz@ibm.com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@pleia2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Join us in the IBM Z Community:</a:t>
            </a:r>
            <a:br>
              <a:rPr lang="en-US" dirty="0"/>
            </a:br>
            <a:br>
              <a:rPr lang="en-US" dirty="0"/>
            </a:br>
            <a:r>
              <a:rPr lang="en-US" dirty="0">
                <a:ea typeface="+mn-lt"/>
                <a:cs typeface="+mn-lt"/>
                <a:hlinkClick r:id="rId3"/>
              </a:rPr>
              <a:t>https://www.ibm.com/community/z/open-source/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7868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21">
            <a:extLst>
              <a:ext uri="{FF2B5EF4-FFF2-40B4-BE49-F238E27FC236}">
                <a16:creationId xmlns:a16="http://schemas.microsoft.com/office/drawing/2014/main" id="{20E9A622-9996-4927-BBCD-AEE2687B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id="{51DE3FC3-BAC1-4105-9620-4FB64EDCE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5902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AB2E47-79F2-47F3-BB28-3DF655141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516835"/>
            <a:ext cx="3735502" cy="2103875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FFFF"/>
                </a:solidFill>
                <a:cs typeface="Calibri Light"/>
              </a:rPr>
              <a:t>IBM Z / s390x / zArchitecture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10DB7-EC37-45B5-8113-75C746DF7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735500" cy="33355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500">
                <a:solidFill>
                  <a:srgbClr val="FFFFFF"/>
                </a:solidFill>
                <a:ea typeface="+mn-lt"/>
                <a:cs typeface="+mn-lt"/>
              </a:rPr>
              <a:t>190 5.2ghz processor units (PUs), with 12 cores per chip </a:t>
            </a:r>
            <a:endParaRPr lang="en-US" sz="150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endParaRPr lang="en-US" sz="150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r>
              <a:rPr lang="en-US" sz="1500">
                <a:solidFill>
                  <a:srgbClr val="FFFFFF"/>
                </a:solidFill>
                <a:ea typeface="+mn-lt"/>
                <a:cs typeface="+mn-lt"/>
              </a:rPr>
              <a:t>But also... </a:t>
            </a:r>
            <a:endParaRPr lang="en-US" sz="1500">
              <a:solidFill>
                <a:srgbClr val="FFFFFF"/>
              </a:solidFill>
              <a:cs typeface="Calibri" panose="020F0502020204030204"/>
            </a:endParaRPr>
          </a:p>
          <a:p>
            <a:r>
              <a:rPr lang="en-US" sz="1500">
                <a:solidFill>
                  <a:srgbClr val="FFFFFF"/>
                </a:solidFill>
                <a:ea typeface="+mn-lt"/>
                <a:cs typeface="+mn-lt"/>
              </a:rPr>
              <a:t>40TB of RAM </a:t>
            </a:r>
            <a:endParaRPr lang="en-US" sz="1500">
              <a:solidFill>
                <a:srgbClr val="FFFFFF"/>
              </a:solidFill>
            </a:endParaRPr>
          </a:p>
          <a:p>
            <a:r>
              <a:rPr lang="en-US" sz="1500">
                <a:solidFill>
                  <a:srgbClr val="FFFFFF"/>
                </a:solidFill>
                <a:ea typeface="+mn-lt"/>
                <a:cs typeface="+mn-lt"/>
              </a:rPr>
              <a:t>60 PCIe control units across 12 PCIe I/O drawers </a:t>
            </a:r>
            <a:endParaRPr lang="en-US" sz="1500">
              <a:solidFill>
                <a:srgbClr val="FFFFFF"/>
              </a:solidFill>
            </a:endParaRPr>
          </a:p>
          <a:p>
            <a:r>
              <a:rPr lang="en-US" sz="1500">
                <a:solidFill>
                  <a:srgbClr val="FFFFFF"/>
                </a:solidFill>
                <a:ea typeface="+mn-lt"/>
                <a:cs typeface="+mn-lt"/>
              </a:rPr>
              <a:t>22 dedicated I/O offload processors (SAPs) pre-allocated per system </a:t>
            </a:r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F02B21-6D04-4A6A-B03E-CF7642D59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0679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49214093-5531-4F18-9162-9D8E30222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43" r="-1" b="5331"/>
          <a:stretch/>
        </p:blipFill>
        <p:spPr>
          <a:xfrm>
            <a:off x="4812161" y="-2655"/>
            <a:ext cx="3606643" cy="335859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7E39010-823C-439A-B438-FEEDF5490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6279" y="0"/>
            <a:ext cx="3610035" cy="33559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2B3D5B02-AF77-4C36-B05D-49AD26CFCD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71" r="-2" b="10279"/>
          <a:stretch/>
        </p:blipFill>
        <p:spPr>
          <a:xfrm>
            <a:off x="4812161" y="3504904"/>
            <a:ext cx="7374154" cy="335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85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30BD97-F508-40A5-A0D4-1D3645D03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sz="4100">
                <a:cs typeface="Calibri Light"/>
              </a:rPr>
              <a:t>Upcoming: Telum Processor</a:t>
            </a:r>
            <a:endParaRPr lang="en-US" sz="4100"/>
          </a:p>
        </p:txBody>
      </p:sp>
      <p:pic>
        <p:nvPicPr>
          <p:cNvPr id="5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4FF6B6E-70A7-4259-803D-F4B31C30D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49" y="1195153"/>
            <a:ext cx="7449551" cy="419368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48EA1-7D44-4ED3-847E-C9DFFD6B4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sz="1900">
                <a:ea typeface="+mn-lt"/>
                <a:cs typeface="+mn-lt"/>
              </a:rPr>
              <a:t>"</a:t>
            </a:r>
            <a:r>
              <a:rPr lang="en-US" sz="1900"/>
              <a:t>IBM Telum Processor: the next-gen microprocessor for IBM Z and IBM </a:t>
            </a:r>
            <a:r>
              <a:rPr lang="en-US" sz="1900" err="1"/>
              <a:t>LinuxONE</a:t>
            </a:r>
            <a:r>
              <a:rPr lang="en-US" sz="1900"/>
              <a:t>"</a:t>
            </a:r>
            <a:r>
              <a:rPr lang="en-US" sz="1900">
                <a:ea typeface="+mn-lt"/>
                <a:cs typeface="+mn-lt"/>
              </a:rPr>
              <a:t> </a:t>
            </a:r>
            <a:r>
              <a:rPr lang="en-US" sz="1900">
                <a:ea typeface="+mn-lt"/>
                <a:cs typeface="+mn-lt"/>
                <a:hlinkClick r:id="rId3"/>
              </a:rPr>
              <a:t>https://www.ibm.com/blogs/systems/ibm-telum-processor-the-next-gen-microprocessor-for-ibm-z-and-ibm-linuxone/</a:t>
            </a:r>
            <a:endParaRPr lang="en-US" sz="1900">
              <a:ea typeface="+mn-lt"/>
              <a:cs typeface="+mn-lt"/>
            </a:endParaRPr>
          </a:p>
          <a:p>
            <a:endParaRPr lang="en-US" sz="1900">
              <a:cs typeface="Calibri"/>
            </a:endParaRPr>
          </a:p>
          <a:p>
            <a:r>
              <a:rPr lang="en-US" sz="1900">
                <a:cs typeface="Calibri"/>
              </a:rPr>
              <a:t>Terminal Talk: "</a:t>
            </a:r>
            <a:r>
              <a:rPr lang="en-US" sz="1900">
                <a:ea typeface="+mn-lt"/>
                <a:cs typeface="+mn-lt"/>
              </a:rPr>
              <a:t>Christian Jacobi tells us all about Telum" </a:t>
            </a:r>
            <a:r>
              <a:rPr lang="en-US" sz="1900">
                <a:ea typeface="+mn-lt"/>
                <a:cs typeface="+mn-lt"/>
                <a:hlinkClick r:id="rId4"/>
              </a:rPr>
              <a:t>https://www.terminaltalk.net/e/christian-jacobi-tells-us-all-about-telum/</a:t>
            </a:r>
            <a:endParaRPr lang="en-US" sz="1900">
              <a:ea typeface="+mn-lt"/>
              <a:cs typeface="+mn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12284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235E8-D5F5-4F83-9595-AFFD8712A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Linux on IBM Z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3C1BED-072D-4347-8C73-B8D81E6D9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 marL="608965" indent="-422910">
              <a:spcBef>
                <a:spcPts val="0"/>
              </a:spcBef>
              <a:spcAft>
                <a:spcPts val="600"/>
              </a:spcAft>
            </a:pPr>
            <a:r>
              <a:rPr lang="en-US"/>
              <a:t>Started out as the "Bigfoot" (i370) port by several community members in 1998-99.</a:t>
            </a:r>
            <a:endParaRPr lang="en-US">
              <a:cs typeface="Calibri"/>
            </a:endParaRPr>
          </a:p>
          <a:p>
            <a:pPr marL="608965" indent="-422910">
              <a:spcBef>
                <a:spcPts val="0"/>
              </a:spcBef>
              <a:spcAft>
                <a:spcPts val="600"/>
              </a:spcAft>
            </a:pPr>
            <a:r>
              <a:rPr lang="en-US"/>
              <a:t>IBM released the first Linux kernel patches to support s390x in December 1999.</a:t>
            </a:r>
            <a:endParaRPr lang="en-US">
              <a:cs typeface="Calibri"/>
            </a:endParaRPr>
          </a:p>
          <a:p>
            <a:pPr marL="608965" indent="-422910">
              <a:spcBef>
                <a:spcPts val="0"/>
              </a:spcBef>
              <a:spcAft>
                <a:spcPts val="600"/>
              </a:spcAft>
            </a:pPr>
            <a:r>
              <a:rPr lang="en-US"/>
              <a:t>In October 2000, </a:t>
            </a:r>
            <a:r>
              <a:rPr lang="en-US" b="1"/>
              <a:t>SUSE Linux Enterprise Server (SLES) </a:t>
            </a:r>
            <a:r>
              <a:rPr lang="en-US"/>
              <a:t>became the first, still in production, enterprise Linux to support s390x.</a:t>
            </a:r>
            <a:endParaRPr lang="en-US">
              <a:cs typeface="Calibri"/>
            </a:endParaRPr>
          </a:p>
          <a:p>
            <a:pPr marL="608965" indent="-422910">
              <a:spcBef>
                <a:spcPts val="0"/>
              </a:spcBef>
              <a:spcAft>
                <a:spcPts val="600"/>
              </a:spcAft>
            </a:pPr>
            <a:r>
              <a:rPr lang="en-US" b="1"/>
              <a:t>Red Hat Enterprise Linux (RHEL)</a:t>
            </a:r>
            <a:r>
              <a:rPr lang="en-US"/>
              <a:t> quickly followed as the second, still in production, enterprise Linux for the mainframe.</a:t>
            </a:r>
            <a:endParaRPr lang="en-US">
              <a:cs typeface="Calibri"/>
            </a:endParaRPr>
          </a:p>
          <a:p>
            <a:pPr marL="608965" indent="-422910">
              <a:spcBef>
                <a:spcPts val="0"/>
              </a:spcBef>
              <a:spcAft>
                <a:spcPts val="600"/>
              </a:spcAft>
            </a:pPr>
            <a:r>
              <a:rPr lang="en-US" b="1"/>
              <a:t>Ubuntu</a:t>
            </a:r>
            <a:r>
              <a:rPr lang="en-US"/>
              <a:t> support was announced in 2016 and began with Ubuntu 16.04.</a:t>
            </a:r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B6DF5-6420-4D9D-ABF5-585DDEC8B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3055" y="6459785"/>
            <a:ext cx="1089428" cy="365125"/>
          </a:xfrm>
        </p:spPr>
        <p:txBody>
          <a:bodyPr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>
                <a:solidFill>
                  <a:schemeClr val="tx2"/>
                </a:solidFill>
              </a:rPr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4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29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Aft>
                <a:spcPts val="2400"/>
              </a:spcAft>
            </a:pPr>
            <a:r>
              <a:rPr lang="en-US" dirty="0">
                <a:latin typeface="Calibri"/>
              </a:rPr>
              <a:t>Linux Today</a:t>
            </a:r>
          </a:p>
        </p:txBody>
      </p:sp>
      <p:sp>
        <p:nvSpPr>
          <p:cNvPr id="397" name="Google Shape;397;p5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5</a:t>
            </a:fld>
            <a:endParaRPr/>
          </a:p>
        </p:txBody>
      </p:sp>
      <p:sp>
        <p:nvSpPr>
          <p:cNvPr id="398" name="Google Shape;398;p56"/>
          <p:cNvSpPr txBox="1">
            <a:spLocks noGrp="1"/>
          </p:cNvSpPr>
          <p:nvPr>
            <p:ph type="body" idx="1"/>
          </p:nvPr>
        </p:nvSpPr>
        <p:spPr>
          <a:xfrm>
            <a:off x="292567" y="1122567"/>
            <a:ext cx="6898400" cy="251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00000"/>
              </a:lnSpc>
            </a:pPr>
            <a:r>
              <a:rPr lang="en-US" sz="1900" dirty="0">
                <a:ea typeface="Arial"/>
                <a:cs typeface="Arial"/>
                <a:sym typeface="Arial"/>
              </a:rPr>
              <a:t>Announced at the Linux Foundation’s </a:t>
            </a:r>
            <a:r>
              <a:rPr lang="en-US" sz="1900" dirty="0" err="1">
                <a:ea typeface="Arial"/>
                <a:cs typeface="Arial"/>
                <a:sym typeface="Arial"/>
              </a:rPr>
              <a:t>LinuxCon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 2015, IBM released the first Linux-only mainframe, the IBM </a:t>
            </a:r>
            <a:r>
              <a:rPr lang="en-US" sz="1900" dirty="0" err="1">
                <a:latin typeface="Arial"/>
                <a:ea typeface="Arial"/>
                <a:cs typeface="Arial"/>
                <a:sym typeface="Arial"/>
              </a:rPr>
              <a:t>LinuxONE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900" dirty="0">
              <a:latin typeface="Arial"/>
              <a:ea typeface="Arial"/>
              <a:cs typeface="Arial"/>
            </a:endParaRPr>
          </a:p>
          <a:p>
            <a:pPr marL="0" indent="0">
              <a:lnSpc>
                <a:spcPct val="100000"/>
              </a:lnSpc>
            </a:pPr>
            <a:endParaRPr lang="en-US" sz="19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</a:pP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Today’s </a:t>
            </a:r>
            <a:r>
              <a:rPr lang="en-US" sz="1900" dirty="0" err="1">
                <a:latin typeface="Arial"/>
                <a:ea typeface="Arial"/>
                <a:cs typeface="Arial"/>
                <a:sym typeface="Arial"/>
              </a:rPr>
              <a:t>LinuxONE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 is in its third iteration, with the </a:t>
            </a:r>
            <a:r>
              <a:rPr lang="en-US" sz="1900" dirty="0" err="1">
                <a:latin typeface="Arial"/>
                <a:ea typeface="Arial"/>
                <a:cs typeface="Arial"/>
                <a:sym typeface="Arial"/>
              </a:rPr>
              <a:t>LinuxONE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 III released in September 2019.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Google Shape;399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575" y="3123000"/>
            <a:ext cx="3823800" cy="2141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1392" y="2930900"/>
            <a:ext cx="3281333" cy="2280533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56"/>
          <p:cNvSpPr txBox="1"/>
          <p:nvPr/>
        </p:nvSpPr>
        <p:spPr>
          <a:xfrm>
            <a:off x="60967" y="5945767"/>
            <a:ext cx="3732800" cy="2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lt1"/>
              </a:buClr>
              <a:buSzPts val="1100"/>
            </a:pPr>
            <a:r>
              <a:rPr lang="en-US" sz="1500" dirty="0">
                <a:latin typeface="IBM Plex Sans"/>
                <a:ea typeface="IBM Plex Sans"/>
                <a:cs typeface="IBM Plex Sans"/>
                <a:sym typeface="IBM Plex Sans"/>
              </a:rPr>
              <a:t>2015: </a:t>
            </a:r>
            <a:r>
              <a:rPr lang="en-US" sz="1500" dirty="0" err="1">
                <a:latin typeface="IBM Plex Sans"/>
                <a:ea typeface="IBM Plex Sans"/>
                <a:cs typeface="IBM Plex Sans"/>
                <a:sym typeface="IBM Plex Sans"/>
              </a:rPr>
              <a:t>LinuxONE</a:t>
            </a:r>
            <a:r>
              <a:rPr lang="en-US" sz="1500" dirty="0">
                <a:latin typeface="IBM Plex Sans"/>
                <a:ea typeface="IBM Plex Sans"/>
                <a:cs typeface="IBM Plex Sans"/>
                <a:sym typeface="IBM Plex Sans"/>
              </a:rPr>
              <a:t> Emperor &amp; Rockhopper</a:t>
            </a:r>
            <a:endParaRPr sz="1500" dirty="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02" name="Google Shape;402;p56"/>
          <p:cNvSpPr txBox="1"/>
          <p:nvPr/>
        </p:nvSpPr>
        <p:spPr>
          <a:xfrm>
            <a:off x="3991767" y="5945767"/>
            <a:ext cx="4134400" cy="2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500" dirty="0">
                <a:latin typeface="IBM Plex Sans"/>
                <a:ea typeface="IBM Plex Sans"/>
                <a:cs typeface="IBM Plex Sans"/>
                <a:sym typeface="IBM Plex Sans"/>
              </a:rPr>
              <a:t>2017: </a:t>
            </a:r>
            <a:r>
              <a:rPr lang="en-US" sz="1500" dirty="0" err="1">
                <a:latin typeface="IBM Plex Sans"/>
                <a:ea typeface="IBM Plex Sans"/>
                <a:cs typeface="IBM Plex Sans"/>
                <a:sym typeface="IBM Plex Sans"/>
              </a:rPr>
              <a:t>LinuxONE</a:t>
            </a:r>
            <a:r>
              <a:rPr lang="en-US" sz="1500" dirty="0">
                <a:latin typeface="IBM Plex Sans"/>
                <a:ea typeface="IBM Plex Sans"/>
                <a:cs typeface="IBM Plex Sans"/>
                <a:sym typeface="IBM Plex Sans"/>
              </a:rPr>
              <a:t> Emperor II &amp; Rockhopper II</a:t>
            </a:r>
            <a:endParaRPr sz="1500" dirty="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03" name="Google Shape;403;p56"/>
          <p:cNvSpPr txBox="1"/>
          <p:nvPr/>
        </p:nvSpPr>
        <p:spPr>
          <a:xfrm>
            <a:off x="8995967" y="5945767"/>
            <a:ext cx="2018000" cy="2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500" dirty="0">
                <a:latin typeface="IBM Plex Sans"/>
                <a:ea typeface="IBM Plex Sans"/>
                <a:cs typeface="IBM Plex Sans"/>
                <a:sym typeface="IBM Plex Sans"/>
              </a:rPr>
              <a:t>2019: </a:t>
            </a:r>
            <a:r>
              <a:rPr lang="en-US" sz="1500" dirty="0" err="1">
                <a:latin typeface="IBM Plex Sans"/>
                <a:ea typeface="IBM Plex Sans"/>
                <a:cs typeface="IBM Plex Sans"/>
                <a:sym typeface="IBM Plex Sans"/>
              </a:rPr>
              <a:t>LinuxONE</a:t>
            </a:r>
            <a:r>
              <a:rPr lang="en-US" sz="1500" dirty="0">
                <a:latin typeface="IBM Plex Sans"/>
                <a:ea typeface="IBM Plex Sans"/>
                <a:cs typeface="IBM Plex Sans"/>
                <a:sym typeface="IBM Plex Sans"/>
              </a:rPr>
              <a:t> III</a:t>
            </a:r>
            <a:endParaRPr lang="en-US" sz="1500" dirty="0">
              <a:latin typeface="IBM Plex Sans"/>
              <a:ea typeface="IBM Plex Sans"/>
              <a:cs typeface="IBM Plex Sans"/>
            </a:endParaRPr>
          </a:p>
        </p:txBody>
      </p:sp>
      <p:pic>
        <p:nvPicPr>
          <p:cNvPr id="404" name="Google Shape;404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5069" y="203200"/>
            <a:ext cx="3864455" cy="5844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945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C0DE6-620B-4EEA-B65E-C7A4A9D31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545747"/>
            <a:ext cx="5162891" cy="27859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IBM Z has an open source legacy!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41E24F-D1BE-45D6-8676-EF5D41EEF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0910" y="545747"/>
            <a:ext cx="4992906" cy="3622294"/>
          </a:xfrm>
        </p:spPr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0" indent="-2286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1955, the volunteer-run SHARE Inc was founded.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Arial"/>
            </a:endParaRPr>
          </a:p>
          <a:p>
            <a:pPr marL="0" indent="-2286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key resource for this organization was the SHARE library of software that systems programmers would share among their peers, freely.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Arial"/>
            </a:endParaRPr>
          </a:p>
          <a:p>
            <a:pPr marL="0" indent="-2286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1959, SHARE released the SHARE Operating System (SOS), one of the first true "operating systems"</a:t>
            </a:r>
            <a:r>
              <a:rPr lang="en-US" sz="16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and Wikipedia says of SOS: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Arial"/>
            </a:endParaRPr>
          </a:p>
          <a:p>
            <a:pPr marL="0" indent="-2286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"SOS was one of the first instances of "commons-based peer production" now widely used in the development of free and open-source software such as Linux and the GNU project." 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Arial"/>
            </a:endParaRPr>
          </a:p>
          <a:p>
            <a:pPr marL="0" indent="-2286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i="1" kern="1200" dirty="0">
              <a:solidFill>
                <a:schemeClr val="tx1"/>
              </a:solidFill>
              <a:latin typeface="+mn-lt"/>
              <a:ea typeface="+mn-ea"/>
              <a:cs typeface="Arial"/>
            </a:endParaRPr>
          </a:p>
          <a:p>
            <a:pPr marL="0" indent="0" algn="l">
              <a:spcBef>
                <a:spcPts val="0"/>
              </a:spcBef>
            </a:pPr>
            <a:r>
              <a:rPr lang="en-US" sz="1600" i="1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6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https://en.wikipedia.org/wiki/SHARE_(computing)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Arial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FDD10-0AB4-4502-A5D1-002E69417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0000000-1234-1234-1234-123412341234}" type="slidenum">
              <a:rPr lang="en-US">
                <a:solidFill>
                  <a:srgbClr val="FFFFFF"/>
                </a:solidFill>
                <a:ea typeface="+mn-ea"/>
                <a:cs typeface="+mn-cs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srgbClr val="FFFFFF"/>
              </a:solidFill>
              <a:ea typeface="+mn-ea"/>
              <a:cs typeface="+mn-cs"/>
            </a:endParaRPr>
          </a:p>
        </p:txBody>
      </p: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E3BFAB0-337E-4B69-9F6B-EB0FCC361F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825"/>
          <a:stretch/>
        </p:blipFill>
        <p:spPr>
          <a:xfrm>
            <a:off x="3955709" y="5115349"/>
            <a:ext cx="4102983" cy="109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30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09DA6D-D503-4BB5-9EAE-D399369F3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643467"/>
            <a:ext cx="6255026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7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Are other projects porting their apps?</a:t>
            </a:r>
            <a:br>
              <a:rPr lang="en-US" sz="7400" dirty="0"/>
            </a:br>
            <a:br>
              <a:rPr lang="en-US" sz="7400" dirty="0"/>
            </a:br>
            <a:r>
              <a:rPr lang="en-US" sz="7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Yes!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A549DE7-671D-4575-AF43-858FD999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2D9B36-9BE7-472B-8808-7E0D68107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74330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oogle Shape;411;p57"/>
          <p:cNvGrpSpPr/>
          <p:nvPr/>
        </p:nvGrpSpPr>
        <p:grpSpPr>
          <a:xfrm>
            <a:off x="655561" y="193404"/>
            <a:ext cx="1817179" cy="760992"/>
            <a:chOff x="1221880" y="407386"/>
            <a:chExt cx="1311600" cy="471300"/>
          </a:xfrm>
        </p:grpSpPr>
        <p:sp>
          <p:nvSpPr>
            <p:cNvPr id="412" name="Google Shape;412;p57"/>
            <p:cNvSpPr/>
            <p:nvPr/>
          </p:nvSpPr>
          <p:spPr>
            <a:xfrm>
              <a:off x="1221880" y="491615"/>
              <a:ext cx="1311600" cy="262200"/>
            </a:xfrm>
            <a:prstGeom prst="rect">
              <a:avLst/>
            </a:prstGeom>
            <a:solidFill>
              <a:srgbClr val="061F80"/>
            </a:soli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/>
            </a:p>
          </p:txBody>
        </p:sp>
        <p:sp>
          <p:nvSpPr>
            <p:cNvPr id="413" name="Google Shape;413;p57"/>
            <p:cNvSpPr txBox="1"/>
            <p:nvPr/>
          </p:nvSpPr>
          <p:spPr>
            <a:xfrm>
              <a:off x="1221881" y="407386"/>
              <a:ext cx="1203000" cy="47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67" tIns="6767" rIns="6767" bIns="6767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>
                  <a:solidFill>
                    <a:schemeClr val="lt2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Linux Distributions &amp; Virtualization</a:t>
              </a:r>
              <a:endParaRPr sz="1500"/>
            </a:p>
          </p:txBody>
        </p:sp>
      </p:grpSp>
      <p:pic>
        <p:nvPicPr>
          <p:cNvPr id="414" name="Google Shape;414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592" y="903614"/>
            <a:ext cx="1069628" cy="253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8610" y="1256251"/>
            <a:ext cx="1095257" cy="575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3632" y="1218380"/>
            <a:ext cx="846780" cy="32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5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5421" y="2332485"/>
            <a:ext cx="398923" cy="5258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8" name="Google Shape;418;p57"/>
          <p:cNvGrpSpPr/>
          <p:nvPr/>
        </p:nvGrpSpPr>
        <p:grpSpPr>
          <a:xfrm>
            <a:off x="695935" y="3632964"/>
            <a:ext cx="1817180" cy="479784"/>
            <a:chOff x="1221879" y="407386"/>
            <a:chExt cx="1311601" cy="471300"/>
          </a:xfrm>
        </p:grpSpPr>
        <p:sp>
          <p:nvSpPr>
            <p:cNvPr id="419" name="Google Shape;419;p57"/>
            <p:cNvSpPr/>
            <p:nvPr/>
          </p:nvSpPr>
          <p:spPr>
            <a:xfrm>
              <a:off x="1221880" y="491615"/>
              <a:ext cx="1311600" cy="262200"/>
            </a:xfrm>
            <a:prstGeom prst="rect">
              <a:avLst/>
            </a:prstGeom>
            <a:solidFill>
              <a:srgbClr val="061F80"/>
            </a:soli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420;p57"/>
            <p:cNvSpPr txBox="1"/>
            <p:nvPr/>
          </p:nvSpPr>
          <p:spPr>
            <a:xfrm>
              <a:off x="1221879" y="407386"/>
              <a:ext cx="1311600" cy="47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67" tIns="6767" rIns="6767" bIns="6767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>
                  <a:solidFill>
                    <a:schemeClr val="lt2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Networking &amp; Monitoring</a:t>
              </a:r>
              <a:endParaRPr sz="1500"/>
            </a:p>
          </p:txBody>
        </p:sp>
      </p:grpSp>
      <p:pic>
        <p:nvPicPr>
          <p:cNvPr id="421" name="Google Shape;421;p5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87492" y="2381324"/>
            <a:ext cx="672028" cy="420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5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4716" y="2928798"/>
            <a:ext cx="821184" cy="261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5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26772" y="3317258"/>
            <a:ext cx="922507" cy="225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5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05902" y="1650769"/>
            <a:ext cx="679225" cy="214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5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058442" y="869039"/>
            <a:ext cx="1028673" cy="26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5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882221" y="1226977"/>
            <a:ext cx="993869" cy="449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5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63642" y="4422622"/>
            <a:ext cx="950819" cy="3280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57"/>
          <p:cNvGrpSpPr/>
          <p:nvPr/>
        </p:nvGrpSpPr>
        <p:grpSpPr>
          <a:xfrm>
            <a:off x="2755750" y="201586"/>
            <a:ext cx="1817179" cy="760992"/>
            <a:chOff x="1221880" y="407386"/>
            <a:chExt cx="1311600" cy="471300"/>
          </a:xfrm>
        </p:grpSpPr>
        <p:sp>
          <p:nvSpPr>
            <p:cNvPr id="429" name="Google Shape;429;p57"/>
            <p:cNvSpPr/>
            <p:nvPr/>
          </p:nvSpPr>
          <p:spPr>
            <a:xfrm>
              <a:off x="1221880" y="491615"/>
              <a:ext cx="1311600" cy="262200"/>
            </a:xfrm>
            <a:prstGeom prst="rect">
              <a:avLst/>
            </a:prstGeom>
            <a:solidFill>
              <a:srgbClr val="061F80"/>
            </a:soli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/>
            </a:p>
          </p:txBody>
        </p:sp>
        <p:sp>
          <p:nvSpPr>
            <p:cNvPr id="430" name="Google Shape;430;p57"/>
            <p:cNvSpPr txBox="1"/>
            <p:nvPr/>
          </p:nvSpPr>
          <p:spPr>
            <a:xfrm>
              <a:off x="1221880" y="407386"/>
              <a:ext cx="1311600" cy="47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67" tIns="6767" rIns="6767" bIns="6767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>
                  <a:solidFill>
                    <a:schemeClr val="lt2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Cloud &amp; Container Services</a:t>
              </a:r>
              <a:endParaRPr sz="1500"/>
            </a:p>
          </p:txBody>
        </p:sp>
      </p:grpSp>
      <p:pic>
        <p:nvPicPr>
          <p:cNvPr id="431" name="Google Shape;431;p5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869117" y="1821269"/>
            <a:ext cx="1455536" cy="313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5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847500" y="2553818"/>
            <a:ext cx="525053" cy="525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5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615025" y="2630137"/>
            <a:ext cx="723365" cy="376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57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763799" y="1129837"/>
            <a:ext cx="664380" cy="66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57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869117" y="2189229"/>
            <a:ext cx="1409117" cy="38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57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045592" y="2890958"/>
            <a:ext cx="1409116" cy="5734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7" name="Google Shape;437;p57"/>
          <p:cNvGrpSpPr/>
          <p:nvPr/>
        </p:nvGrpSpPr>
        <p:grpSpPr>
          <a:xfrm>
            <a:off x="4856309" y="206828"/>
            <a:ext cx="1715573" cy="760992"/>
            <a:chOff x="1221880" y="407386"/>
            <a:chExt cx="1311600" cy="471300"/>
          </a:xfrm>
        </p:grpSpPr>
        <p:sp>
          <p:nvSpPr>
            <p:cNvPr id="438" name="Google Shape;438;p57"/>
            <p:cNvSpPr/>
            <p:nvPr/>
          </p:nvSpPr>
          <p:spPr>
            <a:xfrm>
              <a:off x="1221880" y="491615"/>
              <a:ext cx="1311600" cy="262200"/>
            </a:xfrm>
            <a:prstGeom prst="rect">
              <a:avLst/>
            </a:prstGeom>
            <a:solidFill>
              <a:srgbClr val="061F80"/>
            </a:soli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/>
            </a:p>
          </p:txBody>
        </p:sp>
        <p:sp>
          <p:nvSpPr>
            <p:cNvPr id="439" name="Google Shape;439;p57"/>
            <p:cNvSpPr txBox="1"/>
            <p:nvPr/>
          </p:nvSpPr>
          <p:spPr>
            <a:xfrm>
              <a:off x="1221880" y="407386"/>
              <a:ext cx="1311600" cy="47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67" tIns="6767" rIns="6767" bIns="6767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>
                  <a:solidFill>
                    <a:schemeClr val="lt2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Languages &amp; Runtimes</a:t>
              </a:r>
              <a:endParaRPr sz="1500"/>
            </a:p>
          </p:txBody>
        </p:sp>
      </p:grpSp>
      <p:pic>
        <p:nvPicPr>
          <p:cNvPr id="440" name="Google Shape;440;p57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5613891" y="5097886"/>
            <a:ext cx="985689" cy="29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57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4704512" y="4202426"/>
            <a:ext cx="818688" cy="444384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57"/>
          <p:cNvSpPr txBox="1"/>
          <p:nvPr/>
        </p:nvSpPr>
        <p:spPr>
          <a:xfrm>
            <a:off x="13474045" y="-2601797"/>
            <a:ext cx="184800" cy="4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3" name="Google Shape;443;p57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854834" y="3030316"/>
            <a:ext cx="616920" cy="30846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444" name="Google Shape;444;p57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5835382" y="2464618"/>
            <a:ext cx="655227" cy="400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57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3033540" y="3409353"/>
            <a:ext cx="1068005" cy="407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57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717863" y="4071312"/>
            <a:ext cx="710781" cy="238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57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613508" y="4898354"/>
            <a:ext cx="1069581" cy="57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57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4644164" y="3385142"/>
            <a:ext cx="843148" cy="31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57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5586660" y="3702729"/>
            <a:ext cx="1172640" cy="52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57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5050219" y="790826"/>
            <a:ext cx="636087" cy="636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57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5751872" y="834404"/>
            <a:ext cx="432199" cy="540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57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5338595" y="1333500"/>
            <a:ext cx="719684" cy="719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57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4538344" y="1899517"/>
            <a:ext cx="1364044" cy="631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57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5786730" y="2109740"/>
            <a:ext cx="651003" cy="267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57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6032838" y="2800848"/>
            <a:ext cx="661416" cy="661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57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4767205" y="1390949"/>
            <a:ext cx="601057" cy="601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57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4728096" y="3039586"/>
            <a:ext cx="742284" cy="25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57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5786730" y="3383626"/>
            <a:ext cx="800331" cy="42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57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5577159" y="2918109"/>
            <a:ext cx="376927" cy="330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57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4794752" y="4697661"/>
            <a:ext cx="626189" cy="4708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1" name="Google Shape;461;p57"/>
          <p:cNvGrpSpPr/>
          <p:nvPr/>
        </p:nvGrpSpPr>
        <p:grpSpPr>
          <a:xfrm>
            <a:off x="6894995" y="193422"/>
            <a:ext cx="2068132" cy="760943"/>
            <a:chOff x="1221879" y="387538"/>
            <a:chExt cx="1311601" cy="491100"/>
          </a:xfrm>
        </p:grpSpPr>
        <p:sp>
          <p:nvSpPr>
            <p:cNvPr id="462" name="Google Shape;462;p57"/>
            <p:cNvSpPr/>
            <p:nvPr/>
          </p:nvSpPr>
          <p:spPr>
            <a:xfrm>
              <a:off x="1221880" y="491615"/>
              <a:ext cx="1311600" cy="262200"/>
            </a:xfrm>
            <a:prstGeom prst="rect">
              <a:avLst/>
            </a:prstGeom>
            <a:solidFill>
              <a:srgbClr val="061F80"/>
            </a:soli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/>
            </a:p>
          </p:txBody>
        </p:sp>
        <p:sp>
          <p:nvSpPr>
            <p:cNvPr id="463" name="Google Shape;463;p57"/>
            <p:cNvSpPr txBox="1"/>
            <p:nvPr/>
          </p:nvSpPr>
          <p:spPr>
            <a:xfrm>
              <a:off x="1221879" y="387538"/>
              <a:ext cx="1311600" cy="49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67" tIns="6767" rIns="6767" bIns="6767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>
                  <a:solidFill>
                    <a:schemeClr val="lt2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DevOps/Automation</a:t>
              </a:r>
              <a:endParaRPr sz="1500"/>
            </a:p>
          </p:txBody>
        </p:sp>
      </p:grpSp>
      <p:grpSp>
        <p:nvGrpSpPr>
          <p:cNvPr id="464" name="Google Shape;464;p57"/>
          <p:cNvGrpSpPr/>
          <p:nvPr/>
        </p:nvGrpSpPr>
        <p:grpSpPr>
          <a:xfrm>
            <a:off x="663291" y="1876778"/>
            <a:ext cx="1817180" cy="479784"/>
            <a:chOff x="1221879" y="377994"/>
            <a:chExt cx="1311601" cy="471300"/>
          </a:xfrm>
        </p:grpSpPr>
        <p:sp>
          <p:nvSpPr>
            <p:cNvPr id="465" name="Google Shape;465;p57"/>
            <p:cNvSpPr/>
            <p:nvPr/>
          </p:nvSpPr>
          <p:spPr>
            <a:xfrm>
              <a:off x="1221880" y="491615"/>
              <a:ext cx="1311600" cy="262200"/>
            </a:xfrm>
            <a:prstGeom prst="rect">
              <a:avLst/>
            </a:prstGeom>
            <a:solidFill>
              <a:srgbClr val="061F80"/>
            </a:soli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/>
            </a:p>
          </p:txBody>
        </p:sp>
        <p:sp>
          <p:nvSpPr>
            <p:cNvPr id="466" name="Google Shape;466;p57"/>
            <p:cNvSpPr txBox="1"/>
            <p:nvPr/>
          </p:nvSpPr>
          <p:spPr>
            <a:xfrm>
              <a:off x="1221879" y="377994"/>
              <a:ext cx="1311600" cy="47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67" tIns="6767" rIns="6767" bIns="6767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>
                  <a:solidFill>
                    <a:schemeClr val="lt2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Community Versions</a:t>
              </a:r>
              <a:endParaRPr sz="1500"/>
            </a:p>
          </p:txBody>
        </p:sp>
      </p:grpSp>
      <p:pic>
        <p:nvPicPr>
          <p:cNvPr id="467" name="Google Shape;467;p57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7290535" y="936088"/>
            <a:ext cx="871249" cy="315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57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8059625" y="812820"/>
            <a:ext cx="791544" cy="627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57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7089119" y="1238053"/>
            <a:ext cx="832681" cy="2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57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6980013" y="1383051"/>
            <a:ext cx="1009749" cy="757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57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7103481" y="1960536"/>
            <a:ext cx="1013045" cy="315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57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7079388" y="2382460"/>
            <a:ext cx="747592" cy="189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57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6966588" y="2641306"/>
            <a:ext cx="1067287" cy="372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57"/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7351536" y="2974826"/>
            <a:ext cx="1132260" cy="353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57"/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8113274" y="2174966"/>
            <a:ext cx="651276" cy="236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57"/>
          <p:cNvPicPr preferRelativeResize="0"/>
          <p:nvPr/>
        </p:nvPicPr>
        <p:blipFill rotWithShape="1">
          <a:blip r:embed="rId49">
            <a:alphaModFix/>
          </a:blip>
          <a:srcRect/>
          <a:stretch/>
        </p:blipFill>
        <p:spPr>
          <a:xfrm>
            <a:off x="2608028" y="3869213"/>
            <a:ext cx="942695" cy="628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57"/>
          <p:cNvPicPr preferRelativeResize="0"/>
          <p:nvPr/>
        </p:nvPicPr>
        <p:blipFill rotWithShape="1">
          <a:blip r:embed="rId50">
            <a:alphaModFix/>
          </a:blip>
          <a:srcRect/>
          <a:stretch/>
        </p:blipFill>
        <p:spPr>
          <a:xfrm>
            <a:off x="8068042" y="1579644"/>
            <a:ext cx="841208" cy="344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57"/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3426984" y="3834382"/>
            <a:ext cx="1069583" cy="477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57"/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1876037" y="5168556"/>
            <a:ext cx="554805" cy="19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57"/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>
            <a:off x="2777356" y="4578906"/>
            <a:ext cx="906232" cy="256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57"/>
          <p:cNvPicPr preferRelativeResize="0"/>
          <p:nvPr/>
        </p:nvPicPr>
        <p:blipFill rotWithShape="1">
          <a:blip r:embed="rId54">
            <a:alphaModFix/>
          </a:blip>
          <a:srcRect/>
          <a:stretch/>
        </p:blipFill>
        <p:spPr>
          <a:xfrm>
            <a:off x="3654876" y="4231142"/>
            <a:ext cx="777048" cy="7747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2" name="Google Shape;482;p57"/>
          <p:cNvGrpSpPr/>
          <p:nvPr/>
        </p:nvGrpSpPr>
        <p:grpSpPr>
          <a:xfrm>
            <a:off x="9290275" y="193422"/>
            <a:ext cx="2068132" cy="760943"/>
            <a:chOff x="1221879" y="387538"/>
            <a:chExt cx="1311601" cy="491100"/>
          </a:xfrm>
        </p:grpSpPr>
        <p:sp>
          <p:nvSpPr>
            <p:cNvPr id="483" name="Google Shape;483;p57"/>
            <p:cNvSpPr/>
            <p:nvPr/>
          </p:nvSpPr>
          <p:spPr>
            <a:xfrm>
              <a:off x="1221880" y="491615"/>
              <a:ext cx="1311600" cy="262200"/>
            </a:xfrm>
            <a:prstGeom prst="rect">
              <a:avLst/>
            </a:prstGeom>
            <a:solidFill>
              <a:srgbClr val="061F80"/>
            </a:soli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/>
            </a:p>
          </p:txBody>
        </p:sp>
        <p:sp>
          <p:nvSpPr>
            <p:cNvPr id="484" name="Google Shape;484;p57"/>
            <p:cNvSpPr txBox="1"/>
            <p:nvPr/>
          </p:nvSpPr>
          <p:spPr>
            <a:xfrm>
              <a:off x="1221879" y="387538"/>
              <a:ext cx="1311600" cy="49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67" tIns="6767" rIns="6767" bIns="6767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>
                  <a:solidFill>
                    <a:schemeClr val="lt2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Big Data, Observability, Analytics</a:t>
              </a:r>
              <a:endParaRPr sz="1500"/>
            </a:p>
          </p:txBody>
        </p:sp>
      </p:grpSp>
      <p:grpSp>
        <p:nvGrpSpPr>
          <p:cNvPr id="485" name="Google Shape;485;p57"/>
          <p:cNvGrpSpPr/>
          <p:nvPr/>
        </p:nvGrpSpPr>
        <p:grpSpPr>
          <a:xfrm>
            <a:off x="9415936" y="2824500"/>
            <a:ext cx="1817180" cy="479784"/>
            <a:chOff x="1221879" y="407386"/>
            <a:chExt cx="1311601" cy="471300"/>
          </a:xfrm>
        </p:grpSpPr>
        <p:sp>
          <p:nvSpPr>
            <p:cNvPr id="486" name="Google Shape;486;p57"/>
            <p:cNvSpPr/>
            <p:nvPr/>
          </p:nvSpPr>
          <p:spPr>
            <a:xfrm>
              <a:off x="1221880" y="491615"/>
              <a:ext cx="1311600" cy="262200"/>
            </a:xfrm>
            <a:prstGeom prst="rect">
              <a:avLst/>
            </a:prstGeom>
            <a:solidFill>
              <a:srgbClr val="061F80"/>
            </a:soli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/>
            </a:p>
          </p:txBody>
        </p:sp>
        <p:sp>
          <p:nvSpPr>
            <p:cNvPr id="487" name="Google Shape;487;p57"/>
            <p:cNvSpPr txBox="1"/>
            <p:nvPr/>
          </p:nvSpPr>
          <p:spPr>
            <a:xfrm>
              <a:off x="1221879" y="407386"/>
              <a:ext cx="1311600" cy="47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67" tIns="6767" rIns="6767" bIns="6767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>
                  <a:solidFill>
                    <a:schemeClr val="lt2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Databases</a:t>
              </a:r>
              <a:endParaRPr sz="1500"/>
            </a:p>
          </p:txBody>
        </p:sp>
      </p:grpSp>
      <p:pic>
        <p:nvPicPr>
          <p:cNvPr id="488" name="Google Shape;488;p57"/>
          <p:cNvPicPr preferRelativeResize="0"/>
          <p:nvPr/>
        </p:nvPicPr>
        <p:blipFill rotWithShape="1">
          <a:blip r:embed="rId55">
            <a:alphaModFix/>
          </a:blip>
          <a:srcRect/>
          <a:stretch/>
        </p:blipFill>
        <p:spPr>
          <a:xfrm>
            <a:off x="6112044" y="1499221"/>
            <a:ext cx="443780" cy="468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9" name="Google Shape;489;p57"/>
          <p:cNvGrpSpPr/>
          <p:nvPr/>
        </p:nvGrpSpPr>
        <p:grpSpPr>
          <a:xfrm>
            <a:off x="7001975" y="3333946"/>
            <a:ext cx="1817180" cy="479784"/>
            <a:chOff x="1221879" y="407386"/>
            <a:chExt cx="1311601" cy="471300"/>
          </a:xfrm>
        </p:grpSpPr>
        <p:sp>
          <p:nvSpPr>
            <p:cNvPr id="490" name="Google Shape;490;p57"/>
            <p:cNvSpPr/>
            <p:nvPr/>
          </p:nvSpPr>
          <p:spPr>
            <a:xfrm>
              <a:off x="1221880" y="491615"/>
              <a:ext cx="1311600" cy="262200"/>
            </a:xfrm>
            <a:prstGeom prst="rect">
              <a:avLst/>
            </a:prstGeom>
            <a:solidFill>
              <a:srgbClr val="061F80"/>
            </a:solidFill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endParaRPr/>
            </a:p>
          </p:txBody>
        </p:sp>
        <p:sp>
          <p:nvSpPr>
            <p:cNvPr id="491" name="Google Shape;491;p57"/>
            <p:cNvSpPr txBox="1"/>
            <p:nvPr/>
          </p:nvSpPr>
          <p:spPr>
            <a:xfrm>
              <a:off x="1221879" y="407386"/>
              <a:ext cx="1311600" cy="47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67" tIns="6767" rIns="6767" bIns="6767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>
                  <a:solidFill>
                    <a:schemeClr val="lt2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Middleware</a:t>
              </a:r>
              <a:endParaRPr sz="1500"/>
            </a:p>
          </p:txBody>
        </p:sp>
      </p:grpSp>
      <p:pic>
        <p:nvPicPr>
          <p:cNvPr id="492" name="Google Shape;492;p57"/>
          <p:cNvPicPr preferRelativeResize="0"/>
          <p:nvPr/>
        </p:nvPicPr>
        <p:blipFill rotWithShape="1">
          <a:blip r:embed="rId56">
            <a:alphaModFix/>
          </a:blip>
          <a:srcRect/>
          <a:stretch/>
        </p:blipFill>
        <p:spPr>
          <a:xfrm>
            <a:off x="1758325" y="4227471"/>
            <a:ext cx="700904" cy="700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57"/>
          <p:cNvPicPr preferRelativeResize="0"/>
          <p:nvPr/>
        </p:nvPicPr>
        <p:blipFill rotWithShape="1">
          <a:blip r:embed="rId57">
            <a:alphaModFix/>
          </a:blip>
          <a:srcRect/>
          <a:stretch/>
        </p:blipFill>
        <p:spPr>
          <a:xfrm>
            <a:off x="1161993" y="4825645"/>
            <a:ext cx="840593" cy="343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57"/>
          <p:cNvPicPr preferRelativeResize="0"/>
          <p:nvPr/>
        </p:nvPicPr>
        <p:blipFill rotWithShape="1">
          <a:blip r:embed="rId58">
            <a:alphaModFix/>
          </a:blip>
          <a:srcRect/>
          <a:stretch/>
        </p:blipFill>
        <p:spPr>
          <a:xfrm>
            <a:off x="7333491" y="3745742"/>
            <a:ext cx="1160092" cy="371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57"/>
          <p:cNvPicPr preferRelativeResize="0"/>
          <p:nvPr/>
        </p:nvPicPr>
        <p:blipFill rotWithShape="1">
          <a:blip r:embed="rId59">
            <a:alphaModFix/>
          </a:blip>
          <a:srcRect/>
          <a:stretch/>
        </p:blipFill>
        <p:spPr>
          <a:xfrm>
            <a:off x="6978124" y="4154740"/>
            <a:ext cx="958227" cy="276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57"/>
          <p:cNvPicPr preferRelativeResize="0"/>
          <p:nvPr/>
        </p:nvPicPr>
        <p:blipFill rotWithShape="1">
          <a:blip r:embed="rId60">
            <a:alphaModFix/>
          </a:blip>
          <a:srcRect/>
          <a:stretch/>
        </p:blipFill>
        <p:spPr>
          <a:xfrm>
            <a:off x="7057976" y="4567394"/>
            <a:ext cx="1063101" cy="166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57"/>
          <p:cNvPicPr preferRelativeResize="0"/>
          <p:nvPr/>
        </p:nvPicPr>
        <p:blipFill rotWithShape="1">
          <a:blip r:embed="rId61">
            <a:alphaModFix/>
          </a:blip>
          <a:srcRect/>
          <a:stretch/>
        </p:blipFill>
        <p:spPr>
          <a:xfrm>
            <a:off x="7004778" y="4834918"/>
            <a:ext cx="1144299" cy="360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57"/>
          <p:cNvPicPr preferRelativeResize="0"/>
          <p:nvPr/>
        </p:nvPicPr>
        <p:blipFill rotWithShape="1">
          <a:blip r:embed="rId62">
            <a:alphaModFix/>
          </a:blip>
          <a:srcRect/>
          <a:stretch/>
        </p:blipFill>
        <p:spPr>
          <a:xfrm>
            <a:off x="9550772" y="844062"/>
            <a:ext cx="732557" cy="357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57"/>
          <p:cNvPicPr preferRelativeResize="0"/>
          <p:nvPr/>
        </p:nvPicPr>
        <p:blipFill rotWithShape="1">
          <a:blip r:embed="rId63">
            <a:alphaModFix/>
          </a:blip>
          <a:srcRect/>
          <a:stretch/>
        </p:blipFill>
        <p:spPr>
          <a:xfrm>
            <a:off x="9530797" y="4698209"/>
            <a:ext cx="626189" cy="41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57"/>
          <p:cNvPicPr preferRelativeResize="0"/>
          <p:nvPr/>
        </p:nvPicPr>
        <p:blipFill rotWithShape="1">
          <a:blip r:embed="rId64">
            <a:alphaModFix/>
          </a:blip>
          <a:srcRect/>
          <a:stretch/>
        </p:blipFill>
        <p:spPr>
          <a:xfrm>
            <a:off x="9645524" y="1278309"/>
            <a:ext cx="637804" cy="32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57"/>
          <p:cNvPicPr preferRelativeResize="0"/>
          <p:nvPr/>
        </p:nvPicPr>
        <p:blipFill rotWithShape="1">
          <a:blip r:embed="rId65">
            <a:alphaModFix/>
          </a:blip>
          <a:srcRect/>
          <a:stretch/>
        </p:blipFill>
        <p:spPr>
          <a:xfrm>
            <a:off x="5806015" y="4156096"/>
            <a:ext cx="765761" cy="381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57"/>
          <p:cNvPicPr preferRelativeResize="0"/>
          <p:nvPr/>
        </p:nvPicPr>
        <p:blipFill rotWithShape="1">
          <a:blip r:embed="rId66">
            <a:alphaModFix/>
          </a:blip>
          <a:srcRect/>
          <a:stretch/>
        </p:blipFill>
        <p:spPr>
          <a:xfrm>
            <a:off x="10285458" y="872178"/>
            <a:ext cx="721251" cy="217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57"/>
          <p:cNvPicPr preferRelativeResize="0"/>
          <p:nvPr/>
        </p:nvPicPr>
        <p:blipFill rotWithShape="1">
          <a:blip r:embed="rId67">
            <a:alphaModFix/>
          </a:blip>
          <a:srcRect/>
          <a:stretch/>
        </p:blipFill>
        <p:spPr>
          <a:xfrm>
            <a:off x="9572051" y="3030384"/>
            <a:ext cx="972172" cy="740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57"/>
          <p:cNvPicPr preferRelativeResize="0"/>
          <p:nvPr/>
        </p:nvPicPr>
        <p:blipFill rotWithShape="1">
          <a:blip r:embed="rId68">
            <a:alphaModFix/>
          </a:blip>
          <a:srcRect/>
          <a:stretch/>
        </p:blipFill>
        <p:spPr>
          <a:xfrm>
            <a:off x="10593160" y="3237508"/>
            <a:ext cx="639764" cy="479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57"/>
          <p:cNvPicPr preferRelativeResize="0"/>
          <p:nvPr/>
        </p:nvPicPr>
        <p:blipFill rotWithShape="1">
          <a:blip r:embed="rId69">
            <a:alphaModFix/>
          </a:blip>
          <a:srcRect/>
          <a:stretch/>
        </p:blipFill>
        <p:spPr>
          <a:xfrm>
            <a:off x="9344656" y="3533564"/>
            <a:ext cx="1176584" cy="317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57"/>
          <p:cNvPicPr preferRelativeResize="0"/>
          <p:nvPr/>
        </p:nvPicPr>
        <p:blipFill rotWithShape="1">
          <a:blip r:embed="rId70">
            <a:alphaModFix/>
          </a:blip>
          <a:srcRect/>
          <a:stretch/>
        </p:blipFill>
        <p:spPr>
          <a:xfrm>
            <a:off x="9384132" y="3596889"/>
            <a:ext cx="1160092" cy="870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57"/>
          <p:cNvPicPr preferRelativeResize="0"/>
          <p:nvPr/>
        </p:nvPicPr>
        <p:blipFill rotWithShape="1">
          <a:blip r:embed="rId71">
            <a:alphaModFix/>
          </a:blip>
          <a:srcRect/>
          <a:stretch/>
        </p:blipFill>
        <p:spPr>
          <a:xfrm>
            <a:off x="10236107" y="4970929"/>
            <a:ext cx="962052" cy="222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57"/>
          <p:cNvPicPr preferRelativeResize="0"/>
          <p:nvPr/>
        </p:nvPicPr>
        <p:blipFill rotWithShape="1">
          <a:blip r:embed="rId72">
            <a:alphaModFix/>
          </a:blip>
          <a:srcRect/>
          <a:stretch/>
        </p:blipFill>
        <p:spPr>
          <a:xfrm>
            <a:off x="9384133" y="4137248"/>
            <a:ext cx="1363297" cy="62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57"/>
          <p:cNvPicPr preferRelativeResize="0"/>
          <p:nvPr/>
        </p:nvPicPr>
        <p:blipFill rotWithShape="1">
          <a:blip r:embed="rId73">
            <a:alphaModFix/>
          </a:blip>
          <a:srcRect/>
          <a:stretch/>
        </p:blipFill>
        <p:spPr>
          <a:xfrm>
            <a:off x="10614489" y="3757035"/>
            <a:ext cx="596685" cy="501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57"/>
          <p:cNvPicPr preferRelativeResize="0"/>
          <p:nvPr/>
        </p:nvPicPr>
        <p:blipFill rotWithShape="1">
          <a:blip r:embed="rId74">
            <a:alphaModFix/>
          </a:blip>
          <a:srcRect/>
          <a:stretch/>
        </p:blipFill>
        <p:spPr>
          <a:xfrm>
            <a:off x="10412485" y="4456161"/>
            <a:ext cx="772664" cy="397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57"/>
          <p:cNvPicPr preferRelativeResize="0"/>
          <p:nvPr/>
        </p:nvPicPr>
        <p:blipFill rotWithShape="1">
          <a:blip r:embed="rId75">
            <a:alphaModFix/>
          </a:blip>
          <a:srcRect/>
          <a:stretch/>
        </p:blipFill>
        <p:spPr>
          <a:xfrm>
            <a:off x="7787647" y="2462734"/>
            <a:ext cx="1123145" cy="347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57"/>
          <p:cNvPicPr preferRelativeResize="0"/>
          <p:nvPr/>
        </p:nvPicPr>
        <p:blipFill rotWithShape="1">
          <a:blip r:embed="rId76">
            <a:alphaModFix/>
          </a:blip>
          <a:srcRect/>
          <a:stretch/>
        </p:blipFill>
        <p:spPr>
          <a:xfrm>
            <a:off x="9716005" y="5256314"/>
            <a:ext cx="1082811" cy="24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57"/>
          <p:cNvPicPr preferRelativeResize="0"/>
          <p:nvPr/>
        </p:nvPicPr>
        <p:blipFill rotWithShape="1">
          <a:blip r:embed="rId77">
            <a:alphaModFix/>
          </a:blip>
          <a:srcRect/>
          <a:stretch/>
        </p:blipFill>
        <p:spPr>
          <a:xfrm>
            <a:off x="10297846" y="1789505"/>
            <a:ext cx="838577" cy="406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57"/>
          <p:cNvPicPr preferRelativeResize="0"/>
          <p:nvPr/>
        </p:nvPicPr>
        <p:blipFill rotWithShape="1">
          <a:blip r:embed="rId78">
            <a:alphaModFix/>
          </a:blip>
          <a:srcRect/>
          <a:stretch/>
        </p:blipFill>
        <p:spPr>
          <a:xfrm>
            <a:off x="1382562" y="3859899"/>
            <a:ext cx="1338304" cy="669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57"/>
          <p:cNvPicPr preferRelativeResize="0"/>
          <p:nvPr/>
        </p:nvPicPr>
        <p:blipFill rotWithShape="1">
          <a:blip r:embed="rId79">
            <a:alphaModFix/>
          </a:blip>
          <a:srcRect/>
          <a:stretch/>
        </p:blipFill>
        <p:spPr>
          <a:xfrm>
            <a:off x="7431000" y="5169240"/>
            <a:ext cx="1274088" cy="353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57"/>
          <p:cNvPicPr preferRelativeResize="0"/>
          <p:nvPr/>
        </p:nvPicPr>
        <p:blipFill rotWithShape="1">
          <a:blip r:embed="rId80">
            <a:alphaModFix/>
          </a:blip>
          <a:srcRect/>
          <a:stretch/>
        </p:blipFill>
        <p:spPr>
          <a:xfrm>
            <a:off x="10588518" y="2356673"/>
            <a:ext cx="622656" cy="56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57"/>
          <p:cNvPicPr preferRelativeResize="0"/>
          <p:nvPr/>
        </p:nvPicPr>
        <p:blipFill rotWithShape="1">
          <a:blip r:embed="rId81">
            <a:alphaModFix/>
          </a:blip>
          <a:srcRect/>
          <a:stretch/>
        </p:blipFill>
        <p:spPr>
          <a:xfrm>
            <a:off x="10198532" y="2106534"/>
            <a:ext cx="963757" cy="37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57"/>
          <p:cNvPicPr preferRelativeResize="0"/>
          <p:nvPr/>
        </p:nvPicPr>
        <p:blipFill rotWithShape="1">
          <a:blip r:embed="rId82">
            <a:alphaModFix/>
          </a:blip>
          <a:srcRect/>
          <a:stretch/>
        </p:blipFill>
        <p:spPr>
          <a:xfrm>
            <a:off x="9062974" y="2328281"/>
            <a:ext cx="1676371" cy="763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57"/>
          <p:cNvPicPr preferRelativeResize="0"/>
          <p:nvPr/>
        </p:nvPicPr>
        <p:blipFill rotWithShape="1">
          <a:blip r:embed="rId83">
            <a:alphaModFix/>
          </a:blip>
          <a:srcRect/>
          <a:stretch/>
        </p:blipFill>
        <p:spPr>
          <a:xfrm>
            <a:off x="9640589" y="2039063"/>
            <a:ext cx="473515" cy="48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57"/>
          <p:cNvPicPr preferRelativeResize="0"/>
          <p:nvPr/>
        </p:nvPicPr>
        <p:blipFill rotWithShape="1">
          <a:blip r:embed="rId84">
            <a:alphaModFix/>
          </a:blip>
          <a:srcRect/>
          <a:stretch/>
        </p:blipFill>
        <p:spPr>
          <a:xfrm>
            <a:off x="8059627" y="4137964"/>
            <a:ext cx="831828" cy="28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57"/>
          <p:cNvPicPr preferRelativeResize="0"/>
          <p:nvPr/>
        </p:nvPicPr>
        <p:blipFill rotWithShape="1">
          <a:blip r:embed="rId85">
            <a:alphaModFix/>
          </a:blip>
          <a:srcRect/>
          <a:stretch/>
        </p:blipFill>
        <p:spPr>
          <a:xfrm>
            <a:off x="4529982" y="5089365"/>
            <a:ext cx="1082809" cy="60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57"/>
          <p:cNvPicPr preferRelativeResize="0"/>
          <p:nvPr/>
        </p:nvPicPr>
        <p:blipFill rotWithShape="1">
          <a:blip r:embed="rId86">
            <a:alphaModFix/>
          </a:blip>
          <a:srcRect/>
          <a:stretch/>
        </p:blipFill>
        <p:spPr>
          <a:xfrm>
            <a:off x="8297876" y="4577925"/>
            <a:ext cx="453904" cy="4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57"/>
          <p:cNvPicPr preferRelativeResize="0"/>
          <p:nvPr/>
        </p:nvPicPr>
        <p:blipFill rotWithShape="1">
          <a:blip r:embed="rId87">
            <a:alphaModFix/>
          </a:blip>
          <a:srcRect/>
          <a:stretch/>
        </p:blipFill>
        <p:spPr>
          <a:xfrm>
            <a:off x="9043740" y="1558588"/>
            <a:ext cx="1486511" cy="605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57"/>
          <p:cNvPicPr preferRelativeResize="0"/>
          <p:nvPr/>
        </p:nvPicPr>
        <p:blipFill rotWithShape="1">
          <a:blip r:embed="rId88">
            <a:alphaModFix/>
          </a:blip>
          <a:srcRect/>
          <a:stretch/>
        </p:blipFill>
        <p:spPr>
          <a:xfrm>
            <a:off x="10467068" y="1508444"/>
            <a:ext cx="637919" cy="281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57"/>
          <p:cNvPicPr preferRelativeResize="0"/>
          <p:nvPr/>
        </p:nvPicPr>
        <p:blipFill rotWithShape="1">
          <a:blip r:embed="rId89">
            <a:alphaModFix/>
          </a:blip>
          <a:srcRect/>
          <a:stretch/>
        </p:blipFill>
        <p:spPr>
          <a:xfrm>
            <a:off x="10470137" y="1103710"/>
            <a:ext cx="602273" cy="313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57"/>
          <p:cNvPicPr preferRelativeResize="0"/>
          <p:nvPr/>
        </p:nvPicPr>
        <p:blipFill rotWithShape="1">
          <a:blip r:embed="rId90">
            <a:alphaModFix/>
          </a:blip>
          <a:srcRect/>
          <a:stretch/>
        </p:blipFill>
        <p:spPr>
          <a:xfrm>
            <a:off x="5557336" y="4698207"/>
            <a:ext cx="983696" cy="274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57"/>
          <p:cNvPicPr preferRelativeResize="0"/>
          <p:nvPr/>
        </p:nvPicPr>
        <p:blipFill rotWithShape="1">
          <a:blip r:embed="rId91">
            <a:alphaModFix/>
          </a:blip>
          <a:srcRect/>
          <a:stretch/>
        </p:blipFill>
        <p:spPr>
          <a:xfrm>
            <a:off x="2964008" y="4933939"/>
            <a:ext cx="1210960" cy="363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57"/>
          <p:cNvPicPr preferRelativeResize="0"/>
          <p:nvPr/>
        </p:nvPicPr>
        <p:blipFill rotWithShape="1">
          <a:blip r:embed="rId92">
            <a:alphaModFix/>
          </a:blip>
          <a:srcRect/>
          <a:stretch/>
        </p:blipFill>
        <p:spPr>
          <a:xfrm>
            <a:off x="1564666" y="2998292"/>
            <a:ext cx="477379" cy="477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57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3061352" y="5303066"/>
            <a:ext cx="1099876" cy="28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57"/>
          <p:cNvPicPr preferRelativeResize="0"/>
          <p:nvPr/>
        </p:nvPicPr>
        <p:blipFill rotWithShape="1">
          <a:blip r:embed="rId94">
            <a:alphaModFix/>
          </a:blip>
          <a:srcRect/>
          <a:stretch/>
        </p:blipFill>
        <p:spPr>
          <a:xfrm>
            <a:off x="4868004" y="2542705"/>
            <a:ext cx="712751" cy="267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57"/>
          <p:cNvPicPr preferRelativeResize="0"/>
          <p:nvPr/>
        </p:nvPicPr>
        <p:blipFill rotWithShape="1">
          <a:blip r:embed="rId95">
            <a:alphaModFix/>
          </a:blip>
          <a:srcRect/>
          <a:stretch/>
        </p:blipFill>
        <p:spPr>
          <a:xfrm>
            <a:off x="4567577" y="3685349"/>
            <a:ext cx="1040965" cy="555181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57"/>
          <p:cNvSpPr txBox="1"/>
          <p:nvPr/>
        </p:nvSpPr>
        <p:spPr>
          <a:xfrm>
            <a:off x="1927164" y="3066448"/>
            <a:ext cx="8872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US" sz="13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ClefOS</a:t>
            </a:r>
            <a:endParaRPr sz="1500"/>
          </a:p>
        </p:txBody>
      </p:sp>
      <p:sp>
        <p:nvSpPr>
          <p:cNvPr id="533" name="Google Shape;533;p57"/>
          <p:cNvSpPr/>
          <p:nvPr/>
        </p:nvSpPr>
        <p:spPr>
          <a:xfrm>
            <a:off x="3387075" y="5806416"/>
            <a:ext cx="4787200" cy="3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US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9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www.ibm.com/community/z/open-source-software/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437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6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9</a:t>
            </a:fld>
            <a:endParaRPr/>
          </a:p>
        </p:txBody>
      </p:sp>
      <p:sp>
        <p:nvSpPr>
          <p:cNvPr id="635" name="Google Shape;635;p60"/>
          <p:cNvSpPr txBox="1">
            <a:spLocks noGrp="1"/>
          </p:cNvSpPr>
          <p:nvPr>
            <p:ph type="title" idx="4294967295"/>
          </p:nvPr>
        </p:nvSpPr>
        <p:spPr>
          <a:xfrm>
            <a:off x="714375" y="271463"/>
            <a:ext cx="11472863" cy="10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Aft>
                <a:spcPts val="2400"/>
              </a:spcAft>
            </a:pPr>
            <a:r>
              <a:rPr lang="en-US" dirty="0">
                <a:latin typeface="Calibri"/>
              </a:rPr>
              <a:t>Finding Open Source Software for Linux</a:t>
            </a:r>
          </a:p>
        </p:txBody>
      </p:sp>
      <p:sp>
        <p:nvSpPr>
          <p:cNvPr id="637" name="Google Shape;637;p60"/>
          <p:cNvSpPr txBox="1">
            <a:spLocks noGrp="1"/>
          </p:cNvSpPr>
          <p:nvPr>
            <p:ph type="body" idx="4294967295"/>
          </p:nvPr>
        </p:nvSpPr>
        <p:spPr>
          <a:xfrm>
            <a:off x="950913" y="1389063"/>
            <a:ext cx="11241087" cy="17002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608965" indent="-405765">
              <a:spcBef>
                <a:spcPts val="800"/>
              </a:spcBef>
              <a:buSzPts val="1200"/>
              <a:buFont typeface="Arial"/>
              <a:buChar char="●"/>
            </a:pPr>
            <a:r>
              <a:rPr lang="en-US" sz="1600" dirty="0">
                <a:latin typeface="Arial"/>
                <a:ea typeface="Arial"/>
                <a:cs typeface="Arial"/>
              </a:rPr>
              <a:t>Search distributions with the Open Mainframe Project Software Discovery Tool </a:t>
            </a:r>
            <a:r>
              <a:rPr lang="en-US" sz="1600" u="sng" dirty="0">
                <a:solidFill>
                  <a:schemeClr val="accent1"/>
                </a:solidFill>
                <a:latin typeface="Arial"/>
                <a:ea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https://www.openmainframeproject.org/projects/software-discovery-tool</a:t>
            </a:r>
            <a:endParaRPr lang="en-US" sz="1600" dirty="0">
              <a:solidFill>
                <a:schemeClr val="accent1"/>
              </a:solidFill>
              <a:latin typeface="Arial"/>
              <a:ea typeface="Arial"/>
              <a:cs typeface="Arial"/>
            </a:endParaRPr>
          </a:p>
          <a:p>
            <a:pPr marL="608965" indent="-405765">
              <a:spcBef>
                <a:spcPts val="800"/>
              </a:spcBef>
              <a:buSzPts val="1200"/>
              <a:buFont typeface="Arial"/>
              <a:buChar char="●"/>
            </a:pPr>
            <a:r>
              <a:rPr lang="en-US" sz="1600" dirty="0">
                <a:solidFill>
                  <a:srgbClr val="404040"/>
                </a:solidFill>
                <a:latin typeface="Arial"/>
                <a:ea typeface="Arial"/>
                <a:cs typeface="Arial"/>
              </a:rPr>
              <a:t>Browse</a:t>
            </a:r>
            <a:r>
              <a:rPr lang="en-US" sz="1600" dirty="0">
                <a:latin typeface="Arial"/>
                <a:ea typeface="Arial"/>
                <a:cs typeface="Arial"/>
              </a:rPr>
              <a:t> the </a:t>
            </a:r>
            <a:r>
              <a:rPr lang="en-US" sz="1600" dirty="0">
                <a:latin typeface="Arial"/>
                <a:ea typeface="+mn-lt"/>
                <a:cs typeface="+mn-lt"/>
              </a:rPr>
              <a:t>IBM Z and </a:t>
            </a:r>
            <a:r>
              <a:rPr lang="en-US" sz="1600" dirty="0" err="1">
                <a:latin typeface="Arial"/>
                <a:ea typeface="+mn-lt"/>
                <a:cs typeface="+mn-lt"/>
              </a:rPr>
              <a:t>LinuxONE</a:t>
            </a:r>
            <a:r>
              <a:rPr lang="en-US" sz="1600" dirty="0">
                <a:latin typeface="Arial"/>
                <a:ea typeface="+mn-lt"/>
                <a:cs typeface="+mn-lt"/>
              </a:rPr>
              <a:t> Container Registry </a:t>
            </a:r>
            <a:r>
              <a:rPr lang="en-US" sz="1600" dirty="0">
                <a:latin typeface="Arial"/>
                <a:ea typeface="+mn-lt"/>
                <a:cs typeface="+mn-lt"/>
                <a:hlinkClick r:id="rId4"/>
              </a:rPr>
              <a:t>https://ibm.github.io/ibm-z-oss-hub/main/main.html</a:t>
            </a:r>
            <a:endParaRPr lang="en-US" sz="1600">
              <a:latin typeface="Arial"/>
              <a:ea typeface="Arial"/>
              <a:cs typeface="Calibri"/>
            </a:endParaRPr>
          </a:p>
          <a:p>
            <a:pPr marL="608965" indent="-405765">
              <a:spcBef>
                <a:spcPts val="800"/>
              </a:spcBef>
              <a:buSzPts val="1200"/>
              <a:buFont typeface="Arial"/>
              <a:buChar char="●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Go directly to the project, do they have s390x builds?</a:t>
            </a:r>
            <a:endParaRPr lang="en-US" dirty="0">
              <a:cs typeface="Calibri"/>
            </a:endParaRPr>
          </a:p>
          <a:p>
            <a:pPr marL="608965" indent="-405765">
              <a:spcBef>
                <a:spcPts val="800"/>
              </a:spcBef>
              <a:buSzPts val="1200"/>
              <a:buFont typeface="Arial"/>
              <a:buChar char="●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Ask your vendor, is there a port they maintain?</a:t>
            </a:r>
            <a:endParaRPr lang="en-US" sz="1600" dirty="0">
              <a:latin typeface="Arial"/>
              <a:ea typeface="Arial"/>
              <a:cs typeface="Arial"/>
            </a:endParaRPr>
          </a:p>
        </p:txBody>
      </p:sp>
      <p:pic>
        <p:nvPicPr>
          <p:cNvPr id="638" name="Google Shape;638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1426" y="3168146"/>
            <a:ext cx="5232500" cy="2940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956707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Retrospect</vt:lpstr>
      <vt:lpstr>z/Now!  Resources for Developing Open Source Software for Linux on IBM Z and LinuxONE </vt:lpstr>
      <vt:lpstr>IBM Z / s390x / zArchitecture</vt:lpstr>
      <vt:lpstr>Upcoming: Telum Processor</vt:lpstr>
      <vt:lpstr>Linux on IBM Z</vt:lpstr>
      <vt:lpstr>Linux Today</vt:lpstr>
      <vt:lpstr>IBM Z has an open source legacy!</vt:lpstr>
      <vt:lpstr>Are other projects porting their apps?  Yes!</vt:lpstr>
      <vt:lpstr>PowerPoint Presentation</vt:lpstr>
      <vt:lpstr>Finding Open Source Software for Linux</vt:lpstr>
      <vt:lpstr>PowerPoint Presentation</vt:lpstr>
      <vt:lpstr>IBM LinuxONE Community Cloud</vt:lpstr>
      <vt:lpstr>Ubuntu Personal Package Archives (PPAs) on Launchpad.net   Documentation: https://help.launchpad.net/Packaging/PPA</vt:lpstr>
      <vt:lpstr>openSUSE build service at build.opensuse.org</vt:lpstr>
      <vt:lpstr>PowerPoint Presentation</vt:lpstr>
      <vt:lpstr>PowerPoint Presentation</vt:lpstr>
      <vt:lpstr>So, any programming language?</vt:lpstr>
      <vt:lpstr>Programming Language Tips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412</cp:revision>
  <dcterms:created xsi:type="dcterms:W3CDTF">2020-11-05T16:55:28Z</dcterms:created>
  <dcterms:modified xsi:type="dcterms:W3CDTF">2022-01-13T16:24:47Z</dcterms:modified>
</cp:coreProperties>
</file>