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3.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24" r:id="rId1"/>
    <p:sldMasterId id="2147483858" r:id="rId2"/>
    <p:sldMasterId id="2147483891" r:id="rId3"/>
    <p:sldMasterId id="2147483924" r:id="rId4"/>
  </p:sldMasterIdLst>
  <p:notesMasterIdLst>
    <p:notesMasterId r:id="rId40"/>
  </p:notesMasterIdLst>
  <p:handoutMasterIdLst>
    <p:handoutMasterId r:id="rId41"/>
  </p:handoutMasterIdLst>
  <p:sldIdLst>
    <p:sldId id="267" r:id="rId5"/>
    <p:sldId id="281" r:id="rId6"/>
    <p:sldId id="2142532377" r:id="rId7"/>
    <p:sldId id="283" r:id="rId8"/>
    <p:sldId id="286" r:id="rId9"/>
    <p:sldId id="293" r:id="rId10"/>
    <p:sldId id="2142532362" r:id="rId11"/>
    <p:sldId id="287" r:id="rId12"/>
    <p:sldId id="2142532369" r:id="rId13"/>
    <p:sldId id="2142532378" r:id="rId14"/>
    <p:sldId id="2142532389" r:id="rId15"/>
    <p:sldId id="2142532364" r:id="rId16"/>
    <p:sldId id="141169132" r:id="rId17"/>
    <p:sldId id="2142532363" r:id="rId18"/>
    <p:sldId id="2142532365" r:id="rId19"/>
    <p:sldId id="141169131" r:id="rId20"/>
    <p:sldId id="2142532381" r:id="rId21"/>
    <p:sldId id="2142532382" r:id="rId22"/>
    <p:sldId id="2142532383" r:id="rId23"/>
    <p:sldId id="2142532395" r:id="rId24"/>
    <p:sldId id="294" r:id="rId25"/>
    <p:sldId id="2142532366" r:id="rId26"/>
    <p:sldId id="2142532367" r:id="rId27"/>
    <p:sldId id="2142532384" r:id="rId28"/>
    <p:sldId id="2142532385" r:id="rId29"/>
    <p:sldId id="2142532386" r:id="rId30"/>
    <p:sldId id="2142532390" r:id="rId31"/>
    <p:sldId id="2142532387" r:id="rId32"/>
    <p:sldId id="2142532392" r:id="rId33"/>
    <p:sldId id="2142532393" r:id="rId34"/>
    <p:sldId id="2142532391" r:id="rId35"/>
    <p:sldId id="2142532388" r:id="rId36"/>
    <p:sldId id="2142532396" r:id="rId37"/>
    <p:sldId id="307" r:id="rId38"/>
    <p:sldId id="308" r:id="rId39"/>
  </p:sldIdLst>
  <p:sldSz cx="9144000" cy="5143500" type="screen16x9"/>
  <p:notesSz cx="6858000" cy="9144000"/>
  <p:defaultTextStyle>
    <a:defPPr>
      <a:defRPr lang="en-US"/>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Covers and front matter designs" id="{591A3328-AB40-EB40-8371-0BE8997D5ECA}">
          <p14:sldIdLst>
            <p14:sldId id="267"/>
            <p14:sldId id="281"/>
            <p14:sldId id="2142532377"/>
          </p14:sldIdLst>
        </p14:section>
        <p14:section name="DataPower-Kafka" id="{FE79D234-09B0-7A4C-9C40-866AE14B99F0}">
          <p14:sldIdLst>
            <p14:sldId id="283"/>
            <p14:sldId id="286"/>
            <p14:sldId id="293"/>
            <p14:sldId id="2142532362"/>
            <p14:sldId id="287"/>
            <p14:sldId id="2142532369"/>
            <p14:sldId id="2142532378"/>
            <p14:sldId id="2142532389"/>
            <p14:sldId id="2142532364"/>
            <p14:sldId id="141169132"/>
            <p14:sldId id="2142532363"/>
            <p14:sldId id="2142532365"/>
            <p14:sldId id="141169131"/>
            <p14:sldId id="2142532381"/>
            <p14:sldId id="2142532382"/>
            <p14:sldId id="2142532383"/>
            <p14:sldId id="2142532395"/>
            <p14:sldId id="294"/>
            <p14:sldId id="2142532366"/>
            <p14:sldId id="2142532367"/>
            <p14:sldId id="2142532384"/>
            <p14:sldId id="2142532385"/>
            <p14:sldId id="2142532386"/>
            <p14:sldId id="2142532390"/>
            <p14:sldId id="2142532387"/>
            <p14:sldId id="2142532392"/>
            <p14:sldId id="2142532393"/>
            <p14:sldId id="2142532391"/>
            <p14:sldId id="2142532388"/>
            <p14:sldId id="2142532396"/>
            <p14:sldId id="307"/>
            <p14:sldId id="308"/>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EE2E0"/>
    <a:srgbClr val="BEBEBE"/>
    <a:srgbClr val="F8F8F8"/>
    <a:srgbClr val="0062FF"/>
    <a:srgbClr val="D4D4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82"/>
    <p:restoredTop sz="60119"/>
  </p:normalViewPr>
  <p:slideViewPr>
    <p:cSldViewPr snapToGrid="0" snapToObjects="1">
      <p:cViewPr varScale="1">
        <p:scale>
          <a:sx n="88" d="100"/>
          <a:sy n="88" d="100"/>
        </p:scale>
        <p:origin x="2096" y="168"/>
      </p:cViewPr>
      <p:guideLst>
        <p:guide orient="horz" pos="1620"/>
        <p:guide pos="2880"/>
      </p:guideLst>
    </p:cSldViewPr>
  </p:slideViewPr>
  <p:outlineViewPr>
    <p:cViewPr>
      <p:scale>
        <a:sx n="33" d="100"/>
        <a:sy n="33" d="100"/>
      </p:scale>
      <p:origin x="0" y="-2836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8" d="100"/>
          <a:sy n="88" d="100"/>
        </p:scale>
        <p:origin x="3872"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219456" y="8705088"/>
            <a:ext cx="338328" cy="228600"/>
          </a:xfrm>
          <a:prstGeom prst="rect">
            <a:avLst/>
          </a:prstGeom>
        </p:spPr>
        <p:txBody>
          <a:bodyPr vert="horz" lIns="0" tIns="0" rIns="0" bIns="0" rtlCol="0" anchor="b"/>
          <a:lstStyle>
            <a:lvl1pPr algn="r">
              <a:defRPr sz="1200"/>
            </a:lvl1pPr>
          </a:lstStyle>
          <a:p>
            <a:pPr algn="l"/>
            <a:fld id="{614B4878-71CB-8F40-B9DD-F26F1F6CA014}" type="slidenum">
              <a:rPr lang="en-US" sz="600" smtClean="0">
                <a:solidFill>
                  <a:schemeClr val="bg1"/>
                </a:solidFill>
                <a:latin typeface="IBM Plex Sans" panose="020B0503050203000203" pitchFamily="34" charset="0"/>
                <a:ea typeface="IBM Plex Sans" charset="0"/>
                <a:cs typeface="IBM Plex Sans" charset="0"/>
              </a:rPr>
              <a:pPr algn="l"/>
              <a:t>‹#›</a:t>
            </a:fld>
            <a:endParaRPr lang="en-US" sz="600" dirty="0">
              <a:solidFill>
                <a:schemeClr val="bg1"/>
              </a:solidFill>
              <a:latin typeface="IBM Plex Sans" panose="020B0503050203000203" pitchFamily="34" charset="0"/>
              <a:ea typeface="IBM Plex Sans" charset="0"/>
              <a:cs typeface="IBM Plex Sans" charset="0"/>
            </a:endParaRPr>
          </a:p>
        </p:txBody>
      </p:sp>
      <p:sp>
        <p:nvSpPr>
          <p:cNvPr id="4" name="Footer Placeholder 3"/>
          <p:cNvSpPr>
            <a:spLocks noGrp="1"/>
          </p:cNvSpPr>
          <p:nvPr>
            <p:ph type="ftr" sz="quarter" idx="2"/>
          </p:nvPr>
        </p:nvSpPr>
        <p:spPr>
          <a:xfrm>
            <a:off x="630936" y="8705088"/>
            <a:ext cx="3657600" cy="228600"/>
          </a:xfrm>
          <a:prstGeom prst="rect">
            <a:avLst/>
          </a:prstGeom>
        </p:spPr>
        <p:txBody>
          <a:bodyPr vert="horz" lIns="0" tIns="0" rIns="0" bIns="0" rtlCol="0" anchor="b"/>
          <a:lstStyle>
            <a:lvl1pPr algn="l">
              <a:defRPr sz="1200"/>
            </a:lvl1pPr>
          </a:lstStyle>
          <a:p>
            <a:r>
              <a:rPr lang="en-US" sz="600" dirty="0">
                <a:solidFill>
                  <a:schemeClr val="bg1"/>
                </a:solidFill>
                <a:latin typeface="IBM Plex Sans" panose="020B0503050203000203" pitchFamily="34" charset="0"/>
                <a:ea typeface="IBM Plex Sans" charset="0"/>
                <a:cs typeface="IBM Plex Sans" charset="0"/>
              </a:rPr>
              <a:t>Group Name / DOC ID / Month XX, 2019 / © 2019 IBM Corporation</a:t>
            </a:r>
          </a:p>
        </p:txBody>
      </p:sp>
    </p:spTree>
    <p:extLst>
      <p:ext uri="{BB962C8B-B14F-4D97-AF65-F5344CB8AC3E}">
        <p14:creationId xmlns:p14="http://schemas.microsoft.com/office/powerpoint/2010/main" val="448027815"/>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822450" y="228600"/>
            <a:ext cx="3213100" cy="1807369"/>
          </a:xfrm>
          <a:prstGeom prst="rect">
            <a:avLst/>
          </a:prstGeom>
          <a:noFill/>
          <a:ln w="12700">
            <a:solidFill>
              <a:prstClr val="black"/>
            </a:solidFill>
          </a:ln>
        </p:spPr>
        <p:txBody>
          <a:bodyPr vert="horz" lIns="91440" tIns="45720" rIns="91440" bIns="45720" rtlCol="0" anchor="ctr"/>
          <a:lstStyle/>
          <a:p>
            <a:endParaRPr lang="en-US" dirty="0"/>
          </a:p>
        </p:txBody>
      </p:sp>
      <p:sp>
        <p:nvSpPr>
          <p:cNvPr id="8" name="Notes Placeholder 7">
            <a:extLst>
              <a:ext uri="{FF2B5EF4-FFF2-40B4-BE49-F238E27FC236}">
                <a16:creationId xmlns:a16="http://schemas.microsoft.com/office/drawing/2014/main" id="{6ABF5568-9620-E34F-9423-054ABD0598F2}"/>
              </a:ext>
            </a:extLst>
          </p:cNvPr>
          <p:cNvSpPr>
            <a:spLocks noGrp="1"/>
          </p:cNvSpPr>
          <p:nvPr>
            <p:ph type="body" sz="quarter" idx="3"/>
          </p:nvPr>
        </p:nvSpPr>
        <p:spPr>
          <a:xfrm>
            <a:off x="219456" y="2247900"/>
            <a:ext cx="6419088" cy="6159500"/>
          </a:xfrm>
          <a:prstGeom prst="rect">
            <a:avLst/>
          </a:prstGeom>
        </p:spPr>
        <p:txBody>
          <a:bodyPr vert="horz" lIns="0" tIns="0" rIns="0" bIns="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marL="803275" marR="0" lvl="4" indent="-171450" algn="l" defTabSz="914400" rtl="0" eaLnBrk="1" fontAlgn="base" latinLnBrk="0" hangingPunct="1">
              <a:lnSpc>
                <a:spcPct val="100000"/>
              </a:lnSpc>
              <a:spcBef>
                <a:spcPts val="600"/>
              </a:spcBef>
              <a:spcAft>
                <a:spcPct val="0"/>
              </a:spcAft>
              <a:buClr>
                <a:srgbClr val="000000"/>
              </a:buClr>
              <a:buSzTx/>
              <a:buFont typeface=".AppleSystemUIFont" charset="-120"/>
              <a:buChar char="»"/>
              <a:tabLst/>
              <a:defRPr/>
            </a:pPr>
            <a:r>
              <a:rPr kumimoji="0" lang="en-US" sz="1000" b="0" i="0" u="none" strike="noStrike" kern="1200" cap="none" spc="0" normalizeH="0" baseline="0" noProof="0" dirty="0">
                <a:ln>
                  <a:noFill/>
                </a:ln>
                <a:solidFill>
                  <a:srgbClr val="000000"/>
                </a:solidFill>
                <a:effectLst/>
                <a:uLnTx/>
                <a:uFillTx/>
                <a:latin typeface="IBM Plex Sans" panose="020B0503050203000203" pitchFamily="34" charset="0"/>
                <a:ea typeface="+mn-ea"/>
                <a:cs typeface="+mn-cs"/>
              </a:rPr>
              <a:t>Fifth level</a:t>
            </a:r>
          </a:p>
        </p:txBody>
      </p:sp>
      <p:sp>
        <p:nvSpPr>
          <p:cNvPr id="7" name="Slide Number Placeholder 6"/>
          <p:cNvSpPr>
            <a:spLocks noGrp="1"/>
          </p:cNvSpPr>
          <p:nvPr>
            <p:ph type="sldNum" sz="quarter" idx="5"/>
          </p:nvPr>
        </p:nvSpPr>
        <p:spPr>
          <a:xfrm>
            <a:off x="219456" y="8705088"/>
            <a:ext cx="338328" cy="228600"/>
          </a:xfrm>
          <a:prstGeom prst="rect">
            <a:avLst/>
          </a:prstGeom>
        </p:spPr>
        <p:txBody>
          <a:bodyPr vert="horz" lIns="0" tIns="0" rIns="0" bIns="0" rtlCol="0" anchor="b"/>
          <a:lstStyle>
            <a:lvl1pPr algn="l">
              <a:defRPr sz="600" b="0" i="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1pPr>
          </a:lstStyle>
          <a:p>
            <a:fld id="{6E2E38B8-B0B4-AD41-AC6E-B781F46A9FD3}" type="slidenum">
              <a:rPr lang="en-US" smtClean="0"/>
              <a:pPr/>
              <a:t>‹#›</a:t>
            </a:fld>
            <a:endParaRPr lang="en-US" dirty="0"/>
          </a:p>
        </p:txBody>
      </p:sp>
      <p:sp>
        <p:nvSpPr>
          <p:cNvPr id="6" name="Footer Placeholder 5"/>
          <p:cNvSpPr>
            <a:spLocks noGrp="1"/>
          </p:cNvSpPr>
          <p:nvPr>
            <p:ph type="ftr" sz="quarter" idx="4"/>
          </p:nvPr>
        </p:nvSpPr>
        <p:spPr>
          <a:xfrm>
            <a:off x="630936" y="8705088"/>
            <a:ext cx="3657600" cy="228600"/>
          </a:xfrm>
          <a:prstGeom prst="rect">
            <a:avLst/>
          </a:prstGeom>
        </p:spPr>
        <p:txBody>
          <a:bodyPr vert="horz" lIns="0" tIns="0" rIns="0" bIns="0" rtlCol="0" anchor="b"/>
          <a:lstStyle>
            <a:lvl1pPr algn="l">
              <a:defRPr sz="600" b="0" i="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1pPr>
          </a:lstStyle>
          <a:p>
            <a:r>
              <a:rPr lang="en-US" dirty="0"/>
              <a:t>Group Name / DOC ID / Month XX, 2019 / © 2019 IBM Corporation</a:t>
            </a:r>
          </a:p>
        </p:txBody>
      </p:sp>
    </p:spTree>
    <p:extLst>
      <p:ext uri="{BB962C8B-B14F-4D97-AF65-F5344CB8AC3E}">
        <p14:creationId xmlns:p14="http://schemas.microsoft.com/office/powerpoint/2010/main" val="791598581"/>
      </p:ext>
    </p:extLst>
  </p:cSld>
  <p:clrMap bg1="lt1" tx1="dk1" bg2="lt2" tx2="dk2" accent1="accent1" accent2="accent2" accent3="accent3" accent4="accent4" accent5="accent5" accent6="accent6" hlink="hlink" folHlink="folHlink"/>
  <p:hf hdr="0" dt="0"/>
  <p:notesStyle>
    <a:lvl1pPr marL="0" algn="l" defTabSz="914400" rtl="0" eaLnBrk="1" latinLnBrk="0" hangingPunct="1">
      <a:spcBef>
        <a:spcPts val="600"/>
      </a:spcBef>
      <a:defRPr sz="1000" b="0" i="0" kern="1200">
        <a:solidFill>
          <a:schemeClr val="bg1"/>
        </a:solidFill>
        <a:latin typeface="IBM Plex Sans" panose="020B0503050203000203" pitchFamily="34" charset="0"/>
        <a:ea typeface="+mn-ea"/>
        <a:cs typeface="+mn-cs"/>
      </a:defRPr>
    </a:lvl1pPr>
    <a:lvl2pPr marL="174625" indent="-169863" algn="l" defTabSz="914400" rtl="0" eaLnBrk="1" latinLnBrk="0" hangingPunct="1">
      <a:spcBef>
        <a:spcPts val="600"/>
      </a:spcBef>
      <a:buFont typeface="System Font Regular"/>
      <a:buChar char="–"/>
      <a:tabLst/>
      <a:defRPr sz="1000" b="0" i="0" kern="1200">
        <a:solidFill>
          <a:schemeClr val="bg1"/>
        </a:solidFill>
        <a:latin typeface="IBM Plex Sans" panose="020B0503050203000203" pitchFamily="34" charset="0"/>
        <a:ea typeface="+mn-ea"/>
        <a:cs typeface="+mn-cs"/>
      </a:defRPr>
    </a:lvl2pPr>
    <a:lvl3pPr marL="347472" indent="-173736" algn="l" defTabSz="914400" rtl="0" eaLnBrk="1" latinLnBrk="0" hangingPunct="1">
      <a:spcBef>
        <a:spcPts val="600"/>
      </a:spcBef>
      <a:buFont typeface="Arial" panose="020B0604020202020204" pitchFamily="34" charset="0"/>
      <a:buChar char="•"/>
      <a:tabLst/>
      <a:defRPr sz="1000" b="0" i="0" kern="1200">
        <a:solidFill>
          <a:schemeClr val="bg1"/>
        </a:solidFill>
        <a:latin typeface="IBM Plex Sans" panose="020B0503050203000203" pitchFamily="34" charset="0"/>
        <a:ea typeface="+mn-ea"/>
        <a:cs typeface="+mn-cs"/>
      </a:defRPr>
    </a:lvl3pPr>
    <a:lvl4pPr marL="630936" indent="-173736" algn="l" defTabSz="914400" rtl="0" eaLnBrk="1" latinLnBrk="0" hangingPunct="1">
      <a:spcBef>
        <a:spcPts val="600"/>
      </a:spcBef>
      <a:buFont typeface="System Font Regular"/>
      <a:buChar char="–"/>
      <a:tabLst/>
      <a:defRPr sz="1000" b="0" i="0" kern="1200">
        <a:solidFill>
          <a:schemeClr val="bg1"/>
        </a:solidFill>
        <a:latin typeface="IBM Plex Sans" panose="020B0503050203000203" pitchFamily="34" charset="0"/>
        <a:ea typeface="+mn-ea"/>
        <a:cs typeface="+mn-cs"/>
      </a:defRPr>
    </a:lvl4pPr>
    <a:lvl5pPr marL="174625" marR="0" indent="-169863" algn="l" defTabSz="914400" rtl="0" eaLnBrk="1" fontAlgn="base" latinLnBrk="0" hangingPunct="1">
      <a:lnSpc>
        <a:spcPct val="100000"/>
      </a:lnSpc>
      <a:spcBef>
        <a:spcPts val="600"/>
      </a:spcBef>
      <a:spcAft>
        <a:spcPct val="0"/>
      </a:spcAft>
      <a:buClr>
        <a:srgbClr val="000000"/>
      </a:buClr>
      <a:buSzTx/>
      <a:buFont typeface=".AppleSystemUIFont" charset="-120"/>
      <a:buChar char="»"/>
      <a:tabLst/>
      <a:defRPr sz="1000" b="0" i="0" kern="1200">
        <a:solidFill>
          <a:schemeClr val="bg1"/>
        </a:solidFill>
        <a:latin typeface="IBM Plex Sans" panose="020B0503050203000203"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204978" y="2273300"/>
            <a:ext cx="6448044" cy="612140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6E2E38B8-B0B4-AD41-AC6E-B781F46A9FD3}" type="slidenum">
              <a:rPr lang="en-US" smtClean="0"/>
              <a:pPr/>
              <a:t>2</a:t>
            </a:fld>
            <a:endParaRPr lang="en-US" dirty="0"/>
          </a:p>
        </p:txBody>
      </p:sp>
      <p:sp>
        <p:nvSpPr>
          <p:cNvPr id="5" name="Footer Placeholder 4">
            <a:extLst>
              <a:ext uri="{FF2B5EF4-FFF2-40B4-BE49-F238E27FC236}">
                <a16:creationId xmlns:a16="http://schemas.microsoft.com/office/drawing/2014/main" id="{F7A17D71-BC0A-F640-A5D1-E194762815DB}"/>
              </a:ext>
            </a:extLst>
          </p:cNvPr>
          <p:cNvSpPr>
            <a:spLocks noGrp="1"/>
          </p:cNvSpPr>
          <p:nvPr>
            <p:ph type="ftr" sz="quarter" idx="4"/>
          </p:nvPr>
        </p:nvSpPr>
        <p:spPr/>
        <p:txBody>
          <a:bodyPr/>
          <a:lstStyle/>
          <a:p>
            <a:r>
              <a:rPr lang="en-US" dirty="0"/>
              <a:t>Group Name / DOC ID / Month XX, 2019 / © 2019 IBM Corporation</a:t>
            </a:r>
          </a:p>
        </p:txBody>
      </p:sp>
    </p:spTree>
    <p:extLst>
      <p:ext uri="{BB962C8B-B14F-4D97-AF65-F5344CB8AC3E}">
        <p14:creationId xmlns:p14="http://schemas.microsoft.com/office/powerpoint/2010/main" val="1483094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pPr marL="1371554" lvl="1" indent="-457200" defTabSz="12700" hangingPunct="0">
              <a:lnSpc>
                <a:spcPct val="120000"/>
              </a:lnSpc>
              <a:buFont typeface=".AppleSystemUIFont" charset="-12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5400" dirty="0">
                <a:ea typeface="IBM Plex Sans"/>
                <a:cs typeface="IBM Plex Sans"/>
                <a:sym typeface="IBM Plex Sans"/>
              </a:rPr>
              <a:t>plaintext (PLAINTEXT) - </a:t>
            </a:r>
            <a:r>
              <a:rPr lang="en-US" sz="5400" dirty="0"/>
              <a:t>uses a non-encrypted transport</a:t>
            </a:r>
            <a:endParaRPr lang="en-US" sz="5400" dirty="0">
              <a:ea typeface="IBM Plex Sans"/>
              <a:cs typeface="IBM Plex Sans"/>
              <a:sym typeface="IBM Plex Sans"/>
            </a:endParaRPr>
          </a:p>
          <a:p>
            <a:pPr marL="1371554" lvl="1" indent="-457200" defTabSz="12700" hangingPunct="0">
              <a:lnSpc>
                <a:spcPct val="120000"/>
              </a:lnSpc>
              <a:buFont typeface=".AppleSystemUIFont" charset="-12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5400" dirty="0">
                <a:ea typeface="IBM Plex Sans"/>
                <a:cs typeface="IBM Plex Sans"/>
                <a:sym typeface="IBM Plex Sans"/>
              </a:rPr>
              <a:t>TLS (SSL) - </a:t>
            </a:r>
            <a:r>
              <a:rPr lang="en-US" sz="5400" dirty="0"/>
              <a:t>uses a TLS encrypted transport</a:t>
            </a:r>
            <a:endParaRPr lang="en-US" sz="5400" dirty="0">
              <a:ea typeface="IBM Plex Sans"/>
              <a:cs typeface="IBM Plex Sans"/>
              <a:sym typeface="IBM Plex Sans"/>
            </a:endParaRPr>
          </a:p>
          <a:p>
            <a:pPr marL="1371554" lvl="1" indent="-457200" defTabSz="12700" hangingPunct="0">
              <a:lnSpc>
                <a:spcPct val="120000"/>
              </a:lnSpc>
              <a:buFont typeface=".AppleSystemUIFont" charset="-12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5400" dirty="0">
                <a:ea typeface="IBM Plex Sans"/>
                <a:cs typeface="IBM Plex Sans"/>
                <a:sym typeface="IBM Plex Sans"/>
              </a:rPr>
              <a:t>SASL Plaintext (SASL_PLAINTEXT) - </a:t>
            </a:r>
            <a:r>
              <a:rPr lang="en-US" sz="5400" dirty="0"/>
              <a:t>uses a non-encrypted transport with SASL authentication</a:t>
            </a:r>
            <a:endParaRPr lang="en-US" sz="5400" dirty="0">
              <a:ea typeface="IBM Plex Sans"/>
              <a:cs typeface="IBM Plex Sans"/>
              <a:sym typeface="IBM Plex Sans"/>
            </a:endParaRPr>
          </a:p>
          <a:p>
            <a:pPr marL="1371554" lvl="1" indent="-457200" defTabSz="12700" hangingPunct="0">
              <a:lnSpc>
                <a:spcPct val="120000"/>
              </a:lnSpc>
              <a:buFont typeface=".AppleSystemUIFont" charset="-12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5400" dirty="0">
                <a:ea typeface="IBM Plex Sans"/>
                <a:cs typeface="IBM Plex Sans"/>
                <a:sym typeface="IBM Plex Sans"/>
              </a:rPr>
              <a:t>SASL TLS (SASL_SSL) - </a:t>
            </a:r>
            <a:r>
              <a:rPr lang="en-US" sz="5400" dirty="0"/>
              <a:t>uses a TLS encrypted transport with SASL authentication</a:t>
            </a:r>
            <a:endParaRPr lang="en-US" sz="5400" dirty="0">
              <a:ea typeface="IBM Plex Sans"/>
              <a:cs typeface="IBM Plex Sans"/>
              <a:sym typeface="IBM Plex Sans"/>
            </a:endParaRPr>
          </a:p>
          <a:p>
            <a:endParaRPr lang="en-US" dirty="0"/>
          </a:p>
          <a:p>
            <a:pPr fontAlgn="base"/>
            <a:r>
              <a:rPr lang="en-US" sz="1000" b="0" i="0" kern="1200" dirty="0">
                <a:solidFill>
                  <a:schemeClr val="bg1"/>
                </a:solidFill>
                <a:effectLst/>
                <a:latin typeface="IBM Plex Sans" panose="020B0503050203000203" pitchFamily="34" charset="0"/>
                <a:ea typeface="+mn-ea"/>
                <a:cs typeface="+mn-cs"/>
              </a:rPr>
              <a:t>Based on the protocol, define how to connect.</a:t>
            </a:r>
          </a:p>
          <a:p>
            <a:pPr fontAlgn="base"/>
            <a:r>
              <a:rPr lang="en-US" sz="1000" b="0" i="0" kern="1200" dirty="0">
                <a:solidFill>
                  <a:schemeClr val="bg1"/>
                </a:solidFill>
                <a:effectLst/>
                <a:latin typeface="IBM Plex Sans" panose="020B0503050203000203" pitchFamily="34" charset="0"/>
                <a:ea typeface="+mn-ea"/>
                <a:cs typeface="+mn-cs"/>
              </a:rPr>
              <a:t>When </a:t>
            </a:r>
            <a:r>
              <a:rPr lang="en-US" sz="1000" b="1" i="0" kern="1200" dirty="0">
                <a:solidFill>
                  <a:schemeClr val="bg1"/>
                </a:solidFill>
                <a:effectLst/>
                <a:latin typeface="IBM Plex Sans" panose="020B0503050203000203" pitchFamily="34" charset="0"/>
                <a:ea typeface="+mn-ea"/>
                <a:cs typeface="+mn-cs"/>
              </a:rPr>
              <a:t>TLS</a:t>
            </a:r>
            <a:r>
              <a:rPr lang="en-US" sz="1000" b="0" i="0" kern="1200" dirty="0">
                <a:solidFill>
                  <a:schemeClr val="bg1"/>
                </a:solidFill>
                <a:effectLst/>
                <a:latin typeface="IBM Plex Sans" panose="020B0503050203000203" pitchFamily="34" charset="0"/>
                <a:ea typeface="+mn-ea"/>
                <a:cs typeface="+mn-cs"/>
              </a:rPr>
              <a:t>, select the TLS client profile to establish a secure connection.</a:t>
            </a:r>
          </a:p>
          <a:p>
            <a:pPr fontAlgn="base"/>
            <a:r>
              <a:rPr lang="en-US" sz="1000" b="0" i="0" kern="1200" dirty="0">
                <a:solidFill>
                  <a:schemeClr val="bg1"/>
                </a:solidFill>
                <a:effectLst/>
                <a:latin typeface="IBM Plex Sans" panose="020B0503050203000203" pitchFamily="34" charset="0"/>
                <a:ea typeface="+mn-ea"/>
                <a:cs typeface="+mn-cs"/>
              </a:rPr>
              <a:t>When </a:t>
            </a:r>
            <a:r>
              <a:rPr lang="en-US" sz="1000" b="1" i="0" kern="1200" dirty="0">
                <a:solidFill>
                  <a:schemeClr val="bg1"/>
                </a:solidFill>
                <a:effectLst/>
                <a:latin typeface="IBM Plex Sans" panose="020B0503050203000203" pitchFamily="34" charset="0"/>
                <a:ea typeface="+mn-ea"/>
                <a:cs typeface="+mn-cs"/>
              </a:rPr>
              <a:t>SASL plaintext</a:t>
            </a:r>
            <a:r>
              <a:rPr lang="en-US" sz="1000" b="0" i="0" kern="1200" dirty="0">
                <a:solidFill>
                  <a:schemeClr val="bg1"/>
                </a:solidFill>
                <a:effectLst/>
                <a:latin typeface="IBM Plex Sans" panose="020B0503050203000203" pitchFamily="34" charset="0"/>
                <a:ea typeface="+mn-ea"/>
                <a:cs typeface="+mn-cs"/>
              </a:rPr>
              <a:t>, enter the credentials to establish the connection.</a:t>
            </a:r>
          </a:p>
          <a:p>
            <a:pPr fontAlgn="base"/>
            <a:r>
              <a:rPr lang="en-US" sz="1000" b="0" i="0" kern="1200" dirty="0">
                <a:solidFill>
                  <a:schemeClr val="bg1"/>
                </a:solidFill>
                <a:effectLst/>
                <a:latin typeface="IBM Plex Sans" panose="020B0503050203000203" pitchFamily="34" charset="0"/>
                <a:ea typeface="+mn-ea"/>
                <a:cs typeface="+mn-cs"/>
              </a:rPr>
              <a:t>When </a:t>
            </a:r>
            <a:r>
              <a:rPr lang="en-US" sz="1000" b="1" i="0" kern="1200" dirty="0">
                <a:solidFill>
                  <a:schemeClr val="bg1"/>
                </a:solidFill>
                <a:effectLst/>
                <a:latin typeface="IBM Plex Sans" panose="020B0503050203000203" pitchFamily="34" charset="0"/>
                <a:ea typeface="+mn-ea"/>
                <a:cs typeface="+mn-cs"/>
              </a:rPr>
              <a:t>SASL TLS</a:t>
            </a:r>
            <a:r>
              <a:rPr lang="en-US" sz="1000" b="0" i="0" kern="1200" dirty="0">
                <a:solidFill>
                  <a:schemeClr val="bg1"/>
                </a:solidFill>
                <a:effectLst/>
                <a:latin typeface="IBM Plex Sans" panose="020B0503050203000203" pitchFamily="34" charset="0"/>
                <a:ea typeface="+mn-ea"/>
                <a:cs typeface="+mn-cs"/>
              </a:rPr>
              <a:t>, enter the credentials and select the TLS client profile to establish a secure connection.</a:t>
            </a:r>
          </a:p>
          <a:p>
            <a:endParaRPr lang="en-US" dirty="0"/>
          </a:p>
          <a:p>
            <a:endParaRPr lang="en-US" dirty="0"/>
          </a:p>
          <a:p>
            <a:pPr marL="285750" indent="-285750" fontAlgn="base">
              <a:buFont typeface="Arial" panose="020B0604020202020204" pitchFamily="34" charset="0"/>
              <a:buChar char="•"/>
            </a:pPr>
            <a:r>
              <a:rPr lang="en-US" sz="1000" b="1" dirty="0"/>
              <a:t>PLAIN</a:t>
            </a:r>
            <a:r>
              <a:rPr lang="en-US" sz="1000" dirty="0"/>
              <a:t> uses a cleartext password</a:t>
            </a:r>
          </a:p>
          <a:p>
            <a:pPr marL="285750" indent="-285750" fontAlgn="base">
              <a:buFont typeface="Arial" panose="020B0604020202020204" pitchFamily="34" charset="0"/>
              <a:buChar char="•"/>
            </a:pPr>
            <a:r>
              <a:rPr lang="en-US" sz="1000" b="1" dirty="0"/>
              <a:t>SCRAM-SHA-256</a:t>
            </a:r>
            <a:r>
              <a:rPr lang="en-US" sz="1000" dirty="0"/>
              <a:t> uses Salted Challenge Response Authentication Mechanism (SCRAM) with SHA-256.</a:t>
            </a:r>
          </a:p>
          <a:p>
            <a:pPr marL="285750" indent="-285750" fontAlgn="base">
              <a:buFont typeface="Arial" panose="020B0604020202020204" pitchFamily="34" charset="0"/>
              <a:buChar char="•"/>
            </a:pPr>
            <a:r>
              <a:rPr lang="en-US" sz="1000" b="1" dirty="0"/>
              <a:t>SCRAM-SHA-512</a:t>
            </a:r>
            <a:r>
              <a:rPr lang="en-US" sz="1000" dirty="0"/>
              <a:t> uses SCRAM with SHA-512</a:t>
            </a:r>
          </a:p>
          <a:p>
            <a:pPr marL="285750" indent="-285750" fontAlgn="base">
              <a:buFont typeface="Arial" panose="020B0604020202020204" pitchFamily="34" charset="0"/>
              <a:buChar char="•"/>
            </a:pPr>
            <a:endParaRPr lang="en-US" sz="1000" dirty="0"/>
          </a:p>
          <a:p>
            <a:pPr marL="285750" indent="-285750" fontAlgn="base">
              <a:buFont typeface="Arial" panose="020B0604020202020204" pitchFamily="34" charset="0"/>
              <a:buChar char="•"/>
            </a:pPr>
            <a:endParaRPr lang="en-US" sz="1000" dirty="0"/>
          </a:p>
          <a:p>
            <a:endParaRPr lang="en-US" dirty="0"/>
          </a:p>
        </p:txBody>
      </p:sp>
      <p:sp>
        <p:nvSpPr>
          <p:cNvPr id="4" name="Slide Number Placeholder 3"/>
          <p:cNvSpPr>
            <a:spLocks noGrp="1"/>
          </p:cNvSpPr>
          <p:nvPr>
            <p:ph type="sldNum" sz="quarter" idx="5"/>
          </p:nvPr>
        </p:nvSpPr>
        <p:spPr/>
        <p:txBody>
          <a:bodyPr/>
          <a:lstStyle/>
          <a:p>
            <a:fld id="{6E2E38B8-B0B4-AD41-AC6E-B781F46A9FD3}" type="slidenum">
              <a:rPr lang="en-US" smtClean="0"/>
              <a:pPr/>
              <a:t>19</a:t>
            </a:fld>
            <a:endParaRPr lang="en-US" dirty="0"/>
          </a:p>
        </p:txBody>
      </p:sp>
      <p:sp>
        <p:nvSpPr>
          <p:cNvPr id="5" name="Footer Placeholder 4"/>
          <p:cNvSpPr>
            <a:spLocks noGrp="1"/>
          </p:cNvSpPr>
          <p:nvPr>
            <p:ph type="ftr" sz="quarter" idx="4"/>
          </p:nvPr>
        </p:nvSpPr>
        <p:spPr/>
        <p:txBody>
          <a:bodyPr/>
          <a:lstStyle/>
          <a:p>
            <a:r>
              <a:rPr lang="en-US"/>
              <a:t>Group Name / DOC ID / Month XX, 2019 / © 2019 IBM Corporation</a:t>
            </a:r>
            <a:endParaRPr lang="en-US" dirty="0"/>
          </a:p>
        </p:txBody>
      </p:sp>
    </p:spTree>
    <p:extLst>
      <p:ext uri="{BB962C8B-B14F-4D97-AF65-F5344CB8AC3E}">
        <p14:creationId xmlns:p14="http://schemas.microsoft.com/office/powerpoint/2010/main" val="27444074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2E38B8-B0B4-AD41-AC6E-B781F46A9FD3}" type="slidenum">
              <a:rPr lang="en-US" smtClean="0"/>
              <a:pPr/>
              <a:t>20</a:t>
            </a:fld>
            <a:endParaRPr lang="en-US" dirty="0"/>
          </a:p>
        </p:txBody>
      </p:sp>
      <p:sp>
        <p:nvSpPr>
          <p:cNvPr id="5" name="Footer Placeholder 4"/>
          <p:cNvSpPr>
            <a:spLocks noGrp="1"/>
          </p:cNvSpPr>
          <p:nvPr>
            <p:ph type="ftr" sz="quarter" idx="4"/>
          </p:nvPr>
        </p:nvSpPr>
        <p:spPr/>
        <p:txBody>
          <a:bodyPr/>
          <a:lstStyle/>
          <a:p>
            <a:r>
              <a:rPr lang="en-US"/>
              <a:t>Group Name / DOC ID / Month XX, 2019 / © 2019 IBM Corporation</a:t>
            </a:r>
            <a:endParaRPr lang="en-US" dirty="0"/>
          </a:p>
        </p:txBody>
      </p:sp>
    </p:spTree>
    <p:extLst>
      <p:ext uri="{BB962C8B-B14F-4D97-AF65-F5344CB8AC3E}">
        <p14:creationId xmlns:p14="http://schemas.microsoft.com/office/powerpoint/2010/main" val="1539059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9C7FA3-471F-6F40-953E-F4A45C4F0CE3}" type="slidenum">
              <a:rPr lang="en-US" smtClean="0"/>
              <a:t>3</a:t>
            </a:fld>
            <a:endParaRPr lang="en-US" dirty="0"/>
          </a:p>
        </p:txBody>
      </p:sp>
    </p:spTree>
    <p:extLst>
      <p:ext uri="{BB962C8B-B14F-4D97-AF65-F5344CB8AC3E}">
        <p14:creationId xmlns:p14="http://schemas.microsoft.com/office/powerpoint/2010/main" val="38477720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11EC3C3-E528-A34B-A5FF-136F4BB8E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31028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2E38B8-B0B4-AD41-AC6E-B781F46A9FD3}" type="slidenum">
              <a:rPr lang="en-US" smtClean="0"/>
              <a:pPr/>
              <a:t>8</a:t>
            </a:fld>
            <a:endParaRPr lang="en-US" dirty="0"/>
          </a:p>
        </p:txBody>
      </p:sp>
      <p:sp>
        <p:nvSpPr>
          <p:cNvPr id="5" name="Footer Placeholder 4"/>
          <p:cNvSpPr>
            <a:spLocks noGrp="1"/>
          </p:cNvSpPr>
          <p:nvPr>
            <p:ph type="ftr" sz="quarter" idx="4"/>
          </p:nvPr>
        </p:nvSpPr>
        <p:spPr/>
        <p:txBody>
          <a:bodyPr/>
          <a:lstStyle/>
          <a:p>
            <a:r>
              <a:rPr lang="en-US"/>
              <a:t>Group Name / DOC ID / Month XX, 2019 / © 2019 IBM Corporation</a:t>
            </a:r>
            <a:endParaRPr lang="en-US" dirty="0"/>
          </a:p>
        </p:txBody>
      </p:sp>
    </p:spTree>
    <p:extLst>
      <p:ext uri="{BB962C8B-B14F-4D97-AF65-F5344CB8AC3E}">
        <p14:creationId xmlns:p14="http://schemas.microsoft.com/office/powerpoint/2010/main" val="32540228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r>
              <a:rPr lang="en-US" dirty="0"/>
              <a:t>Kafka is not typical messaging protocol . Not meant to be used for req-res patterns. It is mostly used for taking data from some topic, processing it, and putting it into different topic. It is like a flow more like an assembly where data comes in, gets processed and passed to the next step in the assembly line.</a:t>
            </a:r>
          </a:p>
          <a:p>
            <a:r>
              <a:rPr lang="en-US" dirty="0"/>
              <a:t>You can change the load of your system by adding or removing the consumers and system will </a:t>
            </a:r>
            <a:r>
              <a:rPr lang="en-US" dirty="0" err="1"/>
              <a:t>automiacally</a:t>
            </a:r>
            <a:r>
              <a:rPr lang="en-US" dirty="0"/>
              <a:t> rebalance. </a:t>
            </a:r>
          </a:p>
        </p:txBody>
      </p:sp>
      <p:sp>
        <p:nvSpPr>
          <p:cNvPr id="4" name="Slide Number Placeholder 3"/>
          <p:cNvSpPr>
            <a:spLocks noGrp="1"/>
          </p:cNvSpPr>
          <p:nvPr>
            <p:ph type="sldNum" sz="quarter" idx="5"/>
          </p:nvPr>
        </p:nvSpPr>
        <p:spPr/>
        <p:txBody>
          <a:bodyPr/>
          <a:lstStyle/>
          <a:p>
            <a:fld id="{6E2E38B8-B0B4-AD41-AC6E-B781F46A9FD3}" type="slidenum">
              <a:rPr lang="en-US" smtClean="0"/>
              <a:pPr/>
              <a:t>9</a:t>
            </a:fld>
            <a:endParaRPr lang="en-US" dirty="0"/>
          </a:p>
        </p:txBody>
      </p:sp>
      <p:sp>
        <p:nvSpPr>
          <p:cNvPr id="5" name="Footer Placeholder 4"/>
          <p:cNvSpPr>
            <a:spLocks noGrp="1"/>
          </p:cNvSpPr>
          <p:nvPr>
            <p:ph type="ftr" sz="quarter" idx="4"/>
          </p:nvPr>
        </p:nvSpPr>
        <p:spPr/>
        <p:txBody>
          <a:bodyPr/>
          <a:lstStyle/>
          <a:p>
            <a:r>
              <a:rPr lang="en-US"/>
              <a:t>Group Name / DOC ID / Month XX, 2019 / © 2019 IBM Corporation</a:t>
            </a:r>
            <a:endParaRPr lang="en-US" dirty="0"/>
          </a:p>
        </p:txBody>
      </p:sp>
    </p:spTree>
    <p:extLst>
      <p:ext uri="{BB962C8B-B14F-4D97-AF65-F5344CB8AC3E}">
        <p14:creationId xmlns:p14="http://schemas.microsoft.com/office/powerpoint/2010/main" val="20908616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r>
              <a:rPr lang="en-US" sz="1000" b="0" i="0" u="none" strike="noStrike" kern="1200" dirty="0">
                <a:solidFill>
                  <a:schemeClr val="bg1"/>
                </a:solidFill>
                <a:effectLst/>
                <a:latin typeface="IBM Plex Sans" panose="020B0503050203000203" pitchFamily="34" charset="0"/>
                <a:ea typeface="+mn-ea"/>
                <a:cs typeface="+mn-cs"/>
              </a:rPr>
              <a:t>DataPower is DMZ ready-gateway</a:t>
            </a:r>
          </a:p>
          <a:p>
            <a:r>
              <a:rPr lang="en-US" sz="1000" b="0" i="0" u="none" strike="noStrike" kern="1200" dirty="0">
                <a:solidFill>
                  <a:schemeClr val="bg1"/>
                </a:solidFill>
                <a:effectLst/>
                <a:latin typeface="IBM Plex Sans" panose="020B0503050203000203" pitchFamily="34" charset="0"/>
                <a:ea typeface="+mn-ea"/>
                <a:cs typeface="+mn-cs"/>
              </a:rPr>
              <a:t>Kafka uses a binary protocol over TCP.</a:t>
            </a:r>
          </a:p>
          <a:p>
            <a:r>
              <a:rPr lang="en-US" sz="1000" b="0" i="0" u="none" strike="noStrike" kern="1200" dirty="0">
                <a:solidFill>
                  <a:schemeClr val="bg1"/>
                </a:solidFill>
                <a:effectLst/>
                <a:latin typeface="IBM Plex Sans" panose="020B0503050203000203" pitchFamily="34" charset="0"/>
                <a:ea typeface="+mn-ea"/>
                <a:cs typeface="+mn-cs"/>
              </a:rPr>
              <a:t>If an application want to interact in any other protocol like for example, text protocols like HTTP, </a:t>
            </a:r>
            <a:r>
              <a:rPr lang="en-US" sz="1000" b="0" i="0" u="none" strike="noStrike" kern="1200" dirty="0" err="1">
                <a:solidFill>
                  <a:schemeClr val="bg1"/>
                </a:solidFill>
                <a:effectLst/>
                <a:latin typeface="IBM Plex Sans" panose="020B0503050203000203" pitchFamily="34" charset="0"/>
                <a:ea typeface="+mn-ea"/>
                <a:cs typeface="+mn-cs"/>
              </a:rPr>
              <a:t>datapower</a:t>
            </a:r>
            <a:r>
              <a:rPr lang="en-US" sz="1000" b="0" i="0" u="none" strike="noStrike" kern="1200" dirty="0">
                <a:solidFill>
                  <a:schemeClr val="bg1"/>
                </a:solidFill>
                <a:effectLst/>
                <a:latin typeface="IBM Plex Sans" panose="020B0503050203000203" pitchFamily="34" charset="0"/>
                <a:ea typeface="+mn-ea"/>
                <a:cs typeface="+mn-cs"/>
              </a:rPr>
              <a:t> takes the ownership of translating</a:t>
            </a:r>
          </a:p>
          <a:p>
            <a:endParaRPr lang="en-US" sz="2400" b="1" dirty="0">
              <a:solidFill>
                <a:srgbClr val="FFFFFF"/>
              </a:solidFill>
              <a:latin typeface="IBM Plex Sans" panose="020B0503050203000203" pitchFamily="34" charset="0"/>
              <a:ea typeface="ＭＳ Ｐゴシック"/>
            </a:endParaRPr>
          </a:p>
        </p:txBody>
      </p:sp>
      <p:sp>
        <p:nvSpPr>
          <p:cNvPr id="4" name="Slide Number Placeholder 3"/>
          <p:cNvSpPr>
            <a:spLocks noGrp="1"/>
          </p:cNvSpPr>
          <p:nvPr>
            <p:ph type="sldNum" sz="quarter" idx="5"/>
          </p:nvPr>
        </p:nvSpPr>
        <p:spPr/>
        <p:txBody>
          <a:bodyPr/>
          <a:lstStyle/>
          <a:p>
            <a:fld id="{0A9C7FA3-471F-6F40-953E-F4A45C4F0CE3}" type="slidenum">
              <a:rPr lang="en-US" smtClean="0"/>
              <a:t>13</a:t>
            </a:fld>
            <a:endParaRPr lang="en-US" dirty="0"/>
          </a:p>
        </p:txBody>
      </p:sp>
    </p:spTree>
    <p:extLst>
      <p:ext uri="{BB962C8B-B14F-4D97-AF65-F5344CB8AC3E}">
        <p14:creationId xmlns:p14="http://schemas.microsoft.com/office/powerpoint/2010/main" val="175373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pPr marL="0" marR="0" lvl="0" indent="0" algn="l" defTabSz="1828709" rtl="0" eaLnBrk="1" fontAlgn="auto" latinLnBrk="0" hangingPunct="1">
              <a:lnSpc>
                <a:spcPct val="100000"/>
              </a:lnSpc>
              <a:spcBef>
                <a:spcPts val="0"/>
              </a:spcBef>
              <a:spcAft>
                <a:spcPts val="0"/>
              </a:spcAft>
              <a:buClrTx/>
              <a:buSzTx/>
              <a:buFontTx/>
              <a:buNone/>
              <a:tabLst/>
              <a:defRPr/>
            </a:pPr>
            <a:r>
              <a:rPr lang="en-US" sz="1000" b="0" i="0" u="none" strike="noStrike" kern="1200" dirty="0">
                <a:solidFill>
                  <a:schemeClr val="bg1"/>
                </a:solidFill>
                <a:effectLst/>
                <a:latin typeface="IBM Plex Sans" panose="020B0503050203000203" pitchFamily="34" charset="0"/>
                <a:ea typeface="+mn-ea"/>
                <a:cs typeface="+mn-cs"/>
              </a:rPr>
              <a:t>DataPower provides a flexibly by allowing use of </a:t>
            </a:r>
            <a:r>
              <a:rPr lang="en-US" sz="1000" b="1" i="0" u="none" strike="noStrike" kern="1200" dirty="0">
                <a:solidFill>
                  <a:schemeClr val="bg1"/>
                </a:solidFill>
                <a:effectLst/>
                <a:latin typeface="IBM Plex Sans" panose="020B0503050203000203" pitchFamily="34" charset="0"/>
                <a:ea typeface="+mn-ea"/>
                <a:cs typeface="+mn-cs"/>
              </a:rPr>
              <a:t>authentication protocols</a:t>
            </a:r>
            <a:r>
              <a:rPr lang="en-US" sz="1000" b="0" i="0" u="none" strike="noStrike" kern="1200" dirty="0">
                <a:solidFill>
                  <a:schemeClr val="bg1"/>
                </a:solidFill>
                <a:effectLst/>
                <a:latin typeface="IBM Plex Sans" panose="020B0503050203000203" pitchFamily="34" charset="0"/>
                <a:ea typeface="+mn-ea"/>
                <a:cs typeface="+mn-cs"/>
              </a:rPr>
              <a:t> such as OAuth, SAML, LDAP, and many more to validate access for incoming event workloads.</a:t>
            </a:r>
          </a:p>
          <a:p>
            <a:pPr marL="0" marR="0" lvl="0" indent="0" algn="l" defTabSz="1828709" rtl="0" eaLnBrk="1" fontAlgn="auto" latinLnBrk="0" hangingPunct="1">
              <a:lnSpc>
                <a:spcPct val="100000"/>
              </a:lnSpc>
              <a:spcBef>
                <a:spcPts val="0"/>
              </a:spcBef>
              <a:spcAft>
                <a:spcPts val="0"/>
              </a:spcAft>
              <a:buClrTx/>
              <a:buSzTx/>
              <a:buFontTx/>
              <a:buNone/>
              <a:tabLst/>
              <a:defRPr/>
            </a:pPr>
            <a:r>
              <a:rPr lang="en-US" sz="1000" b="0" i="0" u="none" strike="noStrike" kern="1200" dirty="0">
                <a:solidFill>
                  <a:schemeClr val="bg1"/>
                </a:solidFill>
                <a:effectLst/>
                <a:latin typeface="IBM Plex Sans" panose="020B0503050203000203" pitchFamily="34" charset="0"/>
                <a:ea typeface="+mn-ea"/>
                <a:cs typeface="+mn-cs"/>
              </a:rPr>
              <a:t>DataPower also provides a way to apply the security protocols per business needs. It secures the traffic across the organizational zones using a flexible set of </a:t>
            </a:r>
            <a:r>
              <a:rPr lang="en-US" sz="1000" b="1" i="0" u="none" strike="noStrike" kern="1200" dirty="0">
                <a:solidFill>
                  <a:schemeClr val="bg1"/>
                </a:solidFill>
                <a:effectLst/>
                <a:latin typeface="IBM Plex Sans" panose="020B0503050203000203" pitchFamily="34" charset="0"/>
                <a:ea typeface="+mn-ea"/>
                <a:cs typeface="+mn-cs"/>
              </a:rPr>
              <a:t>protocols</a:t>
            </a:r>
            <a:r>
              <a:rPr lang="en-US" sz="1000" b="0" i="0" u="none" strike="noStrike" kern="1200" dirty="0">
                <a:solidFill>
                  <a:schemeClr val="bg1"/>
                </a:solidFill>
                <a:effectLst/>
                <a:latin typeface="IBM Plex Sans" panose="020B0503050203000203" pitchFamily="34" charset="0"/>
                <a:ea typeface="+mn-ea"/>
                <a:cs typeface="+mn-cs"/>
              </a:rPr>
              <a:t> including SASL, TLS (SSL), SASL TLS (SSL) and Plaintext. </a:t>
            </a:r>
            <a:endParaRPr lang="en-US" sz="2400" b="1" dirty="0">
              <a:solidFill>
                <a:srgbClr val="FFFFFF"/>
              </a:solidFill>
              <a:latin typeface="IBM Plex Sans" panose="020B0503050203000203" pitchFamily="34" charset="0"/>
              <a:ea typeface="ＭＳ Ｐゴシック"/>
            </a:endParaRPr>
          </a:p>
          <a:p>
            <a:pPr marL="0" marR="0" lvl="0" indent="0" algn="l" defTabSz="1828709" rtl="0" eaLnBrk="1" fontAlgn="auto" latinLnBrk="0" hangingPunct="1">
              <a:lnSpc>
                <a:spcPct val="100000"/>
              </a:lnSpc>
              <a:spcBef>
                <a:spcPts val="0"/>
              </a:spcBef>
              <a:spcAft>
                <a:spcPts val="0"/>
              </a:spcAft>
              <a:buClrTx/>
              <a:buSzTx/>
              <a:buFontTx/>
              <a:buNone/>
              <a:tabLst/>
              <a:defRPr/>
            </a:pPr>
            <a:endParaRPr lang="en-US" sz="2400" b="1" dirty="0">
              <a:solidFill>
                <a:srgbClr val="FFFFFF"/>
              </a:solidFill>
              <a:latin typeface="IBM Plex Sans" panose="020B0503050203000203" pitchFamily="34" charset="0"/>
              <a:ea typeface="ＭＳ Ｐゴシック"/>
            </a:endParaRPr>
          </a:p>
          <a:p>
            <a:pPr marL="0" marR="0" lvl="0" indent="0" algn="l" defTabSz="1828709" rtl="0" eaLnBrk="1" fontAlgn="auto" latinLnBrk="0" hangingPunct="1">
              <a:lnSpc>
                <a:spcPct val="100000"/>
              </a:lnSpc>
              <a:spcBef>
                <a:spcPts val="0"/>
              </a:spcBef>
              <a:spcAft>
                <a:spcPts val="0"/>
              </a:spcAft>
              <a:buClrTx/>
              <a:buSzTx/>
              <a:buFontTx/>
              <a:buNone/>
              <a:tabLst/>
              <a:defRPr/>
            </a:pPr>
            <a:endParaRPr lang="en-US" sz="2400" b="1" dirty="0">
              <a:solidFill>
                <a:srgbClr val="FFFFFF"/>
              </a:solidFill>
              <a:latin typeface="IBM Plex Sans" panose="020B0503050203000203" pitchFamily="34" charset="0"/>
              <a:ea typeface="ＭＳ Ｐゴシック"/>
            </a:endParaRPr>
          </a:p>
          <a:p>
            <a:endParaRPr lang="en-US" sz="2400" b="1" dirty="0">
              <a:solidFill>
                <a:srgbClr val="FFFFFF"/>
              </a:solidFill>
              <a:latin typeface="IBM Plex Sans" panose="020B0503050203000203" pitchFamily="34" charset="0"/>
              <a:ea typeface="ＭＳ Ｐゴシック"/>
            </a:endParaRPr>
          </a:p>
          <a:p>
            <a:endParaRPr lang="en-US" sz="2400" b="1" dirty="0">
              <a:solidFill>
                <a:srgbClr val="FFFFFF"/>
              </a:solidFill>
              <a:latin typeface="IBM Plex Sans" panose="020B0503050203000203" pitchFamily="34" charset="0"/>
              <a:ea typeface="ＭＳ Ｐゴシック"/>
            </a:endParaRPr>
          </a:p>
          <a:p>
            <a:endParaRPr lang="en-US" sz="2400" b="1" dirty="0">
              <a:solidFill>
                <a:srgbClr val="FFFFFF"/>
              </a:solidFill>
              <a:latin typeface="IBM Plex Sans" panose="020B0503050203000203" pitchFamily="34" charset="0"/>
              <a:ea typeface="ＭＳ Ｐゴシック"/>
            </a:endParaRPr>
          </a:p>
        </p:txBody>
      </p:sp>
      <p:sp>
        <p:nvSpPr>
          <p:cNvPr id="4" name="Slide Number Placeholder 3"/>
          <p:cNvSpPr>
            <a:spLocks noGrp="1"/>
          </p:cNvSpPr>
          <p:nvPr>
            <p:ph type="sldNum" sz="quarter" idx="5"/>
          </p:nvPr>
        </p:nvSpPr>
        <p:spPr/>
        <p:txBody>
          <a:bodyPr/>
          <a:lstStyle/>
          <a:p>
            <a:fld id="{0A9C7FA3-471F-6F40-953E-F4A45C4F0CE3}" type="slidenum">
              <a:rPr lang="en-US" smtClean="0"/>
              <a:t>14</a:t>
            </a:fld>
            <a:endParaRPr lang="en-US" dirty="0"/>
          </a:p>
        </p:txBody>
      </p:sp>
    </p:spTree>
    <p:extLst>
      <p:ext uri="{BB962C8B-B14F-4D97-AF65-F5344CB8AC3E}">
        <p14:creationId xmlns:p14="http://schemas.microsoft.com/office/powerpoint/2010/main" val="37943672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pPr marL="0" marR="0" lvl="0" indent="0" algn="l" defTabSz="1828709" rtl="0" eaLnBrk="1" fontAlgn="auto" latinLnBrk="0" hangingPunct="1">
              <a:lnSpc>
                <a:spcPct val="100000"/>
              </a:lnSpc>
              <a:spcBef>
                <a:spcPts val="0"/>
              </a:spcBef>
              <a:spcAft>
                <a:spcPts val="0"/>
              </a:spcAft>
              <a:buClrTx/>
              <a:buSzTx/>
              <a:buFontTx/>
              <a:buNone/>
              <a:tabLst/>
              <a:defRPr/>
            </a:pPr>
            <a:endParaRPr lang="en-US" sz="2400" b="1" dirty="0">
              <a:solidFill>
                <a:srgbClr val="FFFFFF"/>
              </a:solidFill>
              <a:latin typeface="IBM Plex Sans" panose="020B0503050203000203" pitchFamily="34" charset="0"/>
              <a:ea typeface="ＭＳ Ｐゴシック"/>
            </a:endParaRPr>
          </a:p>
          <a:p>
            <a:pPr marL="0" marR="0" lvl="0" indent="0" algn="l" defTabSz="1828709" rtl="0" eaLnBrk="1" fontAlgn="auto" latinLnBrk="0" hangingPunct="1">
              <a:lnSpc>
                <a:spcPct val="100000"/>
              </a:lnSpc>
              <a:spcBef>
                <a:spcPts val="0"/>
              </a:spcBef>
              <a:spcAft>
                <a:spcPts val="0"/>
              </a:spcAft>
              <a:buClrTx/>
              <a:buSzTx/>
              <a:buFontTx/>
              <a:buNone/>
              <a:tabLst/>
              <a:defRPr/>
            </a:pPr>
            <a:endParaRPr lang="en-US" sz="2400" b="1" dirty="0">
              <a:solidFill>
                <a:srgbClr val="FFFFFF"/>
              </a:solidFill>
              <a:latin typeface="IBM Plex Sans" panose="020B0503050203000203" pitchFamily="34" charset="0"/>
              <a:ea typeface="ＭＳ Ｐゴシック"/>
            </a:endParaRPr>
          </a:p>
          <a:p>
            <a:pPr marL="0" marR="0" lvl="0" indent="0" algn="l" defTabSz="1828709" rtl="0" eaLnBrk="1" fontAlgn="auto" latinLnBrk="0" hangingPunct="1">
              <a:lnSpc>
                <a:spcPct val="100000"/>
              </a:lnSpc>
              <a:spcBef>
                <a:spcPts val="0"/>
              </a:spcBef>
              <a:spcAft>
                <a:spcPts val="0"/>
              </a:spcAft>
              <a:buClrTx/>
              <a:buSzTx/>
              <a:buFontTx/>
              <a:buNone/>
              <a:tabLst/>
              <a:defRPr/>
            </a:pPr>
            <a:endParaRPr lang="en-US" sz="2400" b="1" dirty="0">
              <a:solidFill>
                <a:srgbClr val="FFFFFF"/>
              </a:solidFill>
              <a:latin typeface="IBM Plex Sans" panose="020B0503050203000203" pitchFamily="34" charset="0"/>
              <a:ea typeface="ＭＳ Ｐゴシック"/>
            </a:endParaRPr>
          </a:p>
          <a:p>
            <a:endParaRPr lang="en-US" sz="2400" b="1" dirty="0">
              <a:solidFill>
                <a:srgbClr val="FFFFFF"/>
              </a:solidFill>
              <a:latin typeface="IBM Plex Sans" panose="020B0503050203000203" pitchFamily="34" charset="0"/>
              <a:ea typeface="ＭＳ Ｐゴシック"/>
            </a:endParaRPr>
          </a:p>
          <a:p>
            <a:endParaRPr lang="en-US" sz="2400" b="1" dirty="0">
              <a:solidFill>
                <a:srgbClr val="FFFFFF"/>
              </a:solidFill>
              <a:latin typeface="IBM Plex Sans" panose="020B0503050203000203" pitchFamily="34" charset="0"/>
              <a:ea typeface="ＭＳ Ｐゴシック"/>
            </a:endParaRPr>
          </a:p>
          <a:p>
            <a:endParaRPr lang="en-US" sz="2400" b="1" dirty="0">
              <a:solidFill>
                <a:srgbClr val="FFFFFF"/>
              </a:solidFill>
              <a:latin typeface="IBM Plex Sans" panose="020B0503050203000203" pitchFamily="34" charset="0"/>
              <a:ea typeface="ＭＳ Ｐゴシック"/>
            </a:endParaRPr>
          </a:p>
        </p:txBody>
      </p:sp>
      <p:sp>
        <p:nvSpPr>
          <p:cNvPr id="4" name="Slide Number Placeholder 3"/>
          <p:cNvSpPr>
            <a:spLocks noGrp="1"/>
          </p:cNvSpPr>
          <p:nvPr>
            <p:ph type="sldNum" sz="quarter" idx="5"/>
          </p:nvPr>
        </p:nvSpPr>
        <p:spPr/>
        <p:txBody>
          <a:bodyPr/>
          <a:lstStyle/>
          <a:p>
            <a:fld id="{0A9C7FA3-471F-6F40-953E-F4A45C4F0CE3}" type="slidenum">
              <a:rPr lang="en-US" smtClean="0"/>
              <a:t>15</a:t>
            </a:fld>
            <a:endParaRPr lang="en-US" dirty="0"/>
          </a:p>
        </p:txBody>
      </p:sp>
    </p:spTree>
    <p:extLst>
      <p:ext uri="{BB962C8B-B14F-4D97-AF65-F5344CB8AC3E}">
        <p14:creationId xmlns:p14="http://schemas.microsoft.com/office/powerpoint/2010/main" val="18969815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endParaRPr lang="en-US" sz="2400" b="1" dirty="0">
              <a:solidFill>
                <a:srgbClr val="FFFFFF"/>
              </a:solidFill>
              <a:latin typeface="IBM Plex Sans" panose="020B0503050203000203" pitchFamily="34" charset="0"/>
              <a:ea typeface="ＭＳ Ｐゴシック"/>
            </a:endParaRPr>
          </a:p>
        </p:txBody>
      </p:sp>
      <p:sp>
        <p:nvSpPr>
          <p:cNvPr id="4" name="Slide Number Placeholder 3"/>
          <p:cNvSpPr>
            <a:spLocks noGrp="1"/>
          </p:cNvSpPr>
          <p:nvPr>
            <p:ph type="sldNum" sz="quarter" idx="5"/>
          </p:nvPr>
        </p:nvSpPr>
        <p:spPr/>
        <p:txBody>
          <a:bodyPr/>
          <a:lstStyle/>
          <a:p>
            <a:fld id="{0A9C7FA3-471F-6F40-953E-F4A45C4F0CE3}" type="slidenum">
              <a:rPr lang="en-US" smtClean="0"/>
              <a:t>16</a:t>
            </a:fld>
            <a:endParaRPr lang="en-US" dirty="0"/>
          </a:p>
        </p:txBody>
      </p:sp>
    </p:spTree>
    <p:extLst>
      <p:ext uri="{BB962C8B-B14F-4D97-AF65-F5344CB8AC3E}">
        <p14:creationId xmlns:p14="http://schemas.microsoft.com/office/powerpoint/2010/main" val="23766681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pic>
        <p:nvPicPr>
          <p:cNvPr id="7" name="Picture" descr="IBM 8-bar logo"/>
          <p:cNvPicPr>
            <a:picLocks noChangeAspect="1"/>
          </p:cNvPicPr>
          <p:nvPr userDrawn="1"/>
        </p:nvPicPr>
        <p:blipFill>
          <a:blip r:embed="rId2"/>
          <a:stretch>
            <a:fillRect/>
          </a:stretch>
        </p:blipFill>
        <p:spPr>
          <a:xfrm>
            <a:off x="8393812" y="4693077"/>
            <a:ext cx="521589" cy="206791"/>
          </a:xfrm>
          <a:prstGeom prst="rect">
            <a:avLst/>
          </a:prstGeom>
        </p:spPr>
      </p:pic>
      <p:pic>
        <p:nvPicPr>
          <p:cNvPr id="5" name="Picture 4" descr="A close up of a sign&#10;&#10;Description automatically generated">
            <a:extLst>
              <a:ext uri="{FF2B5EF4-FFF2-40B4-BE49-F238E27FC236}">
                <a16:creationId xmlns:a16="http://schemas.microsoft.com/office/drawing/2014/main" id="{12BF3DF0-A4FA-1B4D-A22E-33CA6AF706FD}"/>
              </a:ext>
            </a:extLst>
          </p:cNvPr>
          <p:cNvPicPr>
            <a:picLocks noChangeAspect="1"/>
          </p:cNvPicPr>
          <p:nvPr userDrawn="1"/>
        </p:nvPicPr>
        <p:blipFill>
          <a:blip r:embed="rId3"/>
          <a:stretch>
            <a:fillRect/>
          </a:stretch>
        </p:blipFill>
        <p:spPr>
          <a:xfrm>
            <a:off x="228599" y="4546183"/>
            <a:ext cx="401856" cy="356017"/>
          </a:xfrm>
          <a:prstGeom prst="rect">
            <a:avLst/>
          </a:prstGeom>
        </p:spPr>
      </p:pic>
      <p:sp>
        <p:nvSpPr>
          <p:cNvPr id="6" name="Footer Placeholder">
            <a:extLst>
              <a:ext uri="{FF2B5EF4-FFF2-40B4-BE49-F238E27FC236}">
                <a16:creationId xmlns:a16="http://schemas.microsoft.com/office/drawing/2014/main" id="{68CC0107-F5F9-C346-84B7-C26EBC70A356}"/>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bg1"/>
                </a:solidFill>
                <a:latin typeface="IBM Plex Sans" panose="020B0503050203000203" pitchFamily="34" charset="0"/>
              </a:defRPr>
            </a:lvl1pPr>
          </a:lstStyle>
          <a:p>
            <a:r>
              <a:rPr lang="en-US" dirty="0" err="1"/>
              <a:t>TechCon</a:t>
            </a:r>
            <a:r>
              <a:rPr lang="en-US" dirty="0"/>
              <a:t> 2020 / © 2020 IBM Corporation</a:t>
            </a:r>
          </a:p>
        </p:txBody>
      </p:sp>
    </p:spTree>
    <p:extLst>
      <p:ext uri="{BB962C8B-B14F-4D97-AF65-F5344CB8AC3E}">
        <p14:creationId xmlns:p14="http://schemas.microsoft.com/office/powerpoint/2010/main" val="2120460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text (two columns, different text size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a:t>Click to edit Master title style</a:t>
            </a:r>
            <a:endParaRPr lang="en-US" dirty="0"/>
          </a:p>
        </p:txBody>
      </p:sp>
      <p:sp>
        <p:nvSpPr>
          <p:cNvPr id="7" name="Content Placeholder"/>
          <p:cNvSpPr>
            <a:spLocks noGrp="1"/>
          </p:cNvSpPr>
          <p:nvPr>
            <p:ph sz="quarter" idx="13"/>
          </p:nvPr>
        </p:nvSpPr>
        <p:spPr>
          <a:xfrm>
            <a:off x="210312" y="1216152"/>
            <a:ext cx="4142232" cy="3279648"/>
          </a:xfrm>
        </p:spPr>
        <p:txBody>
          <a:bodyPr/>
          <a:lstStyle>
            <a:lvl1pPr>
              <a:defRPr sz="2400"/>
            </a:lvl1pPr>
          </a:lstStyle>
          <a:p>
            <a:pPr lvl="0"/>
            <a:r>
              <a:rPr lang="en-US"/>
              <a:t>Click to edit Master text styles</a:t>
            </a:r>
          </a:p>
        </p:txBody>
      </p:sp>
      <p:sp>
        <p:nvSpPr>
          <p:cNvPr id="6" name="Text Placeholder"/>
          <p:cNvSpPr>
            <a:spLocks noGrp="1"/>
          </p:cNvSpPr>
          <p:nvPr>
            <p:ph type="body" sz="quarter" idx="12"/>
          </p:nvPr>
        </p:nvSpPr>
        <p:spPr>
          <a:xfrm>
            <a:off x="4791456" y="1243584"/>
            <a:ext cx="4123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9" name="Footer Placeholder">
            <a:extLst>
              <a:ext uri="{FF2B5EF4-FFF2-40B4-BE49-F238E27FC236}">
                <a16:creationId xmlns:a16="http://schemas.microsoft.com/office/drawing/2014/main" id="{F937B438-9CC6-8442-82D2-2B729586D8AB}"/>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bg1"/>
                </a:solidFill>
                <a:latin typeface="IBM Plex Sans" panose="020B0503050203000203" pitchFamily="34" charset="0"/>
              </a:defRPr>
            </a:lvl1pPr>
          </a:lstStyle>
          <a:p>
            <a:r>
              <a:rPr lang="en-US" dirty="0" err="1"/>
              <a:t>TechCon</a:t>
            </a:r>
            <a:r>
              <a:rPr lang="en-US" dirty="0"/>
              <a:t> 2020 / © 2020 IBM Corporation</a:t>
            </a:r>
          </a:p>
        </p:txBody>
      </p:sp>
    </p:spTree>
    <p:extLst>
      <p:ext uri="{BB962C8B-B14F-4D97-AF65-F5344CB8AC3E}">
        <p14:creationId xmlns:p14="http://schemas.microsoft.com/office/powerpoint/2010/main" val="25350218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0100"/>
          </a:xfrm>
        </p:spPr>
        <p:txBody>
          <a:bodyPr/>
          <a:lstStyle/>
          <a:p>
            <a:r>
              <a:rPr lang="en-US" dirty="0"/>
              <a:t>Click to edit Master title style</a:t>
            </a:r>
          </a:p>
        </p:txBody>
      </p:sp>
      <p:sp>
        <p:nvSpPr>
          <p:cNvPr id="8" name="Text Placeholder 1"/>
          <p:cNvSpPr>
            <a:spLocks noGrp="1"/>
          </p:cNvSpPr>
          <p:nvPr>
            <p:ph type="body" sz="quarter" idx="13"/>
          </p:nvPr>
        </p:nvSpPr>
        <p:spPr>
          <a:xfrm>
            <a:off x="219456" y="1243584"/>
            <a:ext cx="4123944" cy="3252216"/>
          </a:xfrm>
        </p:spPr>
        <p:txBody>
          <a:bodyPr/>
          <a:lstStyle>
            <a:lvl1pPr>
              <a:spcBef>
                <a:spcPts val="0"/>
              </a:spcBef>
              <a:defRPr/>
            </a:lvl1pPr>
            <a:lvl2pPr marL="0" indent="0">
              <a:spcBef>
                <a:spcPts val="0"/>
              </a:spcBef>
              <a:buNone/>
              <a:defRPr/>
            </a:lvl2pPr>
            <a:lvl3pPr marL="201615" indent="0">
              <a:buNone/>
              <a:defRPr/>
            </a:lvl3pPr>
            <a:lvl4pPr marL="434981" indent="0">
              <a:buNone/>
              <a:defRPr/>
            </a:lvl4pPr>
            <a:lvl5pPr marL="631833" indent="0">
              <a:buNone/>
              <a:defRPr/>
            </a:lvl5pPr>
          </a:lstStyle>
          <a:p>
            <a:pPr lvl="0"/>
            <a:r>
              <a:rPr lang="en-US" dirty="0"/>
              <a:t>Click to edit Master text styles</a:t>
            </a:r>
          </a:p>
          <a:p>
            <a:pPr lvl="1"/>
            <a:r>
              <a:rPr lang="en-US" dirty="0"/>
              <a:t>Second level</a:t>
            </a:r>
          </a:p>
          <a:p>
            <a:pPr lvl="1"/>
            <a:r>
              <a:rPr lang="en-US" dirty="0"/>
              <a:t>Third level</a:t>
            </a:r>
          </a:p>
          <a:p>
            <a:pPr lvl="1"/>
            <a:r>
              <a:rPr lang="en-US" dirty="0"/>
              <a:t>Fourth level</a:t>
            </a:r>
          </a:p>
          <a:p>
            <a:pPr lvl="1"/>
            <a:r>
              <a:rPr lang="en-US" dirty="0"/>
              <a:t>Fifth level</a:t>
            </a:r>
          </a:p>
        </p:txBody>
      </p:sp>
      <p:sp>
        <p:nvSpPr>
          <p:cNvPr id="6" name="Text Placeholder 2"/>
          <p:cNvSpPr>
            <a:spLocks noGrp="1"/>
          </p:cNvSpPr>
          <p:nvPr>
            <p:ph type="body" sz="quarter" idx="12"/>
          </p:nvPr>
        </p:nvSpPr>
        <p:spPr>
          <a:xfrm>
            <a:off x="4791456" y="1243584"/>
            <a:ext cx="4123944" cy="3252216"/>
          </a:xfrm>
        </p:spPr>
        <p:txBody>
          <a:bodyPr/>
          <a:lstStyle>
            <a:lvl1pPr>
              <a:spcBef>
                <a:spcPts val="0"/>
              </a:spcBef>
              <a:defRPr/>
            </a:lvl1pPr>
            <a:lvl2pPr marL="0" indent="0">
              <a:spcBef>
                <a:spcPts val="0"/>
              </a:spcBef>
              <a:buNone/>
              <a:defRPr/>
            </a:lvl2pPr>
            <a:lvl3pPr marL="201615" indent="0">
              <a:buNone/>
              <a:defRPr/>
            </a:lvl3pPr>
            <a:lvl4pPr marL="434981" indent="0">
              <a:buNone/>
              <a:defRPr/>
            </a:lvl4pPr>
            <a:lvl5pPr marL="631833" indent="0">
              <a:buNone/>
              <a:defRPr/>
            </a:lvl5pPr>
          </a:lstStyle>
          <a:p>
            <a:pPr lvl="0"/>
            <a:r>
              <a:rPr lang="en-US" dirty="0"/>
              <a:t>Click to edit Master text styles</a:t>
            </a:r>
          </a:p>
          <a:p>
            <a:pPr lvl="0"/>
            <a:r>
              <a:rPr lang="en-US" dirty="0"/>
              <a:t>Second level</a:t>
            </a:r>
          </a:p>
          <a:p>
            <a:pPr lvl="1"/>
            <a:r>
              <a:rPr lang="en-US" dirty="0"/>
              <a:t>Third level</a:t>
            </a:r>
          </a:p>
          <a:p>
            <a:pPr lvl="1"/>
            <a:r>
              <a:rPr lang="en-US" dirty="0"/>
              <a:t>Fourth level</a:t>
            </a:r>
          </a:p>
          <a:p>
            <a:pPr lvl="1"/>
            <a:r>
              <a:rPr lang="en-US" dirty="0"/>
              <a:t>Fifth level</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9" name="Footer Placeholder">
            <a:extLst>
              <a:ext uri="{FF2B5EF4-FFF2-40B4-BE49-F238E27FC236}">
                <a16:creationId xmlns:a16="http://schemas.microsoft.com/office/drawing/2014/main" id="{C8EEC1D3-397F-1E4A-BFFB-D004B156BEAA}"/>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tx1"/>
                </a:solidFill>
                <a:latin typeface="IBM Plex Sans" panose="020B0503050203000203" pitchFamily="34" charset="0"/>
              </a:defRPr>
            </a:lvl1pPr>
          </a:lstStyle>
          <a:p>
            <a:r>
              <a:rPr lang="en-US" dirty="0" err="1"/>
              <a:t>TechCon</a:t>
            </a:r>
            <a:r>
              <a:rPr lang="en-US" dirty="0"/>
              <a:t> 2020/ © 2020 IBM Corporation</a:t>
            </a:r>
          </a:p>
        </p:txBody>
      </p:sp>
    </p:spTree>
    <p:extLst>
      <p:ext uri="{BB962C8B-B14F-4D97-AF65-F5344CB8AC3E}">
        <p14:creationId xmlns:p14="http://schemas.microsoft.com/office/powerpoint/2010/main" val="166765199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fact, number">
    <p:spTree>
      <p:nvGrpSpPr>
        <p:cNvPr id="1" name=""/>
        <p:cNvGrpSpPr/>
        <p:nvPr/>
      </p:nvGrpSpPr>
      <p:grpSpPr>
        <a:xfrm>
          <a:off x="0" y="0"/>
          <a:ext cx="0" cy="0"/>
          <a:chOff x="0" y="0"/>
          <a:chExt cx="0" cy="0"/>
        </a:xfrm>
      </p:grpSpPr>
      <p:sp>
        <p:nvSpPr>
          <p:cNvPr id="2" name="Title"/>
          <p:cNvSpPr>
            <a:spLocks noGrp="1"/>
          </p:cNvSpPr>
          <p:nvPr>
            <p:ph type="title"/>
          </p:nvPr>
        </p:nvSpPr>
        <p:spPr>
          <a:xfrm>
            <a:off x="219456" y="219456"/>
            <a:ext cx="4133088" cy="804672"/>
          </a:xfrm>
        </p:spPr>
        <p:txBody>
          <a:bodyPr/>
          <a:lstStyle>
            <a:lvl1pPr>
              <a:defRPr sz="1600"/>
            </a:lvl1pPr>
          </a:lstStyle>
          <a:p>
            <a:r>
              <a:rPr lang="en-US" dirty="0"/>
              <a:t>Click to edit Master title style</a:t>
            </a:r>
          </a:p>
        </p:txBody>
      </p:sp>
      <p:sp>
        <p:nvSpPr>
          <p:cNvPr id="6" name="Text Placeholder"/>
          <p:cNvSpPr>
            <a:spLocks noGrp="1"/>
          </p:cNvSpPr>
          <p:nvPr>
            <p:ph type="body" sz="quarter" idx="12"/>
          </p:nvPr>
        </p:nvSpPr>
        <p:spPr>
          <a:xfrm>
            <a:off x="137160" y="1133856"/>
            <a:ext cx="4206240" cy="3361944"/>
          </a:xfrm>
        </p:spPr>
        <p:txBody>
          <a:bodyPr/>
          <a:lstStyle>
            <a:lvl1pPr>
              <a:lnSpc>
                <a:spcPct val="90000"/>
              </a:lnSpc>
              <a:defRPr sz="9600" b="1"/>
            </a:lvl1pPr>
          </a:lstStyle>
          <a:p>
            <a:pPr lvl="0"/>
            <a:r>
              <a:rPr lang="en-US" dirty="0"/>
              <a:t>Click</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8" name="Footer Placeholder">
            <a:extLst>
              <a:ext uri="{FF2B5EF4-FFF2-40B4-BE49-F238E27FC236}">
                <a16:creationId xmlns:a16="http://schemas.microsoft.com/office/drawing/2014/main" id="{512BA88C-E1AB-A549-B4F5-6F86E2B5FD16}"/>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tx1"/>
                </a:solidFill>
                <a:latin typeface="IBM Plex Sans" panose="020B0503050203000203" pitchFamily="34" charset="0"/>
              </a:defRPr>
            </a:lvl1pPr>
          </a:lstStyle>
          <a:p>
            <a:r>
              <a:rPr lang="en-US" dirty="0" err="1"/>
              <a:t>TechCon</a:t>
            </a:r>
            <a:r>
              <a:rPr lang="en-US" dirty="0"/>
              <a:t> 2020/ © 2020 IBM Corporation</a:t>
            </a:r>
          </a:p>
        </p:txBody>
      </p:sp>
    </p:spTree>
    <p:extLst>
      <p:ext uri="{BB962C8B-B14F-4D97-AF65-F5344CB8AC3E}">
        <p14:creationId xmlns:p14="http://schemas.microsoft.com/office/powerpoint/2010/main" val="90242667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fact, number, half-image (bleeds)">
    <p:spTree>
      <p:nvGrpSpPr>
        <p:cNvPr id="1" name=""/>
        <p:cNvGrpSpPr/>
        <p:nvPr/>
      </p:nvGrpSpPr>
      <p:grpSpPr>
        <a:xfrm>
          <a:off x="0" y="0"/>
          <a:ext cx="0" cy="0"/>
          <a:chOff x="0" y="0"/>
          <a:chExt cx="0" cy="0"/>
        </a:xfrm>
      </p:grpSpPr>
      <p:sp>
        <p:nvSpPr>
          <p:cNvPr id="2" name="Title"/>
          <p:cNvSpPr>
            <a:spLocks noGrp="1"/>
          </p:cNvSpPr>
          <p:nvPr>
            <p:ph type="title"/>
          </p:nvPr>
        </p:nvSpPr>
        <p:spPr>
          <a:xfrm>
            <a:off x="219456" y="219456"/>
            <a:ext cx="4133088" cy="804672"/>
          </a:xfrm>
        </p:spPr>
        <p:txBody>
          <a:bodyPr/>
          <a:lstStyle>
            <a:lvl1pPr>
              <a:defRPr sz="1600"/>
            </a:lvl1pPr>
          </a:lstStyle>
          <a:p>
            <a:r>
              <a:rPr lang="en-US" dirty="0"/>
              <a:t>Click to edit Master title style</a:t>
            </a:r>
          </a:p>
        </p:txBody>
      </p:sp>
      <p:sp>
        <p:nvSpPr>
          <p:cNvPr id="6" name="Text Placeholder"/>
          <p:cNvSpPr>
            <a:spLocks noGrp="1"/>
          </p:cNvSpPr>
          <p:nvPr>
            <p:ph type="body" sz="quarter" idx="12"/>
          </p:nvPr>
        </p:nvSpPr>
        <p:spPr>
          <a:xfrm>
            <a:off x="137160" y="1133856"/>
            <a:ext cx="4206240" cy="3361944"/>
          </a:xfrm>
        </p:spPr>
        <p:txBody>
          <a:bodyPr/>
          <a:lstStyle>
            <a:lvl1pPr>
              <a:lnSpc>
                <a:spcPct val="90000"/>
              </a:lnSpc>
              <a:defRPr sz="9600" b="1"/>
            </a:lvl1pPr>
          </a:lstStyle>
          <a:p>
            <a:pPr lvl="0"/>
            <a:r>
              <a:rPr lang="en-US" dirty="0"/>
              <a:t>Click to edit</a:t>
            </a:r>
          </a:p>
        </p:txBody>
      </p:sp>
      <p:sp>
        <p:nvSpPr>
          <p:cNvPr id="7" name="Picture Placeholder"/>
          <p:cNvSpPr>
            <a:spLocks noGrp="1"/>
          </p:cNvSpPr>
          <p:nvPr>
            <p:ph type="pic" sz="quarter" idx="13"/>
          </p:nvPr>
        </p:nvSpPr>
        <p:spPr>
          <a:xfrm>
            <a:off x="4572000" y="0"/>
            <a:ext cx="4572000" cy="5143500"/>
          </a:xfrm>
        </p:spPr>
        <p:txBody>
          <a:bodyPr lIns="91440" tIns="91440" rIns="91440" bIns="91440"/>
          <a:lstStyle>
            <a:lvl1pPr>
              <a:defRPr baseline="0"/>
            </a:lvl1pPr>
          </a:lstStyle>
          <a:p>
            <a:r>
              <a:rPr lang="en-US" dirty="0"/>
              <a:t>Drag picture to placeholder or click icon to add</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9" name="Footer Placeholder">
            <a:extLst>
              <a:ext uri="{FF2B5EF4-FFF2-40B4-BE49-F238E27FC236}">
                <a16:creationId xmlns:a16="http://schemas.microsoft.com/office/drawing/2014/main" id="{A5E53D3B-8054-0D42-A8C7-9FABF21F428B}"/>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tx1"/>
                </a:solidFill>
                <a:latin typeface="IBM Plex Sans" panose="020B0503050203000203" pitchFamily="34" charset="0"/>
              </a:defRPr>
            </a:lvl1pPr>
          </a:lstStyle>
          <a:p>
            <a:r>
              <a:rPr lang="en-US" dirty="0" err="1"/>
              <a:t>TechCon</a:t>
            </a:r>
            <a:r>
              <a:rPr lang="en-US" dirty="0"/>
              <a:t> 2020/ © 2020 IBM Corporation</a:t>
            </a:r>
          </a:p>
        </p:txBody>
      </p:sp>
    </p:spTree>
    <p:extLst>
      <p:ext uri="{BB962C8B-B14F-4D97-AF65-F5344CB8AC3E}">
        <p14:creationId xmlns:p14="http://schemas.microsoft.com/office/powerpoint/2010/main" val="28605125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2" name="Title"/>
          <p:cNvSpPr>
            <a:spLocks noGrp="1"/>
          </p:cNvSpPr>
          <p:nvPr>
            <p:ph type="title"/>
          </p:nvPr>
        </p:nvSpPr>
        <p:spPr>
          <a:xfrm>
            <a:off x="137161" y="91440"/>
            <a:ext cx="8778172" cy="4404360"/>
          </a:xfrm>
        </p:spPr>
        <p:txBody>
          <a:bodyPr/>
          <a:lstStyle>
            <a:lvl1pPr>
              <a:defRPr sz="9600" b="1"/>
            </a:lvl1pPr>
          </a:lstStyle>
          <a:p>
            <a:r>
              <a:rPr lang="en-US" dirty="0"/>
              <a:t>Click to edit Master title style</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Footer Placeholder">
            <a:extLst>
              <a:ext uri="{FF2B5EF4-FFF2-40B4-BE49-F238E27FC236}">
                <a16:creationId xmlns:a16="http://schemas.microsoft.com/office/drawing/2014/main" id="{2B3166AC-3845-E546-ADEB-57CB69F6B03A}"/>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tx1"/>
                </a:solidFill>
                <a:latin typeface="IBM Plex Sans" panose="020B0503050203000203" pitchFamily="34" charset="0"/>
              </a:defRPr>
            </a:lvl1pPr>
          </a:lstStyle>
          <a:p>
            <a:r>
              <a:rPr lang="en-US" dirty="0" err="1"/>
              <a:t>TechCon</a:t>
            </a:r>
            <a:r>
              <a:rPr lang="en-US" dirty="0"/>
              <a:t> 2020/ © 2020 IBM Corporation</a:t>
            </a:r>
          </a:p>
        </p:txBody>
      </p:sp>
    </p:spTree>
    <p:extLst>
      <p:ext uri="{BB962C8B-B14F-4D97-AF65-F5344CB8AC3E}">
        <p14:creationId xmlns:p14="http://schemas.microsoft.com/office/powerpoint/2010/main" val="52986804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p:cNvSpPr>
            <a:spLocks noGrp="1"/>
          </p:cNvSpPr>
          <p:nvPr>
            <p:ph type="title"/>
          </p:nvPr>
        </p:nvSpPr>
        <p:spPr>
          <a:xfrm>
            <a:off x="210313" y="201168"/>
            <a:ext cx="5562535" cy="4294632"/>
          </a:xfrm>
        </p:spPr>
        <p:txBody>
          <a:bodyPr/>
          <a:lstStyle/>
          <a:p>
            <a:r>
              <a:rPr lang="en-US" dirty="0"/>
              <a:t>Click to edit Master title style</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Footer Placeholder">
            <a:extLst>
              <a:ext uri="{FF2B5EF4-FFF2-40B4-BE49-F238E27FC236}">
                <a16:creationId xmlns:a16="http://schemas.microsoft.com/office/drawing/2014/main" id="{01775ECD-ECF9-B54B-9D9C-AA1C747BA6F7}"/>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tx1"/>
                </a:solidFill>
                <a:latin typeface="IBM Plex Sans" panose="020B0503050203000203" pitchFamily="34" charset="0"/>
              </a:defRPr>
            </a:lvl1pPr>
          </a:lstStyle>
          <a:p>
            <a:r>
              <a:rPr lang="en-US" dirty="0" err="1"/>
              <a:t>TechCon</a:t>
            </a:r>
            <a:r>
              <a:rPr lang="en-US" dirty="0"/>
              <a:t> 2020/ © 2020 IBM Corporation</a:t>
            </a:r>
          </a:p>
        </p:txBody>
      </p:sp>
    </p:spTree>
    <p:extLst>
      <p:ext uri="{BB962C8B-B14F-4D97-AF65-F5344CB8AC3E}">
        <p14:creationId xmlns:p14="http://schemas.microsoft.com/office/powerpoint/2010/main" val="82456521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text">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4294632"/>
          </a:xfrm>
        </p:spPr>
        <p:txBody>
          <a:bodyPr/>
          <a:lstStyle/>
          <a:p>
            <a:r>
              <a:rPr lang="en-US"/>
              <a:t>Click </a:t>
            </a:r>
            <a:r>
              <a:rPr lang="en-US" dirty="0"/>
              <a:t>to edit Master title style</a:t>
            </a:r>
          </a:p>
        </p:txBody>
      </p:sp>
      <p:sp>
        <p:nvSpPr>
          <p:cNvPr id="6" name="Text Placeholder"/>
          <p:cNvSpPr>
            <a:spLocks noGrp="1"/>
          </p:cNvSpPr>
          <p:nvPr>
            <p:ph type="body" sz="quarter" idx="12"/>
          </p:nvPr>
        </p:nvSpPr>
        <p:spPr>
          <a:xfrm>
            <a:off x="4791456" y="201168"/>
            <a:ext cx="4123944" cy="42946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8" name="Footer Placeholder">
            <a:extLst>
              <a:ext uri="{FF2B5EF4-FFF2-40B4-BE49-F238E27FC236}">
                <a16:creationId xmlns:a16="http://schemas.microsoft.com/office/drawing/2014/main" id="{6F673300-0161-D74B-A255-F9AE9DEA013E}"/>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tx1"/>
                </a:solidFill>
                <a:latin typeface="IBM Plex Sans" panose="020B0503050203000203" pitchFamily="34" charset="0"/>
              </a:defRPr>
            </a:lvl1pPr>
          </a:lstStyle>
          <a:p>
            <a:r>
              <a:rPr lang="en-US" dirty="0" err="1"/>
              <a:t>TechCon</a:t>
            </a:r>
            <a:r>
              <a:rPr lang="en-US" dirty="0"/>
              <a:t> 2020/ © 2020 IBM Corporation</a:t>
            </a:r>
          </a:p>
        </p:txBody>
      </p:sp>
    </p:spTree>
    <p:extLst>
      <p:ext uri="{BB962C8B-B14F-4D97-AF65-F5344CB8AC3E}">
        <p14:creationId xmlns:p14="http://schemas.microsoft.com/office/powerpoint/2010/main" val="176946188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text (two column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dirty="0"/>
              <a:t>Click to edit Master title style</a:t>
            </a:r>
          </a:p>
        </p:txBody>
      </p:sp>
      <p:sp>
        <p:nvSpPr>
          <p:cNvPr id="8" name="Text Placeholder 1"/>
          <p:cNvSpPr>
            <a:spLocks noGrp="1"/>
          </p:cNvSpPr>
          <p:nvPr>
            <p:ph type="body" sz="quarter" idx="13"/>
          </p:nvPr>
        </p:nvSpPr>
        <p:spPr>
          <a:xfrm>
            <a:off x="219456" y="1243584"/>
            <a:ext cx="4123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sz="quarter" idx="12"/>
          </p:nvPr>
        </p:nvSpPr>
        <p:spPr>
          <a:xfrm>
            <a:off x="4791457" y="1243584"/>
            <a:ext cx="4123876"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9" name="Footer Placeholder">
            <a:extLst>
              <a:ext uri="{FF2B5EF4-FFF2-40B4-BE49-F238E27FC236}">
                <a16:creationId xmlns:a16="http://schemas.microsoft.com/office/drawing/2014/main" id="{6AEC71E7-7E9D-5441-83E1-C0BA5951B270}"/>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tx1"/>
                </a:solidFill>
                <a:latin typeface="IBM Plex Sans" panose="020B0503050203000203" pitchFamily="34" charset="0"/>
              </a:defRPr>
            </a:lvl1pPr>
          </a:lstStyle>
          <a:p>
            <a:r>
              <a:rPr lang="en-US" dirty="0" err="1"/>
              <a:t>TechCon</a:t>
            </a:r>
            <a:r>
              <a:rPr lang="en-US" dirty="0"/>
              <a:t> 2020/ © 2020 IBM Corporation</a:t>
            </a:r>
          </a:p>
        </p:txBody>
      </p:sp>
    </p:spTree>
    <p:extLst>
      <p:ext uri="{BB962C8B-B14F-4D97-AF65-F5344CB8AC3E}">
        <p14:creationId xmlns:p14="http://schemas.microsoft.com/office/powerpoint/2010/main" val="119515537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text (two columns, different text size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dirty="0"/>
              <a:t>Click to edit Master title style</a:t>
            </a:r>
          </a:p>
        </p:txBody>
      </p:sp>
      <p:sp>
        <p:nvSpPr>
          <p:cNvPr id="7" name="Content Placeholder"/>
          <p:cNvSpPr>
            <a:spLocks noGrp="1"/>
          </p:cNvSpPr>
          <p:nvPr>
            <p:ph sz="quarter" idx="13"/>
          </p:nvPr>
        </p:nvSpPr>
        <p:spPr>
          <a:xfrm>
            <a:off x="210312" y="1216152"/>
            <a:ext cx="4142232" cy="3279648"/>
          </a:xfrm>
        </p:spPr>
        <p:txBody>
          <a:bodyPr/>
          <a:lstStyle>
            <a:lvl1pPr>
              <a:defRPr sz="2400"/>
            </a:lvl1pPr>
          </a:lstStyle>
          <a:p>
            <a:pPr lvl="0"/>
            <a:r>
              <a:rPr lang="en-US" dirty="0"/>
              <a:t>Click to edit Master text styles</a:t>
            </a:r>
          </a:p>
        </p:txBody>
      </p:sp>
      <p:sp>
        <p:nvSpPr>
          <p:cNvPr id="6" name="Text Placeholder"/>
          <p:cNvSpPr>
            <a:spLocks noGrp="1"/>
          </p:cNvSpPr>
          <p:nvPr>
            <p:ph type="body" sz="quarter" idx="12"/>
          </p:nvPr>
        </p:nvSpPr>
        <p:spPr>
          <a:xfrm>
            <a:off x="4791456" y="1243584"/>
            <a:ext cx="4123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9" name="Footer Placeholder">
            <a:extLst>
              <a:ext uri="{FF2B5EF4-FFF2-40B4-BE49-F238E27FC236}">
                <a16:creationId xmlns:a16="http://schemas.microsoft.com/office/drawing/2014/main" id="{9E4D46C0-6B33-D942-A37A-3DC5342055C2}"/>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tx1"/>
                </a:solidFill>
                <a:latin typeface="IBM Plex Sans" panose="020B0503050203000203" pitchFamily="34" charset="0"/>
              </a:defRPr>
            </a:lvl1pPr>
          </a:lstStyle>
          <a:p>
            <a:r>
              <a:rPr lang="en-US" dirty="0" err="1"/>
              <a:t>TechCon</a:t>
            </a:r>
            <a:r>
              <a:rPr lang="en-US" dirty="0"/>
              <a:t> 2020/ © 2020 IBM Corporation</a:t>
            </a:r>
          </a:p>
        </p:txBody>
      </p:sp>
    </p:spTree>
    <p:extLst>
      <p:ext uri="{BB962C8B-B14F-4D97-AF65-F5344CB8AC3E}">
        <p14:creationId xmlns:p14="http://schemas.microsoft.com/office/powerpoint/2010/main" val="212335720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text (four column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dirty="0"/>
              <a:t>Click to edit Master title style</a:t>
            </a:r>
          </a:p>
        </p:txBody>
      </p:sp>
      <p:sp>
        <p:nvSpPr>
          <p:cNvPr id="6" name="Text Placeholder 1"/>
          <p:cNvSpPr>
            <a:spLocks noGrp="1"/>
          </p:cNvSpPr>
          <p:nvPr>
            <p:ph type="body" sz="quarter" idx="12"/>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p:cNvSpPr>
            <a:spLocks noGrp="1"/>
          </p:cNvSpPr>
          <p:nvPr>
            <p:ph type="body" sz="quarter" idx="13"/>
          </p:nvPr>
        </p:nvSpPr>
        <p:spPr>
          <a:xfrm>
            <a:off x="2505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3"/>
          <p:cNvSpPr>
            <a:spLocks noGrp="1"/>
          </p:cNvSpPr>
          <p:nvPr>
            <p:ph type="body" sz="quarter" idx="14"/>
          </p:nvPr>
        </p:nvSpPr>
        <p:spPr>
          <a:xfrm>
            <a:off x="4791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p:cNvSpPr>
            <a:spLocks noGrp="1"/>
          </p:cNvSpPr>
          <p:nvPr>
            <p:ph type="body" sz="quarter" idx="15"/>
          </p:nvPr>
        </p:nvSpPr>
        <p:spPr>
          <a:xfrm>
            <a:off x="7077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11" name="Footer Placeholder">
            <a:extLst>
              <a:ext uri="{FF2B5EF4-FFF2-40B4-BE49-F238E27FC236}">
                <a16:creationId xmlns:a16="http://schemas.microsoft.com/office/drawing/2014/main" id="{E113B3E1-A498-9043-8733-8B5507544CC3}"/>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tx1"/>
                </a:solidFill>
                <a:latin typeface="IBM Plex Sans" panose="020B0503050203000203" pitchFamily="34" charset="0"/>
              </a:defRPr>
            </a:lvl1pPr>
          </a:lstStyle>
          <a:p>
            <a:r>
              <a:rPr lang="en-US" dirty="0" err="1"/>
              <a:t>TechCon</a:t>
            </a:r>
            <a:r>
              <a:rPr lang="en-US" dirty="0"/>
              <a:t> 2020/ © 2020 IBM Corporation</a:t>
            </a:r>
          </a:p>
        </p:txBody>
      </p:sp>
    </p:spTree>
    <p:extLst>
      <p:ext uri="{BB962C8B-B14F-4D97-AF65-F5344CB8AC3E}">
        <p14:creationId xmlns:p14="http://schemas.microsoft.com/office/powerpoint/2010/main" val="124160842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text, half-image">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dirty="0"/>
              <a:t>Click to edit Master title style</a:t>
            </a:r>
          </a:p>
        </p:txBody>
      </p:sp>
      <p:sp>
        <p:nvSpPr>
          <p:cNvPr id="8" name="Text Placeholder"/>
          <p:cNvSpPr>
            <a:spLocks noGrp="1"/>
          </p:cNvSpPr>
          <p:nvPr>
            <p:ph type="body" sz="quarter" idx="13"/>
          </p:nvPr>
        </p:nvSpPr>
        <p:spPr>
          <a:xfrm>
            <a:off x="219456" y="1243584"/>
            <a:ext cx="4123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p:cNvSpPr>
            <a:spLocks noGrp="1"/>
          </p:cNvSpPr>
          <p:nvPr>
            <p:ph type="pic" sz="quarter" idx="14"/>
          </p:nvPr>
        </p:nvSpPr>
        <p:spPr>
          <a:xfrm>
            <a:off x="4572000" y="0"/>
            <a:ext cx="4572000" cy="5143500"/>
          </a:xfrm>
        </p:spPr>
        <p:txBody>
          <a:bodyPr lIns="91440" tIns="91440" rIns="91440" bIns="91440"/>
          <a:lstStyle/>
          <a:p>
            <a:r>
              <a:rPr lang="en-US" dirty="0"/>
              <a:t>Drag picture to placeholder or click icon to add</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10" name="Footer Placeholder">
            <a:extLst>
              <a:ext uri="{FF2B5EF4-FFF2-40B4-BE49-F238E27FC236}">
                <a16:creationId xmlns:a16="http://schemas.microsoft.com/office/drawing/2014/main" id="{6C6A8025-77A9-C44F-9622-2BD5D2980DDF}"/>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tx1"/>
                </a:solidFill>
                <a:latin typeface="IBM Plex Sans" panose="020B0503050203000203" pitchFamily="34" charset="0"/>
              </a:defRPr>
            </a:lvl1pPr>
          </a:lstStyle>
          <a:p>
            <a:r>
              <a:rPr lang="en-US" dirty="0" err="1"/>
              <a:t>TechCon</a:t>
            </a:r>
            <a:r>
              <a:rPr lang="en-US" dirty="0"/>
              <a:t> 2020/ © 2020 IBM Corporation</a:t>
            </a:r>
          </a:p>
        </p:txBody>
      </p:sp>
    </p:spTree>
    <p:extLst>
      <p:ext uri="{BB962C8B-B14F-4D97-AF65-F5344CB8AC3E}">
        <p14:creationId xmlns:p14="http://schemas.microsoft.com/office/powerpoint/2010/main" val="12236511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text (four column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a:t>Click to edit Master title style</a:t>
            </a:r>
            <a:endParaRPr lang="en-US" dirty="0"/>
          </a:p>
        </p:txBody>
      </p:sp>
      <p:sp>
        <p:nvSpPr>
          <p:cNvPr id="6" name="Text Placeholder 1"/>
          <p:cNvSpPr>
            <a:spLocks noGrp="1"/>
          </p:cNvSpPr>
          <p:nvPr>
            <p:ph type="body" sz="quarter" idx="12"/>
          </p:nvPr>
        </p:nvSpPr>
        <p:spPr>
          <a:xfrm>
            <a:off x="219456" y="1243584"/>
            <a:ext cx="1837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2"/>
          <p:cNvSpPr>
            <a:spLocks noGrp="1"/>
          </p:cNvSpPr>
          <p:nvPr>
            <p:ph type="body" sz="quarter" idx="13"/>
          </p:nvPr>
        </p:nvSpPr>
        <p:spPr>
          <a:xfrm>
            <a:off x="2505456" y="1243584"/>
            <a:ext cx="1837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p:cNvSpPr>
            <a:spLocks noGrp="1"/>
          </p:cNvSpPr>
          <p:nvPr>
            <p:ph type="body" sz="quarter" idx="14"/>
          </p:nvPr>
        </p:nvSpPr>
        <p:spPr>
          <a:xfrm>
            <a:off x="4791456" y="1243584"/>
            <a:ext cx="1837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4"/>
          <p:cNvSpPr>
            <a:spLocks noGrp="1"/>
          </p:cNvSpPr>
          <p:nvPr>
            <p:ph type="body" sz="quarter" idx="15"/>
          </p:nvPr>
        </p:nvSpPr>
        <p:spPr>
          <a:xfrm>
            <a:off x="7077456" y="1243584"/>
            <a:ext cx="1837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11" name="Footer Placeholder">
            <a:extLst>
              <a:ext uri="{FF2B5EF4-FFF2-40B4-BE49-F238E27FC236}">
                <a16:creationId xmlns:a16="http://schemas.microsoft.com/office/drawing/2014/main" id="{ADF4C36C-847A-8B47-8917-5FC908D0B658}"/>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bg1"/>
                </a:solidFill>
                <a:latin typeface="IBM Plex Sans" panose="020B0503050203000203" pitchFamily="34" charset="0"/>
              </a:defRPr>
            </a:lvl1pPr>
          </a:lstStyle>
          <a:p>
            <a:r>
              <a:rPr lang="en-US" dirty="0" err="1"/>
              <a:t>TechCon</a:t>
            </a:r>
            <a:r>
              <a:rPr lang="en-US" dirty="0"/>
              <a:t> 2020 / © 2020 IBM Corporation</a:t>
            </a:r>
          </a:p>
        </p:txBody>
      </p:sp>
    </p:spTree>
    <p:extLst>
      <p:ext uri="{BB962C8B-B14F-4D97-AF65-F5344CB8AC3E}">
        <p14:creationId xmlns:p14="http://schemas.microsoft.com/office/powerpoint/2010/main" val="123012576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text (two narrow column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4294632"/>
          </a:xfrm>
        </p:spPr>
        <p:txBody>
          <a:bodyPr/>
          <a:lstStyle/>
          <a:p>
            <a:r>
              <a:rPr lang="en-US" dirty="0"/>
              <a:t>Click to edit Master title style</a:t>
            </a:r>
          </a:p>
        </p:txBody>
      </p:sp>
      <p:sp>
        <p:nvSpPr>
          <p:cNvPr id="6" name="Text Placeholder 1"/>
          <p:cNvSpPr>
            <a:spLocks noGrp="1"/>
          </p:cNvSpPr>
          <p:nvPr>
            <p:ph type="body" sz="quarter" idx="12"/>
          </p:nvPr>
        </p:nvSpPr>
        <p:spPr>
          <a:xfrm>
            <a:off x="4791456" y="201168"/>
            <a:ext cx="1837944" cy="42946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
          <p:cNvSpPr>
            <a:spLocks noGrp="1"/>
          </p:cNvSpPr>
          <p:nvPr>
            <p:ph type="body" sz="quarter" idx="13"/>
          </p:nvPr>
        </p:nvSpPr>
        <p:spPr>
          <a:xfrm>
            <a:off x="7077456" y="201168"/>
            <a:ext cx="1837944" cy="42946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9" name="Footer Placeholder">
            <a:extLst>
              <a:ext uri="{FF2B5EF4-FFF2-40B4-BE49-F238E27FC236}">
                <a16:creationId xmlns:a16="http://schemas.microsoft.com/office/drawing/2014/main" id="{09508288-98CF-AF48-932D-0D43A54393A0}"/>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tx1"/>
                </a:solidFill>
                <a:latin typeface="IBM Plex Sans" panose="020B0503050203000203" pitchFamily="34" charset="0"/>
              </a:defRPr>
            </a:lvl1pPr>
          </a:lstStyle>
          <a:p>
            <a:r>
              <a:rPr lang="en-US" dirty="0" err="1"/>
              <a:t>TechCon</a:t>
            </a:r>
            <a:r>
              <a:rPr lang="en-US" dirty="0"/>
              <a:t> 2020/ © 2020 IBM Corporation</a:t>
            </a:r>
          </a:p>
        </p:txBody>
      </p:sp>
    </p:spTree>
    <p:extLst>
      <p:ext uri="{BB962C8B-B14F-4D97-AF65-F5344CB8AC3E}">
        <p14:creationId xmlns:p14="http://schemas.microsoft.com/office/powerpoint/2010/main" val="117588837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text (split background)">
    <p:spTree>
      <p:nvGrpSpPr>
        <p:cNvPr id="1" name=""/>
        <p:cNvGrpSpPr/>
        <p:nvPr/>
      </p:nvGrpSpPr>
      <p:grpSpPr>
        <a:xfrm>
          <a:off x="0" y="0"/>
          <a:ext cx="0" cy="0"/>
          <a:chOff x="0" y="0"/>
          <a:chExt cx="0" cy="0"/>
        </a:xfrm>
      </p:grpSpPr>
      <p:sp>
        <p:nvSpPr>
          <p:cNvPr id="2" name="Title"/>
          <p:cNvSpPr>
            <a:spLocks noGrp="1"/>
          </p:cNvSpPr>
          <p:nvPr>
            <p:ph type="title"/>
          </p:nvPr>
        </p:nvSpPr>
        <p:spPr>
          <a:xfrm>
            <a:off x="210313" y="201168"/>
            <a:ext cx="4142164" cy="4294632"/>
          </a:xfrm>
        </p:spPr>
        <p:txBody>
          <a:bodyPr/>
          <a:lstStyle/>
          <a:p>
            <a:r>
              <a:rPr lang="en-US" dirty="0"/>
              <a:t>Click to edit Master title style</a:t>
            </a:r>
          </a:p>
        </p:txBody>
      </p:sp>
      <p:sp>
        <p:nvSpPr>
          <p:cNvPr id="7" name="Blue 60 rectangle">
            <a:extLst>
              <a:ext uri="{FF2B5EF4-FFF2-40B4-BE49-F238E27FC236}">
                <a16:creationId xmlns:a16="http://schemas.microsoft.com/office/drawing/2014/main" id="{91D1D188-D7EA-5A44-A392-6E9BFB996DC9}"/>
              </a:ext>
              <a:ext uri="{C183D7F6-B498-43B3-948B-1728B52AA6E4}">
                <adec:decorative xmlns:adec="http://schemas.microsoft.com/office/drawing/2017/decorative" val="1"/>
              </a:ext>
            </a:extLst>
          </p:cNvPr>
          <p:cNvSpPr/>
          <p:nvPr userDrawn="1"/>
        </p:nvSpPr>
        <p:spPr>
          <a:xfrm>
            <a:off x="4572000" y="0"/>
            <a:ext cx="4572000" cy="5143500"/>
          </a:xfrm>
          <a:prstGeom prst="rect">
            <a:avLst/>
          </a:prstGeom>
          <a:solidFill>
            <a:schemeClr val="accent2"/>
          </a:solidFill>
        </p:spPr>
        <p:txBody>
          <a:bodyPr wrap="square" lIns="0" tIns="0" rIns="0" bIns="0" rtlCol="0" anchor="ctr">
            <a:noAutofit/>
          </a:bodyPr>
          <a:lstStyle/>
          <a:p>
            <a:pPr algn="ctr"/>
            <a:endParaRPr lang="en-US" sz="1200" b="0" i="0" dirty="0">
              <a:solidFill>
                <a:srgbClr val="FFFFFF"/>
              </a:solidFill>
              <a:latin typeface="IBM Plex Sans" panose="020B0503050203000203" pitchFamily="34" charset="0"/>
              <a:cs typeface="Arial"/>
            </a:endParaRPr>
          </a:p>
        </p:txBody>
      </p:sp>
      <p:sp>
        <p:nvSpPr>
          <p:cNvPr id="6" name="Text Placeholder"/>
          <p:cNvSpPr>
            <a:spLocks noGrp="1"/>
          </p:cNvSpPr>
          <p:nvPr>
            <p:ph type="body" sz="quarter" idx="12"/>
          </p:nvPr>
        </p:nvSpPr>
        <p:spPr>
          <a:xfrm>
            <a:off x="4791456" y="201168"/>
            <a:ext cx="4123944" cy="4294632"/>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
        <p:nvSpPr>
          <p:cNvPr id="9" name="Footer Placeholder">
            <a:extLst>
              <a:ext uri="{FF2B5EF4-FFF2-40B4-BE49-F238E27FC236}">
                <a16:creationId xmlns:a16="http://schemas.microsoft.com/office/drawing/2014/main" id="{22515315-C725-5F44-8370-18C3B88E7822}"/>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tx1"/>
                </a:solidFill>
                <a:latin typeface="IBM Plex Sans" panose="020B0503050203000203" pitchFamily="34" charset="0"/>
              </a:defRPr>
            </a:lvl1pPr>
          </a:lstStyle>
          <a:p>
            <a:r>
              <a:rPr lang="en-US" dirty="0" err="1"/>
              <a:t>TechCon</a:t>
            </a:r>
            <a:r>
              <a:rPr lang="en-US" dirty="0"/>
              <a:t> 2020/ © 2020 IBM Corporation</a:t>
            </a:r>
          </a:p>
        </p:txBody>
      </p:sp>
    </p:spTree>
    <p:extLst>
      <p:ext uri="{BB962C8B-B14F-4D97-AF65-F5344CB8AC3E}">
        <p14:creationId xmlns:p14="http://schemas.microsoft.com/office/powerpoint/2010/main" val="175927064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image">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4294632"/>
          </a:xfrm>
        </p:spPr>
        <p:txBody>
          <a:bodyPr/>
          <a:lstStyle/>
          <a:p>
            <a:r>
              <a:rPr lang="en-US" dirty="0"/>
              <a:t>Click to edit Master title style</a:t>
            </a:r>
          </a:p>
        </p:txBody>
      </p:sp>
      <p:sp>
        <p:nvSpPr>
          <p:cNvPr id="7" name="Picture Placeholder"/>
          <p:cNvSpPr>
            <a:spLocks noGrp="1"/>
          </p:cNvSpPr>
          <p:nvPr>
            <p:ph type="pic" sz="quarter" idx="14"/>
          </p:nvPr>
        </p:nvSpPr>
        <p:spPr>
          <a:xfrm>
            <a:off x="4572000" y="0"/>
            <a:ext cx="4572000" cy="5143500"/>
          </a:xfrm>
        </p:spPr>
        <p:txBody>
          <a:bodyPr lIns="91440" tIns="91440" rIns="91440" bIns="91440"/>
          <a:lstStyle/>
          <a:p>
            <a:r>
              <a:rPr lang="en-US" dirty="0"/>
              <a:t>Drag picture to placeholder or click icon to add</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8" name="Footer Placeholder">
            <a:extLst>
              <a:ext uri="{FF2B5EF4-FFF2-40B4-BE49-F238E27FC236}">
                <a16:creationId xmlns:a16="http://schemas.microsoft.com/office/drawing/2014/main" id="{53008A7F-4677-9E41-8763-32F1C935F17C}"/>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tx1"/>
                </a:solidFill>
                <a:latin typeface="IBM Plex Sans" panose="020B0503050203000203" pitchFamily="34" charset="0"/>
              </a:defRPr>
            </a:lvl1pPr>
          </a:lstStyle>
          <a:p>
            <a:r>
              <a:rPr lang="en-US" dirty="0" err="1"/>
              <a:t>TechCon</a:t>
            </a:r>
            <a:r>
              <a:rPr lang="en-US" dirty="0"/>
              <a:t> 2020/ © 2020 IBM Corporation</a:t>
            </a:r>
          </a:p>
        </p:txBody>
      </p:sp>
    </p:spTree>
    <p:extLst>
      <p:ext uri="{BB962C8B-B14F-4D97-AF65-F5344CB8AC3E}">
        <p14:creationId xmlns:p14="http://schemas.microsoft.com/office/powerpoint/2010/main" val="185188311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half-blank area">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4294632"/>
          </a:xfrm>
        </p:spPr>
        <p:txBody>
          <a:bodyPr/>
          <a:lstStyle/>
          <a:p>
            <a:r>
              <a:rPr lang="en-US" dirty="0"/>
              <a:t>Click to edit Master title style</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Footer Placeholder">
            <a:extLst>
              <a:ext uri="{FF2B5EF4-FFF2-40B4-BE49-F238E27FC236}">
                <a16:creationId xmlns:a16="http://schemas.microsoft.com/office/drawing/2014/main" id="{519E1FE9-DF65-3D4E-89F2-2B8865612F66}"/>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tx1"/>
                </a:solidFill>
                <a:latin typeface="IBM Plex Sans" panose="020B0503050203000203" pitchFamily="34" charset="0"/>
              </a:defRPr>
            </a:lvl1pPr>
          </a:lstStyle>
          <a:p>
            <a:r>
              <a:rPr lang="en-US" dirty="0" err="1"/>
              <a:t>TechCon</a:t>
            </a:r>
            <a:r>
              <a:rPr lang="en-US" dirty="0"/>
              <a:t> 2020/ © 2020 IBM Corporation</a:t>
            </a:r>
          </a:p>
        </p:txBody>
      </p:sp>
    </p:spTree>
    <p:extLst>
      <p:ext uri="{BB962C8B-B14F-4D97-AF65-F5344CB8AC3E}">
        <p14:creationId xmlns:p14="http://schemas.microsoft.com/office/powerpoint/2010/main" val="125348876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dirty="0"/>
              <a:t>Click to edit Master title style</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Footer Placeholder">
            <a:extLst>
              <a:ext uri="{FF2B5EF4-FFF2-40B4-BE49-F238E27FC236}">
                <a16:creationId xmlns:a16="http://schemas.microsoft.com/office/drawing/2014/main" id="{5EC9EB16-64FE-C74D-8B7E-7AFDFE7C4E4C}"/>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tx1"/>
                </a:solidFill>
                <a:latin typeface="IBM Plex Sans" panose="020B0503050203000203" pitchFamily="34" charset="0"/>
              </a:defRPr>
            </a:lvl1pPr>
          </a:lstStyle>
          <a:p>
            <a:r>
              <a:rPr lang="en-US" dirty="0" err="1"/>
              <a:t>TechCon</a:t>
            </a:r>
            <a:r>
              <a:rPr lang="en-US" dirty="0"/>
              <a:t> 2020/ © 2020 IBM Corporation</a:t>
            </a:r>
          </a:p>
        </p:txBody>
      </p:sp>
    </p:spTree>
    <p:extLst>
      <p:ext uri="{BB962C8B-B14F-4D97-AF65-F5344CB8AC3E}">
        <p14:creationId xmlns:p14="http://schemas.microsoft.com/office/powerpoint/2010/main" val="18094255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insight, text, boxe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dirty="0"/>
              <a:t>Click to edit Master title style</a:t>
            </a:r>
          </a:p>
        </p:txBody>
      </p:sp>
      <p:sp>
        <p:nvSpPr>
          <p:cNvPr id="8" name="Text Placeholder"/>
          <p:cNvSpPr>
            <a:spLocks noGrp="1"/>
          </p:cNvSpPr>
          <p:nvPr>
            <p:ph type="body" sz="quarter" idx="13"/>
          </p:nvPr>
        </p:nvSpPr>
        <p:spPr>
          <a:xfrm>
            <a:off x="219456" y="1243584"/>
            <a:ext cx="4123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1"/>
          <p:cNvSpPr>
            <a:spLocks noGrp="1"/>
          </p:cNvSpPr>
          <p:nvPr>
            <p:ph sz="quarter" idx="17"/>
          </p:nvPr>
        </p:nvSpPr>
        <p:spPr>
          <a:xfrm>
            <a:off x="4572000" y="0"/>
            <a:ext cx="2286000" cy="2571750"/>
          </a:xfrm>
          <a:solidFill>
            <a:schemeClr val="accent2"/>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0" name="Content Placeholder 2"/>
          <p:cNvSpPr>
            <a:spLocks noGrp="1"/>
          </p:cNvSpPr>
          <p:nvPr>
            <p:ph sz="quarter" idx="18"/>
          </p:nvPr>
        </p:nvSpPr>
        <p:spPr>
          <a:xfrm>
            <a:off x="6858000" y="0"/>
            <a:ext cx="2286000" cy="2571750"/>
          </a:xfrm>
          <a:solidFill>
            <a:srgbClr val="061F80"/>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2" name="Content Placeholder 3"/>
          <p:cNvSpPr>
            <a:spLocks noGrp="1"/>
          </p:cNvSpPr>
          <p:nvPr>
            <p:ph sz="quarter" idx="19"/>
          </p:nvPr>
        </p:nvSpPr>
        <p:spPr>
          <a:xfrm>
            <a:off x="4572000" y="2570163"/>
            <a:ext cx="4572000" cy="2573337"/>
          </a:xfrm>
          <a:solidFill>
            <a:srgbClr val="0530AD"/>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4" name="Slide Number Placeholder"/>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
        <p:nvSpPr>
          <p:cNvPr id="13" name="Footer Placeholder">
            <a:extLst>
              <a:ext uri="{FF2B5EF4-FFF2-40B4-BE49-F238E27FC236}">
                <a16:creationId xmlns:a16="http://schemas.microsoft.com/office/drawing/2014/main" id="{D64E0BD2-55EA-EB48-98D8-0AB9045B7D34}"/>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tx1"/>
                </a:solidFill>
                <a:latin typeface="IBM Plex Sans" panose="020B0503050203000203" pitchFamily="34" charset="0"/>
              </a:defRPr>
            </a:lvl1pPr>
          </a:lstStyle>
          <a:p>
            <a:r>
              <a:rPr lang="en-US" dirty="0" err="1"/>
              <a:t>TechCon</a:t>
            </a:r>
            <a:r>
              <a:rPr lang="en-US" dirty="0"/>
              <a:t> 2020/ © 2020 IBM Corporation</a:t>
            </a:r>
          </a:p>
        </p:txBody>
      </p:sp>
    </p:spTree>
    <p:extLst>
      <p:ext uri="{BB962C8B-B14F-4D97-AF65-F5344CB8AC3E}">
        <p14:creationId xmlns:p14="http://schemas.microsoft.com/office/powerpoint/2010/main" val="128250084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boxes (3 med, 2 small)">
    <p:spTree>
      <p:nvGrpSpPr>
        <p:cNvPr id="1" name=""/>
        <p:cNvGrpSpPr/>
        <p:nvPr/>
      </p:nvGrpSpPr>
      <p:grpSpPr>
        <a:xfrm>
          <a:off x="0" y="0"/>
          <a:ext cx="0" cy="0"/>
          <a:chOff x="0" y="0"/>
          <a:chExt cx="0" cy="0"/>
        </a:xfrm>
      </p:grpSpPr>
      <p:sp>
        <p:nvSpPr>
          <p:cNvPr id="2" name="Title"/>
          <p:cNvSpPr>
            <a:spLocks noGrp="1"/>
          </p:cNvSpPr>
          <p:nvPr>
            <p:ph type="title"/>
          </p:nvPr>
        </p:nvSpPr>
        <p:spPr>
          <a:xfrm>
            <a:off x="0" y="-1"/>
            <a:ext cx="4572000" cy="2571751"/>
          </a:xfrm>
          <a:solidFill>
            <a:srgbClr val="0530AD"/>
          </a:solidFill>
        </p:spPr>
        <p:txBody>
          <a:bodyPr lIns="210312" tIns="201168" rIns="228600" bIns="228600"/>
          <a:lstStyle>
            <a:lvl1pPr>
              <a:defRPr>
                <a:solidFill>
                  <a:schemeClr val="bg1"/>
                </a:solidFill>
              </a:defRPr>
            </a:lvl1pPr>
          </a:lstStyle>
          <a:p>
            <a:r>
              <a:rPr lang="en-US" dirty="0"/>
              <a:t>Click to edit Master title style</a:t>
            </a:r>
          </a:p>
        </p:txBody>
      </p:sp>
      <p:sp>
        <p:nvSpPr>
          <p:cNvPr id="6" name="Content Placeholder 1"/>
          <p:cNvSpPr>
            <a:spLocks noGrp="1"/>
          </p:cNvSpPr>
          <p:nvPr>
            <p:ph sz="quarter" idx="17"/>
          </p:nvPr>
        </p:nvSpPr>
        <p:spPr>
          <a:xfrm>
            <a:off x="4572000" y="0"/>
            <a:ext cx="2286000" cy="2571750"/>
          </a:xfrm>
          <a:solidFill>
            <a:schemeClr val="accent2"/>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1" name="Content Placeholder 2"/>
          <p:cNvSpPr>
            <a:spLocks noGrp="1"/>
          </p:cNvSpPr>
          <p:nvPr>
            <p:ph sz="quarter" idx="18"/>
          </p:nvPr>
        </p:nvSpPr>
        <p:spPr>
          <a:xfrm>
            <a:off x="6858000" y="0"/>
            <a:ext cx="2286000" cy="2571750"/>
          </a:xfrm>
          <a:solidFill>
            <a:srgbClr val="061F80"/>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7" name="Content Placeholder 3"/>
          <p:cNvSpPr>
            <a:spLocks noGrp="1"/>
          </p:cNvSpPr>
          <p:nvPr>
            <p:ph sz="quarter" idx="20"/>
          </p:nvPr>
        </p:nvSpPr>
        <p:spPr>
          <a:xfrm>
            <a:off x="0" y="2570163"/>
            <a:ext cx="4572000" cy="2573337"/>
          </a:xfrm>
          <a:solidFill>
            <a:schemeClr val="tx1"/>
          </a:solidFill>
        </p:spPr>
        <p:txBody>
          <a:bodyPr lIns="219456" tIns="201168" rIns="228600" bIns="228600"/>
          <a:lstStyle>
            <a:lvl1pPr>
              <a:defRPr>
                <a:solidFill>
                  <a:schemeClr val="bg1"/>
                </a:solidFill>
              </a:defRPr>
            </a:lvl1pPr>
          </a:lstStyle>
          <a:p>
            <a:pPr lvl="0"/>
            <a:r>
              <a:rPr lang="en-US" dirty="0"/>
              <a:t>Click to edit Master text styles</a:t>
            </a:r>
          </a:p>
        </p:txBody>
      </p:sp>
      <p:sp>
        <p:nvSpPr>
          <p:cNvPr id="14" name="Content Placeholder 4"/>
          <p:cNvSpPr>
            <a:spLocks noGrp="1"/>
          </p:cNvSpPr>
          <p:nvPr>
            <p:ph sz="quarter" idx="19"/>
          </p:nvPr>
        </p:nvSpPr>
        <p:spPr>
          <a:xfrm>
            <a:off x="4572000" y="2570163"/>
            <a:ext cx="4572000" cy="2573337"/>
          </a:xfrm>
          <a:solidFill>
            <a:srgbClr val="0530AD"/>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4" name="Slide Number Placeholder"/>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
        <p:nvSpPr>
          <p:cNvPr id="13" name="Footer Placeholder">
            <a:extLst>
              <a:ext uri="{FF2B5EF4-FFF2-40B4-BE49-F238E27FC236}">
                <a16:creationId xmlns:a16="http://schemas.microsoft.com/office/drawing/2014/main" id="{22317102-9490-EA46-9CF9-5644BB80D520}"/>
              </a:ext>
            </a:extLst>
          </p:cNvPr>
          <p:cNvSpPr txBox="1">
            <a:spLocks/>
          </p:cNvSpPr>
          <p:nvPr userDrawn="1"/>
        </p:nvSpPr>
        <p:spPr>
          <a:xfrm>
            <a:off x="342964" y="4816526"/>
            <a:ext cx="4114735" cy="166687"/>
          </a:xfrm>
          <a:prstGeom prst="rect">
            <a:avLst/>
          </a:prstGeom>
        </p:spPr>
        <p:txBody>
          <a:bodyPr vert="horz" lIns="0" tIns="0" rIns="0" bIns="0" rtlCol="0" anchor="ctr"/>
          <a:lstStyle>
            <a:defPPr>
              <a:defRPr lang="en-US"/>
            </a:defPPr>
            <a:lvl1pPr marL="0" marR="0" indent="0" algn="l" defTabSz="685992" rtl="0" eaLnBrk="1" fontAlgn="auto" latinLnBrk="0" hangingPunct="1">
              <a:lnSpc>
                <a:spcPct val="100000"/>
              </a:lnSpc>
              <a:spcBef>
                <a:spcPts val="0"/>
              </a:spcBef>
              <a:spcAft>
                <a:spcPts val="0"/>
              </a:spcAft>
              <a:buClrTx/>
              <a:buSzTx/>
              <a:buFontTx/>
              <a:buNone/>
              <a:tabLst/>
              <a:defRPr sz="600" kern="1200">
                <a:solidFill>
                  <a:schemeClr val="bg1"/>
                </a:solidFill>
                <a:latin typeface="IBM Plex Sans" panose="020B0503050203000203" pitchFamily="34" charset="0"/>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a:lstStyle>
          <a:p>
            <a:r>
              <a:rPr lang="en-US" dirty="0" err="1"/>
              <a:t>TechCon</a:t>
            </a:r>
            <a:r>
              <a:rPr lang="en-US" dirty="0"/>
              <a:t> 2020 / © 2020 IBM Corporation</a:t>
            </a:r>
          </a:p>
        </p:txBody>
      </p:sp>
    </p:spTree>
    <p:extLst>
      <p:ext uri="{BB962C8B-B14F-4D97-AF65-F5344CB8AC3E}">
        <p14:creationId xmlns:p14="http://schemas.microsoft.com/office/powerpoint/2010/main" val="169817813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boxes (1 large, 4 small)">
    <p:spTree>
      <p:nvGrpSpPr>
        <p:cNvPr id="1" name=""/>
        <p:cNvGrpSpPr/>
        <p:nvPr/>
      </p:nvGrpSpPr>
      <p:grpSpPr>
        <a:xfrm>
          <a:off x="0" y="0"/>
          <a:ext cx="0" cy="0"/>
          <a:chOff x="0" y="0"/>
          <a:chExt cx="0" cy="0"/>
        </a:xfrm>
      </p:grpSpPr>
      <p:sp>
        <p:nvSpPr>
          <p:cNvPr id="2" name="Title"/>
          <p:cNvSpPr>
            <a:spLocks noGrp="1"/>
          </p:cNvSpPr>
          <p:nvPr>
            <p:ph type="title"/>
          </p:nvPr>
        </p:nvSpPr>
        <p:spPr>
          <a:xfrm>
            <a:off x="0" y="-1"/>
            <a:ext cx="9144000" cy="2569463"/>
          </a:xfrm>
          <a:noFill/>
        </p:spPr>
        <p:txBody>
          <a:bodyPr lIns="182880" tIns="164592" rIns="228600" bIns="228600"/>
          <a:lstStyle>
            <a:lvl1pPr>
              <a:defRPr sz="4800"/>
            </a:lvl1pPr>
          </a:lstStyle>
          <a:p>
            <a:r>
              <a:rPr lang="en-US" dirty="0"/>
              <a:t>Click to edit Master title style</a:t>
            </a:r>
          </a:p>
        </p:txBody>
      </p:sp>
      <p:sp>
        <p:nvSpPr>
          <p:cNvPr id="13" name="Content Placeholder 1"/>
          <p:cNvSpPr>
            <a:spLocks noGrp="1"/>
          </p:cNvSpPr>
          <p:nvPr>
            <p:ph sz="quarter" idx="20"/>
          </p:nvPr>
        </p:nvSpPr>
        <p:spPr>
          <a:xfrm>
            <a:off x="0" y="2570163"/>
            <a:ext cx="2286000" cy="2573337"/>
          </a:xfrm>
          <a:solidFill>
            <a:srgbClr val="061F80"/>
          </a:solidFill>
        </p:spPr>
        <p:txBody>
          <a:bodyPr lIns="219456" tIns="201168" rIns="228600" bIns="228600"/>
          <a:lstStyle>
            <a:lvl1pPr>
              <a:defRPr>
                <a:solidFill>
                  <a:schemeClr val="bg1"/>
                </a:solidFill>
              </a:defRPr>
            </a:lvl1pPr>
          </a:lstStyle>
          <a:p>
            <a:pPr lvl="0"/>
            <a:r>
              <a:rPr lang="en-US"/>
              <a:t>Click to edit Master text styles</a:t>
            </a:r>
          </a:p>
        </p:txBody>
      </p:sp>
      <p:sp>
        <p:nvSpPr>
          <p:cNvPr id="12" name="Content Placeholder 2"/>
          <p:cNvSpPr>
            <a:spLocks noGrp="1"/>
          </p:cNvSpPr>
          <p:nvPr>
            <p:ph sz="quarter" idx="19"/>
          </p:nvPr>
        </p:nvSpPr>
        <p:spPr>
          <a:xfrm>
            <a:off x="2286001" y="2570163"/>
            <a:ext cx="2286000" cy="2573337"/>
          </a:xfrm>
          <a:solidFill>
            <a:srgbClr val="054ADA"/>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9" name="Content Placeholder 3"/>
          <p:cNvSpPr>
            <a:spLocks noGrp="1"/>
          </p:cNvSpPr>
          <p:nvPr>
            <p:ph sz="quarter" idx="17"/>
          </p:nvPr>
        </p:nvSpPr>
        <p:spPr>
          <a:xfrm>
            <a:off x="4572000" y="2570162"/>
            <a:ext cx="2286000" cy="2573338"/>
          </a:xfrm>
          <a:solidFill>
            <a:schemeClr val="accent2"/>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0" name="Content Placeholder 4"/>
          <p:cNvSpPr>
            <a:spLocks noGrp="1"/>
          </p:cNvSpPr>
          <p:nvPr>
            <p:ph sz="quarter" idx="18"/>
          </p:nvPr>
        </p:nvSpPr>
        <p:spPr>
          <a:xfrm>
            <a:off x="6858000" y="2570162"/>
            <a:ext cx="2286000" cy="2573338"/>
          </a:xfrm>
          <a:solidFill>
            <a:srgbClr val="6EA6FF"/>
          </a:solidFill>
          <a:ln>
            <a:noFill/>
          </a:ln>
        </p:spPr>
        <p:txBody>
          <a:bodyPr lIns="219456" tIns="201168" rIns="228600" bIns="228600"/>
          <a:lstStyle>
            <a:lvl1pPr>
              <a:defRPr>
                <a:solidFill>
                  <a:schemeClr val="tx1"/>
                </a:solidFill>
              </a:defRPr>
            </a:lvl1pPr>
          </a:lstStyle>
          <a:p>
            <a:pPr lvl="0"/>
            <a:r>
              <a:rPr lang="en-US" dirty="0"/>
              <a:t>Click to edit Master text styles</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
        <p:nvSpPr>
          <p:cNvPr id="15" name="Footer Placeholder">
            <a:extLst>
              <a:ext uri="{FF2B5EF4-FFF2-40B4-BE49-F238E27FC236}">
                <a16:creationId xmlns:a16="http://schemas.microsoft.com/office/drawing/2014/main" id="{9B333C69-AA3E-C34F-BF2B-E64941C0004D}"/>
              </a:ext>
            </a:extLst>
          </p:cNvPr>
          <p:cNvSpPr txBox="1">
            <a:spLocks/>
          </p:cNvSpPr>
          <p:nvPr userDrawn="1"/>
        </p:nvSpPr>
        <p:spPr>
          <a:xfrm>
            <a:off x="342964" y="4816526"/>
            <a:ext cx="4114735" cy="166687"/>
          </a:xfrm>
          <a:prstGeom prst="rect">
            <a:avLst/>
          </a:prstGeom>
        </p:spPr>
        <p:txBody>
          <a:bodyPr vert="horz" lIns="0" tIns="0" rIns="0" bIns="0" rtlCol="0" anchor="ctr"/>
          <a:lstStyle>
            <a:defPPr>
              <a:defRPr lang="en-US"/>
            </a:defPPr>
            <a:lvl1pPr marL="0" marR="0" indent="0" algn="l" defTabSz="685992" rtl="0" eaLnBrk="1" fontAlgn="auto" latinLnBrk="0" hangingPunct="1">
              <a:lnSpc>
                <a:spcPct val="100000"/>
              </a:lnSpc>
              <a:spcBef>
                <a:spcPts val="0"/>
              </a:spcBef>
              <a:spcAft>
                <a:spcPts val="0"/>
              </a:spcAft>
              <a:buClrTx/>
              <a:buSzTx/>
              <a:buFontTx/>
              <a:buNone/>
              <a:tabLst/>
              <a:defRPr sz="600" kern="1200">
                <a:solidFill>
                  <a:schemeClr val="bg1"/>
                </a:solidFill>
                <a:latin typeface="IBM Plex Sans" panose="020B0503050203000203" pitchFamily="34" charset="0"/>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a:lstStyle>
          <a:p>
            <a:r>
              <a:rPr lang="en-US" dirty="0" err="1"/>
              <a:t>TechCon</a:t>
            </a:r>
            <a:r>
              <a:rPr lang="en-US" dirty="0"/>
              <a:t> 2020 / © 2020 IBM Corporation</a:t>
            </a:r>
          </a:p>
        </p:txBody>
      </p:sp>
    </p:spTree>
    <p:extLst>
      <p:ext uri="{BB962C8B-B14F-4D97-AF65-F5344CB8AC3E}">
        <p14:creationId xmlns:p14="http://schemas.microsoft.com/office/powerpoint/2010/main" val="179075423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black box) over image(s)">
    <p:spTree>
      <p:nvGrpSpPr>
        <p:cNvPr id="1" name=""/>
        <p:cNvGrpSpPr/>
        <p:nvPr/>
      </p:nvGrpSpPr>
      <p:grpSpPr>
        <a:xfrm>
          <a:off x="0" y="0"/>
          <a:ext cx="0" cy="0"/>
          <a:chOff x="0" y="0"/>
          <a:chExt cx="0" cy="0"/>
        </a:xfrm>
      </p:grpSpPr>
      <p:sp>
        <p:nvSpPr>
          <p:cNvPr id="2" name="Title"/>
          <p:cNvSpPr>
            <a:spLocks noGrp="1"/>
          </p:cNvSpPr>
          <p:nvPr>
            <p:ph type="title"/>
          </p:nvPr>
        </p:nvSpPr>
        <p:spPr>
          <a:xfrm>
            <a:off x="0" y="0"/>
            <a:ext cx="9144000" cy="1276350"/>
          </a:xfrm>
          <a:solidFill>
            <a:schemeClr val="bg1"/>
          </a:solidFill>
        </p:spPr>
        <p:txBody>
          <a:bodyPr lIns="210312" tIns="201168" rIns="228600" bIns="228600"/>
          <a:lstStyle>
            <a:lvl1pPr>
              <a:defRPr>
                <a:solidFill>
                  <a:schemeClr val="tx1"/>
                </a:solidFill>
              </a:defRPr>
            </a:lvl1pPr>
          </a:lstStyle>
          <a:p>
            <a:r>
              <a:rPr lang="en-US" dirty="0"/>
              <a:t>Click to edit Master title style</a:t>
            </a:r>
          </a:p>
        </p:txBody>
      </p:sp>
      <p:sp>
        <p:nvSpPr>
          <p:cNvPr id="6" name="Picture Placeholder"/>
          <p:cNvSpPr>
            <a:spLocks noGrp="1"/>
          </p:cNvSpPr>
          <p:nvPr>
            <p:ph type="pic" sz="quarter" idx="12"/>
          </p:nvPr>
        </p:nvSpPr>
        <p:spPr>
          <a:xfrm>
            <a:off x="0" y="1276350"/>
            <a:ext cx="9144000" cy="3867150"/>
          </a:xfrm>
        </p:spPr>
        <p:txBody>
          <a:bodyPr lIns="91440" tIns="91440" rIns="91440" bIns="91440"/>
          <a:lstStyle/>
          <a:p>
            <a:r>
              <a:rPr lang="en-US" dirty="0"/>
              <a:t>Drag picture to placeholder or click icon to add</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8" name="Footer Placeholder">
            <a:extLst>
              <a:ext uri="{FF2B5EF4-FFF2-40B4-BE49-F238E27FC236}">
                <a16:creationId xmlns:a16="http://schemas.microsoft.com/office/drawing/2014/main" id="{79BF80E1-AF81-C849-A16B-9734552237CF}"/>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tx1"/>
                </a:solidFill>
                <a:latin typeface="IBM Plex Sans" panose="020B0503050203000203" pitchFamily="34" charset="0"/>
              </a:defRPr>
            </a:lvl1pPr>
          </a:lstStyle>
          <a:p>
            <a:r>
              <a:rPr lang="en-US" dirty="0" err="1"/>
              <a:t>TechCon</a:t>
            </a:r>
            <a:r>
              <a:rPr lang="en-US" dirty="0"/>
              <a:t> 2020/ © 2020 IBM Corporation</a:t>
            </a:r>
          </a:p>
        </p:txBody>
      </p:sp>
    </p:spTree>
    <p:extLst>
      <p:ext uri="{BB962C8B-B14F-4D97-AF65-F5344CB8AC3E}">
        <p14:creationId xmlns:p14="http://schemas.microsoft.com/office/powerpoint/2010/main" val="10387366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ext (black box) over image(s)">
    <p:spTree>
      <p:nvGrpSpPr>
        <p:cNvPr id="1" name=""/>
        <p:cNvGrpSpPr/>
        <p:nvPr/>
      </p:nvGrpSpPr>
      <p:grpSpPr>
        <a:xfrm>
          <a:off x="0" y="0"/>
          <a:ext cx="0" cy="0"/>
          <a:chOff x="0" y="0"/>
          <a:chExt cx="0" cy="0"/>
        </a:xfrm>
      </p:grpSpPr>
      <p:sp>
        <p:nvSpPr>
          <p:cNvPr id="9" name="Picture Placeholder"/>
          <p:cNvSpPr>
            <a:spLocks noGrp="1"/>
          </p:cNvSpPr>
          <p:nvPr>
            <p:ph type="pic" sz="quarter" idx="14"/>
          </p:nvPr>
        </p:nvSpPr>
        <p:spPr>
          <a:xfrm>
            <a:off x="0" y="0"/>
            <a:ext cx="9144000" cy="5148072"/>
          </a:xfrm>
        </p:spPr>
        <p:txBody>
          <a:bodyPr lIns="91440" tIns="91440" rIns="91440" bIns="91440"/>
          <a:lstStyle/>
          <a:p>
            <a:r>
              <a:rPr lang="en-US" dirty="0"/>
              <a:t>Drag picture to placeholder or click icon to add</a:t>
            </a:r>
          </a:p>
        </p:txBody>
      </p:sp>
      <p:sp>
        <p:nvSpPr>
          <p:cNvPr id="6" name="Text Placeholder"/>
          <p:cNvSpPr>
            <a:spLocks noGrp="1"/>
          </p:cNvSpPr>
          <p:nvPr>
            <p:ph type="body" sz="quarter" idx="12"/>
          </p:nvPr>
        </p:nvSpPr>
        <p:spPr>
          <a:xfrm>
            <a:off x="-3" y="2571750"/>
            <a:ext cx="2286003" cy="2571750"/>
          </a:xfrm>
          <a:solidFill>
            <a:schemeClr val="bg1"/>
          </a:solidFill>
        </p:spPr>
        <p:txBody>
          <a:bodyPr lIns="219456" tIns="201168" rIns="228600" bIns="228600"/>
          <a:lstStyle>
            <a:lvl1pPr>
              <a:buClr>
                <a:schemeClr val="tx1"/>
              </a:buClr>
              <a:defRPr>
                <a:solidFill>
                  <a:schemeClr val="tx1"/>
                </a:solidFill>
              </a:defRPr>
            </a:lvl1pPr>
            <a:lvl2pPr>
              <a:buClr>
                <a:schemeClr val="tx1"/>
              </a:buClr>
              <a:defRPr sz="1000">
                <a:solidFill>
                  <a:schemeClr val="tx1"/>
                </a:solidFill>
              </a:defRPr>
            </a:lvl2pPr>
            <a:lvl3pPr>
              <a:buClr>
                <a:schemeClr val="tx1"/>
              </a:buClr>
              <a:defRPr sz="1000">
                <a:solidFill>
                  <a:schemeClr val="tx1"/>
                </a:solidFill>
              </a:defRPr>
            </a:lvl3pPr>
            <a:lvl4pPr>
              <a:buClr>
                <a:schemeClr val="tx1"/>
              </a:buClr>
              <a:defRPr sz="1000">
                <a:solidFill>
                  <a:schemeClr val="tx1"/>
                </a:solidFill>
              </a:defRPr>
            </a:lvl4pPr>
            <a:lvl5pPr>
              <a:buClr>
                <a:schemeClr val="tx1"/>
              </a:buClr>
              <a:defRPr sz="10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8" name="Footer Placeholder">
            <a:extLst>
              <a:ext uri="{FF2B5EF4-FFF2-40B4-BE49-F238E27FC236}">
                <a16:creationId xmlns:a16="http://schemas.microsoft.com/office/drawing/2014/main" id="{5D426D38-FCA0-D943-BF32-AEB5EB0E8BFF}"/>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tx1"/>
                </a:solidFill>
                <a:latin typeface="IBM Plex Sans" panose="020B0503050203000203" pitchFamily="34" charset="0"/>
              </a:defRPr>
            </a:lvl1pPr>
          </a:lstStyle>
          <a:p>
            <a:r>
              <a:rPr lang="en-US" dirty="0" err="1"/>
              <a:t>TechCon</a:t>
            </a:r>
            <a:r>
              <a:rPr lang="en-US" dirty="0"/>
              <a:t> 2020/ © 2020 IBM Corporation</a:t>
            </a:r>
          </a:p>
        </p:txBody>
      </p:sp>
    </p:spTree>
    <p:extLst>
      <p:ext uri="{BB962C8B-B14F-4D97-AF65-F5344CB8AC3E}">
        <p14:creationId xmlns:p14="http://schemas.microsoft.com/office/powerpoint/2010/main" val="14314597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text, half-image">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a:t>Click to edit Master title style</a:t>
            </a:r>
            <a:endParaRPr lang="en-US" dirty="0"/>
          </a:p>
        </p:txBody>
      </p:sp>
      <p:sp>
        <p:nvSpPr>
          <p:cNvPr id="8" name="Text Placeholder"/>
          <p:cNvSpPr>
            <a:spLocks noGrp="1"/>
          </p:cNvSpPr>
          <p:nvPr>
            <p:ph type="body" sz="quarter" idx="13"/>
          </p:nvPr>
        </p:nvSpPr>
        <p:spPr>
          <a:xfrm>
            <a:off x="219456" y="1243584"/>
            <a:ext cx="4123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p:cNvSpPr>
            <a:spLocks noGrp="1"/>
          </p:cNvSpPr>
          <p:nvPr>
            <p:ph type="pic" sz="quarter" idx="14"/>
          </p:nvPr>
        </p:nvSpPr>
        <p:spPr>
          <a:xfrm>
            <a:off x="4572000" y="0"/>
            <a:ext cx="4572000" cy="5143500"/>
          </a:xfrm>
        </p:spPr>
        <p:txBody>
          <a:bodyPr lIns="91440" tIns="91440" rIns="91440" bIns="91440"/>
          <a:lstStyle/>
          <a:p>
            <a:r>
              <a:rPr lang="en-US"/>
              <a:t>Click icon to add picture</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10" name="Footer Placeholder">
            <a:extLst>
              <a:ext uri="{FF2B5EF4-FFF2-40B4-BE49-F238E27FC236}">
                <a16:creationId xmlns:a16="http://schemas.microsoft.com/office/drawing/2014/main" id="{0030BFE7-7E42-9B47-8EB5-F77E4A9423E5}"/>
              </a:ext>
            </a:extLst>
          </p:cNvPr>
          <p:cNvSpPr txBox="1">
            <a:spLocks/>
          </p:cNvSpPr>
          <p:nvPr userDrawn="1"/>
        </p:nvSpPr>
        <p:spPr>
          <a:xfrm>
            <a:off x="237809" y="4787900"/>
            <a:ext cx="4114735" cy="166687"/>
          </a:xfrm>
          <a:prstGeom prst="rect">
            <a:avLst/>
          </a:prstGeom>
        </p:spPr>
        <p:txBody>
          <a:bodyPr vert="horz" lIns="0" tIns="0" rIns="0" bIns="0" rtlCol="0" anchor="ctr"/>
          <a:lstStyle>
            <a:defPPr>
              <a:defRPr lang="en-US"/>
            </a:defPPr>
            <a:lvl1pPr marL="0" marR="0" indent="0" algn="l" defTabSz="685992" rtl="0" eaLnBrk="1" fontAlgn="auto" latinLnBrk="0" hangingPunct="1">
              <a:lnSpc>
                <a:spcPct val="100000"/>
              </a:lnSpc>
              <a:spcBef>
                <a:spcPts val="0"/>
              </a:spcBef>
              <a:spcAft>
                <a:spcPts val="0"/>
              </a:spcAft>
              <a:buClrTx/>
              <a:buSzTx/>
              <a:buFontTx/>
              <a:buNone/>
              <a:tabLst/>
              <a:defRPr sz="600" kern="1200">
                <a:solidFill>
                  <a:schemeClr val="bg1"/>
                </a:solidFill>
                <a:latin typeface="IBM Plex Sans" panose="020B0503050203000203" pitchFamily="34" charset="0"/>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a:lstStyle>
          <a:p>
            <a:r>
              <a:rPr lang="en-US"/>
              <a:t>TechCon 2020 / © 2020 IBM Corporation</a:t>
            </a:r>
            <a:endParaRPr lang="en-US" dirty="0"/>
          </a:p>
        </p:txBody>
      </p:sp>
    </p:spTree>
    <p:extLst>
      <p:ext uri="{BB962C8B-B14F-4D97-AF65-F5344CB8AC3E}">
        <p14:creationId xmlns:p14="http://schemas.microsoft.com/office/powerpoint/2010/main" val="28879900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boxes (4 tall)">
    <p:spTree>
      <p:nvGrpSpPr>
        <p:cNvPr id="1" name=""/>
        <p:cNvGrpSpPr/>
        <p:nvPr/>
      </p:nvGrpSpPr>
      <p:grpSpPr>
        <a:xfrm>
          <a:off x="0" y="0"/>
          <a:ext cx="0" cy="0"/>
          <a:chOff x="0" y="0"/>
          <a:chExt cx="0" cy="0"/>
        </a:xfrm>
      </p:grpSpPr>
      <p:sp>
        <p:nvSpPr>
          <p:cNvPr id="11" name="Content Placeholder 1"/>
          <p:cNvSpPr>
            <a:spLocks noGrp="1"/>
          </p:cNvSpPr>
          <p:nvPr>
            <p:ph sz="quarter" idx="12"/>
          </p:nvPr>
        </p:nvSpPr>
        <p:spPr>
          <a:xfrm>
            <a:off x="0" y="0"/>
            <a:ext cx="2286000" cy="5148072"/>
          </a:xfrm>
          <a:solidFill>
            <a:schemeClr val="accent2"/>
          </a:solidFill>
        </p:spPr>
        <p:txBody>
          <a:bodyPr lIns="219456" tIns="201168" rIns="228600" bIns="2286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quarter" idx="13"/>
          </p:nvPr>
        </p:nvSpPr>
        <p:spPr>
          <a:xfrm>
            <a:off x="2286000" y="0"/>
            <a:ext cx="2286000" cy="5148072"/>
          </a:xfrm>
          <a:solidFill>
            <a:srgbClr val="054ADA"/>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p:cNvSpPr>
            <a:spLocks noGrp="1"/>
          </p:cNvSpPr>
          <p:nvPr>
            <p:ph sz="quarter" idx="14"/>
          </p:nvPr>
        </p:nvSpPr>
        <p:spPr>
          <a:xfrm>
            <a:off x="4572000" y="0"/>
            <a:ext cx="2286000" cy="5148072"/>
          </a:xfrm>
          <a:solidFill>
            <a:srgbClr val="0530AD"/>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4"/>
          <p:cNvSpPr>
            <a:spLocks noGrp="1"/>
          </p:cNvSpPr>
          <p:nvPr>
            <p:ph sz="quarter" idx="15"/>
          </p:nvPr>
        </p:nvSpPr>
        <p:spPr>
          <a:xfrm>
            <a:off x="6858000" y="0"/>
            <a:ext cx="2286000" cy="5148072"/>
          </a:xfrm>
          <a:solidFill>
            <a:srgbClr val="061F80"/>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
        <p:nvSpPr>
          <p:cNvPr id="9" name="Footer Placeholder">
            <a:extLst>
              <a:ext uri="{FF2B5EF4-FFF2-40B4-BE49-F238E27FC236}">
                <a16:creationId xmlns:a16="http://schemas.microsoft.com/office/drawing/2014/main" id="{A8DB8CA4-F35C-774D-B760-EEF49692726D}"/>
              </a:ext>
            </a:extLst>
          </p:cNvPr>
          <p:cNvSpPr txBox="1">
            <a:spLocks/>
          </p:cNvSpPr>
          <p:nvPr userDrawn="1"/>
        </p:nvSpPr>
        <p:spPr>
          <a:xfrm>
            <a:off x="342964" y="4816526"/>
            <a:ext cx="4114735" cy="166687"/>
          </a:xfrm>
          <a:prstGeom prst="rect">
            <a:avLst/>
          </a:prstGeom>
        </p:spPr>
        <p:txBody>
          <a:bodyPr vert="horz" lIns="0" tIns="0" rIns="0" bIns="0" rtlCol="0" anchor="ctr"/>
          <a:lstStyle>
            <a:defPPr>
              <a:defRPr lang="en-US"/>
            </a:defPPr>
            <a:lvl1pPr marL="0" marR="0" indent="0" algn="l" defTabSz="685992" rtl="0" eaLnBrk="1" fontAlgn="auto" latinLnBrk="0" hangingPunct="1">
              <a:lnSpc>
                <a:spcPct val="100000"/>
              </a:lnSpc>
              <a:spcBef>
                <a:spcPts val="0"/>
              </a:spcBef>
              <a:spcAft>
                <a:spcPts val="0"/>
              </a:spcAft>
              <a:buClrTx/>
              <a:buSzTx/>
              <a:buFontTx/>
              <a:buNone/>
              <a:tabLst/>
              <a:defRPr sz="600" kern="1200">
                <a:solidFill>
                  <a:schemeClr val="bg1"/>
                </a:solidFill>
                <a:latin typeface="IBM Plex Sans" panose="020B0503050203000203" pitchFamily="34" charset="0"/>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a:lstStyle>
          <a:p>
            <a:r>
              <a:rPr lang="en-US" dirty="0" err="1"/>
              <a:t>TechCon</a:t>
            </a:r>
            <a:r>
              <a:rPr lang="en-US" dirty="0"/>
              <a:t> 2020 / © 2020 IBM Corporation</a:t>
            </a:r>
          </a:p>
        </p:txBody>
      </p:sp>
    </p:spTree>
    <p:extLst>
      <p:ext uri="{BB962C8B-B14F-4D97-AF65-F5344CB8AC3E}">
        <p14:creationId xmlns:p14="http://schemas.microsoft.com/office/powerpoint/2010/main" val="212648706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text (1/4), content (3/4)">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dirty="0"/>
              <a:t>Click to edit Master title style</a:t>
            </a:r>
          </a:p>
        </p:txBody>
      </p:sp>
      <p:sp>
        <p:nvSpPr>
          <p:cNvPr id="6" name="Text Placeholder"/>
          <p:cNvSpPr>
            <a:spLocks noGrp="1"/>
          </p:cNvSpPr>
          <p:nvPr>
            <p:ph type="body" sz="quarter" idx="12"/>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p:cNvSpPr>
            <a:spLocks noGrp="1"/>
          </p:cNvSpPr>
          <p:nvPr>
            <p:ph sz="quarter" idx="13"/>
          </p:nvPr>
        </p:nvSpPr>
        <p:spPr>
          <a:xfrm>
            <a:off x="2514600" y="1243584"/>
            <a:ext cx="6400800"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9" name="Footer Placeholder">
            <a:extLst>
              <a:ext uri="{FF2B5EF4-FFF2-40B4-BE49-F238E27FC236}">
                <a16:creationId xmlns:a16="http://schemas.microsoft.com/office/drawing/2014/main" id="{CFDF6F07-E096-234F-86E8-085F58B52085}"/>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tx1"/>
                </a:solidFill>
                <a:latin typeface="IBM Plex Sans" panose="020B0503050203000203" pitchFamily="34" charset="0"/>
              </a:defRPr>
            </a:lvl1pPr>
          </a:lstStyle>
          <a:p>
            <a:r>
              <a:rPr lang="en-US" dirty="0" err="1"/>
              <a:t>TechCon</a:t>
            </a:r>
            <a:r>
              <a:rPr lang="en-US" dirty="0"/>
              <a:t> 2020/ © 2020 IBM Corporation</a:t>
            </a:r>
          </a:p>
        </p:txBody>
      </p:sp>
    </p:spTree>
    <p:extLst>
      <p:ext uri="{BB962C8B-B14F-4D97-AF65-F5344CB8AC3E}">
        <p14:creationId xmlns:p14="http://schemas.microsoft.com/office/powerpoint/2010/main" val="9696615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text (1/4), blank (3/4)">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a:t>Click to edit Master title style</a:t>
            </a:r>
          </a:p>
        </p:txBody>
      </p:sp>
      <p:sp>
        <p:nvSpPr>
          <p:cNvPr id="6" name="Text Placeholder"/>
          <p:cNvSpPr>
            <a:spLocks noGrp="1"/>
          </p:cNvSpPr>
          <p:nvPr>
            <p:ph type="body" sz="quarter" idx="12"/>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8" name="Footer Placeholder">
            <a:extLst>
              <a:ext uri="{FF2B5EF4-FFF2-40B4-BE49-F238E27FC236}">
                <a16:creationId xmlns:a16="http://schemas.microsoft.com/office/drawing/2014/main" id="{F79A62E3-ADE5-204D-BCBB-528011489C0B}"/>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tx1"/>
                </a:solidFill>
                <a:latin typeface="IBM Plex Sans" panose="020B0503050203000203" pitchFamily="34" charset="0"/>
              </a:defRPr>
            </a:lvl1pPr>
          </a:lstStyle>
          <a:p>
            <a:r>
              <a:rPr lang="en-US" dirty="0" err="1"/>
              <a:t>TechCon</a:t>
            </a:r>
            <a:r>
              <a:rPr lang="en-US" dirty="0"/>
              <a:t> 2020/ © 2020 IBM Corporation</a:t>
            </a:r>
          </a:p>
        </p:txBody>
      </p:sp>
    </p:spTree>
    <p:extLst>
      <p:ext uri="{BB962C8B-B14F-4D97-AF65-F5344CB8AC3E}">
        <p14:creationId xmlns:p14="http://schemas.microsoft.com/office/powerpoint/2010/main" val="192362668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ase study 1: title, text (two columns), half-image">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dirty="0"/>
              <a:t>Click to edit Master title style</a:t>
            </a:r>
          </a:p>
        </p:txBody>
      </p:sp>
      <p:sp>
        <p:nvSpPr>
          <p:cNvPr id="8" name="Text Placeholder 1"/>
          <p:cNvSpPr>
            <a:spLocks noGrp="1"/>
          </p:cNvSpPr>
          <p:nvPr>
            <p:ph type="body" sz="quarter" idx="13"/>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sz="quarter" idx="15"/>
          </p:nvPr>
        </p:nvSpPr>
        <p:spPr>
          <a:xfrm>
            <a:off x="2505456" y="1243584"/>
            <a:ext cx="1837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p:cNvSpPr>
            <a:spLocks noGrp="1"/>
          </p:cNvSpPr>
          <p:nvPr>
            <p:ph type="pic" sz="quarter" idx="14"/>
          </p:nvPr>
        </p:nvSpPr>
        <p:spPr>
          <a:xfrm>
            <a:off x="4572000" y="0"/>
            <a:ext cx="4572000" cy="5143500"/>
          </a:xfrm>
        </p:spPr>
        <p:txBody>
          <a:bodyPr lIns="91440" tIns="91440" rIns="91440" bIns="91440"/>
          <a:lstStyle/>
          <a:p>
            <a:r>
              <a:rPr lang="en-US" dirty="0"/>
              <a:t>Drag picture to placeholder or click icon to add</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10" name="Footer Placeholder">
            <a:extLst>
              <a:ext uri="{FF2B5EF4-FFF2-40B4-BE49-F238E27FC236}">
                <a16:creationId xmlns:a16="http://schemas.microsoft.com/office/drawing/2014/main" id="{85C61CA5-4A4E-FC4D-8C2D-BE9FEF9490A2}"/>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tx1"/>
                </a:solidFill>
                <a:latin typeface="IBM Plex Sans" panose="020B0503050203000203" pitchFamily="34" charset="0"/>
              </a:defRPr>
            </a:lvl1pPr>
          </a:lstStyle>
          <a:p>
            <a:r>
              <a:rPr lang="en-US" dirty="0" err="1"/>
              <a:t>TechCon</a:t>
            </a:r>
            <a:r>
              <a:rPr lang="en-US" dirty="0"/>
              <a:t> 2020/ © 2020 IBM Corporation</a:t>
            </a:r>
          </a:p>
        </p:txBody>
      </p:sp>
    </p:spTree>
    <p:extLst>
      <p:ext uri="{BB962C8B-B14F-4D97-AF65-F5344CB8AC3E}">
        <p14:creationId xmlns:p14="http://schemas.microsoft.com/office/powerpoint/2010/main" val="105142726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ase study 2: title, text (2/4), quote (2/4)">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a:t>Click to edit Master title style</a:t>
            </a:r>
          </a:p>
        </p:txBody>
      </p:sp>
      <p:sp>
        <p:nvSpPr>
          <p:cNvPr id="6" name="Text Placeholder 1"/>
          <p:cNvSpPr>
            <a:spLocks noGrp="1"/>
          </p:cNvSpPr>
          <p:nvPr>
            <p:ph type="body" sz="quarter" idx="12"/>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p:cNvSpPr>
            <a:spLocks noGrp="1"/>
          </p:cNvSpPr>
          <p:nvPr>
            <p:ph type="body" sz="quarter" idx="13"/>
          </p:nvPr>
        </p:nvSpPr>
        <p:spPr>
          <a:xfrm>
            <a:off x="2505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3"/>
          <p:cNvSpPr>
            <a:spLocks noGrp="1"/>
          </p:cNvSpPr>
          <p:nvPr>
            <p:ph type="body" sz="quarter" idx="14"/>
          </p:nvPr>
        </p:nvSpPr>
        <p:spPr>
          <a:xfrm>
            <a:off x="4773168" y="1216152"/>
            <a:ext cx="4142232" cy="3279648"/>
          </a:xfrm>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11" name="Footer Placeholder">
            <a:extLst>
              <a:ext uri="{FF2B5EF4-FFF2-40B4-BE49-F238E27FC236}">
                <a16:creationId xmlns:a16="http://schemas.microsoft.com/office/drawing/2014/main" id="{691742C7-3190-E14A-A52C-F2F4E5395A98}"/>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tx1"/>
                </a:solidFill>
                <a:latin typeface="IBM Plex Sans" panose="020B0503050203000203" pitchFamily="34" charset="0"/>
              </a:defRPr>
            </a:lvl1pPr>
          </a:lstStyle>
          <a:p>
            <a:r>
              <a:rPr lang="en-US" dirty="0" err="1"/>
              <a:t>TechCon</a:t>
            </a:r>
            <a:r>
              <a:rPr lang="en-US" dirty="0"/>
              <a:t> 2020/ © 2020 IBM Corporation</a:t>
            </a:r>
          </a:p>
        </p:txBody>
      </p:sp>
    </p:spTree>
    <p:extLst>
      <p:ext uri="{BB962C8B-B14F-4D97-AF65-F5344CB8AC3E}">
        <p14:creationId xmlns:p14="http://schemas.microsoft.com/office/powerpoint/2010/main" val="65577183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ext Placeholder"/>
          <p:cNvSpPr>
            <a:spLocks noGrp="1"/>
          </p:cNvSpPr>
          <p:nvPr>
            <p:ph type="body" sz="quarter" idx="12"/>
          </p:nvPr>
        </p:nvSpPr>
        <p:spPr>
          <a:xfrm>
            <a:off x="219456" y="201168"/>
            <a:ext cx="1837944" cy="42946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able Placeholder"/>
          <p:cNvSpPr>
            <a:spLocks noGrp="1"/>
          </p:cNvSpPr>
          <p:nvPr>
            <p:ph type="tbl" sz="quarter" idx="13"/>
          </p:nvPr>
        </p:nvSpPr>
        <p:spPr>
          <a:xfrm>
            <a:off x="2505457" y="201168"/>
            <a:ext cx="6409876" cy="4294632"/>
          </a:xfrm>
        </p:spPr>
        <p:txBody>
          <a:bodyPr lIns="0" tIns="0" rIns="91440" bIns="91440"/>
          <a:lstStyle/>
          <a:p>
            <a:r>
              <a:rPr lang="en-US" dirty="0"/>
              <a:t>Click icon to add table</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9" name="Footer Placeholder">
            <a:extLst>
              <a:ext uri="{FF2B5EF4-FFF2-40B4-BE49-F238E27FC236}">
                <a16:creationId xmlns:a16="http://schemas.microsoft.com/office/drawing/2014/main" id="{FA3960E7-284A-C340-9497-64C9AFF79277}"/>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tx1"/>
                </a:solidFill>
                <a:latin typeface="IBM Plex Sans" panose="020B0503050203000203" pitchFamily="34" charset="0"/>
              </a:defRPr>
            </a:lvl1pPr>
          </a:lstStyle>
          <a:p>
            <a:r>
              <a:rPr lang="en-US" dirty="0" err="1"/>
              <a:t>TechCon</a:t>
            </a:r>
            <a:r>
              <a:rPr lang="en-US" dirty="0"/>
              <a:t> 2020/ © 2020 IBM Corporation</a:t>
            </a:r>
          </a:p>
        </p:txBody>
      </p:sp>
    </p:spTree>
    <p:extLst>
      <p:ext uri="{BB962C8B-B14F-4D97-AF65-F5344CB8AC3E}">
        <p14:creationId xmlns:p14="http://schemas.microsoft.com/office/powerpoint/2010/main" val="207352634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Footer Placeholder">
            <a:extLst>
              <a:ext uri="{FF2B5EF4-FFF2-40B4-BE49-F238E27FC236}">
                <a16:creationId xmlns:a16="http://schemas.microsoft.com/office/drawing/2014/main" id="{428E9E9C-05E6-9746-A8F3-27CD73291943}"/>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tx1"/>
                </a:solidFill>
                <a:latin typeface="IBM Plex Sans" panose="020B0503050203000203" pitchFamily="34" charset="0"/>
              </a:defRPr>
            </a:lvl1pPr>
          </a:lstStyle>
          <a:p>
            <a:r>
              <a:rPr lang="en-US" dirty="0" err="1"/>
              <a:t>TechCon</a:t>
            </a:r>
            <a:r>
              <a:rPr lang="en-US" dirty="0"/>
              <a:t> 2020/ © 2020 IBM Corporation</a:t>
            </a:r>
          </a:p>
        </p:txBody>
      </p:sp>
    </p:spTree>
    <p:extLst>
      <p:ext uri="{BB962C8B-B14F-4D97-AF65-F5344CB8AC3E}">
        <p14:creationId xmlns:p14="http://schemas.microsoft.com/office/powerpoint/2010/main" val="118483691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blank (no footer)">
    <p:spTree>
      <p:nvGrpSpPr>
        <p:cNvPr id="1" name=""/>
        <p:cNvGrpSpPr/>
        <p:nvPr/>
      </p:nvGrpSpPr>
      <p:grpSpPr>
        <a:xfrm>
          <a:off x="0" y="0"/>
          <a:ext cx="0" cy="0"/>
          <a:chOff x="0" y="0"/>
          <a:chExt cx="0" cy="0"/>
        </a:xfrm>
      </p:grpSpPr>
      <p:sp>
        <p:nvSpPr>
          <p:cNvPr id="2" name="Footer Placeholder">
            <a:extLst>
              <a:ext uri="{FF2B5EF4-FFF2-40B4-BE49-F238E27FC236}">
                <a16:creationId xmlns:a16="http://schemas.microsoft.com/office/drawing/2014/main" id="{BE652A68-6A74-8445-AEFD-9DD0FD875AF5}"/>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tx1"/>
                </a:solidFill>
                <a:latin typeface="IBM Plex Sans" panose="020B0503050203000203" pitchFamily="34" charset="0"/>
              </a:defRPr>
            </a:lvl1pPr>
          </a:lstStyle>
          <a:p>
            <a:r>
              <a:rPr lang="en-US" dirty="0" err="1"/>
              <a:t>TechCon</a:t>
            </a:r>
            <a:r>
              <a:rPr lang="en-US" dirty="0"/>
              <a:t> 2020/ © 2020 IBM Corporation</a:t>
            </a:r>
          </a:p>
        </p:txBody>
      </p:sp>
    </p:spTree>
    <p:extLst>
      <p:ext uri="{BB962C8B-B14F-4D97-AF65-F5344CB8AC3E}">
        <p14:creationId xmlns:p14="http://schemas.microsoft.com/office/powerpoint/2010/main" val="181762391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dirty="0"/>
              <a:t>Click to edit Master title style</a:t>
            </a:r>
          </a:p>
        </p:txBody>
      </p:sp>
      <p:sp>
        <p:nvSpPr>
          <p:cNvPr id="8" name="Text Placeholder 1"/>
          <p:cNvSpPr>
            <a:spLocks noGrp="1"/>
          </p:cNvSpPr>
          <p:nvPr>
            <p:ph type="body" sz="quarter" idx="13"/>
          </p:nvPr>
        </p:nvSpPr>
        <p:spPr>
          <a:xfrm>
            <a:off x="219456" y="1261872"/>
            <a:ext cx="4123944" cy="1309878"/>
          </a:xfrm>
        </p:spPr>
        <p:txBody>
          <a:bodyPr/>
          <a:lstStyle>
            <a:lvl1pPr>
              <a:spcBef>
                <a:spcPts val="0"/>
              </a:spcBef>
              <a:defRPr sz="1000"/>
            </a:lvl1pPr>
            <a:lvl2pPr marL="0" indent="0">
              <a:spcBef>
                <a:spcPts val="0"/>
              </a:spcBef>
              <a:buNone/>
              <a:defRPr/>
            </a:lvl2pPr>
            <a:lvl3pPr marL="201615" indent="0">
              <a:buNone/>
              <a:defRPr/>
            </a:lvl3pPr>
            <a:lvl4pPr marL="434981" indent="0">
              <a:buNone/>
              <a:defRPr/>
            </a:lvl4pPr>
            <a:lvl5pPr marL="631833" indent="0">
              <a:buNone/>
              <a:defRPr/>
            </a:lvl5pPr>
          </a:lstStyle>
          <a:p>
            <a:pPr lvl="0"/>
            <a:r>
              <a:rPr lang="en-US" dirty="0"/>
              <a:t>Click to edit Master text styles</a:t>
            </a:r>
          </a:p>
        </p:txBody>
      </p:sp>
      <p:sp>
        <p:nvSpPr>
          <p:cNvPr id="6" name="Text Placeholder 2">
            <a:extLst>
              <a:ext uri="{FF2B5EF4-FFF2-40B4-BE49-F238E27FC236}">
                <a16:creationId xmlns:a16="http://schemas.microsoft.com/office/drawing/2014/main" id="{24F04016-134E-5847-8C7D-495FF4D6E42D}"/>
              </a:ext>
            </a:extLst>
          </p:cNvPr>
          <p:cNvSpPr>
            <a:spLocks noGrp="1"/>
          </p:cNvSpPr>
          <p:nvPr>
            <p:ph type="body" sz="quarter" idx="14"/>
          </p:nvPr>
        </p:nvSpPr>
        <p:spPr>
          <a:xfrm>
            <a:off x="219456" y="3209544"/>
            <a:ext cx="6409944" cy="1307592"/>
          </a:xfrm>
        </p:spPr>
        <p:txBody>
          <a:bodyPr anchor="b"/>
          <a:lstStyle>
            <a:lvl1pPr>
              <a:spcBef>
                <a:spcPts val="300"/>
              </a:spcBef>
              <a:defRPr sz="600"/>
            </a:lvl1pPr>
            <a:lvl2pPr>
              <a:defRPr sz="600"/>
            </a:lvl2pPr>
            <a:lvl3pPr>
              <a:defRPr sz="600"/>
            </a:lvl3pPr>
            <a:lvl4pPr>
              <a:defRPr sz="600"/>
            </a:lvl4pPr>
            <a:lvl5pPr>
              <a:defRPr sz="600"/>
            </a:lvl5pPr>
          </a:lstStyle>
          <a:p>
            <a:pPr lvl="0"/>
            <a:r>
              <a:rPr lang="en-US" dirty="0"/>
              <a:t>Click to edit Master text styles</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9" name="Footer Placeholder">
            <a:extLst>
              <a:ext uri="{FF2B5EF4-FFF2-40B4-BE49-F238E27FC236}">
                <a16:creationId xmlns:a16="http://schemas.microsoft.com/office/drawing/2014/main" id="{50EDC51A-A733-0F41-A390-C3AAA581272D}"/>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tx1"/>
                </a:solidFill>
                <a:latin typeface="IBM Plex Sans" panose="020B0503050203000203" pitchFamily="34" charset="0"/>
              </a:defRPr>
            </a:lvl1pPr>
          </a:lstStyle>
          <a:p>
            <a:r>
              <a:rPr lang="en-US" dirty="0" err="1"/>
              <a:t>TechCon</a:t>
            </a:r>
            <a:r>
              <a:rPr lang="en-US" dirty="0"/>
              <a:t> 2020/ © 2020 IBM Corporation</a:t>
            </a:r>
          </a:p>
        </p:txBody>
      </p:sp>
    </p:spTree>
    <p:extLst>
      <p:ext uri="{BB962C8B-B14F-4D97-AF65-F5344CB8AC3E}">
        <p14:creationId xmlns:p14="http://schemas.microsoft.com/office/powerpoint/2010/main" val="97758267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ibm sign-off">
    <p:bg>
      <p:bgPr>
        <a:gradFill>
          <a:gsLst>
            <a:gs pos="0">
              <a:srgbClr val="1EE2E0"/>
            </a:gs>
            <a:gs pos="98000">
              <a:schemeClr val="accent2">
                <a:lumMod val="75000"/>
              </a:schemeClr>
            </a:gs>
          </a:gsLst>
          <a:lin ang="4200000" scaled="0"/>
        </a:gradFill>
        <a:effectLst/>
      </p:bgPr>
    </p:bg>
    <p:spTree>
      <p:nvGrpSpPr>
        <p:cNvPr id="1" name=""/>
        <p:cNvGrpSpPr/>
        <p:nvPr/>
      </p:nvGrpSpPr>
      <p:grpSpPr>
        <a:xfrm>
          <a:off x="0" y="0"/>
          <a:ext cx="0" cy="0"/>
          <a:chOff x="0" y="0"/>
          <a:chExt cx="0" cy="0"/>
        </a:xfrm>
      </p:grpSpPr>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pic>
        <p:nvPicPr>
          <p:cNvPr id="5" name="Picture 4" descr="A close up of a sign&#10;&#10;Description automatically generated">
            <a:extLst>
              <a:ext uri="{FF2B5EF4-FFF2-40B4-BE49-F238E27FC236}">
                <a16:creationId xmlns:a16="http://schemas.microsoft.com/office/drawing/2014/main" id="{5D09781A-32CA-BF46-91A7-02F49D9DC18E}"/>
              </a:ext>
            </a:extLst>
          </p:cNvPr>
          <p:cNvPicPr>
            <a:picLocks noChangeAspect="1"/>
          </p:cNvPicPr>
          <p:nvPr userDrawn="1"/>
        </p:nvPicPr>
        <p:blipFill>
          <a:blip r:embed="rId2"/>
          <a:stretch>
            <a:fillRect/>
          </a:stretch>
        </p:blipFill>
        <p:spPr>
          <a:xfrm>
            <a:off x="3928187" y="1811911"/>
            <a:ext cx="1287625" cy="1140747"/>
          </a:xfrm>
          <a:prstGeom prst="rect">
            <a:avLst/>
          </a:prstGeom>
        </p:spPr>
      </p:pic>
      <p:sp>
        <p:nvSpPr>
          <p:cNvPr id="7" name="Footer Placeholder">
            <a:extLst>
              <a:ext uri="{FF2B5EF4-FFF2-40B4-BE49-F238E27FC236}">
                <a16:creationId xmlns:a16="http://schemas.microsoft.com/office/drawing/2014/main" id="{E31B31EA-C910-2A46-A0ED-EC59487BB6E0}"/>
              </a:ext>
            </a:extLst>
          </p:cNvPr>
          <p:cNvSpPr txBox="1">
            <a:spLocks/>
          </p:cNvSpPr>
          <p:nvPr userDrawn="1"/>
        </p:nvSpPr>
        <p:spPr>
          <a:xfrm>
            <a:off x="474621" y="4836190"/>
            <a:ext cx="3513802" cy="45719"/>
          </a:xfrm>
          <a:prstGeom prst="rect">
            <a:avLst/>
          </a:prstGeom>
        </p:spPr>
        <p:txBody>
          <a:bodyPr vert="horz" lIns="0" tIns="0" rIns="0" bIns="0" rtlCol="0" anchor="ctr"/>
          <a:lstStyle>
            <a:defPPr>
              <a:defRPr lang="en-US"/>
            </a:defPPr>
            <a:lvl1pPr marL="0" marR="0" indent="0" algn="l" defTabSz="685992" rtl="0" eaLnBrk="1" fontAlgn="auto" latinLnBrk="0" hangingPunct="1">
              <a:lnSpc>
                <a:spcPct val="100000"/>
              </a:lnSpc>
              <a:spcBef>
                <a:spcPts val="0"/>
              </a:spcBef>
              <a:spcAft>
                <a:spcPts val="0"/>
              </a:spcAft>
              <a:buClrTx/>
              <a:buSzTx/>
              <a:buFontTx/>
              <a:buNone/>
              <a:tabLst/>
              <a:defRPr sz="600" kern="1200">
                <a:solidFill>
                  <a:schemeClr val="bg1"/>
                </a:solidFill>
                <a:latin typeface="IBM Plex Sans" panose="020B0503050203000203" pitchFamily="34" charset="0"/>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a:lstStyle>
          <a:p>
            <a:r>
              <a:rPr lang="en-US" dirty="0" err="1">
                <a:solidFill>
                  <a:schemeClr val="tx1"/>
                </a:solidFill>
              </a:rPr>
              <a:t>TechCon</a:t>
            </a:r>
            <a:r>
              <a:rPr lang="en-US" dirty="0">
                <a:solidFill>
                  <a:schemeClr val="tx1"/>
                </a:solidFill>
              </a:rPr>
              <a:t> 2020 / © 2020 IBM Corporation</a:t>
            </a:r>
          </a:p>
        </p:txBody>
      </p:sp>
    </p:spTree>
    <p:extLst>
      <p:ext uri="{BB962C8B-B14F-4D97-AF65-F5344CB8AC3E}">
        <p14:creationId xmlns:p14="http://schemas.microsoft.com/office/powerpoint/2010/main" val="157739670"/>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text (two narrow column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4294632"/>
          </a:xfrm>
        </p:spPr>
        <p:txBody>
          <a:bodyPr/>
          <a:lstStyle/>
          <a:p>
            <a:r>
              <a:rPr lang="en-US"/>
              <a:t>Click to edit Master title style</a:t>
            </a:r>
            <a:endParaRPr lang="en-US" dirty="0"/>
          </a:p>
        </p:txBody>
      </p:sp>
      <p:sp>
        <p:nvSpPr>
          <p:cNvPr id="6" name="Text Placeholder 1"/>
          <p:cNvSpPr>
            <a:spLocks noGrp="1"/>
          </p:cNvSpPr>
          <p:nvPr>
            <p:ph type="body" sz="quarter" idx="12"/>
          </p:nvPr>
        </p:nvSpPr>
        <p:spPr>
          <a:xfrm>
            <a:off x="4791456" y="201168"/>
            <a:ext cx="1837944" cy="4294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p:cNvSpPr>
            <a:spLocks noGrp="1"/>
          </p:cNvSpPr>
          <p:nvPr>
            <p:ph type="body" sz="quarter" idx="13"/>
          </p:nvPr>
        </p:nvSpPr>
        <p:spPr>
          <a:xfrm>
            <a:off x="7077456" y="201168"/>
            <a:ext cx="1837944" cy="4294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9" name="Footer Placeholder">
            <a:extLst>
              <a:ext uri="{FF2B5EF4-FFF2-40B4-BE49-F238E27FC236}">
                <a16:creationId xmlns:a16="http://schemas.microsoft.com/office/drawing/2014/main" id="{433C2140-0548-9942-82D5-E662A8CDB5E1}"/>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bg1"/>
                </a:solidFill>
                <a:latin typeface="IBM Plex Sans" panose="020B0503050203000203" pitchFamily="34" charset="0"/>
              </a:defRPr>
            </a:lvl1pPr>
          </a:lstStyle>
          <a:p>
            <a:r>
              <a:rPr lang="en-US" dirty="0" err="1"/>
              <a:t>TechCon</a:t>
            </a:r>
            <a:r>
              <a:rPr lang="en-US" dirty="0"/>
              <a:t> 2020 / © 2020 IBM Corporation</a:t>
            </a:r>
          </a:p>
        </p:txBody>
      </p:sp>
    </p:spTree>
    <p:extLst>
      <p:ext uri="{BB962C8B-B14F-4D97-AF65-F5344CB8AC3E}">
        <p14:creationId xmlns:p14="http://schemas.microsoft.com/office/powerpoint/2010/main" val="78739741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3_ibm sign-off">
    <p:bg>
      <p:bgPr>
        <a:solidFill>
          <a:schemeClr val="tx1"/>
        </a:solidFill>
        <a:effectLst/>
      </p:bgPr>
    </p:bg>
    <p:spTree>
      <p:nvGrpSpPr>
        <p:cNvPr id="1" name=""/>
        <p:cNvGrpSpPr/>
        <p:nvPr/>
      </p:nvGrpSpPr>
      <p:grpSpPr>
        <a:xfrm>
          <a:off x="0" y="0"/>
          <a:ext cx="0" cy="0"/>
          <a:chOff x="0" y="0"/>
          <a:chExt cx="0" cy="0"/>
        </a:xfrm>
      </p:grpSpPr>
      <p:sp>
        <p:nvSpPr>
          <p:cNvPr id="4" name="Slide Number Placeholder"/>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pic>
        <p:nvPicPr>
          <p:cNvPr id="6" name="Picture 5" descr="A picture containing drawing, clock, light&#10;&#10;Description automatically generated">
            <a:extLst>
              <a:ext uri="{FF2B5EF4-FFF2-40B4-BE49-F238E27FC236}">
                <a16:creationId xmlns:a16="http://schemas.microsoft.com/office/drawing/2014/main" id="{C69D40A0-A5E8-894C-8486-7000D96FE581}"/>
              </a:ext>
            </a:extLst>
          </p:cNvPr>
          <p:cNvPicPr>
            <a:picLocks noChangeAspect="1"/>
          </p:cNvPicPr>
          <p:nvPr userDrawn="1"/>
        </p:nvPicPr>
        <p:blipFill>
          <a:blip r:embed="rId2"/>
          <a:stretch>
            <a:fillRect/>
          </a:stretch>
        </p:blipFill>
        <p:spPr>
          <a:xfrm>
            <a:off x="3363685" y="1972388"/>
            <a:ext cx="2416629" cy="561611"/>
          </a:xfrm>
          <a:prstGeom prst="rect">
            <a:avLst/>
          </a:prstGeom>
        </p:spPr>
      </p:pic>
      <p:sp>
        <p:nvSpPr>
          <p:cNvPr id="7" name="Footer Placeholder">
            <a:extLst>
              <a:ext uri="{FF2B5EF4-FFF2-40B4-BE49-F238E27FC236}">
                <a16:creationId xmlns:a16="http://schemas.microsoft.com/office/drawing/2014/main" id="{92FAED44-B31F-3844-AED2-3EAB2DA39811}"/>
              </a:ext>
            </a:extLst>
          </p:cNvPr>
          <p:cNvSpPr txBox="1">
            <a:spLocks/>
          </p:cNvSpPr>
          <p:nvPr userDrawn="1"/>
        </p:nvSpPr>
        <p:spPr>
          <a:xfrm>
            <a:off x="342964" y="4816526"/>
            <a:ext cx="4114735" cy="166687"/>
          </a:xfrm>
          <a:prstGeom prst="rect">
            <a:avLst/>
          </a:prstGeom>
        </p:spPr>
        <p:txBody>
          <a:bodyPr vert="horz" lIns="0" tIns="0" rIns="0" bIns="0" rtlCol="0" anchor="ctr"/>
          <a:lstStyle>
            <a:defPPr>
              <a:defRPr lang="en-US"/>
            </a:defPPr>
            <a:lvl1pPr marL="0" marR="0" indent="0" algn="l" defTabSz="685992" rtl="0" eaLnBrk="1" fontAlgn="auto" latinLnBrk="0" hangingPunct="1">
              <a:lnSpc>
                <a:spcPct val="100000"/>
              </a:lnSpc>
              <a:spcBef>
                <a:spcPts val="0"/>
              </a:spcBef>
              <a:spcAft>
                <a:spcPts val="0"/>
              </a:spcAft>
              <a:buClrTx/>
              <a:buSzTx/>
              <a:buFontTx/>
              <a:buNone/>
              <a:tabLst/>
              <a:defRPr sz="600" kern="1200">
                <a:solidFill>
                  <a:schemeClr val="bg1"/>
                </a:solidFill>
                <a:latin typeface="IBM Plex Sans" panose="020B0503050203000203" pitchFamily="34" charset="0"/>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a:lstStyle>
          <a:p>
            <a:r>
              <a:rPr lang="en-US" dirty="0" err="1"/>
              <a:t>TechCon</a:t>
            </a:r>
            <a:r>
              <a:rPr lang="en-US" dirty="0"/>
              <a:t> 2020 / © 2020 IBM Corporation</a:t>
            </a:r>
          </a:p>
        </p:txBody>
      </p:sp>
    </p:spTree>
    <p:extLst>
      <p:ext uri="{BB962C8B-B14F-4D97-AF65-F5344CB8AC3E}">
        <p14:creationId xmlns:p14="http://schemas.microsoft.com/office/powerpoint/2010/main" val="246636068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ibm sign-off">
    <p:spTree>
      <p:nvGrpSpPr>
        <p:cNvPr id="1" name=""/>
        <p:cNvGrpSpPr/>
        <p:nvPr/>
      </p:nvGrpSpPr>
      <p:grpSpPr>
        <a:xfrm>
          <a:off x="0" y="0"/>
          <a:ext cx="0" cy="0"/>
          <a:chOff x="0" y="0"/>
          <a:chExt cx="0" cy="0"/>
        </a:xfrm>
      </p:grpSpPr>
      <p:pic>
        <p:nvPicPr>
          <p:cNvPr id="5" name="Picture"/>
          <p:cNvPicPr>
            <a:picLocks noChangeAspect="1"/>
          </p:cNvPicPr>
          <p:nvPr userDrawn="1"/>
        </p:nvPicPr>
        <p:blipFill>
          <a:blip r:embed="rId2"/>
          <a:stretch>
            <a:fillRect/>
          </a:stretch>
        </p:blipFill>
        <p:spPr>
          <a:xfrm>
            <a:off x="3923196" y="2312884"/>
            <a:ext cx="1297608" cy="517732"/>
          </a:xfrm>
          <a:prstGeom prst="rect">
            <a:avLst/>
          </a:prstGeom>
        </p:spPr>
      </p:pic>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Footer Placeholder">
            <a:extLst>
              <a:ext uri="{FF2B5EF4-FFF2-40B4-BE49-F238E27FC236}">
                <a16:creationId xmlns:a16="http://schemas.microsoft.com/office/drawing/2014/main" id="{867AC2E8-B062-244A-9F32-27B4642BD5AA}"/>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tx1"/>
                </a:solidFill>
                <a:latin typeface="IBM Plex Sans" panose="020B0503050203000203" pitchFamily="34" charset="0"/>
              </a:defRPr>
            </a:lvl1pPr>
          </a:lstStyle>
          <a:p>
            <a:r>
              <a:rPr lang="en-US" dirty="0" err="1"/>
              <a:t>TechCon</a:t>
            </a:r>
            <a:r>
              <a:rPr lang="en-US" dirty="0"/>
              <a:t> 2020/ © 2020 IBM Corporation</a:t>
            </a:r>
          </a:p>
        </p:txBody>
      </p:sp>
    </p:spTree>
    <p:extLst>
      <p:ext uri="{BB962C8B-B14F-4D97-AF65-F5344CB8AC3E}">
        <p14:creationId xmlns:p14="http://schemas.microsoft.com/office/powerpoint/2010/main" val="8632162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text (split background)">
    <p:spTree>
      <p:nvGrpSpPr>
        <p:cNvPr id="1" name=""/>
        <p:cNvGrpSpPr/>
        <p:nvPr/>
      </p:nvGrpSpPr>
      <p:grpSpPr>
        <a:xfrm>
          <a:off x="0" y="0"/>
          <a:ext cx="0" cy="0"/>
          <a:chOff x="0" y="0"/>
          <a:chExt cx="0" cy="0"/>
        </a:xfrm>
      </p:grpSpPr>
      <p:sp>
        <p:nvSpPr>
          <p:cNvPr id="2" name="Title"/>
          <p:cNvSpPr>
            <a:spLocks noGrp="1"/>
          </p:cNvSpPr>
          <p:nvPr>
            <p:ph type="title"/>
          </p:nvPr>
        </p:nvSpPr>
        <p:spPr>
          <a:xfrm>
            <a:off x="210313" y="201168"/>
            <a:ext cx="4142164" cy="4294632"/>
          </a:xfrm>
        </p:spPr>
        <p:txBody>
          <a:bodyPr/>
          <a:lstStyle>
            <a:lvl1pPr>
              <a:defRPr>
                <a:latin typeface="IBM Plex Sans" panose="020B0503050203000203" pitchFamily="34" charset="0"/>
              </a:defRPr>
            </a:lvl1pPr>
          </a:lstStyle>
          <a:p>
            <a:r>
              <a:rPr lang="en-US"/>
              <a:t>Click to edit Master title style</a:t>
            </a:r>
            <a:endParaRPr lang="en-US" dirty="0"/>
          </a:p>
        </p:txBody>
      </p:sp>
      <p:sp>
        <p:nvSpPr>
          <p:cNvPr id="7" name="Cool gray 10 rectangle">
            <a:extLst>
              <a:ext uri="{FF2B5EF4-FFF2-40B4-BE49-F238E27FC236}">
                <a16:creationId xmlns:a16="http://schemas.microsoft.com/office/drawing/2014/main" id="{838ABCAC-D266-7244-9068-DAD3FE4E7CA7}"/>
              </a:ext>
              <a:ext uri="{C183D7F6-B498-43B3-948B-1728B52AA6E4}">
                <adec:decorative xmlns:adec="http://schemas.microsoft.com/office/drawing/2017/decorative" val="1"/>
              </a:ext>
            </a:extLst>
          </p:cNvPr>
          <p:cNvSpPr/>
          <p:nvPr userDrawn="1"/>
        </p:nvSpPr>
        <p:spPr>
          <a:xfrm>
            <a:off x="4572000" y="0"/>
            <a:ext cx="4572000" cy="5143500"/>
          </a:xfrm>
          <a:prstGeom prst="rect">
            <a:avLst/>
          </a:prstGeom>
          <a:solidFill>
            <a:srgbClr val="F3F3F3"/>
          </a:solidFill>
        </p:spPr>
        <p:txBody>
          <a:bodyPr wrap="square" lIns="0" tIns="0" rIns="0" bIns="0" rtlCol="0" anchor="ctr">
            <a:noAutofit/>
          </a:bodyPr>
          <a:lstStyle/>
          <a:p>
            <a:pPr algn="ctr"/>
            <a:endParaRPr lang="en-US" sz="1200" b="0" i="0" dirty="0">
              <a:solidFill>
                <a:srgbClr val="FFFFFF"/>
              </a:solidFill>
              <a:latin typeface="IBM Plex Sans" panose="020B0503050203000203" pitchFamily="34" charset="0"/>
              <a:cs typeface="Arial"/>
            </a:endParaRPr>
          </a:p>
        </p:txBody>
      </p:sp>
      <p:sp>
        <p:nvSpPr>
          <p:cNvPr id="6" name="Text Placeholder"/>
          <p:cNvSpPr>
            <a:spLocks noGrp="1"/>
          </p:cNvSpPr>
          <p:nvPr>
            <p:ph type="body" sz="quarter" idx="12"/>
          </p:nvPr>
        </p:nvSpPr>
        <p:spPr>
          <a:xfrm>
            <a:off x="4791456" y="201168"/>
            <a:ext cx="4123944" cy="4294632"/>
          </a:xfrm>
        </p:spPr>
        <p:txBody>
          <a:bodyPr/>
          <a:lstStyle>
            <a:lvl1pPr>
              <a:defRPr>
                <a:solidFill>
                  <a:schemeClr val="tx1"/>
                </a:solidFill>
                <a:latin typeface="IBM Plex Sans" panose="020B0503050203000203" pitchFamily="34" charset="0"/>
              </a:defRPr>
            </a:lvl1pPr>
            <a:lvl2pPr>
              <a:buClr>
                <a:schemeClr val="tx1"/>
              </a:buClr>
              <a:defRPr>
                <a:solidFill>
                  <a:schemeClr val="tx1"/>
                </a:solidFill>
                <a:latin typeface="IBM Plex Sans" panose="020B0503050203000203" pitchFamily="34" charset="0"/>
              </a:defRPr>
            </a:lvl2pPr>
            <a:lvl3pPr>
              <a:buClr>
                <a:schemeClr val="tx1"/>
              </a:buClr>
              <a:defRPr>
                <a:solidFill>
                  <a:schemeClr val="tx1"/>
                </a:solidFill>
                <a:latin typeface="IBM Plex Sans" panose="020B0503050203000203" pitchFamily="34" charset="0"/>
              </a:defRPr>
            </a:lvl3pPr>
            <a:lvl4pPr>
              <a:buClr>
                <a:schemeClr val="tx1"/>
              </a:buClr>
              <a:defRPr>
                <a:solidFill>
                  <a:schemeClr val="tx1"/>
                </a:solidFill>
                <a:latin typeface="IBM Plex Sans" panose="020B0503050203000203" pitchFamily="34" charset="0"/>
              </a:defRPr>
            </a:lvl4pPr>
            <a:lvl5pPr>
              <a:buClr>
                <a:schemeClr val="tx1"/>
              </a:buClr>
              <a:defRPr>
                <a:solidFill>
                  <a:schemeClr val="tx1"/>
                </a:solidFill>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p:cNvSpPr>
            <a:spLocks noGrp="1"/>
          </p:cNvSpPr>
          <p:nvPr>
            <p:ph type="sldNum" sz="quarter" idx="11"/>
          </p:nvPr>
        </p:nvSpPr>
        <p:spPr/>
        <p:txBody>
          <a:bodyPr/>
          <a:lstStyle>
            <a:lvl1pPr>
              <a:defRPr>
                <a:solidFill>
                  <a:schemeClr val="tx1"/>
                </a:solidFill>
                <a:latin typeface="IBM Plex Sans" panose="020B0503050203000203" pitchFamily="34" charset="0"/>
              </a:defRPr>
            </a:lvl1pPr>
          </a:lstStyle>
          <a:p>
            <a:fld id="{59395FB3-9C97-154F-86B2-7E381B951268}" type="slidenum">
              <a:rPr lang="en-US" smtClean="0"/>
              <a:pPr/>
              <a:t>‹#›</a:t>
            </a:fld>
            <a:endParaRPr lang="en-US" dirty="0"/>
          </a:p>
        </p:txBody>
      </p:sp>
      <p:sp>
        <p:nvSpPr>
          <p:cNvPr id="9" name="Footer Placeholder">
            <a:extLst>
              <a:ext uri="{FF2B5EF4-FFF2-40B4-BE49-F238E27FC236}">
                <a16:creationId xmlns:a16="http://schemas.microsoft.com/office/drawing/2014/main" id="{456B3B9B-F4A3-8845-9D2E-251F79630D1C}"/>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bg1"/>
                </a:solidFill>
                <a:latin typeface="IBM Plex Sans" panose="020B0503050203000203" pitchFamily="34" charset="0"/>
              </a:defRPr>
            </a:lvl1pPr>
          </a:lstStyle>
          <a:p>
            <a:r>
              <a:rPr lang="en-US" dirty="0" err="1"/>
              <a:t>TechCon</a:t>
            </a:r>
            <a:r>
              <a:rPr lang="en-US" dirty="0"/>
              <a:t> 2020 / © 2020 IBM Corporation</a:t>
            </a:r>
          </a:p>
        </p:txBody>
      </p:sp>
    </p:spTree>
    <p:extLst>
      <p:ext uri="{BB962C8B-B14F-4D97-AF65-F5344CB8AC3E}">
        <p14:creationId xmlns:p14="http://schemas.microsoft.com/office/powerpoint/2010/main" val="10528780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image">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4294632"/>
          </a:xfrm>
        </p:spPr>
        <p:txBody>
          <a:bodyPr/>
          <a:lstStyle/>
          <a:p>
            <a:r>
              <a:rPr lang="en-US"/>
              <a:t>Click to edit Master title style</a:t>
            </a:r>
            <a:endParaRPr lang="en-US" dirty="0"/>
          </a:p>
        </p:txBody>
      </p:sp>
      <p:sp>
        <p:nvSpPr>
          <p:cNvPr id="7" name="Picture Placeholder"/>
          <p:cNvSpPr>
            <a:spLocks noGrp="1"/>
          </p:cNvSpPr>
          <p:nvPr>
            <p:ph type="pic" sz="quarter" idx="14"/>
          </p:nvPr>
        </p:nvSpPr>
        <p:spPr>
          <a:xfrm>
            <a:off x="4572000" y="0"/>
            <a:ext cx="4572000" cy="5143500"/>
          </a:xfrm>
        </p:spPr>
        <p:txBody>
          <a:bodyPr lIns="91440" tIns="91440" rIns="91440" bIns="91440"/>
          <a:lstStyle/>
          <a:p>
            <a:r>
              <a:rPr lang="en-US"/>
              <a:t>Click icon to add picture</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8" name="Footer Placeholder">
            <a:extLst>
              <a:ext uri="{FF2B5EF4-FFF2-40B4-BE49-F238E27FC236}">
                <a16:creationId xmlns:a16="http://schemas.microsoft.com/office/drawing/2014/main" id="{A7DA1AF6-280D-D845-BCD3-F1AEF84E60CA}"/>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bg1"/>
                </a:solidFill>
                <a:latin typeface="IBM Plex Sans" panose="020B0503050203000203" pitchFamily="34" charset="0"/>
              </a:defRPr>
            </a:lvl1pPr>
          </a:lstStyle>
          <a:p>
            <a:r>
              <a:rPr lang="en-US" dirty="0" err="1"/>
              <a:t>TechCon</a:t>
            </a:r>
            <a:r>
              <a:rPr lang="en-US" dirty="0"/>
              <a:t> 2020 / © 2020 IBM Corporation</a:t>
            </a:r>
          </a:p>
        </p:txBody>
      </p:sp>
    </p:spTree>
    <p:extLst>
      <p:ext uri="{BB962C8B-B14F-4D97-AF65-F5344CB8AC3E}">
        <p14:creationId xmlns:p14="http://schemas.microsoft.com/office/powerpoint/2010/main" val="15560303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half-blank area">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4294632"/>
          </a:xfrm>
        </p:spPr>
        <p:txBody>
          <a:bodyPr/>
          <a:lstStyle/>
          <a:p>
            <a:r>
              <a:rPr lang="en-US"/>
              <a:t>Click to edit Master title style</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Footer Placeholder">
            <a:extLst>
              <a:ext uri="{FF2B5EF4-FFF2-40B4-BE49-F238E27FC236}">
                <a16:creationId xmlns:a16="http://schemas.microsoft.com/office/drawing/2014/main" id="{2F6F9BD7-59AF-6D41-9A02-8A0F98744C95}"/>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bg1"/>
                </a:solidFill>
                <a:latin typeface="IBM Plex Sans" panose="020B0503050203000203" pitchFamily="34" charset="0"/>
              </a:defRPr>
            </a:lvl1pPr>
          </a:lstStyle>
          <a:p>
            <a:r>
              <a:rPr lang="en-US" dirty="0" err="1"/>
              <a:t>TechCon</a:t>
            </a:r>
            <a:r>
              <a:rPr lang="en-US" dirty="0"/>
              <a:t> 2020 / © 2020 IBM Corporation</a:t>
            </a:r>
          </a:p>
        </p:txBody>
      </p:sp>
    </p:spTree>
    <p:extLst>
      <p:ext uri="{BB962C8B-B14F-4D97-AF65-F5344CB8AC3E}">
        <p14:creationId xmlns:p14="http://schemas.microsoft.com/office/powerpoint/2010/main" val="11257127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a:t>Click to edit Master title style</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Footer Placeholder">
            <a:extLst>
              <a:ext uri="{FF2B5EF4-FFF2-40B4-BE49-F238E27FC236}">
                <a16:creationId xmlns:a16="http://schemas.microsoft.com/office/drawing/2014/main" id="{45C42E96-15B5-584B-8E8A-8F605D59419C}"/>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bg1"/>
                </a:solidFill>
                <a:latin typeface="IBM Plex Sans" panose="020B0503050203000203" pitchFamily="34" charset="0"/>
              </a:defRPr>
            </a:lvl1pPr>
          </a:lstStyle>
          <a:p>
            <a:r>
              <a:rPr lang="en-US" dirty="0" err="1"/>
              <a:t>TechCon</a:t>
            </a:r>
            <a:r>
              <a:rPr lang="en-US" dirty="0"/>
              <a:t> 2020 / © 2020 IBM Corporation</a:t>
            </a:r>
          </a:p>
        </p:txBody>
      </p:sp>
    </p:spTree>
    <p:extLst>
      <p:ext uri="{BB962C8B-B14F-4D97-AF65-F5344CB8AC3E}">
        <p14:creationId xmlns:p14="http://schemas.microsoft.com/office/powerpoint/2010/main" val="18805212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sight, text, boxe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a:t>Click to edit Master title style</a:t>
            </a:r>
            <a:endParaRPr lang="en-US" dirty="0"/>
          </a:p>
        </p:txBody>
      </p:sp>
      <p:sp>
        <p:nvSpPr>
          <p:cNvPr id="8" name="Text Placeholder"/>
          <p:cNvSpPr>
            <a:spLocks noGrp="1"/>
          </p:cNvSpPr>
          <p:nvPr>
            <p:ph type="body" sz="quarter" idx="13"/>
          </p:nvPr>
        </p:nvSpPr>
        <p:spPr>
          <a:xfrm>
            <a:off x="219456" y="1243584"/>
            <a:ext cx="4123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1"/>
          <p:cNvSpPr>
            <a:spLocks noGrp="1"/>
          </p:cNvSpPr>
          <p:nvPr>
            <p:ph sz="quarter" idx="17"/>
          </p:nvPr>
        </p:nvSpPr>
        <p:spPr>
          <a:xfrm>
            <a:off x="4572000" y="0"/>
            <a:ext cx="2286000" cy="2571750"/>
          </a:xfrm>
          <a:solidFill>
            <a:schemeClr val="accent2"/>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0" name="Content Placeholder 2"/>
          <p:cNvSpPr>
            <a:spLocks noGrp="1"/>
          </p:cNvSpPr>
          <p:nvPr>
            <p:ph sz="quarter" idx="18"/>
          </p:nvPr>
        </p:nvSpPr>
        <p:spPr>
          <a:xfrm>
            <a:off x="6858000" y="0"/>
            <a:ext cx="2286000" cy="2571750"/>
          </a:xfrm>
          <a:solidFill>
            <a:srgbClr val="061F80"/>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2" name="Content Placeholder 3"/>
          <p:cNvSpPr>
            <a:spLocks noGrp="1"/>
          </p:cNvSpPr>
          <p:nvPr>
            <p:ph sz="quarter" idx="19"/>
          </p:nvPr>
        </p:nvSpPr>
        <p:spPr>
          <a:xfrm>
            <a:off x="4572000" y="2570163"/>
            <a:ext cx="4572000" cy="2573337"/>
          </a:xfrm>
          <a:solidFill>
            <a:srgbClr val="0530AD"/>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4" name="Slide Number Placeholder"/>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
        <p:nvSpPr>
          <p:cNvPr id="13" name="Footer Placeholder">
            <a:extLst>
              <a:ext uri="{FF2B5EF4-FFF2-40B4-BE49-F238E27FC236}">
                <a16:creationId xmlns:a16="http://schemas.microsoft.com/office/drawing/2014/main" id="{F8B12497-B5C8-5F4D-8836-8BAFED550437}"/>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bg1"/>
                </a:solidFill>
                <a:latin typeface="IBM Plex Sans" panose="020B0503050203000203" pitchFamily="34" charset="0"/>
              </a:defRPr>
            </a:lvl1pPr>
          </a:lstStyle>
          <a:p>
            <a:r>
              <a:rPr lang="en-US" dirty="0" err="1"/>
              <a:t>TechCon</a:t>
            </a:r>
            <a:r>
              <a:rPr lang="en-US" dirty="0"/>
              <a:t> 2020 / © 2020 IBM Corporation</a:t>
            </a:r>
          </a:p>
        </p:txBody>
      </p:sp>
    </p:spTree>
    <p:extLst>
      <p:ext uri="{BB962C8B-B14F-4D97-AF65-F5344CB8AC3E}">
        <p14:creationId xmlns:p14="http://schemas.microsoft.com/office/powerpoint/2010/main" val="372901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oxes (3 med, 2 small)">
    <p:spTree>
      <p:nvGrpSpPr>
        <p:cNvPr id="1" name=""/>
        <p:cNvGrpSpPr/>
        <p:nvPr/>
      </p:nvGrpSpPr>
      <p:grpSpPr>
        <a:xfrm>
          <a:off x="0" y="0"/>
          <a:ext cx="0" cy="0"/>
          <a:chOff x="0" y="0"/>
          <a:chExt cx="0" cy="0"/>
        </a:xfrm>
      </p:grpSpPr>
      <p:sp>
        <p:nvSpPr>
          <p:cNvPr id="2" name="Title"/>
          <p:cNvSpPr>
            <a:spLocks noGrp="1"/>
          </p:cNvSpPr>
          <p:nvPr>
            <p:ph type="title"/>
          </p:nvPr>
        </p:nvSpPr>
        <p:spPr>
          <a:xfrm>
            <a:off x="0" y="-1"/>
            <a:ext cx="4572000" cy="2571751"/>
          </a:xfrm>
          <a:solidFill>
            <a:srgbClr val="0530AD"/>
          </a:solidFill>
        </p:spPr>
        <p:txBody>
          <a:bodyPr lIns="210312" tIns="201168" rIns="228600" bIns="228600"/>
          <a:lstStyle>
            <a:lvl1pPr>
              <a:defRPr>
                <a:solidFill>
                  <a:schemeClr val="bg1"/>
                </a:solidFill>
              </a:defRPr>
            </a:lvl1pPr>
          </a:lstStyle>
          <a:p>
            <a:r>
              <a:rPr lang="en-US"/>
              <a:t>Click to edit Master title style</a:t>
            </a:r>
            <a:endParaRPr lang="en-US" dirty="0"/>
          </a:p>
        </p:txBody>
      </p:sp>
      <p:sp>
        <p:nvSpPr>
          <p:cNvPr id="6" name="Content Placeholder 1"/>
          <p:cNvSpPr>
            <a:spLocks noGrp="1"/>
          </p:cNvSpPr>
          <p:nvPr>
            <p:ph sz="quarter" idx="17"/>
          </p:nvPr>
        </p:nvSpPr>
        <p:spPr>
          <a:xfrm>
            <a:off x="4572000" y="0"/>
            <a:ext cx="2286000" cy="2571750"/>
          </a:xfrm>
          <a:solidFill>
            <a:schemeClr val="accent2"/>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1" name="Content Placeholder 2"/>
          <p:cNvSpPr>
            <a:spLocks noGrp="1"/>
          </p:cNvSpPr>
          <p:nvPr>
            <p:ph sz="quarter" idx="18"/>
          </p:nvPr>
        </p:nvSpPr>
        <p:spPr>
          <a:xfrm>
            <a:off x="6858000" y="0"/>
            <a:ext cx="2286000" cy="2571750"/>
          </a:xfrm>
          <a:solidFill>
            <a:srgbClr val="061F80"/>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7" name="Content Placeholder 3"/>
          <p:cNvSpPr>
            <a:spLocks noGrp="1"/>
          </p:cNvSpPr>
          <p:nvPr>
            <p:ph sz="quarter" idx="20"/>
          </p:nvPr>
        </p:nvSpPr>
        <p:spPr>
          <a:xfrm>
            <a:off x="0" y="2570163"/>
            <a:ext cx="4572000" cy="2573337"/>
          </a:xfrm>
          <a:solidFill>
            <a:schemeClr val="tx1"/>
          </a:solidFill>
        </p:spPr>
        <p:txBody>
          <a:bodyPr lIns="219456" tIns="201168" rIns="228600" bIns="228600"/>
          <a:lstStyle>
            <a:lvl1pPr>
              <a:defRPr>
                <a:solidFill>
                  <a:schemeClr val="bg1"/>
                </a:solidFill>
              </a:defRPr>
            </a:lvl1pPr>
          </a:lstStyle>
          <a:p>
            <a:pPr lvl="0"/>
            <a:r>
              <a:rPr lang="en-US"/>
              <a:t>Click to edit Master text styles</a:t>
            </a:r>
          </a:p>
        </p:txBody>
      </p:sp>
      <p:sp>
        <p:nvSpPr>
          <p:cNvPr id="14" name="Content Placeholder 4"/>
          <p:cNvSpPr>
            <a:spLocks noGrp="1"/>
          </p:cNvSpPr>
          <p:nvPr>
            <p:ph sz="quarter" idx="19"/>
          </p:nvPr>
        </p:nvSpPr>
        <p:spPr>
          <a:xfrm>
            <a:off x="4572000" y="2570163"/>
            <a:ext cx="4572000" cy="2573337"/>
          </a:xfrm>
          <a:solidFill>
            <a:srgbClr val="0530AD"/>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4" name="Slide Number Placeholder"/>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
        <p:nvSpPr>
          <p:cNvPr id="10" name="Footer Placeholder">
            <a:extLst>
              <a:ext uri="{FF2B5EF4-FFF2-40B4-BE49-F238E27FC236}">
                <a16:creationId xmlns:a16="http://schemas.microsoft.com/office/drawing/2014/main" id="{8449948A-0850-504D-A600-1F96E5717171}"/>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bg1"/>
                </a:solidFill>
                <a:latin typeface="IBM Plex Sans" panose="020B0503050203000203" pitchFamily="34" charset="0"/>
              </a:defRPr>
            </a:lvl1pPr>
          </a:lstStyle>
          <a:p>
            <a:r>
              <a:rPr lang="en-US" dirty="0" err="1"/>
              <a:t>TechCon</a:t>
            </a:r>
            <a:r>
              <a:rPr lang="en-US" dirty="0"/>
              <a:t> 2020 / © 2020 IBM Corporation</a:t>
            </a:r>
          </a:p>
        </p:txBody>
      </p:sp>
    </p:spTree>
    <p:extLst>
      <p:ext uri="{BB962C8B-B14F-4D97-AF65-F5344CB8AC3E}">
        <p14:creationId xmlns:p14="http://schemas.microsoft.com/office/powerpoint/2010/main" val="328735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a:t>Click to edit Master title style</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Footer Placeholder">
            <a:extLst>
              <a:ext uri="{FF2B5EF4-FFF2-40B4-BE49-F238E27FC236}">
                <a16:creationId xmlns:a16="http://schemas.microsoft.com/office/drawing/2014/main" id="{277CB97B-3CEF-0142-AC69-9178BFA8BDD0}"/>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bg1"/>
                </a:solidFill>
                <a:latin typeface="IBM Plex Sans" panose="020B0503050203000203" pitchFamily="34" charset="0"/>
              </a:defRPr>
            </a:lvl1pPr>
          </a:lstStyle>
          <a:p>
            <a:r>
              <a:rPr lang="en-US" dirty="0" err="1"/>
              <a:t>TechCon</a:t>
            </a:r>
            <a:r>
              <a:rPr lang="en-US" dirty="0"/>
              <a:t> 2020 / © 2020 IBM Corporation</a:t>
            </a:r>
          </a:p>
        </p:txBody>
      </p:sp>
    </p:spTree>
    <p:extLst>
      <p:ext uri="{BB962C8B-B14F-4D97-AF65-F5344CB8AC3E}">
        <p14:creationId xmlns:p14="http://schemas.microsoft.com/office/powerpoint/2010/main" val="8653611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oxes (1 large, 4 small)">
    <p:spTree>
      <p:nvGrpSpPr>
        <p:cNvPr id="1" name=""/>
        <p:cNvGrpSpPr/>
        <p:nvPr/>
      </p:nvGrpSpPr>
      <p:grpSpPr>
        <a:xfrm>
          <a:off x="0" y="0"/>
          <a:ext cx="0" cy="0"/>
          <a:chOff x="0" y="0"/>
          <a:chExt cx="0" cy="0"/>
        </a:xfrm>
      </p:grpSpPr>
      <p:sp>
        <p:nvSpPr>
          <p:cNvPr id="2" name="Title"/>
          <p:cNvSpPr>
            <a:spLocks noGrp="1"/>
          </p:cNvSpPr>
          <p:nvPr>
            <p:ph type="title"/>
          </p:nvPr>
        </p:nvSpPr>
        <p:spPr>
          <a:xfrm>
            <a:off x="0" y="-1"/>
            <a:ext cx="9144000" cy="2569463"/>
          </a:xfrm>
          <a:noFill/>
        </p:spPr>
        <p:txBody>
          <a:bodyPr lIns="182880" tIns="164592" rIns="228600" bIns="228600"/>
          <a:lstStyle>
            <a:lvl1pPr>
              <a:defRPr sz="4800"/>
            </a:lvl1pPr>
          </a:lstStyle>
          <a:p>
            <a:r>
              <a:rPr lang="en-US"/>
              <a:t>Click to edit Master title style</a:t>
            </a:r>
            <a:endParaRPr lang="en-US" dirty="0"/>
          </a:p>
        </p:txBody>
      </p:sp>
      <p:sp>
        <p:nvSpPr>
          <p:cNvPr id="7" name="Content Placeholder 1"/>
          <p:cNvSpPr>
            <a:spLocks noGrp="1"/>
          </p:cNvSpPr>
          <p:nvPr>
            <p:ph sz="quarter" idx="20"/>
          </p:nvPr>
        </p:nvSpPr>
        <p:spPr>
          <a:xfrm>
            <a:off x="0" y="2570163"/>
            <a:ext cx="2286000" cy="2573337"/>
          </a:xfrm>
          <a:solidFill>
            <a:srgbClr val="061F80"/>
          </a:solidFill>
        </p:spPr>
        <p:txBody>
          <a:bodyPr lIns="219456" tIns="201168" rIns="228600" bIns="228600"/>
          <a:lstStyle>
            <a:lvl1pPr>
              <a:defRPr>
                <a:solidFill>
                  <a:schemeClr val="bg1"/>
                </a:solidFill>
              </a:defRPr>
            </a:lvl1pPr>
          </a:lstStyle>
          <a:p>
            <a:pPr lvl="0"/>
            <a:r>
              <a:rPr lang="en-US"/>
              <a:t>Click to edit Master text styles</a:t>
            </a:r>
          </a:p>
        </p:txBody>
      </p:sp>
      <p:sp>
        <p:nvSpPr>
          <p:cNvPr id="14" name="Content Placeholder 2"/>
          <p:cNvSpPr>
            <a:spLocks noGrp="1"/>
          </p:cNvSpPr>
          <p:nvPr>
            <p:ph sz="quarter" idx="19"/>
          </p:nvPr>
        </p:nvSpPr>
        <p:spPr>
          <a:xfrm>
            <a:off x="2286001" y="2570163"/>
            <a:ext cx="2286000" cy="2573337"/>
          </a:xfrm>
          <a:solidFill>
            <a:srgbClr val="054ADA"/>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6" name="Content Placeholder 3"/>
          <p:cNvSpPr>
            <a:spLocks noGrp="1"/>
          </p:cNvSpPr>
          <p:nvPr>
            <p:ph sz="quarter" idx="17"/>
          </p:nvPr>
        </p:nvSpPr>
        <p:spPr>
          <a:xfrm>
            <a:off x="4572000" y="2570162"/>
            <a:ext cx="2286000" cy="2573338"/>
          </a:xfrm>
          <a:solidFill>
            <a:schemeClr val="accent2"/>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1" name="Content Placeholder 4"/>
          <p:cNvSpPr>
            <a:spLocks noGrp="1"/>
          </p:cNvSpPr>
          <p:nvPr>
            <p:ph sz="quarter" idx="18"/>
          </p:nvPr>
        </p:nvSpPr>
        <p:spPr>
          <a:xfrm>
            <a:off x="6858000" y="2570162"/>
            <a:ext cx="2286000" cy="2573338"/>
          </a:xfrm>
          <a:solidFill>
            <a:srgbClr val="6EA6FF"/>
          </a:solidFill>
          <a:ln>
            <a:noFill/>
          </a:ln>
        </p:spPr>
        <p:txBody>
          <a:bodyPr lIns="219456" tIns="201168" rIns="228600" bIns="228600"/>
          <a:lstStyle>
            <a:lvl1pPr>
              <a:defRPr>
                <a:solidFill>
                  <a:schemeClr val="tx1"/>
                </a:solidFill>
              </a:defRPr>
            </a:lvl1pPr>
          </a:lstStyle>
          <a:p>
            <a:pPr lvl="0"/>
            <a:r>
              <a:rPr lang="en-US"/>
              <a:t>Click to edit Master text styles</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
        <p:nvSpPr>
          <p:cNvPr id="10" name="Footer Placeholder">
            <a:extLst>
              <a:ext uri="{FF2B5EF4-FFF2-40B4-BE49-F238E27FC236}">
                <a16:creationId xmlns:a16="http://schemas.microsoft.com/office/drawing/2014/main" id="{A115619E-8676-DD48-A6BF-D0760C1D46D4}"/>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bg1"/>
                </a:solidFill>
                <a:latin typeface="IBM Plex Sans" panose="020B0503050203000203" pitchFamily="34" charset="0"/>
              </a:defRPr>
            </a:lvl1pPr>
          </a:lstStyle>
          <a:p>
            <a:r>
              <a:rPr lang="en-US" dirty="0" err="1"/>
              <a:t>TechCon</a:t>
            </a:r>
            <a:r>
              <a:rPr lang="en-US" dirty="0"/>
              <a:t> 2020 / © 2020 IBM Corporation</a:t>
            </a:r>
          </a:p>
        </p:txBody>
      </p:sp>
    </p:spTree>
    <p:extLst>
      <p:ext uri="{BB962C8B-B14F-4D97-AF65-F5344CB8AC3E}">
        <p14:creationId xmlns:p14="http://schemas.microsoft.com/office/powerpoint/2010/main" val="10629819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black box) over image(s)">
    <p:spTree>
      <p:nvGrpSpPr>
        <p:cNvPr id="1" name=""/>
        <p:cNvGrpSpPr/>
        <p:nvPr/>
      </p:nvGrpSpPr>
      <p:grpSpPr>
        <a:xfrm>
          <a:off x="0" y="0"/>
          <a:ext cx="0" cy="0"/>
          <a:chOff x="0" y="0"/>
          <a:chExt cx="0" cy="0"/>
        </a:xfrm>
      </p:grpSpPr>
      <p:sp>
        <p:nvSpPr>
          <p:cNvPr id="2" name="Title"/>
          <p:cNvSpPr>
            <a:spLocks noGrp="1"/>
          </p:cNvSpPr>
          <p:nvPr>
            <p:ph type="title"/>
          </p:nvPr>
        </p:nvSpPr>
        <p:spPr>
          <a:xfrm>
            <a:off x="0" y="0"/>
            <a:ext cx="9144000" cy="1276350"/>
          </a:xfrm>
          <a:solidFill>
            <a:schemeClr val="tx1"/>
          </a:solidFill>
        </p:spPr>
        <p:txBody>
          <a:bodyPr lIns="210312" tIns="201168" rIns="228600" bIns="228600"/>
          <a:lstStyle>
            <a:lvl1pPr>
              <a:defRPr>
                <a:solidFill>
                  <a:schemeClr val="bg1"/>
                </a:solidFill>
              </a:defRPr>
            </a:lvl1pPr>
          </a:lstStyle>
          <a:p>
            <a:r>
              <a:rPr lang="en-US"/>
              <a:t>Click to edit Master title style</a:t>
            </a:r>
            <a:endParaRPr lang="en-US" dirty="0"/>
          </a:p>
        </p:txBody>
      </p:sp>
      <p:sp>
        <p:nvSpPr>
          <p:cNvPr id="6" name="Picture Placeholder"/>
          <p:cNvSpPr>
            <a:spLocks noGrp="1"/>
          </p:cNvSpPr>
          <p:nvPr>
            <p:ph type="pic" sz="quarter" idx="12"/>
          </p:nvPr>
        </p:nvSpPr>
        <p:spPr>
          <a:xfrm>
            <a:off x="0" y="1276350"/>
            <a:ext cx="9144000" cy="3867150"/>
          </a:xfrm>
        </p:spPr>
        <p:txBody>
          <a:bodyPr lIns="91440" tIns="91440" rIns="91440" bIns="91440"/>
          <a:lstStyle/>
          <a:p>
            <a:r>
              <a:rPr lang="en-US"/>
              <a:t>Click icon to add picture</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7" name="Footer Placeholder">
            <a:extLst>
              <a:ext uri="{FF2B5EF4-FFF2-40B4-BE49-F238E27FC236}">
                <a16:creationId xmlns:a16="http://schemas.microsoft.com/office/drawing/2014/main" id="{7BDC1C02-6689-1E4C-9D68-206CA078CCCB}"/>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bg1"/>
                </a:solidFill>
                <a:latin typeface="IBM Plex Sans" panose="020B0503050203000203" pitchFamily="34" charset="0"/>
              </a:defRPr>
            </a:lvl1pPr>
          </a:lstStyle>
          <a:p>
            <a:r>
              <a:rPr lang="en-US" dirty="0" err="1"/>
              <a:t>TechCon</a:t>
            </a:r>
            <a:r>
              <a:rPr lang="en-US" dirty="0"/>
              <a:t> 2020 / © 2020 IBM Corporation</a:t>
            </a:r>
          </a:p>
        </p:txBody>
      </p:sp>
    </p:spTree>
    <p:extLst>
      <p:ext uri="{BB962C8B-B14F-4D97-AF65-F5344CB8AC3E}">
        <p14:creationId xmlns:p14="http://schemas.microsoft.com/office/powerpoint/2010/main" val="10454109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black box) over image(s)">
    <p:spTree>
      <p:nvGrpSpPr>
        <p:cNvPr id="1" name=""/>
        <p:cNvGrpSpPr/>
        <p:nvPr/>
      </p:nvGrpSpPr>
      <p:grpSpPr>
        <a:xfrm>
          <a:off x="0" y="0"/>
          <a:ext cx="0" cy="0"/>
          <a:chOff x="0" y="0"/>
          <a:chExt cx="0" cy="0"/>
        </a:xfrm>
      </p:grpSpPr>
      <p:sp>
        <p:nvSpPr>
          <p:cNvPr id="9" name="Picture Placeholder"/>
          <p:cNvSpPr>
            <a:spLocks noGrp="1"/>
          </p:cNvSpPr>
          <p:nvPr>
            <p:ph type="pic" sz="quarter" idx="14"/>
          </p:nvPr>
        </p:nvSpPr>
        <p:spPr>
          <a:xfrm>
            <a:off x="0" y="0"/>
            <a:ext cx="9144000" cy="5148072"/>
          </a:xfrm>
        </p:spPr>
        <p:txBody>
          <a:bodyPr lIns="91440" tIns="91440" rIns="91440" bIns="91440"/>
          <a:lstStyle/>
          <a:p>
            <a:r>
              <a:rPr lang="en-US"/>
              <a:t>Click icon to add picture</a:t>
            </a:r>
            <a:endParaRPr lang="en-US" dirty="0"/>
          </a:p>
        </p:txBody>
      </p:sp>
      <p:sp>
        <p:nvSpPr>
          <p:cNvPr id="6" name="Text Placeholder"/>
          <p:cNvSpPr>
            <a:spLocks noGrp="1"/>
          </p:cNvSpPr>
          <p:nvPr>
            <p:ph type="body" sz="quarter" idx="12"/>
          </p:nvPr>
        </p:nvSpPr>
        <p:spPr>
          <a:xfrm>
            <a:off x="-3" y="2571750"/>
            <a:ext cx="2286003" cy="2571750"/>
          </a:xfrm>
          <a:solidFill>
            <a:schemeClr val="tx1"/>
          </a:solidFill>
        </p:spPr>
        <p:txBody>
          <a:bodyPr lIns="219456" tIns="201168" rIns="228600" bIns="228600"/>
          <a:lstStyle>
            <a:lvl1pPr>
              <a:buClr>
                <a:schemeClr val="bg1"/>
              </a:buClr>
              <a:defRPr>
                <a:solidFill>
                  <a:schemeClr val="bg1"/>
                </a:solidFill>
              </a:defRPr>
            </a:lvl1pPr>
            <a:lvl2pPr>
              <a:buClr>
                <a:schemeClr val="bg1"/>
              </a:buClr>
              <a:defRPr sz="1000">
                <a:solidFill>
                  <a:schemeClr val="bg1"/>
                </a:solidFill>
              </a:defRPr>
            </a:lvl2pPr>
            <a:lvl3pPr>
              <a:buClr>
                <a:schemeClr val="bg1"/>
              </a:buClr>
              <a:defRPr sz="1000">
                <a:solidFill>
                  <a:schemeClr val="bg1"/>
                </a:solidFill>
              </a:defRPr>
            </a:lvl3pPr>
            <a:lvl4pPr>
              <a:buClr>
                <a:schemeClr val="bg1"/>
              </a:buClr>
              <a:defRPr sz="1000">
                <a:solidFill>
                  <a:schemeClr val="bg1"/>
                </a:solidFill>
              </a:defRPr>
            </a:lvl4pPr>
            <a:lvl5pPr>
              <a:buClr>
                <a:schemeClr val="bg1"/>
              </a:buCl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7" name="Title" hidden="1">
            <a:extLst>
              <a:ext uri="{FF2B5EF4-FFF2-40B4-BE49-F238E27FC236}">
                <a16:creationId xmlns:a16="http://schemas.microsoft.com/office/drawing/2014/main" id="{0C4F1C52-4E00-9B42-8B21-690C46B2CCFA}"/>
              </a:ext>
            </a:extLst>
          </p:cNvPr>
          <p:cNvSpPr>
            <a:spLocks noGrp="1"/>
          </p:cNvSpPr>
          <p:nvPr>
            <p:ph type="title" idx="4294967295"/>
          </p:nvPr>
        </p:nvSpPr>
        <p:spPr>
          <a:xfrm>
            <a:off x="228666" y="201613"/>
            <a:ext cx="4143375" cy="4294187"/>
          </a:xfrm>
        </p:spPr>
        <p:txBody>
          <a:bodyPr/>
          <a:lstStyle/>
          <a:p>
            <a:r>
              <a:rPr lang="en-US"/>
              <a:t>Click to edit Master title style</a:t>
            </a:r>
            <a:endParaRPr lang="en-US" dirty="0"/>
          </a:p>
        </p:txBody>
      </p:sp>
      <p:sp>
        <p:nvSpPr>
          <p:cNvPr id="8" name="Footer Placeholder">
            <a:extLst>
              <a:ext uri="{FF2B5EF4-FFF2-40B4-BE49-F238E27FC236}">
                <a16:creationId xmlns:a16="http://schemas.microsoft.com/office/drawing/2014/main" id="{014E6D8C-6823-E447-B231-EDE81AD690B6}"/>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bg1"/>
                </a:solidFill>
                <a:latin typeface="IBM Plex Sans" panose="020B0503050203000203" pitchFamily="34" charset="0"/>
              </a:defRPr>
            </a:lvl1pPr>
          </a:lstStyle>
          <a:p>
            <a:r>
              <a:rPr lang="en-US" dirty="0" err="1"/>
              <a:t>TechCon</a:t>
            </a:r>
            <a:r>
              <a:rPr lang="en-US" dirty="0"/>
              <a:t> 2020/ © 2020 IBM Corporation</a:t>
            </a:r>
          </a:p>
        </p:txBody>
      </p:sp>
    </p:spTree>
    <p:extLst>
      <p:ext uri="{BB962C8B-B14F-4D97-AF65-F5344CB8AC3E}">
        <p14:creationId xmlns:p14="http://schemas.microsoft.com/office/powerpoint/2010/main" val="19983287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oxes (4 tall)">
    <p:spTree>
      <p:nvGrpSpPr>
        <p:cNvPr id="1" name=""/>
        <p:cNvGrpSpPr/>
        <p:nvPr/>
      </p:nvGrpSpPr>
      <p:grpSpPr>
        <a:xfrm>
          <a:off x="0" y="0"/>
          <a:ext cx="0" cy="0"/>
          <a:chOff x="0" y="0"/>
          <a:chExt cx="0" cy="0"/>
        </a:xfrm>
      </p:grpSpPr>
      <p:sp>
        <p:nvSpPr>
          <p:cNvPr id="11" name="Content Placeholder 1"/>
          <p:cNvSpPr>
            <a:spLocks noGrp="1"/>
          </p:cNvSpPr>
          <p:nvPr>
            <p:ph sz="quarter" idx="12"/>
          </p:nvPr>
        </p:nvSpPr>
        <p:spPr>
          <a:xfrm>
            <a:off x="0" y="0"/>
            <a:ext cx="2286000" cy="5148072"/>
          </a:xfrm>
          <a:solidFill>
            <a:srgbClr val="061F80"/>
          </a:solidFill>
        </p:spPr>
        <p:txBody>
          <a:bodyPr lIns="219456" tIns="201168" rIns="228600" bIns="2286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p:cNvSpPr>
            <a:spLocks noGrp="1"/>
          </p:cNvSpPr>
          <p:nvPr>
            <p:ph sz="quarter" idx="13"/>
          </p:nvPr>
        </p:nvSpPr>
        <p:spPr>
          <a:xfrm>
            <a:off x="2286000" y="0"/>
            <a:ext cx="2286000" cy="5148072"/>
          </a:xfrm>
          <a:solidFill>
            <a:srgbClr val="054ADA"/>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14"/>
          </p:nvPr>
        </p:nvSpPr>
        <p:spPr>
          <a:xfrm>
            <a:off x="4572000" y="0"/>
            <a:ext cx="2286000" cy="5148072"/>
          </a:xfrm>
          <a:solidFill>
            <a:schemeClr val="accent2"/>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4"/>
          <p:cNvSpPr>
            <a:spLocks noGrp="1"/>
          </p:cNvSpPr>
          <p:nvPr>
            <p:ph sz="quarter" idx="15"/>
          </p:nvPr>
        </p:nvSpPr>
        <p:spPr>
          <a:xfrm>
            <a:off x="6858000" y="0"/>
            <a:ext cx="2286000" cy="5148072"/>
          </a:xfrm>
          <a:solidFill>
            <a:srgbClr val="6EA6FF"/>
          </a:solidFill>
        </p:spPr>
        <p:txBody>
          <a:bodyPr lIns="219456" tIns="201168" rIns="228600" bIns="228600"/>
          <a:lstStyle>
            <a:lvl1pP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
        <p:nvSpPr>
          <p:cNvPr id="8" name="Footer Placeholder">
            <a:extLst>
              <a:ext uri="{FF2B5EF4-FFF2-40B4-BE49-F238E27FC236}">
                <a16:creationId xmlns:a16="http://schemas.microsoft.com/office/drawing/2014/main" id="{2E4A6FFE-D91A-BD4D-B782-7910F45E63A3}"/>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bg1"/>
                </a:solidFill>
                <a:latin typeface="IBM Plex Sans" panose="020B0503050203000203" pitchFamily="34" charset="0"/>
              </a:defRPr>
            </a:lvl1pPr>
          </a:lstStyle>
          <a:p>
            <a:r>
              <a:rPr lang="en-US" dirty="0" err="1"/>
              <a:t>TechCon</a:t>
            </a:r>
            <a:r>
              <a:rPr lang="en-US" dirty="0"/>
              <a:t> 2020 / © 2020 IBM Corporation</a:t>
            </a:r>
          </a:p>
        </p:txBody>
      </p:sp>
    </p:spTree>
    <p:extLst>
      <p:ext uri="{BB962C8B-B14F-4D97-AF65-F5344CB8AC3E}">
        <p14:creationId xmlns:p14="http://schemas.microsoft.com/office/powerpoint/2010/main" val="2185565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text (1/4), content (3/4)">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a:t>Click to edit Master title style</a:t>
            </a:r>
            <a:endParaRPr lang="en-US" dirty="0"/>
          </a:p>
        </p:txBody>
      </p:sp>
      <p:sp>
        <p:nvSpPr>
          <p:cNvPr id="6" name="Text Placeholder"/>
          <p:cNvSpPr>
            <a:spLocks noGrp="1"/>
          </p:cNvSpPr>
          <p:nvPr>
            <p:ph type="body" sz="quarter" idx="12"/>
          </p:nvPr>
        </p:nvSpPr>
        <p:spPr>
          <a:xfrm>
            <a:off x="219456" y="1243584"/>
            <a:ext cx="1837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p:cNvSpPr>
            <a:spLocks noGrp="1"/>
          </p:cNvSpPr>
          <p:nvPr>
            <p:ph sz="quarter" idx="13"/>
          </p:nvPr>
        </p:nvSpPr>
        <p:spPr>
          <a:xfrm>
            <a:off x="2514600" y="1243584"/>
            <a:ext cx="6400800"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8" name="Footer Placeholder">
            <a:extLst>
              <a:ext uri="{FF2B5EF4-FFF2-40B4-BE49-F238E27FC236}">
                <a16:creationId xmlns:a16="http://schemas.microsoft.com/office/drawing/2014/main" id="{CE950C5A-19D8-3542-80CB-1F31BE0C5B69}"/>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bg1"/>
                </a:solidFill>
                <a:latin typeface="IBM Plex Sans" panose="020B0503050203000203" pitchFamily="34" charset="0"/>
              </a:defRPr>
            </a:lvl1pPr>
          </a:lstStyle>
          <a:p>
            <a:r>
              <a:rPr lang="en-US" dirty="0" err="1"/>
              <a:t>TechCon</a:t>
            </a:r>
            <a:r>
              <a:rPr lang="en-US" dirty="0"/>
              <a:t> 2020 / © 2020 IBM Corporation</a:t>
            </a:r>
          </a:p>
        </p:txBody>
      </p:sp>
    </p:spTree>
    <p:extLst>
      <p:ext uri="{BB962C8B-B14F-4D97-AF65-F5344CB8AC3E}">
        <p14:creationId xmlns:p14="http://schemas.microsoft.com/office/powerpoint/2010/main" val="1974951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text (1/4), blank (3/4)">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a:t>Click to edit Master title style</a:t>
            </a:r>
          </a:p>
        </p:txBody>
      </p:sp>
      <p:sp>
        <p:nvSpPr>
          <p:cNvPr id="6" name="Text Placeholder"/>
          <p:cNvSpPr>
            <a:spLocks noGrp="1"/>
          </p:cNvSpPr>
          <p:nvPr>
            <p:ph type="body" sz="quarter" idx="12"/>
          </p:nvPr>
        </p:nvSpPr>
        <p:spPr>
          <a:xfrm>
            <a:off x="219456" y="1243584"/>
            <a:ext cx="1837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7" name="Footer Placeholder">
            <a:extLst>
              <a:ext uri="{FF2B5EF4-FFF2-40B4-BE49-F238E27FC236}">
                <a16:creationId xmlns:a16="http://schemas.microsoft.com/office/drawing/2014/main" id="{BA1040ED-C41C-F844-B9B3-ACB6A1740734}"/>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bg1"/>
                </a:solidFill>
                <a:latin typeface="IBM Plex Sans" panose="020B0503050203000203" pitchFamily="34" charset="0"/>
              </a:defRPr>
            </a:lvl1pPr>
          </a:lstStyle>
          <a:p>
            <a:r>
              <a:rPr lang="en-US" dirty="0" err="1"/>
              <a:t>TechnCon</a:t>
            </a:r>
            <a:r>
              <a:rPr lang="en-US" dirty="0"/>
              <a:t> 2020 / © 2020 IBM Corporation</a:t>
            </a:r>
          </a:p>
        </p:txBody>
      </p:sp>
    </p:spTree>
    <p:extLst>
      <p:ext uri="{BB962C8B-B14F-4D97-AF65-F5344CB8AC3E}">
        <p14:creationId xmlns:p14="http://schemas.microsoft.com/office/powerpoint/2010/main" val="15049240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ase study 1: title, text (two columns), half-image">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a:t>Click to edit Master title style</a:t>
            </a:r>
            <a:endParaRPr lang="en-US" dirty="0"/>
          </a:p>
        </p:txBody>
      </p:sp>
      <p:sp>
        <p:nvSpPr>
          <p:cNvPr id="8" name="Text Placeholder 1"/>
          <p:cNvSpPr>
            <a:spLocks noGrp="1"/>
          </p:cNvSpPr>
          <p:nvPr>
            <p:ph type="body" sz="quarter" idx="13"/>
          </p:nvPr>
        </p:nvSpPr>
        <p:spPr>
          <a:xfrm>
            <a:off x="219456" y="1243584"/>
            <a:ext cx="1837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2"/>
          <p:cNvSpPr>
            <a:spLocks noGrp="1"/>
          </p:cNvSpPr>
          <p:nvPr>
            <p:ph type="body" sz="quarter" idx="15"/>
          </p:nvPr>
        </p:nvSpPr>
        <p:spPr>
          <a:xfrm>
            <a:off x="2505456" y="1243584"/>
            <a:ext cx="1837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p:cNvSpPr>
            <a:spLocks noGrp="1"/>
          </p:cNvSpPr>
          <p:nvPr>
            <p:ph type="pic" sz="quarter" idx="14"/>
          </p:nvPr>
        </p:nvSpPr>
        <p:spPr>
          <a:xfrm>
            <a:off x="4572000" y="0"/>
            <a:ext cx="4572000" cy="5143500"/>
          </a:xfrm>
        </p:spPr>
        <p:txBody>
          <a:bodyPr lIns="91440" tIns="91440" rIns="91440" bIns="91440"/>
          <a:lstStyle/>
          <a:p>
            <a:r>
              <a:rPr lang="en-US"/>
              <a:t>Click icon to add picture</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9" name="Footer Placeholder">
            <a:extLst>
              <a:ext uri="{FF2B5EF4-FFF2-40B4-BE49-F238E27FC236}">
                <a16:creationId xmlns:a16="http://schemas.microsoft.com/office/drawing/2014/main" id="{32339078-CB91-6948-9D2D-3E70C48E92AA}"/>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bg1"/>
                </a:solidFill>
                <a:latin typeface="IBM Plex Sans" panose="020B0503050203000203" pitchFamily="34" charset="0"/>
              </a:defRPr>
            </a:lvl1pPr>
          </a:lstStyle>
          <a:p>
            <a:r>
              <a:rPr lang="en-US" dirty="0" err="1"/>
              <a:t>TechCon</a:t>
            </a:r>
            <a:r>
              <a:rPr lang="en-US" dirty="0"/>
              <a:t> 2020 / © 2020 IBM Corporation</a:t>
            </a:r>
          </a:p>
        </p:txBody>
      </p:sp>
    </p:spTree>
    <p:extLst>
      <p:ext uri="{BB962C8B-B14F-4D97-AF65-F5344CB8AC3E}">
        <p14:creationId xmlns:p14="http://schemas.microsoft.com/office/powerpoint/2010/main" val="19056531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ase study 2: title, text (2/4), quote (2/4)">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a:t>Click to edit Master title style</a:t>
            </a:r>
          </a:p>
        </p:txBody>
      </p:sp>
      <p:sp>
        <p:nvSpPr>
          <p:cNvPr id="6" name="Text Placeholder 1"/>
          <p:cNvSpPr>
            <a:spLocks noGrp="1"/>
          </p:cNvSpPr>
          <p:nvPr>
            <p:ph type="body" sz="quarter" idx="12"/>
          </p:nvPr>
        </p:nvSpPr>
        <p:spPr>
          <a:xfrm>
            <a:off x="219456" y="1243584"/>
            <a:ext cx="1837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 2"/>
          <p:cNvSpPr>
            <a:spLocks noGrp="1"/>
          </p:cNvSpPr>
          <p:nvPr>
            <p:ph type="body" sz="quarter" idx="13"/>
          </p:nvPr>
        </p:nvSpPr>
        <p:spPr>
          <a:xfrm>
            <a:off x="2505456" y="1243584"/>
            <a:ext cx="1837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p:cNvSpPr>
            <a:spLocks noGrp="1"/>
          </p:cNvSpPr>
          <p:nvPr>
            <p:ph type="body" sz="quarter" idx="14"/>
          </p:nvPr>
        </p:nvSpPr>
        <p:spPr>
          <a:xfrm>
            <a:off x="4773168" y="1216152"/>
            <a:ext cx="4142232" cy="327964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11" name="Footer Placeholder">
            <a:extLst>
              <a:ext uri="{FF2B5EF4-FFF2-40B4-BE49-F238E27FC236}">
                <a16:creationId xmlns:a16="http://schemas.microsoft.com/office/drawing/2014/main" id="{65D01E4B-D3E5-424C-AD4D-D19C4DA6F67B}"/>
              </a:ext>
            </a:extLst>
          </p:cNvPr>
          <p:cNvSpPr txBox="1">
            <a:spLocks/>
          </p:cNvSpPr>
          <p:nvPr userDrawn="1"/>
        </p:nvSpPr>
        <p:spPr>
          <a:xfrm>
            <a:off x="329028" y="4806488"/>
            <a:ext cx="4114735" cy="166687"/>
          </a:xfrm>
          <a:prstGeom prst="rect">
            <a:avLst/>
          </a:prstGeom>
        </p:spPr>
        <p:txBody>
          <a:bodyPr vert="horz" lIns="0" tIns="0" rIns="0" bIns="0" rtlCol="0" anchor="ctr"/>
          <a:lstStyle>
            <a:defPPr>
              <a:defRPr lang="en-US"/>
            </a:defPPr>
            <a:lvl1pPr marL="0" marR="0" indent="0" algn="l" defTabSz="685992" rtl="0" eaLnBrk="1" fontAlgn="auto" latinLnBrk="0" hangingPunct="1">
              <a:lnSpc>
                <a:spcPct val="100000"/>
              </a:lnSpc>
              <a:spcBef>
                <a:spcPts val="0"/>
              </a:spcBef>
              <a:spcAft>
                <a:spcPts val="0"/>
              </a:spcAft>
              <a:buClrTx/>
              <a:buSzTx/>
              <a:buFontTx/>
              <a:buNone/>
              <a:tabLst/>
              <a:defRPr sz="600" kern="1200">
                <a:solidFill>
                  <a:schemeClr val="bg1"/>
                </a:solidFill>
                <a:latin typeface="IBM Plex Sans" panose="020B0503050203000203" pitchFamily="34" charset="0"/>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a:lstStyle>
          <a:p>
            <a:r>
              <a:rPr lang="en-US"/>
              <a:t>TechCon 2020 / © 2020 IBM Corporation</a:t>
            </a:r>
            <a:endParaRPr lang="en-US" dirty="0"/>
          </a:p>
        </p:txBody>
      </p:sp>
    </p:spTree>
    <p:extLst>
      <p:ext uri="{BB962C8B-B14F-4D97-AF65-F5344CB8AC3E}">
        <p14:creationId xmlns:p14="http://schemas.microsoft.com/office/powerpoint/2010/main" val="4026953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ext Placeholder"/>
          <p:cNvSpPr>
            <a:spLocks noGrp="1"/>
          </p:cNvSpPr>
          <p:nvPr>
            <p:ph type="body" sz="quarter" idx="12"/>
          </p:nvPr>
        </p:nvSpPr>
        <p:spPr>
          <a:xfrm>
            <a:off x="219456" y="201168"/>
            <a:ext cx="1837944" cy="4294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p:cNvSpPr>
            <a:spLocks noGrp="1"/>
          </p:cNvSpPr>
          <p:nvPr>
            <p:ph type="tbl" sz="quarter" idx="13"/>
          </p:nvPr>
        </p:nvSpPr>
        <p:spPr>
          <a:xfrm>
            <a:off x="2505457" y="201168"/>
            <a:ext cx="6409876" cy="4294632"/>
          </a:xfrm>
        </p:spPr>
        <p:txBody>
          <a:bodyPr lIns="0" tIns="0" rIns="91440" bIns="91440"/>
          <a:lstStyle/>
          <a:p>
            <a:r>
              <a:rPr lang="en-US"/>
              <a:t>Click icon to add table</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8" name="Footer Placeholder">
            <a:extLst>
              <a:ext uri="{FF2B5EF4-FFF2-40B4-BE49-F238E27FC236}">
                <a16:creationId xmlns:a16="http://schemas.microsoft.com/office/drawing/2014/main" id="{47B87B27-5340-9242-B2C5-317E632DF5FF}"/>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bg1"/>
                </a:solidFill>
                <a:latin typeface="IBM Plex Sans" panose="020B0503050203000203" pitchFamily="34" charset="0"/>
              </a:defRPr>
            </a:lvl1pPr>
          </a:lstStyle>
          <a:p>
            <a:r>
              <a:rPr lang="en-US" dirty="0" err="1"/>
              <a:t>TechCon</a:t>
            </a:r>
            <a:r>
              <a:rPr lang="en-US" dirty="0"/>
              <a:t> 2020 / © 2020 IBM Corporation</a:t>
            </a:r>
          </a:p>
        </p:txBody>
      </p:sp>
    </p:spTree>
    <p:extLst>
      <p:ext uri="{BB962C8B-B14F-4D97-AF65-F5344CB8AC3E}">
        <p14:creationId xmlns:p14="http://schemas.microsoft.com/office/powerpoint/2010/main" val="4062750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5" name="Footer Placeholder">
            <a:extLst>
              <a:ext uri="{FF2B5EF4-FFF2-40B4-BE49-F238E27FC236}">
                <a16:creationId xmlns:a16="http://schemas.microsoft.com/office/drawing/2014/main" id="{FFE75D4D-1D62-A545-AADF-371BC71915D4}"/>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bg1"/>
                </a:solidFill>
                <a:latin typeface="IBM Plex Sans" panose="020B0503050203000203" pitchFamily="34" charset="0"/>
              </a:defRPr>
            </a:lvl1pPr>
          </a:lstStyle>
          <a:p>
            <a:r>
              <a:rPr lang="en-US" dirty="0" err="1"/>
              <a:t>TechCon</a:t>
            </a:r>
            <a:r>
              <a:rPr lang="en-US" dirty="0"/>
              <a:t> 2020 / © 2020 IBM Corporation</a:t>
            </a:r>
          </a:p>
        </p:txBody>
      </p:sp>
    </p:spTree>
    <p:extLst>
      <p:ext uri="{BB962C8B-B14F-4D97-AF65-F5344CB8AC3E}">
        <p14:creationId xmlns:p14="http://schemas.microsoft.com/office/powerpoint/2010/main" val="19941600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0100"/>
          </a:xfrm>
        </p:spPr>
        <p:txBody>
          <a:bodyPr/>
          <a:lstStyle/>
          <a:p>
            <a:r>
              <a:rPr lang="en-US"/>
              <a:t>Click to edit Master title style</a:t>
            </a:r>
            <a:endParaRPr lang="en-US" dirty="0"/>
          </a:p>
        </p:txBody>
      </p:sp>
      <p:sp>
        <p:nvSpPr>
          <p:cNvPr id="8" name="Text Placeholder 1"/>
          <p:cNvSpPr>
            <a:spLocks noGrp="1"/>
          </p:cNvSpPr>
          <p:nvPr>
            <p:ph type="body" sz="quarter" idx="13"/>
          </p:nvPr>
        </p:nvSpPr>
        <p:spPr>
          <a:xfrm>
            <a:off x="219456" y="1243584"/>
            <a:ext cx="4123944" cy="3252216"/>
          </a:xfrm>
        </p:spPr>
        <p:txBody>
          <a:bodyPr/>
          <a:lstStyle>
            <a:lvl1pPr>
              <a:spcBef>
                <a:spcPts val="0"/>
              </a:spcBef>
              <a:defRPr/>
            </a:lvl1pPr>
            <a:lvl2pPr marL="0" indent="0">
              <a:spcBef>
                <a:spcPts val="0"/>
              </a:spcBef>
              <a:buNone/>
              <a:defRPr/>
            </a:lvl2pPr>
            <a:lvl3pPr marL="0" indent="0">
              <a:spcBef>
                <a:spcPts val="0"/>
              </a:spcBef>
              <a:buNone/>
              <a:tabLst/>
              <a:defRPr/>
            </a:lvl3pPr>
            <a:lvl4pPr marL="0" indent="0">
              <a:spcBef>
                <a:spcPts val="0"/>
              </a:spcBef>
              <a:buNone/>
              <a:tabLst/>
              <a:defRPr/>
            </a:lvl4pPr>
            <a:lvl5pPr marL="0" indent="0">
              <a:spcBef>
                <a:spcPts val="0"/>
              </a:spcBef>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2"/>
          <p:cNvSpPr>
            <a:spLocks noGrp="1"/>
          </p:cNvSpPr>
          <p:nvPr>
            <p:ph type="body" sz="quarter" idx="12"/>
          </p:nvPr>
        </p:nvSpPr>
        <p:spPr>
          <a:xfrm>
            <a:off x="4791456" y="1243584"/>
            <a:ext cx="4123944" cy="3252216"/>
          </a:xfrm>
        </p:spPr>
        <p:txBody>
          <a:bodyPr/>
          <a:lstStyle>
            <a:lvl1pPr>
              <a:spcBef>
                <a:spcPts val="0"/>
              </a:spcBef>
              <a:defRPr/>
            </a:lvl1pPr>
            <a:lvl2pPr marL="0" indent="0">
              <a:spcBef>
                <a:spcPts val="0"/>
              </a:spcBef>
              <a:buNone/>
              <a:defRPr/>
            </a:lvl2pPr>
            <a:lvl3pPr marL="0" indent="0">
              <a:spcBef>
                <a:spcPts val="0"/>
              </a:spcBef>
              <a:buNone/>
              <a:tabLst/>
              <a:defRPr/>
            </a:lvl3pPr>
            <a:lvl4pPr marL="0" indent="0">
              <a:spcBef>
                <a:spcPts val="0"/>
              </a:spcBef>
              <a:buNone/>
              <a:tabLst/>
              <a:defRPr/>
            </a:lvl4pPr>
            <a:lvl5pPr marL="0" indent="0">
              <a:spcBef>
                <a:spcPts val="0"/>
              </a:spcBef>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9" name="Footer Placeholder">
            <a:extLst>
              <a:ext uri="{FF2B5EF4-FFF2-40B4-BE49-F238E27FC236}">
                <a16:creationId xmlns:a16="http://schemas.microsoft.com/office/drawing/2014/main" id="{2D270250-0FAD-C046-BBDB-E751BBDC0AC8}"/>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bg1"/>
                </a:solidFill>
                <a:latin typeface="IBM Plex Sans" panose="020B0503050203000203" pitchFamily="34" charset="0"/>
              </a:defRPr>
            </a:lvl1pPr>
          </a:lstStyle>
          <a:p>
            <a:r>
              <a:rPr lang="en-US" dirty="0" err="1"/>
              <a:t>TechCon</a:t>
            </a:r>
            <a:r>
              <a:rPr lang="en-US" dirty="0"/>
              <a:t> 2020 / © 2020 IBM Corporation</a:t>
            </a:r>
          </a:p>
        </p:txBody>
      </p:sp>
    </p:spTree>
    <p:extLst>
      <p:ext uri="{BB962C8B-B14F-4D97-AF65-F5344CB8AC3E}">
        <p14:creationId xmlns:p14="http://schemas.microsoft.com/office/powerpoint/2010/main" val="16020237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no footer)">
    <p:spTree>
      <p:nvGrpSpPr>
        <p:cNvPr id="1" name=""/>
        <p:cNvGrpSpPr/>
        <p:nvPr/>
      </p:nvGrpSpPr>
      <p:grpSpPr>
        <a:xfrm>
          <a:off x="0" y="0"/>
          <a:ext cx="0" cy="0"/>
          <a:chOff x="0" y="0"/>
          <a:chExt cx="0" cy="0"/>
        </a:xfrm>
      </p:grpSpPr>
      <p:sp>
        <p:nvSpPr>
          <p:cNvPr id="2" name="Footer Placeholder">
            <a:extLst>
              <a:ext uri="{FF2B5EF4-FFF2-40B4-BE49-F238E27FC236}">
                <a16:creationId xmlns:a16="http://schemas.microsoft.com/office/drawing/2014/main" id="{3A189CA3-591F-5F42-AC92-C17294EA3BBD}"/>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bg1"/>
                </a:solidFill>
                <a:latin typeface="IBM Plex Sans" panose="020B0503050203000203" pitchFamily="34" charset="0"/>
              </a:defRPr>
            </a:lvl1pPr>
          </a:lstStyle>
          <a:p>
            <a:r>
              <a:rPr lang="en-US" dirty="0" err="1"/>
              <a:t>TechCon</a:t>
            </a:r>
            <a:r>
              <a:rPr lang="en-US" dirty="0"/>
              <a:t> 2020 / © 2020 IBM Corporation</a:t>
            </a:r>
          </a:p>
        </p:txBody>
      </p:sp>
    </p:spTree>
    <p:extLst>
      <p:ext uri="{BB962C8B-B14F-4D97-AF65-F5344CB8AC3E}">
        <p14:creationId xmlns:p14="http://schemas.microsoft.com/office/powerpoint/2010/main" val="9558566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33088" cy="804672"/>
          </a:xfrm>
        </p:spPr>
        <p:txBody>
          <a:bodyPr/>
          <a:lstStyle/>
          <a:p>
            <a:r>
              <a:rPr lang="en-US"/>
              <a:t>Click to edit Master title style</a:t>
            </a:r>
            <a:endParaRPr lang="en-US" dirty="0"/>
          </a:p>
        </p:txBody>
      </p:sp>
      <p:sp>
        <p:nvSpPr>
          <p:cNvPr id="8" name="Text Placeholder 1"/>
          <p:cNvSpPr>
            <a:spLocks noGrp="1"/>
          </p:cNvSpPr>
          <p:nvPr>
            <p:ph type="body" sz="quarter" idx="13"/>
          </p:nvPr>
        </p:nvSpPr>
        <p:spPr>
          <a:xfrm>
            <a:off x="219456" y="1261873"/>
            <a:ext cx="4123944" cy="1309877"/>
          </a:xfrm>
        </p:spPr>
        <p:txBody>
          <a:bodyPr/>
          <a:lstStyle>
            <a:lvl1pPr>
              <a:spcBef>
                <a:spcPts val="0"/>
              </a:spcBef>
              <a:defRPr sz="1000"/>
            </a:lvl1pPr>
            <a:lvl2pPr marL="0" indent="0">
              <a:spcBef>
                <a:spcPts val="0"/>
              </a:spcBef>
              <a:buNone/>
              <a:defRPr/>
            </a:lvl2pPr>
            <a:lvl3pPr marL="201615" indent="0">
              <a:buNone/>
              <a:defRPr/>
            </a:lvl3pPr>
            <a:lvl4pPr marL="434981" indent="0">
              <a:buNone/>
              <a:defRPr/>
            </a:lvl4pPr>
            <a:lvl5pPr marL="631833" indent="0">
              <a:buNone/>
              <a:defRPr/>
            </a:lvl5pPr>
          </a:lstStyle>
          <a:p>
            <a:pPr lvl="0"/>
            <a:r>
              <a:rPr lang="en-US"/>
              <a:t>Click to edit Master text styles</a:t>
            </a:r>
          </a:p>
        </p:txBody>
      </p:sp>
      <p:sp>
        <p:nvSpPr>
          <p:cNvPr id="6" name="Text Placeholder 2">
            <a:extLst>
              <a:ext uri="{FF2B5EF4-FFF2-40B4-BE49-F238E27FC236}">
                <a16:creationId xmlns:a16="http://schemas.microsoft.com/office/drawing/2014/main" id="{1B66D531-042B-494C-8702-5C43B76E6584}"/>
              </a:ext>
            </a:extLst>
          </p:cNvPr>
          <p:cNvSpPr>
            <a:spLocks noGrp="1"/>
          </p:cNvSpPr>
          <p:nvPr>
            <p:ph type="body" sz="quarter" idx="14"/>
          </p:nvPr>
        </p:nvSpPr>
        <p:spPr>
          <a:xfrm>
            <a:off x="223658" y="3205697"/>
            <a:ext cx="6405743" cy="1309876"/>
          </a:xfrm>
        </p:spPr>
        <p:txBody>
          <a:bodyPr anchor="b"/>
          <a:lstStyle>
            <a:lvl1pPr>
              <a:spcBef>
                <a:spcPts val="300"/>
              </a:spcBef>
              <a:defRPr sz="600"/>
            </a:lvl1pPr>
            <a:lvl2pPr>
              <a:defRPr sz="600"/>
            </a:lvl2pPr>
            <a:lvl3pPr>
              <a:defRPr sz="600"/>
            </a:lvl3pPr>
            <a:lvl4pPr>
              <a:defRPr sz="600"/>
            </a:lvl4pPr>
            <a:lvl5pPr>
              <a:defRPr sz="600"/>
            </a:lvl5pPr>
          </a:lstStyle>
          <a:p>
            <a:pPr lvl="0"/>
            <a:r>
              <a:rPr lang="en-US"/>
              <a:t>Click to edit Master text styles</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7" name="Footer Placeholder">
            <a:extLst>
              <a:ext uri="{FF2B5EF4-FFF2-40B4-BE49-F238E27FC236}">
                <a16:creationId xmlns:a16="http://schemas.microsoft.com/office/drawing/2014/main" id="{F4AF67F2-7420-9D4C-92DA-4B2FAEA940BB}"/>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bg1"/>
                </a:solidFill>
                <a:latin typeface="IBM Plex Sans" panose="020B0503050203000203" pitchFamily="34" charset="0"/>
              </a:defRPr>
            </a:lvl1pPr>
          </a:lstStyle>
          <a:p>
            <a:r>
              <a:rPr lang="en-US" dirty="0" err="1"/>
              <a:t>TechCon</a:t>
            </a:r>
            <a:r>
              <a:rPr lang="en-US" dirty="0"/>
              <a:t> 2020 / © 2020 IBM Corporation</a:t>
            </a:r>
          </a:p>
        </p:txBody>
      </p:sp>
    </p:spTree>
    <p:extLst>
      <p:ext uri="{BB962C8B-B14F-4D97-AF65-F5344CB8AC3E}">
        <p14:creationId xmlns:p14="http://schemas.microsoft.com/office/powerpoint/2010/main" val="10685180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ver">
    <p:bg>
      <p:bgPr>
        <a:solidFill>
          <a:schemeClr val="accent2"/>
        </a:solidFill>
        <a:effectLst/>
      </p:bgPr>
    </p:bg>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lvl1pPr>
              <a:defRPr>
                <a:solidFill>
                  <a:schemeClr val="bg1"/>
                </a:solidFill>
              </a:defRPr>
            </a:lvl1pPr>
          </a:lstStyle>
          <a:p>
            <a:r>
              <a:rPr lang="en-US" dirty="0"/>
              <a:t>Click to edit Master title style</a:t>
            </a:r>
          </a:p>
        </p:txBody>
      </p:sp>
      <p:pic>
        <p:nvPicPr>
          <p:cNvPr id="5" name="Picture"/>
          <p:cNvPicPr>
            <a:picLocks noChangeAspect="1"/>
          </p:cNvPicPr>
          <p:nvPr userDrawn="1"/>
        </p:nvPicPr>
        <p:blipFill>
          <a:blip r:embed="rId2"/>
          <a:stretch>
            <a:fillRect/>
          </a:stretch>
        </p:blipFill>
        <p:spPr>
          <a:xfrm>
            <a:off x="8393812" y="4693077"/>
            <a:ext cx="521589" cy="206791"/>
          </a:xfrm>
          <a:prstGeom prst="rect">
            <a:avLst/>
          </a:prstGeom>
        </p:spPr>
      </p:pic>
      <p:pic>
        <p:nvPicPr>
          <p:cNvPr id="4" name="Picture 3" descr="A close up of a sign&#10;&#10;Description automatically generated">
            <a:extLst>
              <a:ext uri="{FF2B5EF4-FFF2-40B4-BE49-F238E27FC236}">
                <a16:creationId xmlns:a16="http://schemas.microsoft.com/office/drawing/2014/main" id="{9E14CB98-BF13-8347-AAD6-F6B228FF0FFA}"/>
              </a:ext>
            </a:extLst>
          </p:cNvPr>
          <p:cNvPicPr>
            <a:picLocks noChangeAspect="1"/>
          </p:cNvPicPr>
          <p:nvPr userDrawn="1"/>
        </p:nvPicPr>
        <p:blipFill>
          <a:blip r:embed="rId3"/>
          <a:stretch>
            <a:fillRect/>
          </a:stretch>
        </p:blipFill>
        <p:spPr>
          <a:xfrm>
            <a:off x="228600" y="4495800"/>
            <a:ext cx="459354" cy="406956"/>
          </a:xfrm>
          <a:prstGeom prst="rect">
            <a:avLst/>
          </a:prstGeom>
        </p:spPr>
      </p:pic>
      <p:sp>
        <p:nvSpPr>
          <p:cNvPr id="6" name="Footer Placeholder">
            <a:extLst>
              <a:ext uri="{FF2B5EF4-FFF2-40B4-BE49-F238E27FC236}">
                <a16:creationId xmlns:a16="http://schemas.microsoft.com/office/drawing/2014/main" id="{2E77DB4D-21F3-0C4C-9CBB-10B16F53719B}"/>
              </a:ext>
            </a:extLst>
          </p:cNvPr>
          <p:cNvSpPr>
            <a:spLocks noGrp="1"/>
          </p:cNvSpPr>
          <p:nvPr>
            <p:ph type="ftr" sz="quarter" idx="3"/>
          </p:nvPr>
        </p:nvSpPr>
        <p:spPr>
          <a:xfrm>
            <a:off x="966085" y="4713128"/>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bg1"/>
                </a:solidFill>
                <a:latin typeface="IBM Plex Sans" panose="020B0503050203000203" pitchFamily="34" charset="0"/>
              </a:defRPr>
            </a:lvl1pPr>
          </a:lstStyle>
          <a:p>
            <a:r>
              <a:rPr lang="en-US" dirty="0" err="1"/>
              <a:t>TechCon</a:t>
            </a:r>
            <a:r>
              <a:rPr lang="en-US" dirty="0"/>
              <a:t> 2020 / © 2020 IBM Corporation</a:t>
            </a:r>
          </a:p>
        </p:txBody>
      </p:sp>
    </p:spTree>
    <p:extLst>
      <p:ext uri="{BB962C8B-B14F-4D97-AF65-F5344CB8AC3E}">
        <p14:creationId xmlns:p14="http://schemas.microsoft.com/office/powerpoint/2010/main" val="3286521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dirty="0"/>
              <a:t>Click to edit Master title style</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Footer Placeholder">
            <a:extLst>
              <a:ext uri="{FF2B5EF4-FFF2-40B4-BE49-F238E27FC236}">
                <a16:creationId xmlns:a16="http://schemas.microsoft.com/office/drawing/2014/main" id="{64E1C4AA-6E6D-ED4B-860C-ECF5FD67D115}"/>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bg1"/>
                </a:solidFill>
                <a:latin typeface="IBM Plex Sans" panose="020B0503050203000203" pitchFamily="34" charset="0"/>
              </a:defRPr>
            </a:lvl1pPr>
          </a:lstStyle>
          <a:p>
            <a:r>
              <a:rPr lang="en-US" dirty="0" err="1"/>
              <a:t>TechCon</a:t>
            </a:r>
            <a:r>
              <a:rPr lang="en-US" dirty="0"/>
              <a:t> 2020 / © 2020 IBM Corporation</a:t>
            </a:r>
          </a:p>
        </p:txBody>
      </p:sp>
    </p:spTree>
    <p:extLst>
      <p:ext uri="{BB962C8B-B14F-4D97-AF65-F5344CB8AC3E}">
        <p14:creationId xmlns:p14="http://schemas.microsoft.com/office/powerpoint/2010/main" val="4796860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0100"/>
          </a:xfrm>
        </p:spPr>
        <p:txBody>
          <a:bodyPr/>
          <a:lstStyle/>
          <a:p>
            <a:r>
              <a:rPr lang="en-US" dirty="0"/>
              <a:t>Click to edit Master title style</a:t>
            </a:r>
          </a:p>
        </p:txBody>
      </p:sp>
      <p:sp>
        <p:nvSpPr>
          <p:cNvPr id="8" name="Text Placeholder 1"/>
          <p:cNvSpPr>
            <a:spLocks noGrp="1"/>
          </p:cNvSpPr>
          <p:nvPr>
            <p:ph type="body" sz="quarter" idx="13"/>
          </p:nvPr>
        </p:nvSpPr>
        <p:spPr>
          <a:xfrm>
            <a:off x="219456" y="1243584"/>
            <a:ext cx="4123944" cy="3252216"/>
          </a:xfrm>
        </p:spPr>
        <p:txBody>
          <a:bodyPr/>
          <a:lstStyle>
            <a:lvl1pPr>
              <a:spcBef>
                <a:spcPts val="0"/>
              </a:spcBef>
              <a:defRPr/>
            </a:lvl1pPr>
            <a:lvl2pPr marL="0" indent="0">
              <a:spcBef>
                <a:spcPts val="0"/>
              </a:spcBef>
              <a:buNone/>
              <a:defRPr/>
            </a:lvl2pPr>
            <a:lvl3pPr marL="201615" indent="0">
              <a:buNone/>
              <a:defRPr/>
            </a:lvl3pPr>
            <a:lvl4pPr marL="434981" indent="0">
              <a:buNone/>
              <a:defRPr/>
            </a:lvl4pPr>
            <a:lvl5pPr marL="631833" indent="0">
              <a:buNone/>
              <a:defRPr/>
            </a:lvl5pPr>
          </a:lstStyle>
          <a:p>
            <a:pPr lvl="0"/>
            <a:r>
              <a:rPr lang="en-US" dirty="0"/>
              <a:t>Click to edit Master text styles</a:t>
            </a:r>
          </a:p>
          <a:p>
            <a:pPr lvl="1"/>
            <a:r>
              <a:rPr lang="en-US" dirty="0"/>
              <a:t>Second level</a:t>
            </a:r>
          </a:p>
          <a:p>
            <a:pPr lvl="1"/>
            <a:r>
              <a:rPr lang="en-US" dirty="0"/>
              <a:t>Third level</a:t>
            </a:r>
          </a:p>
          <a:p>
            <a:pPr lvl="1"/>
            <a:r>
              <a:rPr lang="en-US" dirty="0"/>
              <a:t>Fourth level</a:t>
            </a:r>
          </a:p>
          <a:p>
            <a:pPr lvl="1"/>
            <a:r>
              <a:rPr lang="en-US" dirty="0"/>
              <a:t>Fifth level</a:t>
            </a:r>
          </a:p>
        </p:txBody>
      </p:sp>
      <p:sp>
        <p:nvSpPr>
          <p:cNvPr id="6" name="Text Placeholder 2"/>
          <p:cNvSpPr>
            <a:spLocks noGrp="1"/>
          </p:cNvSpPr>
          <p:nvPr>
            <p:ph type="body" sz="quarter" idx="12"/>
          </p:nvPr>
        </p:nvSpPr>
        <p:spPr>
          <a:xfrm>
            <a:off x="4791456" y="1243584"/>
            <a:ext cx="4123944" cy="3252216"/>
          </a:xfrm>
        </p:spPr>
        <p:txBody>
          <a:bodyPr/>
          <a:lstStyle>
            <a:lvl1pPr>
              <a:spcBef>
                <a:spcPts val="0"/>
              </a:spcBef>
              <a:defRPr/>
            </a:lvl1pPr>
            <a:lvl2pPr marL="0" indent="0">
              <a:spcBef>
                <a:spcPts val="0"/>
              </a:spcBef>
              <a:buNone/>
              <a:defRPr/>
            </a:lvl2pPr>
            <a:lvl3pPr marL="201615" indent="0">
              <a:buNone/>
              <a:defRPr/>
            </a:lvl3pPr>
            <a:lvl4pPr marL="434981" indent="0">
              <a:buNone/>
              <a:defRPr/>
            </a:lvl4pPr>
            <a:lvl5pPr marL="631833" indent="0">
              <a:buNone/>
              <a:defRPr/>
            </a:lvl5pPr>
          </a:lstStyle>
          <a:p>
            <a:pPr lvl="0"/>
            <a:r>
              <a:rPr lang="en-US" dirty="0"/>
              <a:t>Click to edit Master text styles</a:t>
            </a:r>
          </a:p>
          <a:p>
            <a:pPr lvl="0"/>
            <a:r>
              <a:rPr lang="en-US" dirty="0"/>
              <a:t>Second level</a:t>
            </a:r>
          </a:p>
          <a:p>
            <a:pPr lvl="1"/>
            <a:r>
              <a:rPr lang="en-US" dirty="0"/>
              <a:t>Third level</a:t>
            </a:r>
          </a:p>
          <a:p>
            <a:pPr lvl="1"/>
            <a:r>
              <a:rPr lang="en-US" dirty="0"/>
              <a:t>Fourth level</a:t>
            </a:r>
          </a:p>
          <a:p>
            <a:pPr lvl="1"/>
            <a:r>
              <a:rPr lang="en-US" dirty="0"/>
              <a:t>Fifth level</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9" name="Footer Placeholder">
            <a:extLst>
              <a:ext uri="{FF2B5EF4-FFF2-40B4-BE49-F238E27FC236}">
                <a16:creationId xmlns:a16="http://schemas.microsoft.com/office/drawing/2014/main" id="{B593B1BE-C7A4-9446-A40B-F34DB8EAC3CF}"/>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bg1"/>
                </a:solidFill>
                <a:latin typeface="IBM Plex Sans" panose="020B0503050203000203" pitchFamily="34" charset="0"/>
              </a:defRPr>
            </a:lvl1pPr>
          </a:lstStyle>
          <a:p>
            <a:r>
              <a:rPr lang="en-US" dirty="0" err="1"/>
              <a:t>TechCon</a:t>
            </a:r>
            <a:r>
              <a:rPr lang="en-US" dirty="0"/>
              <a:t> 2020 / © 2020 IBM Corporation</a:t>
            </a:r>
          </a:p>
        </p:txBody>
      </p:sp>
    </p:spTree>
    <p:extLst>
      <p:ext uri="{BB962C8B-B14F-4D97-AF65-F5344CB8AC3E}">
        <p14:creationId xmlns:p14="http://schemas.microsoft.com/office/powerpoint/2010/main" val="4992246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act, number">
    <p:spTree>
      <p:nvGrpSpPr>
        <p:cNvPr id="1" name=""/>
        <p:cNvGrpSpPr/>
        <p:nvPr/>
      </p:nvGrpSpPr>
      <p:grpSpPr>
        <a:xfrm>
          <a:off x="0" y="0"/>
          <a:ext cx="0" cy="0"/>
          <a:chOff x="0" y="0"/>
          <a:chExt cx="0" cy="0"/>
        </a:xfrm>
      </p:grpSpPr>
      <p:sp>
        <p:nvSpPr>
          <p:cNvPr id="2" name="Title"/>
          <p:cNvSpPr>
            <a:spLocks noGrp="1"/>
          </p:cNvSpPr>
          <p:nvPr>
            <p:ph type="title"/>
          </p:nvPr>
        </p:nvSpPr>
        <p:spPr>
          <a:xfrm>
            <a:off x="219456" y="219456"/>
            <a:ext cx="4133088" cy="804672"/>
          </a:xfrm>
        </p:spPr>
        <p:txBody>
          <a:bodyPr/>
          <a:lstStyle>
            <a:lvl1pPr>
              <a:defRPr sz="1600">
                <a:latin typeface="IBM Plex Sans" panose="020B0503050203000203" pitchFamily="34" charset="0"/>
              </a:defRPr>
            </a:lvl1pPr>
          </a:lstStyle>
          <a:p>
            <a:r>
              <a:rPr lang="en-US" dirty="0"/>
              <a:t>Click to edit Master title style</a:t>
            </a:r>
          </a:p>
        </p:txBody>
      </p:sp>
      <p:sp>
        <p:nvSpPr>
          <p:cNvPr id="6" name="Text Placeholder"/>
          <p:cNvSpPr>
            <a:spLocks noGrp="1"/>
          </p:cNvSpPr>
          <p:nvPr>
            <p:ph type="body" sz="quarter" idx="12"/>
          </p:nvPr>
        </p:nvSpPr>
        <p:spPr>
          <a:xfrm>
            <a:off x="137160" y="1133856"/>
            <a:ext cx="4206240" cy="3361944"/>
          </a:xfrm>
        </p:spPr>
        <p:txBody>
          <a:bodyPr/>
          <a:lstStyle>
            <a:lvl1pPr>
              <a:lnSpc>
                <a:spcPct val="90000"/>
              </a:lnSpc>
              <a:defRPr sz="9600" b="1" i="0">
                <a:latin typeface="IBM Plex Sans" panose="020B0503050203000203" pitchFamily="34" charset="0"/>
              </a:defRPr>
            </a:lvl1pPr>
          </a:lstStyle>
          <a:p>
            <a:pPr lvl="0"/>
            <a:r>
              <a:rPr lang="en-US" dirty="0"/>
              <a:t>Click to edit</a:t>
            </a:r>
          </a:p>
        </p:txBody>
      </p:sp>
      <p:sp>
        <p:nvSpPr>
          <p:cNvPr id="4" name="Slide Number Placeholder"/>
          <p:cNvSpPr>
            <a:spLocks noGrp="1"/>
          </p:cNvSpPr>
          <p:nvPr>
            <p:ph type="sldNum" sz="quarter" idx="11"/>
          </p:nvPr>
        </p:nvSpPr>
        <p:spPr/>
        <p:txBody>
          <a:bodyPr/>
          <a:lstStyle>
            <a:lvl1pPr>
              <a:defRPr>
                <a:latin typeface="IBM Plex Sans" panose="020B0503050203000203" pitchFamily="34" charset="0"/>
              </a:defRPr>
            </a:lvl1pPr>
          </a:lstStyle>
          <a:p>
            <a:fld id="{59395FB3-9C97-154F-86B2-7E381B951268}" type="slidenum">
              <a:rPr lang="en-US" smtClean="0"/>
              <a:pPr/>
              <a:t>‹#›</a:t>
            </a:fld>
            <a:endParaRPr lang="en-US" dirty="0"/>
          </a:p>
        </p:txBody>
      </p:sp>
      <p:sp>
        <p:nvSpPr>
          <p:cNvPr id="8" name="Footer Placeholder">
            <a:extLst>
              <a:ext uri="{FF2B5EF4-FFF2-40B4-BE49-F238E27FC236}">
                <a16:creationId xmlns:a16="http://schemas.microsoft.com/office/drawing/2014/main" id="{860B719E-349C-494C-BFE0-FF9C290A2ACA}"/>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bg1"/>
                </a:solidFill>
                <a:latin typeface="IBM Plex Sans" panose="020B0503050203000203" pitchFamily="34" charset="0"/>
              </a:defRPr>
            </a:lvl1pPr>
          </a:lstStyle>
          <a:p>
            <a:r>
              <a:rPr lang="en-US" dirty="0" err="1"/>
              <a:t>TechCon</a:t>
            </a:r>
            <a:r>
              <a:rPr lang="en-US" dirty="0"/>
              <a:t> 2020 / © 2020 IBM Corporation</a:t>
            </a:r>
          </a:p>
        </p:txBody>
      </p:sp>
    </p:spTree>
    <p:extLst>
      <p:ext uri="{BB962C8B-B14F-4D97-AF65-F5344CB8AC3E}">
        <p14:creationId xmlns:p14="http://schemas.microsoft.com/office/powerpoint/2010/main" val="20051752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act, number, half-image (bleeds)">
    <p:spTree>
      <p:nvGrpSpPr>
        <p:cNvPr id="1" name=""/>
        <p:cNvGrpSpPr/>
        <p:nvPr/>
      </p:nvGrpSpPr>
      <p:grpSpPr>
        <a:xfrm>
          <a:off x="0" y="0"/>
          <a:ext cx="0" cy="0"/>
          <a:chOff x="0" y="0"/>
          <a:chExt cx="0" cy="0"/>
        </a:xfrm>
      </p:grpSpPr>
      <p:sp>
        <p:nvSpPr>
          <p:cNvPr id="2" name="Title"/>
          <p:cNvSpPr>
            <a:spLocks noGrp="1"/>
          </p:cNvSpPr>
          <p:nvPr>
            <p:ph type="title"/>
          </p:nvPr>
        </p:nvSpPr>
        <p:spPr>
          <a:xfrm>
            <a:off x="219456" y="219456"/>
            <a:ext cx="4133088" cy="804672"/>
          </a:xfrm>
        </p:spPr>
        <p:txBody>
          <a:bodyPr/>
          <a:lstStyle>
            <a:lvl1pPr>
              <a:defRPr sz="1600"/>
            </a:lvl1pPr>
          </a:lstStyle>
          <a:p>
            <a:r>
              <a:rPr lang="en-US" dirty="0"/>
              <a:t>Click to edit Master title style</a:t>
            </a:r>
          </a:p>
        </p:txBody>
      </p:sp>
      <p:sp>
        <p:nvSpPr>
          <p:cNvPr id="6" name="Text Placeholder"/>
          <p:cNvSpPr>
            <a:spLocks noGrp="1"/>
          </p:cNvSpPr>
          <p:nvPr>
            <p:ph type="body" sz="quarter" idx="12"/>
          </p:nvPr>
        </p:nvSpPr>
        <p:spPr>
          <a:xfrm>
            <a:off x="137160" y="1133856"/>
            <a:ext cx="4206240" cy="3361944"/>
          </a:xfrm>
        </p:spPr>
        <p:txBody>
          <a:bodyPr/>
          <a:lstStyle>
            <a:lvl1pPr>
              <a:lnSpc>
                <a:spcPct val="90000"/>
              </a:lnSpc>
              <a:defRPr sz="9600" b="1" i="0">
                <a:latin typeface="IBM Plex Sans" panose="020B0503050203000203" pitchFamily="34" charset="0"/>
              </a:defRPr>
            </a:lvl1pPr>
          </a:lstStyle>
          <a:p>
            <a:pPr lvl="0"/>
            <a:r>
              <a:rPr lang="en-US" dirty="0"/>
              <a:t>Click to edit</a:t>
            </a:r>
          </a:p>
        </p:txBody>
      </p:sp>
      <p:sp>
        <p:nvSpPr>
          <p:cNvPr id="7" name="Picture Placeholder"/>
          <p:cNvSpPr>
            <a:spLocks noGrp="1"/>
          </p:cNvSpPr>
          <p:nvPr>
            <p:ph type="pic" sz="quarter" idx="13"/>
          </p:nvPr>
        </p:nvSpPr>
        <p:spPr>
          <a:xfrm>
            <a:off x="4572000" y="0"/>
            <a:ext cx="4572000" cy="5143500"/>
          </a:xfrm>
        </p:spPr>
        <p:txBody>
          <a:bodyPr lIns="91440" tIns="91440" rIns="91440" bIns="91440"/>
          <a:lstStyle>
            <a:lvl1pPr>
              <a:defRPr baseline="0"/>
            </a:lvl1pPr>
          </a:lstStyle>
          <a:p>
            <a:r>
              <a:rPr lang="en-US" dirty="0"/>
              <a:t>Drag picture to placeholder or click icon to add</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9" name="Footer Placeholder">
            <a:extLst>
              <a:ext uri="{FF2B5EF4-FFF2-40B4-BE49-F238E27FC236}">
                <a16:creationId xmlns:a16="http://schemas.microsoft.com/office/drawing/2014/main" id="{1A145C6B-7B1C-FD43-997F-755636CA742F}"/>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bg1"/>
                </a:solidFill>
                <a:latin typeface="IBM Plex Sans" panose="020B0503050203000203" pitchFamily="34" charset="0"/>
              </a:defRPr>
            </a:lvl1pPr>
          </a:lstStyle>
          <a:p>
            <a:r>
              <a:rPr lang="en-US" dirty="0" err="1"/>
              <a:t>TechCon</a:t>
            </a:r>
            <a:r>
              <a:rPr lang="en-US" dirty="0"/>
              <a:t> 2020 / © 2020 IBM Corporation</a:t>
            </a:r>
          </a:p>
        </p:txBody>
      </p:sp>
    </p:spTree>
    <p:extLst>
      <p:ext uri="{BB962C8B-B14F-4D97-AF65-F5344CB8AC3E}">
        <p14:creationId xmlns:p14="http://schemas.microsoft.com/office/powerpoint/2010/main" val="12170465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2" name="Title"/>
          <p:cNvSpPr>
            <a:spLocks noGrp="1"/>
          </p:cNvSpPr>
          <p:nvPr>
            <p:ph type="title"/>
          </p:nvPr>
        </p:nvSpPr>
        <p:spPr>
          <a:xfrm>
            <a:off x="137161" y="91440"/>
            <a:ext cx="8778172" cy="4404360"/>
          </a:xfrm>
        </p:spPr>
        <p:txBody>
          <a:bodyPr/>
          <a:lstStyle>
            <a:lvl1pPr>
              <a:defRPr sz="9600" b="1" i="0">
                <a:latin typeface="IBM Plex Sans" panose="020B0503050203000203" pitchFamily="34" charset="0"/>
              </a:defRPr>
            </a:lvl1pPr>
          </a:lstStyle>
          <a:p>
            <a:r>
              <a:rPr lang="en-US" dirty="0"/>
              <a:t>Click to edit Master title style</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Footer Placeholder">
            <a:extLst>
              <a:ext uri="{FF2B5EF4-FFF2-40B4-BE49-F238E27FC236}">
                <a16:creationId xmlns:a16="http://schemas.microsoft.com/office/drawing/2014/main" id="{8B8134DF-867B-A846-AC92-813686A347B1}"/>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bg1"/>
                </a:solidFill>
                <a:latin typeface="IBM Plex Sans" panose="020B0503050203000203" pitchFamily="34" charset="0"/>
              </a:defRPr>
            </a:lvl1pPr>
          </a:lstStyle>
          <a:p>
            <a:r>
              <a:rPr lang="en-US" dirty="0" err="1"/>
              <a:t>TechCon</a:t>
            </a:r>
            <a:r>
              <a:rPr lang="en-US" dirty="0"/>
              <a:t> 2020 / © 2020 IBM Corporation</a:t>
            </a:r>
          </a:p>
        </p:txBody>
      </p:sp>
    </p:spTree>
    <p:extLst>
      <p:ext uri="{BB962C8B-B14F-4D97-AF65-F5344CB8AC3E}">
        <p14:creationId xmlns:p14="http://schemas.microsoft.com/office/powerpoint/2010/main" val="13934693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p:cNvSpPr>
            <a:spLocks noGrp="1"/>
          </p:cNvSpPr>
          <p:nvPr>
            <p:ph type="title"/>
          </p:nvPr>
        </p:nvSpPr>
        <p:spPr>
          <a:xfrm>
            <a:off x="210313" y="201168"/>
            <a:ext cx="5562535" cy="4294632"/>
          </a:xfrm>
        </p:spPr>
        <p:txBody>
          <a:bodyPr/>
          <a:lstStyle>
            <a:lvl1pPr>
              <a:defRPr b="0" i="0">
                <a:latin typeface="IBM Plex Sans" panose="020B0503050203000203" pitchFamily="34" charset="0"/>
              </a:defRPr>
            </a:lvl1pPr>
          </a:lstStyle>
          <a:p>
            <a:r>
              <a:rPr lang="en-US" dirty="0"/>
              <a:t>Click to edit Master title style</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Footer Placeholder">
            <a:extLst>
              <a:ext uri="{FF2B5EF4-FFF2-40B4-BE49-F238E27FC236}">
                <a16:creationId xmlns:a16="http://schemas.microsoft.com/office/drawing/2014/main" id="{D25194B1-51F9-A44A-A31F-32BFEE4112B6}"/>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bg1"/>
                </a:solidFill>
                <a:latin typeface="IBM Plex Sans" panose="020B0503050203000203" pitchFamily="34" charset="0"/>
              </a:defRPr>
            </a:lvl1pPr>
          </a:lstStyle>
          <a:p>
            <a:r>
              <a:rPr lang="en-US" dirty="0" err="1"/>
              <a:t>TechCon</a:t>
            </a:r>
            <a:r>
              <a:rPr lang="en-US" dirty="0"/>
              <a:t> 2020 / © 2020 IBM Corporation</a:t>
            </a:r>
          </a:p>
        </p:txBody>
      </p:sp>
    </p:spTree>
    <p:extLst>
      <p:ext uri="{BB962C8B-B14F-4D97-AF65-F5344CB8AC3E}">
        <p14:creationId xmlns:p14="http://schemas.microsoft.com/office/powerpoint/2010/main" val="1941952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text">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4294632"/>
          </a:xfrm>
        </p:spPr>
        <p:txBody>
          <a:bodyPr/>
          <a:lstStyle/>
          <a:p>
            <a:r>
              <a:rPr lang="en-US"/>
              <a:t>Click </a:t>
            </a:r>
            <a:r>
              <a:rPr lang="en-US" dirty="0"/>
              <a:t>to edit Master title style</a:t>
            </a:r>
          </a:p>
        </p:txBody>
      </p:sp>
      <p:sp>
        <p:nvSpPr>
          <p:cNvPr id="6" name="Text Placeholder"/>
          <p:cNvSpPr>
            <a:spLocks noGrp="1"/>
          </p:cNvSpPr>
          <p:nvPr>
            <p:ph type="body" sz="quarter" idx="12"/>
          </p:nvPr>
        </p:nvSpPr>
        <p:spPr>
          <a:xfrm>
            <a:off x="4791456" y="201168"/>
            <a:ext cx="4123944" cy="42946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8" name="Footer Placeholder">
            <a:extLst>
              <a:ext uri="{FF2B5EF4-FFF2-40B4-BE49-F238E27FC236}">
                <a16:creationId xmlns:a16="http://schemas.microsoft.com/office/drawing/2014/main" id="{39E9B1A5-BD95-E648-8E4E-66F2B5B3D76B}"/>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bg1"/>
                </a:solidFill>
                <a:latin typeface="IBM Plex Sans" panose="020B0503050203000203" pitchFamily="34" charset="0"/>
              </a:defRPr>
            </a:lvl1pPr>
          </a:lstStyle>
          <a:p>
            <a:r>
              <a:rPr lang="en-US" dirty="0" err="1"/>
              <a:t>TechCon</a:t>
            </a:r>
            <a:r>
              <a:rPr lang="en-US" dirty="0"/>
              <a:t> 2020 / © 2020 IBM Corporation</a:t>
            </a:r>
          </a:p>
        </p:txBody>
      </p:sp>
    </p:spTree>
    <p:extLst>
      <p:ext uri="{BB962C8B-B14F-4D97-AF65-F5344CB8AC3E}">
        <p14:creationId xmlns:p14="http://schemas.microsoft.com/office/powerpoint/2010/main" val="20793806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act, number">
    <p:spTree>
      <p:nvGrpSpPr>
        <p:cNvPr id="1" name=""/>
        <p:cNvGrpSpPr/>
        <p:nvPr/>
      </p:nvGrpSpPr>
      <p:grpSpPr>
        <a:xfrm>
          <a:off x="0" y="0"/>
          <a:ext cx="0" cy="0"/>
          <a:chOff x="0" y="0"/>
          <a:chExt cx="0" cy="0"/>
        </a:xfrm>
      </p:grpSpPr>
      <p:sp>
        <p:nvSpPr>
          <p:cNvPr id="2" name="Title"/>
          <p:cNvSpPr>
            <a:spLocks noGrp="1"/>
          </p:cNvSpPr>
          <p:nvPr>
            <p:ph type="title"/>
          </p:nvPr>
        </p:nvSpPr>
        <p:spPr>
          <a:xfrm>
            <a:off x="219456" y="219456"/>
            <a:ext cx="4133088" cy="804672"/>
          </a:xfrm>
        </p:spPr>
        <p:txBody>
          <a:bodyPr/>
          <a:lstStyle>
            <a:lvl1pPr>
              <a:defRPr sz="1600"/>
            </a:lvl1pPr>
          </a:lstStyle>
          <a:p>
            <a:r>
              <a:rPr lang="en-US"/>
              <a:t>Click to edit Master title style</a:t>
            </a:r>
            <a:endParaRPr lang="en-US" dirty="0"/>
          </a:p>
        </p:txBody>
      </p:sp>
      <p:sp>
        <p:nvSpPr>
          <p:cNvPr id="6" name="Text Placeholder"/>
          <p:cNvSpPr>
            <a:spLocks noGrp="1"/>
          </p:cNvSpPr>
          <p:nvPr>
            <p:ph type="body" sz="quarter" idx="12"/>
          </p:nvPr>
        </p:nvSpPr>
        <p:spPr>
          <a:xfrm>
            <a:off x="137160" y="1133856"/>
            <a:ext cx="4206240" cy="3361944"/>
          </a:xfrm>
        </p:spPr>
        <p:txBody>
          <a:bodyPr/>
          <a:lstStyle>
            <a:lvl1pPr>
              <a:lnSpc>
                <a:spcPct val="90000"/>
              </a:lnSpc>
              <a:defRPr sz="9600" b="1" i="0">
                <a:latin typeface="IBM Plex Sans" panose="020B0503050203000203" pitchFamily="34" charset="0"/>
              </a:defRPr>
            </a:lvl1pPr>
          </a:lstStyle>
          <a:p>
            <a:pPr lvl="0"/>
            <a:r>
              <a:rPr lang="en-US" dirty="0"/>
              <a:t>Click to edit</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8" name="Footer Placeholder">
            <a:extLst>
              <a:ext uri="{FF2B5EF4-FFF2-40B4-BE49-F238E27FC236}">
                <a16:creationId xmlns:a16="http://schemas.microsoft.com/office/drawing/2014/main" id="{FB6CD9F2-3625-7F4F-88C5-155D5240E576}"/>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bg1"/>
                </a:solidFill>
                <a:latin typeface="IBM Plex Sans" panose="020B0503050203000203" pitchFamily="34" charset="0"/>
              </a:defRPr>
            </a:lvl1pPr>
          </a:lstStyle>
          <a:p>
            <a:r>
              <a:rPr lang="en-US" dirty="0" err="1"/>
              <a:t>TechCon</a:t>
            </a:r>
            <a:r>
              <a:rPr lang="en-US" dirty="0"/>
              <a:t> 2020 / © 2020 IBM Corporation</a:t>
            </a:r>
          </a:p>
        </p:txBody>
      </p:sp>
    </p:spTree>
    <p:extLst>
      <p:ext uri="{BB962C8B-B14F-4D97-AF65-F5344CB8AC3E}">
        <p14:creationId xmlns:p14="http://schemas.microsoft.com/office/powerpoint/2010/main" val="10657594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text (two column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dirty="0"/>
              <a:t>Click to edit Master title style</a:t>
            </a:r>
          </a:p>
        </p:txBody>
      </p:sp>
      <p:sp>
        <p:nvSpPr>
          <p:cNvPr id="8" name="Text Placeholder 1"/>
          <p:cNvSpPr>
            <a:spLocks noGrp="1"/>
          </p:cNvSpPr>
          <p:nvPr>
            <p:ph type="body" sz="quarter" idx="13"/>
          </p:nvPr>
        </p:nvSpPr>
        <p:spPr>
          <a:xfrm>
            <a:off x="219456" y="1243584"/>
            <a:ext cx="4123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sz="quarter" idx="12"/>
          </p:nvPr>
        </p:nvSpPr>
        <p:spPr>
          <a:xfrm>
            <a:off x="4791457" y="1243584"/>
            <a:ext cx="4123876"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9" name="Footer Placeholder">
            <a:extLst>
              <a:ext uri="{FF2B5EF4-FFF2-40B4-BE49-F238E27FC236}">
                <a16:creationId xmlns:a16="http://schemas.microsoft.com/office/drawing/2014/main" id="{6CC77AB2-3F84-EC4B-A306-7E7A5CAC9E2C}"/>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bg1"/>
                </a:solidFill>
                <a:latin typeface="IBM Plex Sans" panose="020B0503050203000203" pitchFamily="34" charset="0"/>
              </a:defRPr>
            </a:lvl1pPr>
          </a:lstStyle>
          <a:p>
            <a:r>
              <a:rPr lang="en-US" dirty="0" err="1"/>
              <a:t>TechCon</a:t>
            </a:r>
            <a:r>
              <a:rPr lang="en-US" dirty="0"/>
              <a:t> 2020 / © 2020 IBM Corporation</a:t>
            </a:r>
          </a:p>
        </p:txBody>
      </p:sp>
    </p:spTree>
    <p:extLst>
      <p:ext uri="{BB962C8B-B14F-4D97-AF65-F5344CB8AC3E}">
        <p14:creationId xmlns:p14="http://schemas.microsoft.com/office/powerpoint/2010/main" val="13269484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text (two columns, different text size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dirty="0"/>
              <a:t>Click to edit Master title style</a:t>
            </a:r>
          </a:p>
        </p:txBody>
      </p:sp>
      <p:sp>
        <p:nvSpPr>
          <p:cNvPr id="7" name="Content Placeholder"/>
          <p:cNvSpPr>
            <a:spLocks noGrp="1"/>
          </p:cNvSpPr>
          <p:nvPr>
            <p:ph sz="quarter" idx="13"/>
          </p:nvPr>
        </p:nvSpPr>
        <p:spPr>
          <a:xfrm>
            <a:off x="210312" y="1216152"/>
            <a:ext cx="4142232" cy="3279648"/>
          </a:xfrm>
        </p:spPr>
        <p:txBody>
          <a:bodyPr/>
          <a:lstStyle>
            <a:lvl1pPr>
              <a:defRPr sz="2400"/>
            </a:lvl1pPr>
          </a:lstStyle>
          <a:p>
            <a:pPr lvl="0"/>
            <a:r>
              <a:rPr lang="en-US" dirty="0"/>
              <a:t>Click to edit Master text styles</a:t>
            </a:r>
          </a:p>
        </p:txBody>
      </p:sp>
      <p:sp>
        <p:nvSpPr>
          <p:cNvPr id="6" name="Text Placeholder"/>
          <p:cNvSpPr>
            <a:spLocks noGrp="1"/>
          </p:cNvSpPr>
          <p:nvPr>
            <p:ph type="body" sz="quarter" idx="12"/>
          </p:nvPr>
        </p:nvSpPr>
        <p:spPr>
          <a:xfrm>
            <a:off x="4791456" y="1243584"/>
            <a:ext cx="4123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9" name="Footer Placeholder">
            <a:extLst>
              <a:ext uri="{FF2B5EF4-FFF2-40B4-BE49-F238E27FC236}">
                <a16:creationId xmlns:a16="http://schemas.microsoft.com/office/drawing/2014/main" id="{5A55EB2E-ADC6-B444-B508-43F252B1993B}"/>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bg1"/>
                </a:solidFill>
                <a:latin typeface="IBM Plex Sans" panose="020B0503050203000203" pitchFamily="34" charset="0"/>
              </a:defRPr>
            </a:lvl1pPr>
          </a:lstStyle>
          <a:p>
            <a:r>
              <a:rPr lang="en-US" dirty="0" err="1"/>
              <a:t>TechCon</a:t>
            </a:r>
            <a:r>
              <a:rPr lang="en-US" dirty="0"/>
              <a:t> 2020 / © 2020 IBM Corporation</a:t>
            </a:r>
          </a:p>
        </p:txBody>
      </p:sp>
    </p:spTree>
    <p:extLst>
      <p:ext uri="{BB962C8B-B14F-4D97-AF65-F5344CB8AC3E}">
        <p14:creationId xmlns:p14="http://schemas.microsoft.com/office/powerpoint/2010/main" val="2542018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text (four column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dirty="0"/>
              <a:t>Click to edit Master title style</a:t>
            </a:r>
          </a:p>
        </p:txBody>
      </p:sp>
      <p:sp>
        <p:nvSpPr>
          <p:cNvPr id="6" name="Text Placeholder 1"/>
          <p:cNvSpPr>
            <a:spLocks noGrp="1"/>
          </p:cNvSpPr>
          <p:nvPr>
            <p:ph type="body" sz="quarter" idx="12"/>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p:cNvSpPr>
            <a:spLocks noGrp="1"/>
          </p:cNvSpPr>
          <p:nvPr>
            <p:ph type="body" sz="quarter" idx="13"/>
          </p:nvPr>
        </p:nvSpPr>
        <p:spPr>
          <a:xfrm>
            <a:off x="2505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3"/>
          <p:cNvSpPr>
            <a:spLocks noGrp="1"/>
          </p:cNvSpPr>
          <p:nvPr>
            <p:ph type="body" sz="quarter" idx="14"/>
          </p:nvPr>
        </p:nvSpPr>
        <p:spPr>
          <a:xfrm>
            <a:off x="4791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p:cNvSpPr>
            <a:spLocks noGrp="1"/>
          </p:cNvSpPr>
          <p:nvPr>
            <p:ph type="body" sz="quarter" idx="15"/>
          </p:nvPr>
        </p:nvSpPr>
        <p:spPr>
          <a:xfrm>
            <a:off x="7077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11" name="Footer Placeholder">
            <a:extLst>
              <a:ext uri="{FF2B5EF4-FFF2-40B4-BE49-F238E27FC236}">
                <a16:creationId xmlns:a16="http://schemas.microsoft.com/office/drawing/2014/main" id="{898053A4-5581-F249-8119-3A84923B0C42}"/>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bg1"/>
                </a:solidFill>
                <a:latin typeface="IBM Plex Sans" panose="020B0503050203000203" pitchFamily="34" charset="0"/>
              </a:defRPr>
            </a:lvl1pPr>
          </a:lstStyle>
          <a:p>
            <a:r>
              <a:rPr lang="en-US" dirty="0" err="1"/>
              <a:t>TechCon</a:t>
            </a:r>
            <a:r>
              <a:rPr lang="en-US" dirty="0"/>
              <a:t> 2020 / © 2020 IBM Corporation</a:t>
            </a:r>
          </a:p>
        </p:txBody>
      </p:sp>
    </p:spTree>
    <p:extLst>
      <p:ext uri="{BB962C8B-B14F-4D97-AF65-F5344CB8AC3E}">
        <p14:creationId xmlns:p14="http://schemas.microsoft.com/office/powerpoint/2010/main" val="4232037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text, half-image">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dirty="0"/>
              <a:t>Click to edit Master title style</a:t>
            </a:r>
          </a:p>
        </p:txBody>
      </p:sp>
      <p:sp>
        <p:nvSpPr>
          <p:cNvPr id="8" name="Text Placeholder"/>
          <p:cNvSpPr>
            <a:spLocks noGrp="1"/>
          </p:cNvSpPr>
          <p:nvPr>
            <p:ph type="body" sz="quarter" idx="13"/>
          </p:nvPr>
        </p:nvSpPr>
        <p:spPr>
          <a:xfrm>
            <a:off x="219456" y="1243584"/>
            <a:ext cx="4123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p:cNvSpPr>
            <a:spLocks noGrp="1"/>
          </p:cNvSpPr>
          <p:nvPr>
            <p:ph type="pic" sz="quarter" idx="14"/>
          </p:nvPr>
        </p:nvSpPr>
        <p:spPr>
          <a:xfrm>
            <a:off x="4572000" y="0"/>
            <a:ext cx="4572000" cy="5143500"/>
          </a:xfrm>
        </p:spPr>
        <p:txBody>
          <a:bodyPr lIns="91440" tIns="91440" rIns="91440" bIns="91440"/>
          <a:lstStyle/>
          <a:p>
            <a:r>
              <a:rPr lang="en-US" dirty="0"/>
              <a:t>Drag picture to placeholder or click icon to add</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10" name="Footer Placeholder">
            <a:extLst>
              <a:ext uri="{FF2B5EF4-FFF2-40B4-BE49-F238E27FC236}">
                <a16:creationId xmlns:a16="http://schemas.microsoft.com/office/drawing/2014/main" id="{D0C964A2-83F1-5E49-916C-96BA722DFCA7}"/>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bg1"/>
                </a:solidFill>
                <a:latin typeface="IBM Plex Sans" panose="020B0503050203000203" pitchFamily="34" charset="0"/>
              </a:defRPr>
            </a:lvl1pPr>
          </a:lstStyle>
          <a:p>
            <a:r>
              <a:rPr lang="en-US" dirty="0" err="1"/>
              <a:t>TechCon</a:t>
            </a:r>
            <a:r>
              <a:rPr lang="en-US" dirty="0"/>
              <a:t> 2020 / © 2020 IBM Corporation</a:t>
            </a:r>
          </a:p>
        </p:txBody>
      </p:sp>
    </p:spTree>
    <p:extLst>
      <p:ext uri="{BB962C8B-B14F-4D97-AF65-F5344CB8AC3E}">
        <p14:creationId xmlns:p14="http://schemas.microsoft.com/office/powerpoint/2010/main" val="20344872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text (two narrow column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4294632"/>
          </a:xfrm>
        </p:spPr>
        <p:txBody>
          <a:bodyPr/>
          <a:lstStyle/>
          <a:p>
            <a:r>
              <a:rPr lang="en-US" dirty="0"/>
              <a:t>Click to edit Master title style</a:t>
            </a:r>
          </a:p>
        </p:txBody>
      </p:sp>
      <p:sp>
        <p:nvSpPr>
          <p:cNvPr id="6" name="Text Placeholder 1"/>
          <p:cNvSpPr>
            <a:spLocks noGrp="1"/>
          </p:cNvSpPr>
          <p:nvPr>
            <p:ph type="body" sz="quarter" idx="12"/>
          </p:nvPr>
        </p:nvSpPr>
        <p:spPr>
          <a:xfrm>
            <a:off x="4791456" y="201168"/>
            <a:ext cx="1837944" cy="42946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
          <p:cNvSpPr>
            <a:spLocks noGrp="1"/>
          </p:cNvSpPr>
          <p:nvPr>
            <p:ph type="body" sz="quarter" idx="13"/>
          </p:nvPr>
        </p:nvSpPr>
        <p:spPr>
          <a:xfrm>
            <a:off x="7077456" y="201168"/>
            <a:ext cx="1837944" cy="42946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9" name="Footer Placeholder">
            <a:extLst>
              <a:ext uri="{FF2B5EF4-FFF2-40B4-BE49-F238E27FC236}">
                <a16:creationId xmlns:a16="http://schemas.microsoft.com/office/drawing/2014/main" id="{A558EE81-895F-C441-A2B8-498212A83A2D}"/>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bg1"/>
                </a:solidFill>
                <a:latin typeface="IBM Plex Sans" panose="020B0503050203000203" pitchFamily="34" charset="0"/>
              </a:defRPr>
            </a:lvl1pPr>
          </a:lstStyle>
          <a:p>
            <a:r>
              <a:rPr lang="en-US" dirty="0" err="1"/>
              <a:t>TechCon</a:t>
            </a:r>
            <a:r>
              <a:rPr lang="en-US" dirty="0"/>
              <a:t> 2020 / © 2020 IBM Corporation</a:t>
            </a:r>
          </a:p>
        </p:txBody>
      </p:sp>
    </p:spTree>
    <p:extLst>
      <p:ext uri="{BB962C8B-B14F-4D97-AF65-F5344CB8AC3E}">
        <p14:creationId xmlns:p14="http://schemas.microsoft.com/office/powerpoint/2010/main" val="9062234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text (split background)">
    <p:spTree>
      <p:nvGrpSpPr>
        <p:cNvPr id="1" name=""/>
        <p:cNvGrpSpPr/>
        <p:nvPr/>
      </p:nvGrpSpPr>
      <p:grpSpPr>
        <a:xfrm>
          <a:off x="0" y="0"/>
          <a:ext cx="0" cy="0"/>
          <a:chOff x="0" y="0"/>
          <a:chExt cx="0" cy="0"/>
        </a:xfrm>
      </p:grpSpPr>
      <p:sp>
        <p:nvSpPr>
          <p:cNvPr id="2" name="Title"/>
          <p:cNvSpPr>
            <a:spLocks noGrp="1"/>
          </p:cNvSpPr>
          <p:nvPr>
            <p:ph type="title"/>
          </p:nvPr>
        </p:nvSpPr>
        <p:spPr>
          <a:xfrm>
            <a:off x="210313" y="201168"/>
            <a:ext cx="4142164" cy="4294632"/>
          </a:xfrm>
        </p:spPr>
        <p:txBody>
          <a:bodyPr/>
          <a:lstStyle/>
          <a:p>
            <a:r>
              <a:rPr lang="en-US" dirty="0"/>
              <a:t>Click to edit Master title style</a:t>
            </a:r>
          </a:p>
        </p:txBody>
      </p:sp>
      <p:sp>
        <p:nvSpPr>
          <p:cNvPr id="7" name="Black rectangle">
            <a:extLst>
              <a:ext uri="{FF2B5EF4-FFF2-40B4-BE49-F238E27FC236}">
                <a16:creationId xmlns:a16="http://schemas.microsoft.com/office/drawing/2014/main" id="{613BEF3B-E39E-D741-8D0B-795560608072}"/>
              </a:ext>
              <a:ext uri="{C183D7F6-B498-43B3-948B-1728B52AA6E4}">
                <adec:decorative xmlns:adec="http://schemas.microsoft.com/office/drawing/2017/decorative" val="1"/>
              </a:ext>
            </a:extLst>
          </p:cNvPr>
          <p:cNvSpPr/>
          <p:nvPr userDrawn="1"/>
        </p:nvSpPr>
        <p:spPr>
          <a:xfrm>
            <a:off x="4572000" y="0"/>
            <a:ext cx="4572000" cy="5143500"/>
          </a:xfrm>
          <a:prstGeom prst="rect">
            <a:avLst/>
          </a:prstGeom>
          <a:solidFill>
            <a:schemeClr val="tx1"/>
          </a:solidFill>
        </p:spPr>
        <p:txBody>
          <a:bodyPr wrap="square" lIns="0" tIns="0" rIns="0" bIns="0" rtlCol="0" anchor="ctr">
            <a:noAutofit/>
          </a:bodyPr>
          <a:lstStyle/>
          <a:p>
            <a:pPr algn="ctr"/>
            <a:endParaRPr lang="en-US" sz="1200" b="0" i="0" dirty="0">
              <a:solidFill>
                <a:srgbClr val="FFFFFF"/>
              </a:solidFill>
              <a:latin typeface="IBM Plex Sans" panose="020B0503050203000203" pitchFamily="34" charset="0"/>
              <a:cs typeface="Arial"/>
            </a:endParaRPr>
          </a:p>
        </p:txBody>
      </p:sp>
      <p:sp>
        <p:nvSpPr>
          <p:cNvPr id="6" name="Text Placeholder"/>
          <p:cNvSpPr>
            <a:spLocks noGrp="1"/>
          </p:cNvSpPr>
          <p:nvPr>
            <p:ph type="body" sz="quarter" idx="12"/>
          </p:nvPr>
        </p:nvSpPr>
        <p:spPr>
          <a:xfrm>
            <a:off x="4791456" y="201168"/>
            <a:ext cx="4123944" cy="4294632"/>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
        <p:nvSpPr>
          <p:cNvPr id="9" name="Footer Placeholder">
            <a:extLst>
              <a:ext uri="{FF2B5EF4-FFF2-40B4-BE49-F238E27FC236}">
                <a16:creationId xmlns:a16="http://schemas.microsoft.com/office/drawing/2014/main" id="{66DA8312-E537-4341-B269-84A19E1FD4A0}"/>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bg1"/>
                </a:solidFill>
                <a:latin typeface="IBM Plex Sans" panose="020B0503050203000203" pitchFamily="34" charset="0"/>
              </a:defRPr>
            </a:lvl1pPr>
          </a:lstStyle>
          <a:p>
            <a:r>
              <a:rPr lang="en-US" dirty="0" err="1"/>
              <a:t>TechCon</a:t>
            </a:r>
            <a:r>
              <a:rPr lang="en-US" dirty="0"/>
              <a:t> 2020 / © 2020 IBM Corporation</a:t>
            </a:r>
          </a:p>
        </p:txBody>
      </p:sp>
    </p:spTree>
    <p:extLst>
      <p:ext uri="{BB962C8B-B14F-4D97-AF65-F5344CB8AC3E}">
        <p14:creationId xmlns:p14="http://schemas.microsoft.com/office/powerpoint/2010/main" val="21316547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image">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4294632"/>
          </a:xfrm>
        </p:spPr>
        <p:txBody>
          <a:bodyPr/>
          <a:lstStyle/>
          <a:p>
            <a:r>
              <a:rPr lang="en-US" dirty="0"/>
              <a:t>Click to edit Master title style</a:t>
            </a:r>
          </a:p>
        </p:txBody>
      </p:sp>
      <p:sp>
        <p:nvSpPr>
          <p:cNvPr id="7" name="Picture Placeholder"/>
          <p:cNvSpPr>
            <a:spLocks noGrp="1"/>
          </p:cNvSpPr>
          <p:nvPr>
            <p:ph type="pic" sz="quarter" idx="14"/>
          </p:nvPr>
        </p:nvSpPr>
        <p:spPr>
          <a:xfrm>
            <a:off x="4572000" y="0"/>
            <a:ext cx="4572000" cy="5143500"/>
          </a:xfrm>
        </p:spPr>
        <p:txBody>
          <a:bodyPr lIns="91440" tIns="91440" rIns="91440" bIns="91440"/>
          <a:lstStyle/>
          <a:p>
            <a:r>
              <a:rPr lang="en-US" dirty="0"/>
              <a:t>Drag picture to placeholder or click icon to add</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8" name="Footer Placeholder">
            <a:extLst>
              <a:ext uri="{FF2B5EF4-FFF2-40B4-BE49-F238E27FC236}">
                <a16:creationId xmlns:a16="http://schemas.microsoft.com/office/drawing/2014/main" id="{586AFC2B-CF06-EB49-A11E-0693C2118EF7}"/>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bg1"/>
                </a:solidFill>
                <a:latin typeface="IBM Plex Sans" panose="020B0503050203000203" pitchFamily="34" charset="0"/>
              </a:defRPr>
            </a:lvl1pPr>
          </a:lstStyle>
          <a:p>
            <a:r>
              <a:rPr lang="en-US" dirty="0" err="1"/>
              <a:t>TechCon</a:t>
            </a:r>
            <a:r>
              <a:rPr lang="en-US" dirty="0"/>
              <a:t> 2020 / © 2020 IBM Corporation</a:t>
            </a:r>
          </a:p>
        </p:txBody>
      </p:sp>
    </p:spTree>
    <p:extLst>
      <p:ext uri="{BB962C8B-B14F-4D97-AF65-F5344CB8AC3E}">
        <p14:creationId xmlns:p14="http://schemas.microsoft.com/office/powerpoint/2010/main" val="16466306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half-blank area">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4294632"/>
          </a:xfrm>
        </p:spPr>
        <p:txBody>
          <a:bodyPr/>
          <a:lstStyle/>
          <a:p>
            <a:r>
              <a:rPr lang="en-US" dirty="0"/>
              <a:t>Click to edit Master title style</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Footer Placeholder">
            <a:extLst>
              <a:ext uri="{FF2B5EF4-FFF2-40B4-BE49-F238E27FC236}">
                <a16:creationId xmlns:a16="http://schemas.microsoft.com/office/drawing/2014/main" id="{5B744344-D6F0-AA41-AF53-76777A15378F}"/>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bg1"/>
                </a:solidFill>
                <a:latin typeface="IBM Plex Sans" panose="020B0503050203000203" pitchFamily="34" charset="0"/>
              </a:defRPr>
            </a:lvl1pPr>
          </a:lstStyle>
          <a:p>
            <a:r>
              <a:rPr lang="en-US" dirty="0" err="1"/>
              <a:t>TechCon</a:t>
            </a:r>
            <a:r>
              <a:rPr lang="en-US" dirty="0"/>
              <a:t> 2020 / © 2020 IBM Corporation</a:t>
            </a:r>
          </a:p>
        </p:txBody>
      </p:sp>
    </p:spTree>
    <p:extLst>
      <p:ext uri="{BB962C8B-B14F-4D97-AF65-F5344CB8AC3E}">
        <p14:creationId xmlns:p14="http://schemas.microsoft.com/office/powerpoint/2010/main" val="5858382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dirty="0"/>
              <a:t>Click to edit Master title style</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Footer Placeholder">
            <a:extLst>
              <a:ext uri="{FF2B5EF4-FFF2-40B4-BE49-F238E27FC236}">
                <a16:creationId xmlns:a16="http://schemas.microsoft.com/office/drawing/2014/main" id="{F985E81B-4F89-C746-9978-DFA7857257E4}"/>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bg1"/>
                </a:solidFill>
                <a:latin typeface="IBM Plex Sans" panose="020B0503050203000203" pitchFamily="34" charset="0"/>
              </a:defRPr>
            </a:lvl1pPr>
          </a:lstStyle>
          <a:p>
            <a:r>
              <a:rPr lang="en-US" dirty="0" err="1"/>
              <a:t>TechCon</a:t>
            </a:r>
            <a:r>
              <a:rPr lang="en-US" dirty="0"/>
              <a:t> 2020 / © 2020 IBM Corporation</a:t>
            </a:r>
          </a:p>
        </p:txBody>
      </p:sp>
    </p:spTree>
    <p:extLst>
      <p:ext uri="{BB962C8B-B14F-4D97-AF65-F5344CB8AC3E}">
        <p14:creationId xmlns:p14="http://schemas.microsoft.com/office/powerpoint/2010/main" val="14901362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nsight, text, boxe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dirty="0"/>
              <a:t>Click to edit Master title style</a:t>
            </a:r>
          </a:p>
        </p:txBody>
      </p:sp>
      <p:sp>
        <p:nvSpPr>
          <p:cNvPr id="8" name="Text Placeholder"/>
          <p:cNvSpPr>
            <a:spLocks noGrp="1"/>
          </p:cNvSpPr>
          <p:nvPr>
            <p:ph type="body" sz="quarter" idx="13"/>
          </p:nvPr>
        </p:nvSpPr>
        <p:spPr>
          <a:xfrm>
            <a:off x="219456" y="1243584"/>
            <a:ext cx="4123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1"/>
          <p:cNvSpPr>
            <a:spLocks noGrp="1"/>
          </p:cNvSpPr>
          <p:nvPr>
            <p:ph sz="quarter" idx="17"/>
          </p:nvPr>
        </p:nvSpPr>
        <p:spPr>
          <a:xfrm>
            <a:off x="4572000" y="0"/>
            <a:ext cx="2286000" cy="2571750"/>
          </a:xfrm>
          <a:solidFill>
            <a:srgbClr val="054ADA"/>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0" name="Content Placeholder 2"/>
          <p:cNvSpPr>
            <a:spLocks noGrp="1"/>
          </p:cNvSpPr>
          <p:nvPr>
            <p:ph sz="quarter" idx="18"/>
          </p:nvPr>
        </p:nvSpPr>
        <p:spPr>
          <a:xfrm>
            <a:off x="6858000" y="0"/>
            <a:ext cx="2286000" cy="2571750"/>
          </a:xfrm>
          <a:solidFill>
            <a:srgbClr val="061F80"/>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2" name="Content Placeholder 3"/>
          <p:cNvSpPr>
            <a:spLocks noGrp="1"/>
          </p:cNvSpPr>
          <p:nvPr>
            <p:ph sz="quarter" idx="19"/>
          </p:nvPr>
        </p:nvSpPr>
        <p:spPr>
          <a:xfrm>
            <a:off x="4572000" y="2570163"/>
            <a:ext cx="4572000" cy="2573337"/>
          </a:xfrm>
          <a:solidFill>
            <a:srgbClr val="0530AD"/>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4" name="Slide Number Placeholder"/>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
        <p:nvSpPr>
          <p:cNvPr id="13" name="Footer Placeholder">
            <a:extLst>
              <a:ext uri="{FF2B5EF4-FFF2-40B4-BE49-F238E27FC236}">
                <a16:creationId xmlns:a16="http://schemas.microsoft.com/office/drawing/2014/main" id="{3A5825D4-65B8-0945-BF08-93AEF02F59B7}"/>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bg1"/>
                </a:solidFill>
                <a:latin typeface="IBM Plex Sans" panose="020B0503050203000203" pitchFamily="34" charset="0"/>
              </a:defRPr>
            </a:lvl1pPr>
          </a:lstStyle>
          <a:p>
            <a:r>
              <a:rPr lang="en-US" dirty="0" err="1"/>
              <a:t>TechCon</a:t>
            </a:r>
            <a:r>
              <a:rPr lang="en-US" dirty="0"/>
              <a:t> 2020 / © 2020 IBM Corporation</a:t>
            </a:r>
          </a:p>
        </p:txBody>
      </p:sp>
    </p:spTree>
    <p:extLst>
      <p:ext uri="{BB962C8B-B14F-4D97-AF65-F5344CB8AC3E}">
        <p14:creationId xmlns:p14="http://schemas.microsoft.com/office/powerpoint/2010/main" val="940064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act, number, half-image (bleeds)">
    <p:spTree>
      <p:nvGrpSpPr>
        <p:cNvPr id="1" name=""/>
        <p:cNvGrpSpPr/>
        <p:nvPr/>
      </p:nvGrpSpPr>
      <p:grpSpPr>
        <a:xfrm>
          <a:off x="0" y="0"/>
          <a:ext cx="0" cy="0"/>
          <a:chOff x="0" y="0"/>
          <a:chExt cx="0" cy="0"/>
        </a:xfrm>
      </p:grpSpPr>
      <p:sp>
        <p:nvSpPr>
          <p:cNvPr id="2" name="Title"/>
          <p:cNvSpPr>
            <a:spLocks noGrp="1"/>
          </p:cNvSpPr>
          <p:nvPr>
            <p:ph type="title"/>
          </p:nvPr>
        </p:nvSpPr>
        <p:spPr>
          <a:xfrm>
            <a:off x="219456" y="219456"/>
            <a:ext cx="4133088" cy="804672"/>
          </a:xfrm>
        </p:spPr>
        <p:txBody>
          <a:bodyPr/>
          <a:lstStyle>
            <a:lvl1pPr>
              <a:defRPr sz="1600"/>
            </a:lvl1pPr>
          </a:lstStyle>
          <a:p>
            <a:r>
              <a:rPr lang="en-US"/>
              <a:t>Click to edit Master title style</a:t>
            </a:r>
            <a:endParaRPr lang="en-US" dirty="0"/>
          </a:p>
        </p:txBody>
      </p:sp>
      <p:sp>
        <p:nvSpPr>
          <p:cNvPr id="6" name="Text Placeholder"/>
          <p:cNvSpPr>
            <a:spLocks noGrp="1"/>
          </p:cNvSpPr>
          <p:nvPr>
            <p:ph type="body" sz="quarter" idx="12"/>
          </p:nvPr>
        </p:nvSpPr>
        <p:spPr>
          <a:xfrm>
            <a:off x="137160" y="1133856"/>
            <a:ext cx="4206240" cy="3361944"/>
          </a:xfrm>
        </p:spPr>
        <p:txBody>
          <a:bodyPr/>
          <a:lstStyle>
            <a:lvl1pPr>
              <a:lnSpc>
                <a:spcPct val="90000"/>
              </a:lnSpc>
              <a:defRPr sz="9600" b="1" i="0">
                <a:latin typeface="IBM Plex Sans" panose="020B0503050203000203" pitchFamily="34" charset="0"/>
              </a:defRPr>
            </a:lvl1pPr>
          </a:lstStyle>
          <a:p>
            <a:pPr lvl="0"/>
            <a:r>
              <a:rPr lang="en-US" dirty="0"/>
              <a:t>Click to edit</a:t>
            </a:r>
          </a:p>
        </p:txBody>
      </p:sp>
      <p:sp>
        <p:nvSpPr>
          <p:cNvPr id="7" name="Picture Placeholder">
            <a:extLst>
              <a:ext uri="{C183D7F6-B498-43B3-948B-1728B52AA6E4}">
                <adec:decorative xmlns:adec="http://schemas.microsoft.com/office/drawing/2017/decorative" val="1"/>
              </a:ext>
            </a:extLst>
          </p:cNvPr>
          <p:cNvSpPr>
            <a:spLocks noGrp="1"/>
          </p:cNvSpPr>
          <p:nvPr>
            <p:ph type="pic" sz="quarter" idx="13"/>
          </p:nvPr>
        </p:nvSpPr>
        <p:spPr>
          <a:xfrm>
            <a:off x="4572000" y="0"/>
            <a:ext cx="4572000" cy="5143500"/>
          </a:xfrm>
        </p:spPr>
        <p:txBody>
          <a:bodyPr lIns="91440" tIns="91440" rIns="91440" bIns="91440"/>
          <a:lstStyle>
            <a:lvl1pPr>
              <a:defRPr baseline="0"/>
            </a:lvl1pPr>
          </a:lstStyle>
          <a:p>
            <a:r>
              <a:rPr lang="en-US"/>
              <a:t>Click icon to add picture</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9" name="Footer Placeholder">
            <a:extLst>
              <a:ext uri="{FF2B5EF4-FFF2-40B4-BE49-F238E27FC236}">
                <a16:creationId xmlns:a16="http://schemas.microsoft.com/office/drawing/2014/main" id="{37D4D9A1-CB28-6449-A569-E36070790CE9}"/>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bg1"/>
                </a:solidFill>
                <a:latin typeface="IBM Plex Sans" panose="020B0503050203000203" pitchFamily="34" charset="0"/>
              </a:defRPr>
            </a:lvl1pPr>
          </a:lstStyle>
          <a:p>
            <a:r>
              <a:rPr lang="en-US" dirty="0" err="1"/>
              <a:t>TechCon</a:t>
            </a:r>
            <a:r>
              <a:rPr lang="en-US" dirty="0"/>
              <a:t> 2020 / © 2020 IBM Corporation</a:t>
            </a:r>
          </a:p>
        </p:txBody>
      </p:sp>
    </p:spTree>
    <p:extLst>
      <p:ext uri="{BB962C8B-B14F-4D97-AF65-F5344CB8AC3E}">
        <p14:creationId xmlns:p14="http://schemas.microsoft.com/office/powerpoint/2010/main" val="17681281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oxes (3 med, 2 small)">
    <p:spTree>
      <p:nvGrpSpPr>
        <p:cNvPr id="1" name=""/>
        <p:cNvGrpSpPr/>
        <p:nvPr/>
      </p:nvGrpSpPr>
      <p:grpSpPr>
        <a:xfrm>
          <a:off x="0" y="0"/>
          <a:ext cx="0" cy="0"/>
          <a:chOff x="0" y="0"/>
          <a:chExt cx="0" cy="0"/>
        </a:xfrm>
      </p:grpSpPr>
      <p:sp>
        <p:nvSpPr>
          <p:cNvPr id="2" name="Title"/>
          <p:cNvSpPr>
            <a:spLocks noGrp="1"/>
          </p:cNvSpPr>
          <p:nvPr>
            <p:ph type="title"/>
          </p:nvPr>
        </p:nvSpPr>
        <p:spPr>
          <a:xfrm>
            <a:off x="0" y="-1"/>
            <a:ext cx="4572000" cy="2571751"/>
          </a:xfrm>
          <a:solidFill>
            <a:srgbClr val="0530AD"/>
          </a:solidFill>
        </p:spPr>
        <p:txBody>
          <a:bodyPr lIns="210312" tIns="201168" rIns="228600" bIns="228600"/>
          <a:lstStyle>
            <a:lvl1pPr>
              <a:defRPr>
                <a:solidFill>
                  <a:schemeClr val="bg1"/>
                </a:solidFill>
              </a:defRPr>
            </a:lvl1pPr>
          </a:lstStyle>
          <a:p>
            <a:r>
              <a:rPr lang="en-US" dirty="0"/>
              <a:t>Click to edit Master title style</a:t>
            </a:r>
          </a:p>
        </p:txBody>
      </p:sp>
      <p:sp>
        <p:nvSpPr>
          <p:cNvPr id="6" name="Content Placeholder 1"/>
          <p:cNvSpPr>
            <a:spLocks noGrp="1"/>
          </p:cNvSpPr>
          <p:nvPr>
            <p:ph sz="quarter" idx="17"/>
          </p:nvPr>
        </p:nvSpPr>
        <p:spPr>
          <a:xfrm>
            <a:off x="4572000" y="0"/>
            <a:ext cx="2286000" cy="2571750"/>
          </a:xfrm>
          <a:solidFill>
            <a:schemeClr val="accent2"/>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1" name="Content Placeholder 2"/>
          <p:cNvSpPr>
            <a:spLocks noGrp="1"/>
          </p:cNvSpPr>
          <p:nvPr>
            <p:ph sz="quarter" idx="18"/>
          </p:nvPr>
        </p:nvSpPr>
        <p:spPr>
          <a:xfrm>
            <a:off x="6858000" y="0"/>
            <a:ext cx="2286000" cy="2571750"/>
          </a:xfrm>
          <a:solidFill>
            <a:srgbClr val="061F80"/>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7" name="Content Placeholder 3"/>
          <p:cNvSpPr>
            <a:spLocks noGrp="1"/>
          </p:cNvSpPr>
          <p:nvPr>
            <p:ph sz="quarter" idx="20"/>
          </p:nvPr>
        </p:nvSpPr>
        <p:spPr>
          <a:xfrm>
            <a:off x="0" y="2570163"/>
            <a:ext cx="4572000" cy="2573337"/>
          </a:xfrm>
          <a:solidFill>
            <a:schemeClr val="tx1"/>
          </a:solidFill>
        </p:spPr>
        <p:txBody>
          <a:bodyPr lIns="219456" tIns="201168" rIns="228600" bIns="228600"/>
          <a:lstStyle>
            <a:lvl1pPr>
              <a:defRPr>
                <a:solidFill>
                  <a:schemeClr val="bg1"/>
                </a:solidFill>
              </a:defRPr>
            </a:lvl1pPr>
          </a:lstStyle>
          <a:p>
            <a:pPr lvl="0"/>
            <a:r>
              <a:rPr lang="en-US" dirty="0"/>
              <a:t>Click to edit Master text styles</a:t>
            </a:r>
          </a:p>
        </p:txBody>
      </p:sp>
      <p:sp>
        <p:nvSpPr>
          <p:cNvPr id="14" name="Content Placeholder 4"/>
          <p:cNvSpPr>
            <a:spLocks noGrp="1"/>
          </p:cNvSpPr>
          <p:nvPr>
            <p:ph sz="quarter" idx="19"/>
          </p:nvPr>
        </p:nvSpPr>
        <p:spPr>
          <a:xfrm>
            <a:off x="4572000" y="2570163"/>
            <a:ext cx="4572000" cy="2573337"/>
          </a:xfrm>
          <a:solidFill>
            <a:srgbClr val="0530AD"/>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4" name="Slide Number Placeholder"/>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
        <p:nvSpPr>
          <p:cNvPr id="10" name="Footer Placeholder">
            <a:extLst>
              <a:ext uri="{FF2B5EF4-FFF2-40B4-BE49-F238E27FC236}">
                <a16:creationId xmlns:a16="http://schemas.microsoft.com/office/drawing/2014/main" id="{5C0C349D-8EA8-5445-93CC-CA7A6CC06A8C}"/>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bg1"/>
                </a:solidFill>
                <a:latin typeface="IBM Plex Sans" panose="020B0503050203000203" pitchFamily="34" charset="0"/>
              </a:defRPr>
            </a:lvl1pPr>
          </a:lstStyle>
          <a:p>
            <a:r>
              <a:rPr lang="en-US" dirty="0" err="1"/>
              <a:t>TechCon</a:t>
            </a:r>
            <a:r>
              <a:rPr lang="en-US" dirty="0"/>
              <a:t> 2020 / © 2020 IBM Corporation</a:t>
            </a:r>
          </a:p>
        </p:txBody>
      </p:sp>
    </p:spTree>
    <p:extLst>
      <p:ext uri="{BB962C8B-B14F-4D97-AF65-F5344CB8AC3E}">
        <p14:creationId xmlns:p14="http://schemas.microsoft.com/office/powerpoint/2010/main" val="8368394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oxes (1 large, 4 small)">
    <p:spTree>
      <p:nvGrpSpPr>
        <p:cNvPr id="1" name=""/>
        <p:cNvGrpSpPr/>
        <p:nvPr/>
      </p:nvGrpSpPr>
      <p:grpSpPr>
        <a:xfrm>
          <a:off x="0" y="0"/>
          <a:ext cx="0" cy="0"/>
          <a:chOff x="0" y="0"/>
          <a:chExt cx="0" cy="0"/>
        </a:xfrm>
      </p:grpSpPr>
      <p:sp>
        <p:nvSpPr>
          <p:cNvPr id="2" name="Title"/>
          <p:cNvSpPr>
            <a:spLocks noGrp="1"/>
          </p:cNvSpPr>
          <p:nvPr>
            <p:ph type="title"/>
          </p:nvPr>
        </p:nvSpPr>
        <p:spPr>
          <a:xfrm>
            <a:off x="0" y="-1"/>
            <a:ext cx="9144000" cy="2569463"/>
          </a:xfrm>
          <a:noFill/>
        </p:spPr>
        <p:txBody>
          <a:bodyPr lIns="182880" tIns="164592" rIns="228600" bIns="228600"/>
          <a:lstStyle>
            <a:lvl1pPr>
              <a:defRPr sz="4800"/>
            </a:lvl1pPr>
          </a:lstStyle>
          <a:p>
            <a:r>
              <a:rPr lang="en-US" dirty="0"/>
              <a:t>Click to edit Master title style</a:t>
            </a:r>
          </a:p>
        </p:txBody>
      </p:sp>
      <p:sp>
        <p:nvSpPr>
          <p:cNvPr id="13" name="Content Placeholder 1"/>
          <p:cNvSpPr>
            <a:spLocks noGrp="1"/>
          </p:cNvSpPr>
          <p:nvPr>
            <p:ph sz="quarter" idx="20"/>
          </p:nvPr>
        </p:nvSpPr>
        <p:spPr>
          <a:xfrm>
            <a:off x="0" y="2570163"/>
            <a:ext cx="2286000" cy="2573337"/>
          </a:xfrm>
          <a:solidFill>
            <a:srgbClr val="061F80"/>
          </a:solidFill>
        </p:spPr>
        <p:txBody>
          <a:bodyPr lIns="219456" tIns="201168" rIns="228600" bIns="228600"/>
          <a:lstStyle>
            <a:lvl1pPr>
              <a:defRPr>
                <a:solidFill>
                  <a:schemeClr val="bg1"/>
                </a:solidFill>
              </a:defRPr>
            </a:lvl1pPr>
          </a:lstStyle>
          <a:p>
            <a:pPr lvl="0"/>
            <a:r>
              <a:rPr lang="en-US"/>
              <a:t>Click to edit Master text styles</a:t>
            </a:r>
          </a:p>
        </p:txBody>
      </p:sp>
      <p:sp>
        <p:nvSpPr>
          <p:cNvPr id="12" name="Content Placeholder 2"/>
          <p:cNvSpPr>
            <a:spLocks noGrp="1"/>
          </p:cNvSpPr>
          <p:nvPr>
            <p:ph sz="quarter" idx="19"/>
          </p:nvPr>
        </p:nvSpPr>
        <p:spPr>
          <a:xfrm>
            <a:off x="2286001" y="2570163"/>
            <a:ext cx="2286000" cy="2573337"/>
          </a:xfrm>
          <a:solidFill>
            <a:srgbClr val="054ADA"/>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9" name="Content Placeholder 3"/>
          <p:cNvSpPr>
            <a:spLocks noGrp="1"/>
          </p:cNvSpPr>
          <p:nvPr>
            <p:ph sz="quarter" idx="17"/>
          </p:nvPr>
        </p:nvSpPr>
        <p:spPr>
          <a:xfrm>
            <a:off x="4572000" y="2570162"/>
            <a:ext cx="2286000" cy="2573338"/>
          </a:xfrm>
          <a:solidFill>
            <a:srgbClr val="408BFC"/>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0" name="Content Placeholder 4"/>
          <p:cNvSpPr>
            <a:spLocks noGrp="1"/>
          </p:cNvSpPr>
          <p:nvPr>
            <p:ph sz="quarter" idx="18"/>
          </p:nvPr>
        </p:nvSpPr>
        <p:spPr>
          <a:xfrm>
            <a:off x="6858000" y="2570162"/>
            <a:ext cx="2286000" cy="2573338"/>
          </a:xfrm>
          <a:solidFill>
            <a:srgbClr val="6EA6FF"/>
          </a:solidFill>
          <a:ln>
            <a:noFill/>
          </a:ln>
        </p:spPr>
        <p:txBody>
          <a:bodyPr lIns="219456" tIns="201168" rIns="228600" bIns="228600"/>
          <a:lstStyle>
            <a:lvl1pPr>
              <a:defRPr>
                <a:solidFill>
                  <a:schemeClr val="tx1"/>
                </a:solidFill>
              </a:defRPr>
            </a:lvl1pPr>
          </a:lstStyle>
          <a:p>
            <a:pPr lvl="0"/>
            <a:r>
              <a:rPr lang="en-US" dirty="0"/>
              <a:t>Click to edit Master text styles</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
        <p:nvSpPr>
          <p:cNvPr id="14" name="Footer Placeholder">
            <a:extLst>
              <a:ext uri="{FF2B5EF4-FFF2-40B4-BE49-F238E27FC236}">
                <a16:creationId xmlns:a16="http://schemas.microsoft.com/office/drawing/2014/main" id="{0CA2870D-2C97-4840-AB2C-B66DF264BA85}"/>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bg1"/>
                </a:solidFill>
                <a:latin typeface="IBM Plex Sans" panose="020B0503050203000203" pitchFamily="34" charset="0"/>
              </a:defRPr>
            </a:lvl1pPr>
          </a:lstStyle>
          <a:p>
            <a:r>
              <a:rPr lang="en-US" dirty="0" err="1"/>
              <a:t>TechCon</a:t>
            </a:r>
            <a:r>
              <a:rPr lang="en-US" dirty="0"/>
              <a:t> 2020 / © 2020 IBM Corporation</a:t>
            </a:r>
          </a:p>
        </p:txBody>
      </p:sp>
    </p:spTree>
    <p:extLst>
      <p:ext uri="{BB962C8B-B14F-4D97-AF65-F5344CB8AC3E}">
        <p14:creationId xmlns:p14="http://schemas.microsoft.com/office/powerpoint/2010/main" val="20719532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black box) over image(s)">
    <p:spTree>
      <p:nvGrpSpPr>
        <p:cNvPr id="1" name=""/>
        <p:cNvGrpSpPr/>
        <p:nvPr/>
      </p:nvGrpSpPr>
      <p:grpSpPr>
        <a:xfrm>
          <a:off x="0" y="0"/>
          <a:ext cx="0" cy="0"/>
          <a:chOff x="0" y="0"/>
          <a:chExt cx="0" cy="0"/>
        </a:xfrm>
      </p:grpSpPr>
      <p:sp>
        <p:nvSpPr>
          <p:cNvPr id="2" name="Title"/>
          <p:cNvSpPr>
            <a:spLocks noGrp="1"/>
          </p:cNvSpPr>
          <p:nvPr>
            <p:ph type="title"/>
          </p:nvPr>
        </p:nvSpPr>
        <p:spPr>
          <a:xfrm>
            <a:off x="0" y="0"/>
            <a:ext cx="9144000" cy="1276350"/>
          </a:xfrm>
          <a:solidFill>
            <a:schemeClr val="accent2"/>
          </a:solidFill>
        </p:spPr>
        <p:txBody>
          <a:bodyPr lIns="210312" tIns="201168" rIns="228600" bIns="228600"/>
          <a:lstStyle>
            <a:lvl1pPr>
              <a:defRPr>
                <a:solidFill>
                  <a:schemeClr val="bg1"/>
                </a:solidFill>
              </a:defRPr>
            </a:lvl1pPr>
          </a:lstStyle>
          <a:p>
            <a:r>
              <a:rPr lang="en-US" dirty="0"/>
              <a:t>Click to edit Master title style</a:t>
            </a:r>
          </a:p>
        </p:txBody>
      </p:sp>
      <p:sp>
        <p:nvSpPr>
          <p:cNvPr id="6" name="Picture Placeholder"/>
          <p:cNvSpPr>
            <a:spLocks noGrp="1"/>
          </p:cNvSpPr>
          <p:nvPr>
            <p:ph type="pic" sz="quarter" idx="12"/>
          </p:nvPr>
        </p:nvSpPr>
        <p:spPr>
          <a:xfrm>
            <a:off x="0" y="1276350"/>
            <a:ext cx="9144000" cy="3867150"/>
          </a:xfrm>
        </p:spPr>
        <p:txBody>
          <a:bodyPr lIns="91440" tIns="91440" rIns="91440" bIns="91440"/>
          <a:lstStyle/>
          <a:p>
            <a:r>
              <a:rPr lang="en-US" dirty="0"/>
              <a:t>Drag picture to placeholder or click icon to add</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8" name="Footer Placeholder">
            <a:extLst>
              <a:ext uri="{FF2B5EF4-FFF2-40B4-BE49-F238E27FC236}">
                <a16:creationId xmlns:a16="http://schemas.microsoft.com/office/drawing/2014/main" id="{92A2D6E1-7D1E-0747-AAEB-626E1F2EE61E}"/>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bg1"/>
                </a:solidFill>
                <a:latin typeface="IBM Plex Sans" panose="020B0503050203000203" pitchFamily="34" charset="0"/>
              </a:defRPr>
            </a:lvl1pPr>
          </a:lstStyle>
          <a:p>
            <a:r>
              <a:rPr lang="en-US" dirty="0" err="1"/>
              <a:t>TechCon</a:t>
            </a:r>
            <a:r>
              <a:rPr lang="en-US" dirty="0"/>
              <a:t> 2020 / © 2020 IBM Corporation</a:t>
            </a:r>
          </a:p>
        </p:txBody>
      </p:sp>
    </p:spTree>
    <p:extLst>
      <p:ext uri="{BB962C8B-B14F-4D97-AF65-F5344CB8AC3E}">
        <p14:creationId xmlns:p14="http://schemas.microsoft.com/office/powerpoint/2010/main" val="19382248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xt (black box) over image(s)">
    <p:spTree>
      <p:nvGrpSpPr>
        <p:cNvPr id="1" name=""/>
        <p:cNvGrpSpPr/>
        <p:nvPr/>
      </p:nvGrpSpPr>
      <p:grpSpPr>
        <a:xfrm>
          <a:off x="0" y="0"/>
          <a:ext cx="0" cy="0"/>
          <a:chOff x="0" y="0"/>
          <a:chExt cx="0" cy="0"/>
        </a:xfrm>
      </p:grpSpPr>
      <p:sp>
        <p:nvSpPr>
          <p:cNvPr id="9" name="Picture Placeholder"/>
          <p:cNvSpPr>
            <a:spLocks noGrp="1"/>
          </p:cNvSpPr>
          <p:nvPr>
            <p:ph type="pic" sz="quarter" idx="14"/>
          </p:nvPr>
        </p:nvSpPr>
        <p:spPr>
          <a:xfrm>
            <a:off x="0" y="0"/>
            <a:ext cx="9144000" cy="5148072"/>
          </a:xfrm>
        </p:spPr>
        <p:txBody>
          <a:bodyPr lIns="91440" tIns="91440" rIns="91440" bIns="91440"/>
          <a:lstStyle/>
          <a:p>
            <a:r>
              <a:rPr lang="en-US" dirty="0"/>
              <a:t>Drag picture to placeholder or click icon to add</a:t>
            </a:r>
          </a:p>
        </p:txBody>
      </p:sp>
      <p:sp>
        <p:nvSpPr>
          <p:cNvPr id="6" name="Text Placeholder"/>
          <p:cNvSpPr>
            <a:spLocks noGrp="1"/>
          </p:cNvSpPr>
          <p:nvPr>
            <p:ph type="body" sz="quarter" idx="12"/>
          </p:nvPr>
        </p:nvSpPr>
        <p:spPr>
          <a:xfrm>
            <a:off x="0" y="2571750"/>
            <a:ext cx="2286000" cy="2571750"/>
          </a:xfrm>
          <a:solidFill>
            <a:schemeClr val="accent2"/>
          </a:solidFill>
        </p:spPr>
        <p:txBody>
          <a:bodyPr lIns="219456" tIns="201168" rIns="228600" bIns="228600"/>
          <a:lstStyle>
            <a:lvl1pPr>
              <a:buClr>
                <a:schemeClr val="bg1"/>
              </a:buClr>
              <a:defRPr>
                <a:solidFill>
                  <a:schemeClr val="bg1"/>
                </a:solidFill>
              </a:defRPr>
            </a:lvl1pPr>
            <a:lvl2pPr>
              <a:buClr>
                <a:schemeClr val="bg1"/>
              </a:buClr>
              <a:defRPr sz="1000">
                <a:solidFill>
                  <a:schemeClr val="bg1"/>
                </a:solidFill>
              </a:defRPr>
            </a:lvl2pPr>
            <a:lvl3pPr>
              <a:buClr>
                <a:schemeClr val="bg1"/>
              </a:buClr>
              <a:defRPr sz="1000">
                <a:solidFill>
                  <a:schemeClr val="bg1"/>
                </a:solidFill>
              </a:defRPr>
            </a:lvl3pPr>
            <a:lvl4pPr>
              <a:buClr>
                <a:schemeClr val="bg1"/>
              </a:buClr>
              <a:defRPr sz="1000">
                <a:solidFill>
                  <a:schemeClr val="bg1"/>
                </a:solidFill>
              </a:defRPr>
            </a:lvl4pPr>
            <a:lvl5pPr>
              <a:buClr>
                <a:schemeClr val="bg1"/>
              </a:buClr>
              <a:defRPr sz="10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8" name="Footer Placeholder">
            <a:extLst>
              <a:ext uri="{FF2B5EF4-FFF2-40B4-BE49-F238E27FC236}">
                <a16:creationId xmlns:a16="http://schemas.microsoft.com/office/drawing/2014/main" id="{FD34B98F-0974-C443-8852-B51C63DE5048}"/>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bg1"/>
                </a:solidFill>
                <a:latin typeface="IBM Plex Sans" panose="020B0503050203000203" pitchFamily="34" charset="0"/>
              </a:defRPr>
            </a:lvl1pPr>
          </a:lstStyle>
          <a:p>
            <a:r>
              <a:rPr lang="en-US" dirty="0" err="1"/>
              <a:t>TechCon</a:t>
            </a:r>
            <a:r>
              <a:rPr lang="en-US" dirty="0"/>
              <a:t> 2020 / © 2020 IBM Corporation</a:t>
            </a:r>
          </a:p>
        </p:txBody>
      </p:sp>
    </p:spTree>
    <p:extLst>
      <p:ext uri="{BB962C8B-B14F-4D97-AF65-F5344CB8AC3E}">
        <p14:creationId xmlns:p14="http://schemas.microsoft.com/office/powerpoint/2010/main" val="17131009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oxes (4 tall)">
    <p:spTree>
      <p:nvGrpSpPr>
        <p:cNvPr id="1" name=""/>
        <p:cNvGrpSpPr/>
        <p:nvPr/>
      </p:nvGrpSpPr>
      <p:grpSpPr>
        <a:xfrm>
          <a:off x="0" y="0"/>
          <a:ext cx="0" cy="0"/>
          <a:chOff x="0" y="0"/>
          <a:chExt cx="0" cy="0"/>
        </a:xfrm>
      </p:grpSpPr>
      <p:sp>
        <p:nvSpPr>
          <p:cNvPr id="11" name="Content Placeholder 1"/>
          <p:cNvSpPr>
            <a:spLocks noGrp="1"/>
          </p:cNvSpPr>
          <p:nvPr>
            <p:ph sz="quarter" idx="12"/>
          </p:nvPr>
        </p:nvSpPr>
        <p:spPr>
          <a:xfrm>
            <a:off x="0" y="0"/>
            <a:ext cx="2286000" cy="5148072"/>
          </a:xfrm>
          <a:noFill/>
        </p:spPr>
        <p:txBody>
          <a:bodyPr lIns="219456" tIns="201168" rIns="228600" bIns="2286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quarter" idx="13"/>
          </p:nvPr>
        </p:nvSpPr>
        <p:spPr>
          <a:xfrm>
            <a:off x="2286000" y="0"/>
            <a:ext cx="2286000" cy="5148072"/>
          </a:xfrm>
          <a:solidFill>
            <a:srgbClr val="054ADA"/>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p:cNvSpPr>
            <a:spLocks noGrp="1"/>
          </p:cNvSpPr>
          <p:nvPr>
            <p:ph sz="quarter" idx="14"/>
          </p:nvPr>
        </p:nvSpPr>
        <p:spPr>
          <a:xfrm>
            <a:off x="4572000" y="0"/>
            <a:ext cx="2286000" cy="5148072"/>
          </a:xfrm>
          <a:solidFill>
            <a:srgbClr val="0530AD"/>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4"/>
          <p:cNvSpPr>
            <a:spLocks noGrp="1"/>
          </p:cNvSpPr>
          <p:nvPr>
            <p:ph sz="quarter" idx="15"/>
          </p:nvPr>
        </p:nvSpPr>
        <p:spPr>
          <a:xfrm>
            <a:off x="6858000" y="0"/>
            <a:ext cx="2286000" cy="5148072"/>
          </a:xfrm>
          <a:solidFill>
            <a:srgbClr val="061F80"/>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
        <p:nvSpPr>
          <p:cNvPr id="9" name="Footer Placeholder">
            <a:extLst>
              <a:ext uri="{FF2B5EF4-FFF2-40B4-BE49-F238E27FC236}">
                <a16:creationId xmlns:a16="http://schemas.microsoft.com/office/drawing/2014/main" id="{D3C18A16-3351-ED42-906E-DCBE8A63DED7}"/>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bg1"/>
                </a:solidFill>
                <a:latin typeface="IBM Plex Sans" panose="020B0503050203000203" pitchFamily="34" charset="0"/>
              </a:defRPr>
            </a:lvl1pPr>
          </a:lstStyle>
          <a:p>
            <a:r>
              <a:rPr lang="en-US" dirty="0" err="1"/>
              <a:t>TechCon</a:t>
            </a:r>
            <a:r>
              <a:rPr lang="en-US" dirty="0"/>
              <a:t> 2020 / © 2020 IBM Corporation</a:t>
            </a:r>
          </a:p>
        </p:txBody>
      </p:sp>
    </p:spTree>
    <p:extLst>
      <p:ext uri="{BB962C8B-B14F-4D97-AF65-F5344CB8AC3E}">
        <p14:creationId xmlns:p14="http://schemas.microsoft.com/office/powerpoint/2010/main" val="10484225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text (1/4), content (3/4)">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dirty="0"/>
              <a:t>Click to edit Master title style</a:t>
            </a:r>
          </a:p>
        </p:txBody>
      </p:sp>
      <p:sp>
        <p:nvSpPr>
          <p:cNvPr id="6" name="Text Placeholder"/>
          <p:cNvSpPr>
            <a:spLocks noGrp="1"/>
          </p:cNvSpPr>
          <p:nvPr>
            <p:ph type="body" sz="quarter" idx="12"/>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p:cNvSpPr>
            <a:spLocks noGrp="1"/>
          </p:cNvSpPr>
          <p:nvPr>
            <p:ph sz="quarter" idx="13"/>
          </p:nvPr>
        </p:nvSpPr>
        <p:spPr>
          <a:xfrm>
            <a:off x="2514600" y="1243584"/>
            <a:ext cx="6400800"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9" name="Footer Placeholder">
            <a:extLst>
              <a:ext uri="{FF2B5EF4-FFF2-40B4-BE49-F238E27FC236}">
                <a16:creationId xmlns:a16="http://schemas.microsoft.com/office/drawing/2014/main" id="{3F55C1A4-FE30-E542-9F5D-C578E228173A}"/>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bg1"/>
                </a:solidFill>
                <a:latin typeface="IBM Plex Sans" panose="020B0503050203000203" pitchFamily="34" charset="0"/>
              </a:defRPr>
            </a:lvl1pPr>
          </a:lstStyle>
          <a:p>
            <a:r>
              <a:rPr lang="en-US" dirty="0" err="1"/>
              <a:t>TechCon</a:t>
            </a:r>
            <a:r>
              <a:rPr lang="en-US" dirty="0"/>
              <a:t> 2020 / © 2020 IBM Corporation</a:t>
            </a:r>
          </a:p>
        </p:txBody>
      </p:sp>
    </p:spTree>
    <p:extLst>
      <p:ext uri="{BB962C8B-B14F-4D97-AF65-F5344CB8AC3E}">
        <p14:creationId xmlns:p14="http://schemas.microsoft.com/office/powerpoint/2010/main" val="12460386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text (1/4), blank (3/4)">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a:t>Click to edit Master title style</a:t>
            </a:r>
          </a:p>
        </p:txBody>
      </p:sp>
      <p:sp>
        <p:nvSpPr>
          <p:cNvPr id="6" name="Text Placeholder"/>
          <p:cNvSpPr>
            <a:spLocks noGrp="1"/>
          </p:cNvSpPr>
          <p:nvPr>
            <p:ph type="body" sz="quarter" idx="12"/>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8" name="Footer Placeholder">
            <a:extLst>
              <a:ext uri="{FF2B5EF4-FFF2-40B4-BE49-F238E27FC236}">
                <a16:creationId xmlns:a16="http://schemas.microsoft.com/office/drawing/2014/main" id="{F692DD29-4718-C84B-AD6F-A7F3BB0931E2}"/>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bg1"/>
                </a:solidFill>
                <a:latin typeface="IBM Plex Sans" panose="020B0503050203000203" pitchFamily="34" charset="0"/>
              </a:defRPr>
            </a:lvl1pPr>
          </a:lstStyle>
          <a:p>
            <a:r>
              <a:rPr lang="en-US" dirty="0" err="1"/>
              <a:t>TechCon</a:t>
            </a:r>
            <a:r>
              <a:rPr lang="en-US" dirty="0"/>
              <a:t> 2020 / © 2020 IBM Corporation</a:t>
            </a:r>
          </a:p>
        </p:txBody>
      </p:sp>
    </p:spTree>
    <p:extLst>
      <p:ext uri="{BB962C8B-B14F-4D97-AF65-F5344CB8AC3E}">
        <p14:creationId xmlns:p14="http://schemas.microsoft.com/office/powerpoint/2010/main" val="18988596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ase study 1: title, text (two columns), half-image">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dirty="0"/>
              <a:t>Click to edit Master title style</a:t>
            </a:r>
          </a:p>
        </p:txBody>
      </p:sp>
      <p:sp>
        <p:nvSpPr>
          <p:cNvPr id="8" name="Text Placeholder 1"/>
          <p:cNvSpPr>
            <a:spLocks noGrp="1"/>
          </p:cNvSpPr>
          <p:nvPr>
            <p:ph type="body" sz="quarter" idx="13"/>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sz="quarter" idx="15"/>
          </p:nvPr>
        </p:nvSpPr>
        <p:spPr>
          <a:xfrm>
            <a:off x="2505456" y="1243584"/>
            <a:ext cx="1837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p:cNvSpPr>
            <a:spLocks noGrp="1"/>
          </p:cNvSpPr>
          <p:nvPr>
            <p:ph type="pic" sz="quarter" idx="14"/>
          </p:nvPr>
        </p:nvSpPr>
        <p:spPr>
          <a:xfrm>
            <a:off x="4572000" y="0"/>
            <a:ext cx="4572000" cy="5143500"/>
          </a:xfrm>
        </p:spPr>
        <p:txBody>
          <a:bodyPr lIns="91440" tIns="91440" rIns="91440" bIns="91440"/>
          <a:lstStyle/>
          <a:p>
            <a:r>
              <a:rPr lang="en-US" dirty="0"/>
              <a:t>Drag picture to placeholder or click icon to add</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10" name="Footer Placeholder">
            <a:extLst>
              <a:ext uri="{FF2B5EF4-FFF2-40B4-BE49-F238E27FC236}">
                <a16:creationId xmlns:a16="http://schemas.microsoft.com/office/drawing/2014/main" id="{F3D6121A-EF25-7C4C-A2B4-B7700F238948}"/>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bg1"/>
                </a:solidFill>
                <a:latin typeface="IBM Plex Sans" panose="020B0503050203000203" pitchFamily="34" charset="0"/>
              </a:defRPr>
            </a:lvl1pPr>
          </a:lstStyle>
          <a:p>
            <a:r>
              <a:rPr lang="en-US" dirty="0" err="1"/>
              <a:t>TechCon</a:t>
            </a:r>
            <a:r>
              <a:rPr lang="en-US" dirty="0"/>
              <a:t> 2020 / © 2020 IBM Corporation</a:t>
            </a:r>
          </a:p>
        </p:txBody>
      </p:sp>
    </p:spTree>
    <p:extLst>
      <p:ext uri="{BB962C8B-B14F-4D97-AF65-F5344CB8AC3E}">
        <p14:creationId xmlns:p14="http://schemas.microsoft.com/office/powerpoint/2010/main" val="21175532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ase study 2: title, text (2/4), quote (2/4)">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a:t>Click to edit Master title style</a:t>
            </a:r>
          </a:p>
        </p:txBody>
      </p:sp>
      <p:sp>
        <p:nvSpPr>
          <p:cNvPr id="6" name="Text Placeholder 1"/>
          <p:cNvSpPr>
            <a:spLocks noGrp="1"/>
          </p:cNvSpPr>
          <p:nvPr>
            <p:ph type="body" sz="quarter" idx="12"/>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p:cNvSpPr>
            <a:spLocks noGrp="1"/>
          </p:cNvSpPr>
          <p:nvPr>
            <p:ph type="body" sz="quarter" idx="13"/>
          </p:nvPr>
        </p:nvSpPr>
        <p:spPr>
          <a:xfrm>
            <a:off x="2505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3"/>
          <p:cNvSpPr>
            <a:spLocks noGrp="1"/>
          </p:cNvSpPr>
          <p:nvPr>
            <p:ph type="body" sz="quarter" idx="14"/>
          </p:nvPr>
        </p:nvSpPr>
        <p:spPr>
          <a:xfrm>
            <a:off x="4773168" y="1216152"/>
            <a:ext cx="4142232" cy="3279648"/>
          </a:xfrm>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11" name="Footer Placeholder">
            <a:extLst>
              <a:ext uri="{FF2B5EF4-FFF2-40B4-BE49-F238E27FC236}">
                <a16:creationId xmlns:a16="http://schemas.microsoft.com/office/drawing/2014/main" id="{F1696BFF-6BA3-9C40-9729-1DEB2B2F2312}"/>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bg1"/>
                </a:solidFill>
                <a:latin typeface="IBM Plex Sans" panose="020B0503050203000203" pitchFamily="34" charset="0"/>
              </a:defRPr>
            </a:lvl1pPr>
          </a:lstStyle>
          <a:p>
            <a:r>
              <a:rPr lang="en-US" dirty="0" err="1"/>
              <a:t>TechCon</a:t>
            </a:r>
            <a:r>
              <a:rPr lang="en-US" dirty="0"/>
              <a:t> 2020 / © 2020 IBM Corporation</a:t>
            </a:r>
          </a:p>
        </p:txBody>
      </p:sp>
    </p:spTree>
    <p:extLst>
      <p:ext uri="{BB962C8B-B14F-4D97-AF65-F5344CB8AC3E}">
        <p14:creationId xmlns:p14="http://schemas.microsoft.com/office/powerpoint/2010/main" val="3213008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ext Placeholder"/>
          <p:cNvSpPr>
            <a:spLocks noGrp="1"/>
          </p:cNvSpPr>
          <p:nvPr>
            <p:ph type="body" sz="quarter" idx="12"/>
          </p:nvPr>
        </p:nvSpPr>
        <p:spPr>
          <a:xfrm>
            <a:off x="219456" y="201168"/>
            <a:ext cx="1837944" cy="42946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able Placeholder"/>
          <p:cNvSpPr>
            <a:spLocks noGrp="1"/>
          </p:cNvSpPr>
          <p:nvPr>
            <p:ph type="tbl" sz="quarter" idx="13"/>
          </p:nvPr>
        </p:nvSpPr>
        <p:spPr>
          <a:xfrm>
            <a:off x="2505457" y="201168"/>
            <a:ext cx="6409876" cy="4294632"/>
          </a:xfrm>
        </p:spPr>
        <p:txBody>
          <a:bodyPr lIns="0" tIns="0" rIns="91440" bIns="91440"/>
          <a:lstStyle/>
          <a:p>
            <a:r>
              <a:rPr lang="en-US" dirty="0"/>
              <a:t>Click icon to add table</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9" name="Footer Placeholder">
            <a:extLst>
              <a:ext uri="{FF2B5EF4-FFF2-40B4-BE49-F238E27FC236}">
                <a16:creationId xmlns:a16="http://schemas.microsoft.com/office/drawing/2014/main" id="{E0E3EE96-3410-0141-8673-E1E7D3AF6800}"/>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bg1"/>
                </a:solidFill>
                <a:latin typeface="IBM Plex Sans" panose="020B0503050203000203" pitchFamily="34" charset="0"/>
              </a:defRPr>
            </a:lvl1pPr>
          </a:lstStyle>
          <a:p>
            <a:r>
              <a:rPr lang="en-US" dirty="0" err="1"/>
              <a:t>TechCon</a:t>
            </a:r>
            <a:r>
              <a:rPr lang="en-US" dirty="0"/>
              <a:t> 2020 / © 2020 IBM Corporation</a:t>
            </a:r>
          </a:p>
        </p:txBody>
      </p:sp>
    </p:spTree>
    <p:extLst>
      <p:ext uri="{BB962C8B-B14F-4D97-AF65-F5344CB8AC3E}">
        <p14:creationId xmlns:p14="http://schemas.microsoft.com/office/powerpoint/2010/main" val="632275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2" name="Title"/>
          <p:cNvSpPr>
            <a:spLocks noGrp="1"/>
          </p:cNvSpPr>
          <p:nvPr>
            <p:ph type="title"/>
          </p:nvPr>
        </p:nvSpPr>
        <p:spPr>
          <a:xfrm>
            <a:off x="137161" y="91440"/>
            <a:ext cx="8778172" cy="4404360"/>
          </a:xfrm>
        </p:spPr>
        <p:txBody>
          <a:bodyPr/>
          <a:lstStyle>
            <a:lvl1pPr>
              <a:defRPr sz="9600" b="1" i="0">
                <a:latin typeface="IBM Plex Sans" panose="020B0503050203000203" pitchFamily="34" charset="0"/>
              </a:defRPr>
            </a:lvl1pPr>
          </a:lstStyle>
          <a:p>
            <a:r>
              <a:rPr lang="en-US"/>
              <a:t>Click to edit Master title style</a:t>
            </a:r>
            <a:endParaRPr lang="en-US" dirty="0"/>
          </a:p>
        </p:txBody>
      </p:sp>
      <p:sp>
        <p:nvSpPr>
          <p:cNvPr id="4" name="Slide Number Placeholder"/>
          <p:cNvSpPr>
            <a:spLocks noGrp="1"/>
          </p:cNvSpPr>
          <p:nvPr>
            <p:ph type="sldNum" sz="quarter" idx="11"/>
          </p:nvPr>
        </p:nvSpPr>
        <p:spPr/>
        <p:txBody>
          <a:bodyPr/>
          <a:lstStyle>
            <a:lvl1pPr>
              <a:defRPr>
                <a:latin typeface="IBM Plex Sans" panose="020B0503050203000203" pitchFamily="34" charset="0"/>
              </a:defRPr>
            </a:lvl1pPr>
          </a:lstStyle>
          <a:p>
            <a:fld id="{59395FB3-9C97-154F-86B2-7E381B951268}" type="slidenum">
              <a:rPr lang="en-US" smtClean="0"/>
              <a:pPr/>
              <a:t>‹#›</a:t>
            </a:fld>
            <a:endParaRPr lang="en-US" dirty="0"/>
          </a:p>
        </p:txBody>
      </p:sp>
      <p:sp>
        <p:nvSpPr>
          <p:cNvPr id="6" name="Footer Placeholder">
            <a:extLst>
              <a:ext uri="{FF2B5EF4-FFF2-40B4-BE49-F238E27FC236}">
                <a16:creationId xmlns:a16="http://schemas.microsoft.com/office/drawing/2014/main" id="{34AD9509-2FB7-E04F-BE1E-6DA9DF2EF804}"/>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bg1"/>
                </a:solidFill>
                <a:latin typeface="IBM Plex Sans" panose="020B0503050203000203" pitchFamily="34" charset="0"/>
              </a:defRPr>
            </a:lvl1pPr>
          </a:lstStyle>
          <a:p>
            <a:r>
              <a:rPr lang="en-US" dirty="0" err="1"/>
              <a:t>TechCon</a:t>
            </a:r>
            <a:r>
              <a:rPr lang="en-US" dirty="0"/>
              <a:t> 2020 / © 2020 IBM Corporation</a:t>
            </a:r>
          </a:p>
        </p:txBody>
      </p:sp>
    </p:spTree>
    <p:extLst>
      <p:ext uri="{BB962C8B-B14F-4D97-AF65-F5344CB8AC3E}">
        <p14:creationId xmlns:p14="http://schemas.microsoft.com/office/powerpoint/2010/main" val="12011237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Footer Placeholder">
            <a:extLst>
              <a:ext uri="{FF2B5EF4-FFF2-40B4-BE49-F238E27FC236}">
                <a16:creationId xmlns:a16="http://schemas.microsoft.com/office/drawing/2014/main" id="{F7447612-F03C-EC48-BF86-9606D1D161C1}"/>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bg1"/>
                </a:solidFill>
                <a:latin typeface="IBM Plex Sans" panose="020B0503050203000203" pitchFamily="34" charset="0"/>
              </a:defRPr>
            </a:lvl1pPr>
          </a:lstStyle>
          <a:p>
            <a:r>
              <a:rPr lang="en-US" dirty="0" err="1"/>
              <a:t>TechCon</a:t>
            </a:r>
            <a:r>
              <a:rPr lang="en-US" dirty="0"/>
              <a:t> 2020 / © 2020 IBM Corporation</a:t>
            </a:r>
          </a:p>
        </p:txBody>
      </p:sp>
    </p:spTree>
    <p:extLst>
      <p:ext uri="{BB962C8B-B14F-4D97-AF65-F5344CB8AC3E}">
        <p14:creationId xmlns:p14="http://schemas.microsoft.com/office/powerpoint/2010/main" val="53089995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no footer)">
    <p:spTree>
      <p:nvGrpSpPr>
        <p:cNvPr id="1" name=""/>
        <p:cNvGrpSpPr/>
        <p:nvPr/>
      </p:nvGrpSpPr>
      <p:grpSpPr>
        <a:xfrm>
          <a:off x="0" y="0"/>
          <a:ext cx="0" cy="0"/>
          <a:chOff x="0" y="0"/>
          <a:chExt cx="0" cy="0"/>
        </a:xfrm>
      </p:grpSpPr>
      <p:sp>
        <p:nvSpPr>
          <p:cNvPr id="2" name="Footer Placeholder">
            <a:extLst>
              <a:ext uri="{FF2B5EF4-FFF2-40B4-BE49-F238E27FC236}">
                <a16:creationId xmlns:a16="http://schemas.microsoft.com/office/drawing/2014/main" id="{D67D8224-C10C-094C-914F-6BF28EB2EB12}"/>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bg1"/>
                </a:solidFill>
                <a:latin typeface="IBM Plex Sans" panose="020B0503050203000203" pitchFamily="34" charset="0"/>
              </a:defRPr>
            </a:lvl1pPr>
          </a:lstStyle>
          <a:p>
            <a:r>
              <a:rPr lang="en-US" dirty="0" err="1"/>
              <a:t>TechCon</a:t>
            </a:r>
            <a:r>
              <a:rPr lang="en-US" dirty="0"/>
              <a:t> 2020 / © 2020 IBM Corporation</a:t>
            </a:r>
          </a:p>
        </p:txBody>
      </p:sp>
    </p:spTree>
    <p:extLst>
      <p:ext uri="{BB962C8B-B14F-4D97-AF65-F5344CB8AC3E}">
        <p14:creationId xmlns:p14="http://schemas.microsoft.com/office/powerpoint/2010/main" val="20133610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dirty="0"/>
              <a:t>Click to edit Master title style</a:t>
            </a:r>
          </a:p>
        </p:txBody>
      </p:sp>
      <p:sp>
        <p:nvSpPr>
          <p:cNvPr id="8" name="Text Placeholder 1"/>
          <p:cNvSpPr>
            <a:spLocks noGrp="1"/>
          </p:cNvSpPr>
          <p:nvPr>
            <p:ph type="body" sz="quarter" idx="13"/>
          </p:nvPr>
        </p:nvSpPr>
        <p:spPr>
          <a:xfrm>
            <a:off x="219456" y="1261872"/>
            <a:ext cx="4123944" cy="1309878"/>
          </a:xfrm>
        </p:spPr>
        <p:txBody>
          <a:bodyPr/>
          <a:lstStyle>
            <a:lvl1pPr>
              <a:spcBef>
                <a:spcPts val="0"/>
              </a:spcBef>
              <a:defRPr sz="1000"/>
            </a:lvl1pPr>
            <a:lvl2pPr marL="0" indent="0">
              <a:spcBef>
                <a:spcPts val="0"/>
              </a:spcBef>
              <a:buNone/>
              <a:defRPr/>
            </a:lvl2pPr>
            <a:lvl3pPr marL="201615" indent="0">
              <a:buNone/>
              <a:defRPr/>
            </a:lvl3pPr>
            <a:lvl4pPr marL="434981" indent="0">
              <a:buNone/>
              <a:defRPr/>
            </a:lvl4pPr>
            <a:lvl5pPr marL="631833" indent="0">
              <a:buNone/>
              <a:defRPr/>
            </a:lvl5pPr>
          </a:lstStyle>
          <a:p>
            <a:pPr lvl="0"/>
            <a:r>
              <a:rPr lang="en-US" dirty="0"/>
              <a:t>Click to edit Master text styles</a:t>
            </a:r>
          </a:p>
        </p:txBody>
      </p:sp>
      <p:sp>
        <p:nvSpPr>
          <p:cNvPr id="6" name="Text Placeholder 2">
            <a:extLst>
              <a:ext uri="{FF2B5EF4-FFF2-40B4-BE49-F238E27FC236}">
                <a16:creationId xmlns:a16="http://schemas.microsoft.com/office/drawing/2014/main" id="{1A559C73-A008-FB4D-B34A-1B1C1C01CDCD}"/>
              </a:ext>
            </a:extLst>
          </p:cNvPr>
          <p:cNvSpPr>
            <a:spLocks noGrp="1"/>
          </p:cNvSpPr>
          <p:nvPr>
            <p:ph type="body" sz="quarter" idx="14"/>
          </p:nvPr>
        </p:nvSpPr>
        <p:spPr>
          <a:xfrm>
            <a:off x="219456" y="3209544"/>
            <a:ext cx="6409944" cy="1307592"/>
          </a:xfrm>
        </p:spPr>
        <p:txBody>
          <a:bodyPr anchor="b"/>
          <a:lstStyle>
            <a:lvl1pPr>
              <a:spcBef>
                <a:spcPts val="300"/>
              </a:spcBef>
              <a:defRPr sz="600"/>
            </a:lvl1pPr>
            <a:lvl2pPr>
              <a:defRPr sz="600"/>
            </a:lvl2pPr>
            <a:lvl3pPr>
              <a:defRPr sz="600"/>
            </a:lvl3pPr>
            <a:lvl4pPr>
              <a:defRPr sz="600"/>
            </a:lvl4pPr>
            <a:lvl5pPr>
              <a:defRPr sz="600"/>
            </a:lvl5pPr>
          </a:lstStyle>
          <a:p>
            <a:pPr lvl="0"/>
            <a:r>
              <a:rPr lang="en-US" dirty="0"/>
              <a:t>Click to edit Master text styles</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9" name="Footer Placeholder">
            <a:extLst>
              <a:ext uri="{FF2B5EF4-FFF2-40B4-BE49-F238E27FC236}">
                <a16:creationId xmlns:a16="http://schemas.microsoft.com/office/drawing/2014/main" id="{4C35379E-F0EA-7D4A-8E8A-D8ACA6258AA8}"/>
              </a:ext>
            </a:extLst>
          </p:cNvPr>
          <p:cNvSpPr txBox="1">
            <a:spLocks/>
          </p:cNvSpPr>
          <p:nvPr userDrawn="1"/>
        </p:nvSpPr>
        <p:spPr>
          <a:xfrm>
            <a:off x="457265" y="4858988"/>
            <a:ext cx="4114735" cy="166687"/>
          </a:xfrm>
          <a:prstGeom prst="rect">
            <a:avLst/>
          </a:prstGeom>
        </p:spPr>
        <p:txBody>
          <a:bodyPr vert="horz" lIns="0" tIns="0" rIns="0" bIns="0" rtlCol="0" anchor="ctr"/>
          <a:lstStyle>
            <a:defPPr>
              <a:defRPr lang="en-US"/>
            </a:defPPr>
            <a:lvl1pPr marL="0" marR="0" indent="0" algn="l" defTabSz="685992" rtl="0" eaLnBrk="1" fontAlgn="auto" latinLnBrk="0" hangingPunct="1">
              <a:lnSpc>
                <a:spcPct val="100000"/>
              </a:lnSpc>
              <a:spcBef>
                <a:spcPts val="0"/>
              </a:spcBef>
              <a:spcAft>
                <a:spcPts val="0"/>
              </a:spcAft>
              <a:buClrTx/>
              <a:buSzTx/>
              <a:buFontTx/>
              <a:buNone/>
              <a:tabLst/>
              <a:defRPr sz="600" kern="1200">
                <a:solidFill>
                  <a:schemeClr val="bg1"/>
                </a:solidFill>
                <a:latin typeface="IBM Plex Sans" panose="020B0503050203000203" pitchFamily="34" charset="0"/>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a:lstStyle>
          <a:p>
            <a:r>
              <a:rPr lang="en-US"/>
              <a:t>TechCon 2020 / © 2020 IBM Corporation</a:t>
            </a:r>
            <a:endParaRPr lang="en-US" dirty="0"/>
          </a:p>
        </p:txBody>
      </p:sp>
    </p:spTree>
    <p:extLst>
      <p:ext uri="{BB962C8B-B14F-4D97-AF65-F5344CB8AC3E}">
        <p14:creationId xmlns:p14="http://schemas.microsoft.com/office/powerpoint/2010/main" val="184158195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ibm sign-off">
    <p:spTree>
      <p:nvGrpSpPr>
        <p:cNvPr id="1" name=""/>
        <p:cNvGrpSpPr/>
        <p:nvPr/>
      </p:nvGrpSpPr>
      <p:grpSpPr>
        <a:xfrm>
          <a:off x="0" y="0"/>
          <a:ext cx="0" cy="0"/>
          <a:chOff x="0" y="0"/>
          <a:chExt cx="0" cy="0"/>
        </a:xfrm>
      </p:grpSpPr>
      <p:pic>
        <p:nvPicPr>
          <p:cNvPr id="6" name="Picture" descr="IBM 8-bar logo"/>
          <p:cNvPicPr>
            <a:picLocks noChangeAspect="1"/>
          </p:cNvPicPr>
          <p:nvPr userDrawn="1"/>
        </p:nvPicPr>
        <p:blipFill>
          <a:blip r:embed="rId2"/>
          <a:stretch>
            <a:fillRect/>
          </a:stretch>
        </p:blipFill>
        <p:spPr>
          <a:xfrm>
            <a:off x="3925954" y="2315617"/>
            <a:ext cx="1292095" cy="512269"/>
          </a:xfrm>
          <a:prstGeom prst="rect">
            <a:avLst/>
          </a:prstGeom>
        </p:spPr>
      </p:pic>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7" name="Footer Placeholder">
            <a:extLst>
              <a:ext uri="{FF2B5EF4-FFF2-40B4-BE49-F238E27FC236}">
                <a16:creationId xmlns:a16="http://schemas.microsoft.com/office/drawing/2014/main" id="{3B4DB7FE-8CFD-3D4D-A9F6-30F6BDD53E6A}"/>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bg1"/>
                </a:solidFill>
                <a:latin typeface="IBM Plex Sans" panose="020B0503050203000203" pitchFamily="34" charset="0"/>
              </a:defRPr>
            </a:lvl1pPr>
          </a:lstStyle>
          <a:p>
            <a:r>
              <a:rPr lang="en-US" dirty="0" err="1"/>
              <a:t>TechCon</a:t>
            </a:r>
            <a:r>
              <a:rPr lang="en-US" dirty="0"/>
              <a:t> 2020 / © 2020 IBM Corporation</a:t>
            </a:r>
          </a:p>
        </p:txBody>
      </p:sp>
    </p:spTree>
    <p:extLst>
      <p:ext uri="{BB962C8B-B14F-4D97-AF65-F5344CB8AC3E}">
        <p14:creationId xmlns:p14="http://schemas.microsoft.com/office/powerpoint/2010/main" val="83188999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lvl1pPr>
              <a:defRPr>
                <a:solidFill>
                  <a:schemeClr val="tx1"/>
                </a:solidFill>
              </a:defRPr>
            </a:lvl1pPr>
          </a:lstStyle>
          <a:p>
            <a:r>
              <a:rPr lang="en-US" dirty="0"/>
              <a:t>Click to edit Master title style</a:t>
            </a:r>
          </a:p>
        </p:txBody>
      </p:sp>
      <p:pic>
        <p:nvPicPr>
          <p:cNvPr id="6" name="Picture"/>
          <p:cNvPicPr>
            <a:picLocks noChangeAspect="1"/>
          </p:cNvPicPr>
          <p:nvPr userDrawn="1"/>
        </p:nvPicPr>
        <p:blipFill>
          <a:blip r:embed="rId2"/>
          <a:stretch>
            <a:fillRect/>
          </a:stretch>
        </p:blipFill>
        <p:spPr>
          <a:xfrm>
            <a:off x="8393812" y="4692553"/>
            <a:ext cx="521589" cy="208108"/>
          </a:xfrm>
          <a:prstGeom prst="rect">
            <a:avLst/>
          </a:prstGeom>
        </p:spPr>
      </p:pic>
      <p:sp>
        <p:nvSpPr>
          <p:cNvPr id="7" name="Footer Placeholder">
            <a:extLst>
              <a:ext uri="{FF2B5EF4-FFF2-40B4-BE49-F238E27FC236}">
                <a16:creationId xmlns:a16="http://schemas.microsoft.com/office/drawing/2014/main" id="{133F751B-6C89-FA4E-B759-B2EEECC57A00}"/>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tx1"/>
                </a:solidFill>
                <a:latin typeface="IBM Plex Sans" panose="020B0503050203000203" pitchFamily="34" charset="0"/>
              </a:defRPr>
            </a:lvl1pPr>
          </a:lstStyle>
          <a:p>
            <a:r>
              <a:rPr lang="en-US" dirty="0" err="1"/>
              <a:t>TechCon</a:t>
            </a:r>
            <a:r>
              <a:rPr lang="en-US" dirty="0"/>
              <a:t> 2020/ © 2020 IBM Corporation</a:t>
            </a:r>
          </a:p>
        </p:txBody>
      </p:sp>
    </p:spTree>
    <p:extLst>
      <p:ext uri="{BB962C8B-B14F-4D97-AF65-F5344CB8AC3E}">
        <p14:creationId xmlns:p14="http://schemas.microsoft.com/office/powerpoint/2010/main" val="179450474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dirty="0"/>
              <a:t>Click to edit Master title style</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5" name="Footer Placeholder">
            <a:extLst>
              <a:ext uri="{FF2B5EF4-FFF2-40B4-BE49-F238E27FC236}">
                <a16:creationId xmlns:a16="http://schemas.microsoft.com/office/drawing/2014/main" id="{7FCA7938-56FC-4B4C-A99A-77EF30C6E438}"/>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tx1"/>
                </a:solidFill>
                <a:latin typeface="IBM Plex Sans" panose="020B0503050203000203" pitchFamily="34" charset="0"/>
              </a:defRPr>
            </a:lvl1pPr>
          </a:lstStyle>
          <a:p>
            <a:r>
              <a:rPr lang="en-US" dirty="0" err="1"/>
              <a:t>TechCon</a:t>
            </a:r>
            <a:r>
              <a:rPr lang="en-US" dirty="0"/>
              <a:t> 2020/ © 2020 IBM Corporation</a:t>
            </a:r>
          </a:p>
        </p:txBody>
      </p:sp>
    </p:spTree>
    <p:extLst>
      <p:ext uri="{BB962C8B-B14F-4D97-AF65-F5344CB8AC3E}">
        <p14:creationId xmlns:p14="http://schemas.microsoft.com/office/powerpoint/2010/main" val="67007421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0100"/>
          </a:xfrm>
        </p:spPr>
        <p:txBody>
          <a:bodyPr/>
          <a:lstStyle/>
          <a:p>
            <a:r>
              <a:rPr lang="en-US" dirty="0"/>
              <a:t>Click to edit Master title style</a:t>
            </a:r>
          </a:p>
        </p:txBody>
      </p:sp>
      <p:sp>
        <p:nvSpPr>
          <p:cNvPr id="8" name="Text Placeholder 1"/>
          <p:cNvSpPr>
            <a:spLocks noGrp="1"/>
          </p:cNvSpPr>
          <p:nvPr>
            <p:ph type="body" sz="quarter" idx="13"/>
          </p:nvPr>
        </p:nvSpPr>
        <p:spPr>
          <a:xfrm>
            <a:off x="219456" y="1243584"/>
            <a:ext cx="4123944" cy="3252216"/>
          </a:xfrm>
        </p:spPr>
        <p:txBody>
          <a:bodyPr/>
          <a:lstStyle>
            <a:lvl1pPr>
              <a:spcBef>
                <a:spcPts val="0"/>
              </a:spcBef>
              <a:defRPr/>
            </a:lvl1pPr>
            <a:lvl2pPr marL="0" indent="0">
              <a:spcBef>
                <a:spcPts val="0"/>
              </a:spcBef>
              <a:buNone/>
              <a:defRPr/>
            </a:lvl2pPr>
            <a:lvl3pPr marL="201615" indent="0">
              <a:buNone/>
              <a:defRPr/>
            </a:lvl3pPr>
            <a:lvl4pPr marL="434981" indent="0">
              <a:buNone/>
              <a:defRPr/>
            </a:lvl4pPr>
            <a:lvl5pPr marL="631833" indent="0">
              <a:buNone/>
              <a:defRPr/>
            </a:lvl5pPr>
          </a:lstStyle>
          <a:p>
            <a:pPr lvl="0"/>
            <a:r>
              <a:rPr lang="en-US" dirty="0"/>
              <a:t>Click to edit Master text styles</a:t>
            </a:r>
          </a:p>
          <a:p>
            <a:pPr lvl="1"/>
            <a:r>
              <a:rPr lang="en-US" dirty="0"/>
              <a:t>Second level</a:t>
            </a:r>
          </a:p>
          <a:p>
            <a:pPr lvl="1"/>
            <a:r>
              <a:rPr lang="en-US" dirty="0"/>
              <a:t>Third level</a:t>
            </a:r>
          </a:p>
          <a:p>
            <a:pPr lvl="1"/>
            <a:r>
              <a:rPr lang="en-US" dirty="0"/>
              <a:t>Fourth level</a:t>
            </a:r>
          </a:p>
          <a:p>
            <a:pPr lvl="1"/>
            <a:r>
              <a:rPr lang="en-US" dirty="0"/>
              <a:t>Fifth level</a:t>
            </a:r>
          </a:p>
        </p:txBody>
      </p:sp>
      <p:sp>
        <p:nvSpPr>
          <p:cNvPr id="6" name="Text Placeholder 2"/>
          <p:cNvSpPr>
            <a:spLocks noGrp="1"/>
          </p:cNvSpPr>
          <p:nvPr>
            <p:ph type="body" sz="quarter" idx="12"/>
          </p:nvPr>
        </p:nvSpPr>
        <p:spPr>
          <a:xfrm>
            <a:off x="4791456" y="1243584"/>
            <a:ext cx="4123944" cy="3252216"/>
          </a:xfrm>
        </p:spPr>
        <p:txBody>
          <a:bodyPr/>
          <a:lstStyle>
            <a:lvl1pPr>
              <a:spcBef>
                <a:spcPts val="0"/>
              </a:spcBef>
              <a:defRPr/>
            </a:lvl1pPr>
            <a:lvl2pPr marL="0" indent="0">
              <a:spcBef>
                <a:spcPts val="0"/>
              </a:spcBef>
              <a:buNone/>
              <a:defRPr/>
            </a:lvl2pPr>
            <a:lvl3pPr marL="201615" indent="0">
              <a:buNone/>
              <a:defRPr/>
            </a:lvl3pPr>
            <a:lvl4pPr marL="434981" indent="0">
              <a:buNone/>
              <a:defRPr/>
            </a:lvl4pPr>
            <a:lvl5pPr marL="631833" indent="0">
              <a:buNone/>
              <a:defRPr/>
            </a:lvl5pPr>
          </a:lstStyle>
          <a:p>
            <a:pPr lvl="0"/>
            <a:r>
              <a:rPr lang="en-US" dirty="0"/>
              <a:t>Click to edit Master text styles</a:t>
            </a:r>
          </a:p>
          <a:p>
            <a:pPr lvl="0"/>
            <a:r>
              <a:rPr lang="en-US" dirty="0"/>
              <a:t>Second level</a:t>
            </a:r>
          </a:p>
          <a:p>
            <a:pPr lvl="1"/>
            <a:r>
              <a:rPr lang="en-US" dirty="0"/>
              <a:t>Third level</a:t>
            </a:r>
          </a:p>
          <a:p>
            <a:pPr lvl="1"/>
            <a:r>
              <a:rPr lang="en-US" dirty="0"/>
              <a:t>Fourth level</a:t>
            </a:r>
          </a:p>
          <a:p>
            <a:pPr lvl="1"/>
            <a:r>
              <a:rPr lang="en-US" dirty="0"/>
              <a:t>Fifth level</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7" name="Footer Placeholder">
            <a:extLst>
              <a:ext uri="{FF2B5EF4-FFF2-40B4-BE49-F238E27FC236}">
                <a16:creationId xmlns:a16="http://schemas.microsoft.com/office/drawing/2014/main" id="{7EDEA1D2-31E2-0C47-BBDD-6A1D1E7E8561}"/>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tx1"/>
                </a:solidFill>
                <a:latin typeface="IBM Plex Sans" panose="020B0503050203000203" pitchFamily="34" charset="0"/>
              </a:defRPr>
            </a:lvl1pPr>
          </a:lstStyle>
          <a:p>
            <a:r>
              <a:rPr lang="en-US" dirty="0" err="1"/>
              <a:t>TechCon</a:t>
            </a:r>
            <a:r>
              <a:rPr lang="en-US" dirty="0"/>
              <a:t> 2020/ © 2020 IBM Corporation</a:t>
            </a:r>
          </a:p>
        </p:txBody>
      </p:sp>
    </p:spTree>
    <p:extLst>
      <p:ext uri="{BB962C8B-B14F-4D97-AF65-F5344CB8AC3E}">
        <p14:creationId xmlns:p14="http://schemas.microsoft.com/office/powerpoint/2010/main" val="15853906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fact, number">
    <p:spTree>
      <p:nvGrpSpPr>
        <p:cNvPr id="1" name=""/>
        <p:cNvGrpSpPr/>
        <p:nvPr/>
      </p:nvGrpSpPr>
      <p:grpSpPr>
        <a:xfrm>
          <a:off x="0" y="0"/>
          <a:ext cx="0" cy="0"/>
          <a:chOff x="0" y="0"/>
          <a:chExt cx="0" cy="0"/>
        </a:xfrm>
      </p:grpSpPr>
      <p:sp>
        <p:nvSpPr>
          <p:cNvPr id="2" name="Title"/>
          <p:cNvSpPr>
            <a:spLocks noGrp="1"/>
          </p:cNvSpPr>
          <p:nvPr>
            <p:ph type="title"/>
          </p:nvPr>
        </p:nvSpPr>
        <p:spPr>
          <a:xfrm>
            <a:off x="219456" y="219456"/>
            <a:ext cx="4133088" cy="804672"/>
          </a:xfrm>
        </p:spPr>
        <p:txBody>
          <a:bodyPr/>
          <a:lstStyle>
            <a:lvl1pPr>
              <a:defRPr sz="1600"/>
            </a:lvl1pPr>
          </a:lstStyle>
          <a:p>
            <a:r>
              <a:rPr lang="en-US" dirty="0"/>
              <a:t>Click to edit Master title style</a:t>
            </a:r>
          </a:p>
        </p:txBody>
      </p:sp>
      <p:sp>
        <p:nvSpPr>
          <p:cNvPr id="6" name="Text Placeholder"/>
          <p:cNvSpPr>
            <a:spLocks noGrp="1"/>
          </p:cNvSpPr>
          <p:nvPr>
            <p:ph type="body" sz="quarter" idx="12"/>
          </p:nvPr>
        </p:nvSpPr>
        <p:spPr>
          <a:xfrm>
            <a:off x="137160" y="1133856"/>
            <a:ext cx="4206240" cy="3361944"/>
          </a:xfrm>
        </p:spPr>
        <p:txBody>
          <a:bodyPr/>
          <a:lstStyle>
            <a:lvl1pPr>
              <a:lnSpc>
                <a:spcPct val="90000"/>
              </a:lnSpc>
              <a:defRPr sz="9600" b="1"/>
            </a:lvl1pPr>
          </a:lstStyle>
          <a:p>
            <a:pPr lvl="0"/>
            <a:r>
              <a:rPr lang="en-US" dirty="0"/>
              <a:t>Click to edit</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7" name="Footer Placeholder">
            <a:extLst>
              <a:ext uri="{FF2B5EF4-FFF2-40B4-BE49-F238E27FC236}">
                <a16:creationId xmlns:a16="http://schemas.microsoft.com/office/drawing/2014/main" id="{9431F8B3-9B12-0442-8BCD-4E92501DCD36}"/>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tx1"/>
                </a:solidFill>
                <a:latin typeface="IBM Plex Sans" panose="020B0503050203000203" pitchFamily="34" charset="0"/>
              </a:defRPr>
            </a:lvl1pPr>
          </a:lstStyle>
          <a:p>
            <a:r>
              <a:rPr lang="en-US" dirty="0" err="1"/>
              <a:t>TechCon</a:t>
            </a:r>
            <a:r>
              <a:rPr lang="en-US" dirty="0"/>
              <a:t> 2020/ © 2020 IBM Corporation</a:t>
            </a:r>
          </a:p>
        </p:txBody>
      </p:sp>
    </p:spTree>
    <p:extLst>
      <p:ext uri="{BB962C8B-B14F-4D97-AF65-F5344CB8AC3E}">
        <p14:creationId xmlns:p14="http://schemas.microsoft.com/office/powerpoint/2010/main" val="15726051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fact, number, half-image (bleeds)">
    <p:spTree>
      <p:nvGrpSpPr>
        <p:cNvPr id="1" name=""/>
        <p:cNvGrpSpPr/>
        <p:nvPr/>
      </p:nvGrpSpPr>
      <p:grpSpPr>
        <a:xfrm>
          <a:off x="0" y="0"/>
          <a:ext cx="0" cy="0"/>
          <a:chOff x="0" y="0"/>
          <a:chExt cx="0" cy="0"/>
        </a:xfrm>
      </p:grpSpPr>
      <p:sp>
        <p:nvSpPr>
          <p:cNvPr id="2" name="Title"/>
          <p:cNvSpPr>
            <a:spLocks noGrp="1"/>
          </p:cNvSpPr>
          <p:nvPr>
            <p:ph type="title"/>
          </p:nvPr>
        </p:nvSpPr>
        <p:spPr>
          <a:xfrm>
            <a:off x="219456" y="219456"/>
            <a:ext cx="4133088" cy="804672"/>
          </a:xfrm>
        </p:spPr>
        <p:txBody>
          <a:bodyPr/>
          <a:lstStyle>
            <a:lvl1pPr>
              <a:defRPr sz="1600"/>
            </a:lvl1pPr>
          </a:lstStyle>
          <a:p>
            <a:r>
              <a:rPr lang="en-US" dirty="0"/>
              <a:t>Click to edit Master title style</a:t>
            </a:r>
          </a:p>
        </p:txBody>
      </p:sp>
      <p:sp>
        <p:nvSpPr>
          <p:cNvPr id="6" name="Text Placeholder"/>
          <p:cNvSpPr>
            <a:spLocks noGrp="1"/>
          </p:cNvSpPr>
          <p:nvPr>
            <p:ph type="body" sz="quarter" idx="12"/>
          </p:nvPr>
        </p:nvSpPr>
        <p:spPr>
          <a:xfrm>
            <a:off x="137160" y="1133856"/>
            <a:ext cx="4206240" cy="3361944"/>
          </a:xfrm>
        </p:spPr>
        <p:txBody>
          <a:bodyPr/>
          <a:lstStyle>
            <a:lvl1pPr>
              <a:lnSpc>
                <a:spcPct val="90000"/>
              </a:lnSpc>
              <a:defRPr sz="9600" b="1"/>
            </a:lvl1pPr>
          </a:lstStyle>
          <a:p>
            <a:pPr lvl="0"/>
            <a:r>
              <a:rPr lang="en-US" dirty="0"/>
              <a:t>Click to edit</a:t>
            </a:r>
          </a:p>
        </p:txBody>
      </p:sp>
      <p:sp>
        <p:nvSpPr>
          <p:cNvPr id="7" name="Picture Placeholder"/>
          <p:cNvSpPr>
            <a:spLocks noGrp="1"/>
          </p:cNvSpPr>
          <p:nvPr>
            <p:ph type="pic" sz="quarter" idx="13"/>
          </p:nvPr>
        </p:nvSpPr>
        <p:spPr>
          <a:xfrm>
            <a:off x="4572000" y="0"/>
            <a:ext cx="4572000" cy="5143500"/>
          </a:xfrm>
        </p:spPr>
        <p:txBody>
          <a:bodyPr lIns="91440" tIns="91440" rIns="91440" bIns="91440"/>
          <a:lstStyle>
            <a:lvl1pPr>
              <a:defRPr baseline="0"/>
            </a:lvl1pPr>
          </a:lstStyle>
          <a:p>
            <a:r>
              <a:rPr lang="en-US" dirty="0"/>
              <a:t>Drag picture to placeholder or click icon to add</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8" name="Footer Placeholder">
            <a:extLst>
              <a:ext uri="{FF2B5EF4-FFF2-40B4-BE49-F238E27FC236}">
                <a16:creationId xmlns:a16="http://schemas.microsoft.com/office/drawing/2014/main" id="{E7A3F5B0-AF42-B048-A1A1-F926AF28D7C1}"/>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tx1"/>
                </a:solidFill>
                <a:latin typeface="IBM Plex Sans" panose="020B0503050203000203" pitchFamily="34" charset="0"/>
              </a:defRPr>
            </a:lvl1pPr>
          </a:lstStyle>
          <a:p>
            <a:r>
              <a:rPr lang="en-US" dirty="0" err="1"/>
              <a:t>TechCon</a:t>
            </a:r>
            <a:r>
              <a:rPr lang="en-US" dirty="0"/>
              <a:t> 2020/ © 2020 IBM Corporation</a:t>
            </a:r>
          </a:p>
        </p:txBody>
      </p:sp>
    </p:spTree>
    <p:extLst>
      <p:ext uri="{BB962C8B-B14F-4D97-AF65-F5344CB8AC3E}">
        <p14:creationId xmlns:p14="http://schemas.microsoft.com/office/powerpoint/2010/main" val="51315477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2" name="Title"/>
          <p:cNvSpPr>
            <a:spLocks noGrp="1"/>
          </p:cNvSpPr>
          <p:nvPr>
            <p:ph type="title"/>
          </p:nvPr>
        </p:nvSpPr>
        <p:spPr>
          <a:xfrm>
            <a:off x="137161" y="91440"/>
            <a:ext cx="8778172" cy="4404360"/>
          </a:xfrm>
        </p:spPr>
        <p:txBody>
          <a:bodyPr/>
          <a:lstStyle>
            <a:lvl1pPr>
              <a:defRPr sz="9600" b="1"/>
            </a:lvl1pPr>
          </a:lstStyle>
          <a:p>
            <a:r>
              <a:rPr lang="en-US" dirty="0"/>
              <a:t>Click to edit Master title style</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5" name="Footer Placeholder">
            <a:extLst>
              <a:ext uri="{FF2B5EF4-FFF2-40B4-BE49-F238E27FC236}">
                <a16:creationId xmlns:a16="http://schemas.microsoft.com/office/drawing/2014/main" id="{4D081C2D-C2B8-7F47-8F29-589145952E89}"/>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tx1"/>
                </a:solidFill>
                <a:latin typeface="IBM Plex Sans" panose="020B0503050203000203" pitchFamily="34" charset="0"/>
              </a:defRPr>
            </a:lvl1pPr>
          </a:lstStyle>
          <a:p>
            <a:r>
              <a:rPr lang="en-US" dirty="0" err="1"/>
              <a:t>TechCon</a:t>
            </a:r>
            <a:r>
              <a:rPr lang="en-US" dirty="0"/>
              <a:t> 2020/ © 2020 IBM Corporation</a:t>
            </a:r>
          </a:p>
        </p:txBody>
      </p:sp>
    </p:spTree>
    <p:extLst>
      <p:ext uri="{BB962C8B-B14F-4D97-AF65-F5344CB8AC3E}">
        <p14:creationId xmlns:p14="http://schemas.microsoft.com/office/powerpoint/2010/main" val="451276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p:cNvSpPr>
            <a:spLocks noGrp="1"/>
          </p:cNvSpPr>
          <p:nvPr>
            <p:ph type="title"/>
          </p:nvPr>
        </p:nvSpPr>
        <p:spPr>
          <a:xfrm>
            <a:off x="210313" y="201168"/>
            <a:ext cx="5562535" cy="4294632"/>
          </a:xfrm>
        </p:spPr>
        <p:txBody>
          <a:bodyPr/>
          <a:lstStyle/>
          <a:p>
            <a:r>
              <a:rPr lang="en-US"/>
              <a:t>Click to edit Master title style</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Footer Placeholder">
            <a:extLst>
              <a:ext uri="{FF2B5EF4-FFF2-40B4-BE49-F238E27FC236}">
                <a16:creationId xmlns:a16="http://schemas.microsoft.com/office/drawing/2014/main" id="{CCA08AB5-591E-8F47-8257-5B86903E2F75}"/>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bg1"/>
                </a:solidFill>
                <a:latin typeface="IBM Plex Sans" panose="020B0503050203000203" pitchFamily="34" charset="0"/>
              </a:defRPr>
            </a:lvl1pPr>
          </a:lstStyle>
          <a:p>
            <a:r>
              <a:rPr lang="en-US" dirty="0" err="1"/>
              <a:t>TechCon</a:t>
            </a:r>
            <a:r>
              <a:rPr lang="en-US" dirty="0"/>
              <a:t> 2020 / © 2020 IBM Corporation</a:t>
            </a:r>
          </a:p>
        </p:txBody>
      </p:sp>
    </p:spTree>
    <p:extLst>
      <p:ext uri="{BB962C8B-B14F-4D97-AF65-F5344CB8AC3E}">
        <p14:creationId xmlns:p14="http://schemas.microsoft.com/office/powerpoint/2010/main" val="167763111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p:cNvSpPr>
            <a:spLocks noGrp="1"/>
          </p:cNvSpPr>
          <p:nvPr>
            <p:ph type="title"/>
          </p:nvPr>
        </p:nvSpPr>
        <p:spPr>
          <a:xfrm>
            <a:off x="210313" y="201168"/>
            <a:ext cx="5562535" cy="4294632"/>
          </a:xfrm>
        </p:spPr>
        <p:txBody>
          <a:bodyPr/>
          <a:lstStyle/>
          <a:p>
            <a:r>
              <a:rPr lang="en-US" dirty="0"/>
              <a:t>Click to edit Master title style</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5" name="Footer Placeholder">
            <a:extLst>
              <a:ext uri="{FF2B5EF4-FFF2-40B4-BE49-F238E27FC236}">
                <a16:creationId xmlns:a16="http://schemas.microsoft.com/office/drawing/2014/main" id="{55401465-F1FE-CE40-BC8F-47FCE762EBEE}"/>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tx1"/>
                </a:solidFill>
                <a:latin typeface="IBM Plex Sans" panose="020B0503050203000203" pitchFamily="34" charset="0"/>
              </a:defRPr>
            </a:lvl1pPr>
          </a:lstStyle>
          <a:p>
            <a:r>
              <a:rPr lang="en-US" dirty="0" err="1"/>
              <a:t>TechCon</a:t>
            </a:r>
            <a:r>
              <a:rPr lang="en-US" dirty="0"/>
              <a:t> 2020/ © 2020 IBM Corporation</a:t>
            </a:r>
          </a:p>
        </p:txBody>
      </p:sp>
    </p:spTree>
    <p:extLst>
      <p:ext uri="{BB962C8B-B14F-4D97-AF65-F5344CB8AC3E}">
        <p14:creationId xmlns:p14="http://schemas.microsoft.com/office/powerpoint/2010/main" val="15237428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text">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4294632"/>
          </a:xfrm>
        </p:spPr>
        <p:txBody>
          <a:bodyPr/>
          <a:lstStyle/>
          <a:p>
            <a:r>
              <a:rPr lang="en-US"/>
              <a:t>Click </a:t>
            </a:r>
            <a:r>
              <a:rPr lang="en-US" dirty="0"/>
              <a:t>to edit Master title style</a:t>
            </a:r>
          </a:p>
        </p:txBody>
      </p:sp>
      <p:sp>
        <p:nvSpPr>
          <p:cNvPr id="6" name="Text Placeholder"/>
          <p:cNvSpPr>
            <a:spLocks noGrp="1"/>
          </p:cNvSpPr>
          <p:nvPr>
            <p:ph type="body" sz="quarter" idx="12"/>
          </p:nvPr>
        </p:nvSpPr>
        <p:spPr>
          <a:xfrm>
            <a:off x="4791456" y="201168"/>
            <a:ext cx="4123944" cy="42946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7" name="Footer Placeholder">
            <a:extLst>
              <a:ext uri="{FF2B5EF4-FFF2-40B4-BE49-F238E27FC236}">
                <a16:creationId xmlns:a16="http://schemas.microsoft.com/office/drawing/2014/main" id="{132185DC-459A-9546-8626-B153406436CE}"/>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tx1"/>
                </a:solidFill>
                <a:latin typeface="IBM Plex Sans" panose="020B0503050203000203" pitchFamily="34" charset="0"/>
              </a:defRPr>
            </a:lvl1pPr>
          </a:lstStyle>
          <a:p>
            <a:r>
              <a:rPr lang="en-US" dirty="0" err="1"/>
              <a:t>TechCon</a:t>
            </a:r>
            <a:r>
              <a:rPr lang="en-US" dirty="0"/>
              <a:t> 2020/ © 2020 IBM Corporation</a:t>
            </a:r>
          </a:p>
        </p:txBody>
      </p:sp>
    </p:spTree>
    <p:extLst>
      <p:ext uri="{BB962C8B-B14F-4D97-AF65-F5344CB8AC3E}">
        <p14:creationId xmlns:p14="http://schemas.microsoft.com/office/powerpoint/2010/main" val="45813012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text (two column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dirty="0"/>
              <a:t>Click to edit Master title style</a:t>
            </a:r>
          </a:p>
        </p:txBody>
      </p:sp>
      <p:sp>
        <p:nvSpPr>
          <p:cNvPr id="8" name="Text Placeholder 1"/>
          <p:cNvSpPr>
            <a:spLocks noGrp="1"/>
          </p:cNvSpPr>
          <p:nvPr>
            <p:ph type="body" sz="quarter" idx="13"/>
          </p:nvPr>
        </p:nvSpPr>
        <p:spPr>
          <a:xfrm>
            <a:off x="219456" y="1243584"/>
            <a:ext cx="4123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sz="quarter" idx="12"/>
          </p:nvPr>
        </p:nvSpPr>
        <p:spPr>
          <a:xfrm>
            <a:off x="4791457" y="1243584"/>
            <a:ext cx="4123876"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7" name="Footer Placeholder">
            <a:extLst>
              <a:ext uri="{FF2B5EF4-FFF2-40B4-BE49-F238E27FC236}">
                <a16:creationId xmlns:a16="http://schemas.microsoft.com/office/drawing/2014/main" id="{10023937-72B5-7047-A8B5-20F9029A15C1}"/>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tx1"/>
                </a:solidFill>
                <a:latin typeface="IBM Plex Sans" panose="020B0503050203000203" pitchFamily="34" charset="0"/>
              </a:defRPr>
            </a:lvl1pPr>
          </a:lstStyle>
          <a:p>
            <a:r>
              <a:rPr lang="en-US" dirty="0" err="1"/>
              <a:t>TechCon</a:t>
            </a:r>
            <a:r>
              <a:rPr lang="en-US" dirty="0"/>
              <a:t> 2020/ © 2020 IBM Corporation</a:t>
            </a:r>
          </a:p>
        </p:txBody>
      </p:sp>
    </p:spTree>
    <p:extLst>
      <p:ext uri="{BB962C8B-B14F-4D97-AF65-F5344CB8AC3E}">
        <p14:creationId xmlns:p14="http://schemas.microsoft.com/office/powerpoint/2010/main" val="154375219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text (two columns, different text size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dirty="0"/>
              <a:t>Click to edit Master title style</a:t>
            </a:r>
          </a:p>
        </p:txBody>
      </p:sp>
      <p:sp>
        <p:nvSpPr>
          <p:cNvPr id="7" name="Content Placeholder"/>
          <p:cNvSpPr>
            <a:spLocks noGrp="1"/>
          </p:cNvSpPr>
          <p:nvPr>
            <p:ph sz="quarter" idx="13"/>
          </p:nvPr>
        </p:nvSpPr>
        <p:spPr>
          <a:xfrm>
            <a:off x="210312" y="1216152"/>
            <a:ext cx="4142232" cy="3279648"/>
          </a:xfrm>
        </p:spPr>
        <p:txBody>
          <a:bodyPr/>
          <a:lstStyle>
            <a:lvl1pPr>
              <a:defRPr sz="2400"/>
            </a:lvl1pPr>
          </a:lstStyle>
          <a:p>
            <a:pPr lvl="0"/>
            <a:r>
              <a:rPr lang="en-US" dirty="0"/>
              <a:t>Click to edit Master text styles</a:t>
            </a:r>
          </a:p>
        </p:txBody>
      </p:sp>
      <p:sp>
        <p:nvSpPr>
          <p:cNvPr id="6" name="Text Placeholder"/>
          <p:cNvSpPr>
            <a:spLocks noGrp="1"/>
          </p:cNvSpPr>
          <p:nvPr>
            <p:ph type="body" sz="quarter" idx="12"/>
          </p:nvPr>
        </p:nvSpPr>
        <p:spPr>
          <a:xfrm>
            <a:off x="4791456" y="1243584"/>
            <a:ext cx="4123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8" name="Footer Placeholder">
            <a:extLst>
              <a:ext uri="{FF2B5EF4-FFF2-40B4-BE49-F238E27FC236}">
                <a16:creationId xmlns:a16="http://schemas.microsoft.com/office/drawing/2014/main" id="{85CF8729-DA33-0B4E-9648-9BB5FBB8BD9E}"/>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tx1"/>
                </a:solidFill>
                <a:latin typeface="IBM Plex Sans" panose="020B0503050203000203" pitchFamily="34" charset="0"/>
              </a:defRPr>
            </a:lvl1pPr>
          </a:lstStyle>
          <a:p>
            <a:r>
              <a:rPr lang="en-US" dirty="0" err="1"/>
              <a:t>TechCon</a:t>
            </a:r>
            <a:r>
              <a:rPr lang="en-US" dirty="0"/>
              <a:t> 2020/ © 2020 IBM Corporation</a:t>
            </a:r>
          </a:p>
        </p:txBody>
      </p:sp>
    </p:spTree>
    <p:extLst>
      <p:ext uri="{BB962C8B-B14F-4D97-AF65-F5344CB8AC3E}">
        <p14:creationId xmlns:p14="http://schemas.microsoft.com/office/powerpoint/2010/main" val="138578560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text (four column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dirty="0"/>
              <a:t>Click to edit Master title style</a:t>
            </a:r>
          </a:p>
        </p:txBody>
      </p:sp>
      <p:sp>
        <p:nvSpPr>
          <p:cNvPr id="6" name="Text Placeholder 1"/>
          <p:cNvSpPr>
            <a:spLocks noGrp="1"/>
          </p:cNvSpPr>
          <p:nvPr>
            <p:ph type="body" sz="quarter" idx="12"/>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p:cNvSpPr>
            <a:spLocks noGrp="1"/>
          </p:cNvSpPr>
          <p:nvPr>
            <p:ph type="body" sz="quarter" idx="13"/>
          </p:nvPr>
        </p:nvSpPr>
        <p:spPr>
          <a:xfrm>
            <a:off x="2505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3"/>
          <p:cNvSpPr>
            <a:spLocks noGrp="1"/>
          </p:cNvSpPr>
          <p:nvPr>
            <p:ph type="body" sz="quarter" idx="14"/>
          </p:nvPr>
        </p:nvSpPr>
        <p:spPr>
          <a:xfrm>
            <a:off x="4791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p:cNvSpPr>
            <a:spLocks noGrp="1"/>
          </p:cNvSpPr>
          <p:nvPr>
            <p:ph type="body" sz="quarter" idx="15"/>
          </p:nvPr>
        </p:nvSpPr>
        <p:spPr>
          <a:xfrm>
            <a:off x="7077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9" name="Footer Placeholder">
            <a:extLst>
              <a:ext uri="{FF2B5EF4-FFF2-40B4-BE49-F238E27FC236}">
                <a16:creationId xmlns:a16="http://schemas.microsoft.com/office/drawing/2014/main" id="{EB475514-FAC8-7B4C-8F13-5D9A12445B14}"/>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tx1"/>
                </a:solidFill>
                <a:latin typeface="IBM Plex Sans" panose="020B0503050203000203" pitchFamily="34" charset="0"/>
              </a:defRPr>
            </a:lvl1pPr>
          </a:lstStyle>
          <a:p>
            <a:r>
              <a:rPr lang="en-US" dirty="0" err="1"/>
              <a:t>TechCon</a:t>
            </a:r>
            <a:r>
              <a:rPr lang="en-US" dirty="0"/>
              <a:t> 2020/ © 2020 IBM Corporation</a:t>
            </a:r>
          </a:p>
        </p:txBody>
      </p:sp>
    </p:spTree>
    <p:extLst>
      <p:ext uri="{BB962C8B-B14F-4D97-AF65-F5344CB8AC3E}">
        <p14:creationId xmlns:p14="http://schemas.microsoft.com/office/powerpoint/2010/main" val="12726821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text, half-image">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dirty="0"/>
              <a:t>Click to edit Master title style</a:t>
            </a:r>
          </a:p>
        </p:txBody>
      </p:sp>
      <p:sp>
        <p:nvSpPr>
          <p:cNvPr id="8" name="Text Placeholder"/>
          <p:cNvSpPr>
            <a:spLocks noGrp="1"/>
          </p:cNvSpPr>
          <p:nvPr>
            <p:ph type="body" sz="quarter" idx="13"/>
          </p:nvPr>
        </p:nvSpPr>
        <p:spPr>
          <a:xfrm>
            <a:off x="219456" y="1243584"/>
            <a:ext cx="4123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p:cNvSpPr>
            <a:spLocks noGrp="1"/>
          </p:cNvSpPr>
          <p:nvPr>
            <p:ph type="pic" sz="quarter" idx="14"/>
          </p:nvPr>
        </p:nvSpPr>
        <p:spPr>
          <a:xfrm>
            <a:off x="4572000" y="0"/>
            <a:ext cx="4572000" cy="5143500"/>
          </a:xfrm>
        </p:spPr>
        <p:txBody>
          <a:bodyPr lIns="91440" tIns="91440" rIns="91440" bIns="91440"/>
          <a:lstStyle/>
          <a:p>
            <a:r>
              <a:rPr lang="en-US" dirty="0"/>
              <a:t>Drag picture to placeholder or click icon to add</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9" name="Footer Placeholder">
            <a:extLst>
              <a:ext uri="{FF2B5EF4-FFF2-40B4-BE49-F238E27FC236}">
                <a16:creationId xmlns:a16="http://schemas.microsoft.com/office/drawing/2014/main" id="{28FF2FB2-81A9-E548-AED2-712BFA9586FC}"/>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tx1"/>
                </a:solidFill>
                <a:latin typeface="IBM Plex Sans" panose="020B0503050203000203" pitchFamily="34" charset="0"/>
              </a:defRPr>
            </a:lvl1pPr>
          </a:lstStyle>
          <a:p>
            <a:r>
              <a:rPr lang="en-US" dirty="0" err="1"/>
              <a:t>TechCon</a:t>
            </a:r>
            <a:r>
              <a:rPr lang="en-US" dirty="0"/>
              <a:t> 2020/ © 2020 IBM Corporation</a:t>
            </a:r>
          </a:p>
        </p:txBody>
      </p:sp>
    </p:spTree>
    <p:extLst>
      <p:ext uri="{BB962C8B-B14F-4D97-AF65-F5344CB8AC3E}">
        <p14:creationId xmlns:p14="http://schemas.microsoft.com/office/powerpoint/2010/main" val="136057417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text (two narrow column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4294632"/>
          </a:xfrm>
        </p:spPr>
        <p:txBody>
          <a:bodyPr/>
          <a:lstStyle/>
          <a:p>
            <a:r>
              <a:rPr lang="en-US" dirty="0"/>
              <a:t>Click to edit Master title style</a:t>
            </a:r>
          </a:p>
        </p:txBody>
      </p:sp>
      <p:sp>
        <p:nvSpPr>
          <p:cNvPr id="6" name="Text Placeholder 1"/>
          <p:cNvSpPr>
            <a:spLocks noGrp="1"/>
          </p:cNvSpPr>
          <p:nvPr>
            <p:ph type="body" sz="quarter" idx="12"/>
          </p:nvPr>
        </p:nvSpPr>
        <p:spPr>
          <a:xfrm>
            <a:off x="4791456" y="201168"/>
            <a:ext cx="1837944" cy="42946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
          <p:cNvSpPr>
            <a:spLocks noGrp="1"/>
          </p:cNvSpPr>
          <p:nvPr>
            <p:ph type="body" sz="quarter" idx="13"/>
          </p:nvPr>
        </p:nvSpPr>
        <p:spPr>
          <a:xfrm>
            <a:off x="7077456" y="201168"/>
            <a:ext cx="1837944" cy="42946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8" name="Footer Placeholder">
            <a:extLst>
              <a:ext uri="{FF2B5EF4-FFF2-40B4-BE49-F238E27FC236}">
                <a16:creationId xmlns:a16="http://schemas.microsoft.com/office/drawing/2014/main" id="{75AED374-50DC-8E4D-BBF8-A11683A03447}"/>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tx1"/>
                </a:solidFill>
                <a:latin typeface="IBM Plex Sans" panose="020B0503050203000203" pitchFamily="34" charset="0"/>
              </a:defRPr>
            </a:lvl1pPr>
          </a:lstStyle>
          <a:p>
            <a:r>
              <a:rPr lang="en-US" dirty="0" err="1"/>
              <a:t>TechCon</a:t>
            </a:r>
            <a:r>
              <a:rPr lang="en-US" dirty="0"/>
              <a:t> 2020/ © 2020 IBM Corporation</a:t>
            </a:r>
          </a:p>
        </p:txBody>
      </p:sp>
    </p:spTree>
    <p:extLst>
      <p:ext uri="{BB962C8B-B14F-4D97-AF65-F5344CB8AC3E}">
        <p14:creationId xmlns:p14="http://schemas.microsoft.com/office/powerpoint/2010/main" val="12468728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text (split background)">
    <p:spTree>
      <p:nvGrpSpPr>
        <p:cNvPr id="1" name=""/>
        <p:cNvGrpSpPr/>
        <p:nvPr/>
      </p:nvGrpSpPr>
      <p:grpSpPr>
        <a:xfrm>
          <a:off x="0" y="0"/>
          <a:ext cx="0" cy="0"/>
          <a:chOff x="0" y="0"/>
          <a:chExt cx="0" cy="0"/>
        </a:xfrm>
      </p:grpSpPr>
      <p:sp>
        <p:nvSpPr>
          <p:cNvPr id="2" name="Title"/>
          <p:cNvSpPr>
            <a:spLocks noGrp="1"/>
          </p:cNvSpPr>
          <p:nvPr>
            <p:ph type="title"/>
          </p:nvPr>
        </p:nvSpPr>
        <p:spPr>
          <a:xfrm>
            <a:off x="210313" y="201168"/>
            <a:ext cx="4142164" cy="4294632"/>
          </a:xfrm>
        </p:spPr>
        <p:txBody>
          <a:bodyPr/>
          <a:lstStyle/>
          <a:p>
            <a:r>
              <a:rPr lang="en-US" dirty="0"/>
              <a:t>Click to edit Master title style</a:t>
            </a:r>
          </a:p>
        </p:txBody>
      </p:sp>
      <p:sp>
        <p:nvSpPr>
          <p:cNvPr id="7" name="Black rectangle">
            <a:extLst>
              <a:ext uri="{FF2B5EF4-FFF2-40B4-BE49-F238E27FC236}">
                <a16:creationId xmlns:a16="http://schemas.microsoft.com/office/drawing/2014/main" id="{612CE115-19C6-174D-97D1-85AD78D8BEA7}"/>
              </a:ext>
              <a:ext uri="{C183D7F6-B498-43B3-948B-1728B52AA6E4}">
                <adec:decorative xmlns:adec="http://schemas.microsoft.com/office/drawing/2017/decorative" val="1"/>
              </a:ext>
            </a:extLst>
          </p:cNvPr>
          <p:cNvSpPr/>
          <p:nvPr userDrawn="1"/>
        </p:nvSpPr>
        <p:spPr>
          <a:xfrm>
            <a:off x="4572000" y="0"/>
            <a:ext cx="4572000" cy="5143500"/>
          </a:xfrm>
          <a:prstGeom prst="rect">
            <a:avLst/>
          </a:prstGeom>
          <a:solidFill>
            <a:schemeClr val="tx1"/>
          </a:solidFill>
        </p:spPr>
        <p:txBody>
          <a:bodyPr wrap="square" lIns="0" tIns="0" rIns="0" bIns="0" rtlCol="0" anchor="ctr">
            <a:noAutofit/>
          </a:bodyPr>
          <a:lstStyle/>
          <a:p>
            <a:pPr algn="ctr"/>
            <a:endParaRPr lang="en-US" sz="1200" b="0" i="0" dirty="0">
              <a:solidFill>
                <a:srgbClr val="FFFFFF"/>
              </a:solidFill>
              <a:latin typeface="IBM Plex Sans" panose="020B0503050203000203" pitchFamily="34" charset="0"/>
              <a:cs typeface="Arial"/>
            </a:endParaRPr>
          </a:p>
        </p:txBody>
      </p:sp>
      <p:sp>
        <p:nvSpPr>
          <p:cNvPr id="6" name="Text Placeholder"/>
          <p:cNvSpPr>
            <a:spLocks noGrp="1"/>
          </p:cNvSpPr>
          <p:nvPr>
            <p:ph type="body" sz="quarter" idx="12"/>
          </p:nvPr>
        </p:nvSpPr>
        <p:spPr>
          <a:xfrm>
            <a:off x="4791456" y="201168"/>
            <a:ext cx="4123944" cy="4294632"/>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
        <p:nvSpPr>
          <p:cNvPr id="8" name="Footer Placeholder">
            <a:extLst>
              <a:ext uri="{FF2B5EF4-FFF2-40B4-BE49-F238E27FC236}">
                <a16:creationId xmlns:a16="http://schemas.microsoft.com/office/drawing/2014/main" id="{7C5D661F-0562-2145-8800-5605D4B88A38}"/>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tx1"/>
                </a:solidFill>
                <a:latin typeface="IBM Plex Sans" panose="020B0503050203000203" pitchFamily="34" charset="0"/>
              </a:defRPr>
            </a:lvl1pPr>
          </a:lstStyle>
          <a:p>
            <a:r>
              <a:rPr lang="en-US" dirty="0" err="1"/>
              <a:t>TechCon</a:t>
            </a:r>
            <a:r>
              <a:rPr lang="en-US" dirty="0"/>
              <a:t> 2020/ © 2020 IBM Corporation</a:t>
            </a:r>
          </a:p>
        </p:txBody>
      </p:sp>
    </p:spTree>
    <p:extLst>
      <p:ext uri="{BB962C8B-B14F-4D97-AF65-F5344CB8AC3E}">
        <p14:creationId xmlns:p14="http://schemas.microsoft.com/office/powerpoint/2010/main" val="4464113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image">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4294632"/>
          </a:xfrm>
        </p:spPr>
        <p:txBody>
          <a:bodyPr/>
          <a:lstStyle/>
          <a:p>
            <a:r>
              <a:rPr lang="en-US" dirty="0"/>
              <a:t>Click to edit Master title style</a:t>
            </a:r>
          </a:p>
        </p:txBody>
      </p:sp>
      <p:sp>
        <p:nvSpPr>
          <p:cNvPr id="7" name="Picture Placeholder"/>
          <p:cNvSpPr>
            <a:spLocks noGrp="1"/>
          </p:cNvSpPr>
          <p:nvPr>
            <p:ph type="pic" sz="quarter" idx="14"/>
          </p:nvPr>
        </p:nvSpPr>
        <p:spPr>
          <a:xfrm>
            <a:off x="4572000" y="0"/>
            <a:ext cx="4572000" cy="5143500"/>
          </a:xfrm>
        </p:spPr>
        <p:txBody>
          <a:bodyPr lIns="91440" tIns="91440" rIns="91440" bIns="91440"/>
          <a:lstStyle/>
          <a:p>
            <a:r>
              <a:rPr lang="en-US" dirty="0"/>
              <a:t>Drag picture to placeholder or click icon to add</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Footer Placeholder">
            <a:extLst>
              <a:ext uri="{FF2B5EF4-FFF2-40B4-BE49-F238E27FC236}">
                <a16:creationId xmlns:a16="http://schemas.microsoft.com/office/drawing/2014/main" id="{0FB05EA7-69DB-1E49-9A4F-4311F009B2CA}"/>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tx1"/>
                </a:solidFill>
                <a:latin typeface="IBM Plex Sans" panose="020B0503050203000203" pitchFamily="34" charset="0"/>
              </a:defRPr>
            </a:lvl1pPr>
          </a:lstStyle>
          <a:p>
            <a:r>
              <a:rPr lang="en-US" dirty="0" err="1"/>
              <a:t>TechCon</a:t>
            </a:r>
            <a:r>
              <a:rPr lang="en-US" dirty="0"/>
              <a:t> 2020/ © 2020 IBM Corporation</a:t>
            </a:r>
          </a:p>
        </p:txBody>
      </p:sp>
    </p:spTree>
    <p:extLst>
      <p:ext uri="{BB962C8B-B14F-4D97-AF65-F5344CB8AC3E}">
        <p14:creationId xmlns:p14="http://schemas.microsoft.com/office/powerpoint/2010/main" val="90446870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half-blank area">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4294632"/>
          </a:xfrm>
        </p:spPr>
        <p:txBody>
          <a:bodyPr/>
          <a:lstStyle/>
          <a:p>
            <a:r>
              <a:rPr lang="en-US" dirty="0"/>
              <a:t>Click to edit Master title style</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5" name="Footer Placeholder">
            <a:extLst>
              <a:ext uri="{FF2B5EF4-FFF2-40B4-BE49-F238E27FC236}">
                <a16:creationId xmlns:a16="http://schemas.microsoft.com/office/drawing/2014/main" id="{B919F1EE-C48A-1647-AC6A-E3C49020F312}"/>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tx1"/>
                </a:solidFill>
                <a:latin typeface="IBM Plex Sans" panose="020B0503050203000203" pitchFamily="34" charset="0"/>
              </a:defRPr>
            </a:lvl1pPr>
          </a:lstStyle>
          <a:p>
            <a:r>
              <a:rPr lang="en-US" dirty="0" err="1"/>
              <a:t>TechCon</a:t>
            </a:r>
            <a:r>
              <a:rPr lang="en-US" dirty="0"/>
              <a:t> 2020/ © 2020 IBM Corporation</a:t>
            </a:r>
          </a:p>
        </p:txBody>
      </p:sp>
    </p:spTree>
    <p:extLst>
      <p:ext uri="{BB962C8B-B14F-4D97-AF65-F5344CB8AC3E}">
        <p14:creationId xmlns:p14="http://schemas.microsoft.com/office/powerpoint/2010/main" val="8037231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text">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4294632"/>
          </a:xfrm>
        </p:spPr>
        <p:txBody>
          <a:bodyPr/>
          <a:lstStyle/>
          <a:p>
            <a:r>
              <a:rPr lang="en-US"/>
              <a:t>Click to edit Master title style</a:t>
            </a:r>
            <a:endParaRPr lang="en-US" dirty="0"/>
          </a:p>
        </p:txBody>
      </p:sp>
      <p:sp>
        <p:nvSpPr>
          <p:cNvPr id="6" name="Text Placeholder"/>
          <p:cNvSpPr>
            <a:spLocks noGrp="1"/>
          </p:cNvSpPr>
          <p:nvPr>
            <p:ph type="body" sz="quarter" idx="12"/>
          </p:nvPr>
        </p:nvSpPr>
        <p:spPr>
          <a:xfrm>
            <a:off x="4791456" y="201168"/>
            <a:ext cx="4123944" cy="4294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8" name="Footer Placeholder">
            <a:extLst>
              <a:ext uri="{FF2B5EF4-FFF2-40B4-BE49-F238E27FC236}">
                <a16:creationId xmlns:a16="http://schemas.microsoft.com/office/drawing/2014/main" id="{8E2CA58D-B7D3-9D46-B831-09DE11051A28}"/>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bg1"/>
                </a:solidFill>
                <a:latin typeface="IBM Plex Sans" panose="020B0503050203000203" pitchFamily="34" charset="0"/>
              </a:defRPr>
            </a:lvl1pPr>
          </a:lstStyle>
          <a:p>
            <a:r>
              <a:rPr lang="en-US" dirty="0" err="1"/>
              <a:t>TechCon</a:t>
            </a:r>
            <a:r>
              <a:rPr lang="en-US" dirty="0"/>
              <a:t> 2020 / © 2020 IBM Corporation</a:t>
            </a:r>
          </a:p>
        </p:txBody>
      </p:sp>
    </p:spTree>
    <p:extLst>
      <p:ext uri="{BB962C8B-B14F-4D97-AF65-F5344CB8AC3E}">
        <p14:creationId xmlns:p14="http://schemas.microsoft.com/office/powerpoint/2010/main" val="68459964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dirty="0"/>
              <a:t>Click to edit Master title style</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5" name="Footer Placeholder">
            <a:extLst>
              <a:ext uri="{FF2B5EF4-FFF2-40B4-BE49-F238E27FC236}">
                <a16:creationId xmlns:a16="http://schemas.microsoft.com/office/drawing/2014/main" id="{9F5A711E-283F-4540-BA8A-7F055121980F}"/>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tx1"/>
                </a:solidFill>
                <a:latin typeface="IBM Plex Sans" panose="020B0503050203000203" pitchFamily="34" charset="0"/>
              </a:defRPr>
            </a:lvl1pPr>
          </a:lstStyle>
          <a:p>
            <a:r>
              <a:rPr lang="en-US" dirty="0" err="1"/>
              <a:t>TechCon</a:t>
            </a:r>
            <a:r>
              <a:rPr lang="en-US" dirty="0"/>
              <a:t> 2020/ © 2020 IBM Corporation</a:t>
            </a:r>
          </a:p>
        </p:txBody>
      </p:sp>
    </p:spTree>
    <p:extLst>
      <p:ext uri="{BB962C8B-B14F-4D97-AF65-F5344CB8AC3E}">
        <p14:creationId xmlns:p14="http://schemas.microsoft.com/office/powerpoint/2010/main" val="7361747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insight, text, boxe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dirty="0"/>
              <a:t>Click to edit Master title style</a:t>
            </a:r>
          </a:p>
        </p:txBody>
      </p:sp>
      <p:sp>
        <p:nvSpPr>
          <p:cNvPr id="8" name="Text Placeholder"/>
          <p:cNvSpPr>
            <a:spLocks noGrp="1"/>
          </p:cNvSpPr>
          <p:nvPr>
            <p:ph type="body" sz="quarter" idx="13"/>
          </p:nvPr>
        </p:nvSpPr>
        <p:spPr>
          <a:xfrm>
            <a:off x="219456" y="1243584"/>
            <a:ext cx="4123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1"/>
          <p:cNvSpPr>
            <a:spLocks noGrp="1"/>
          </p:cNvSpPr>
          <p:nvPr>
            <p:ph sz="quarter" idx="17"/>
          </p:nvPr>
        </p:nvSpPr>
        <p:spPr>
          <a:xfrm>
            <a:off x="4572000" y="0"/>
            <a:ext cx="2286000" cy="2571750"/>
          </a:xfrm>
          <a:solidFill>
            <a:schemeClr val="accent2"/>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0" name="Content Placeholder 2"/>
          <p:cNvSpPr>
            <a:spLocks noGrp="1"/>
          </p:cNvSpPr>
          <p:nvPr>
            <p:ph sz="quarter" idx="18"/>
          </p:nvPr>
        </p:nvSpPr>
        <p:spPr>
          <a:xfrm>
            <a:off x="6858000" y="0"/>
            <a:ext cx="2286000" cy="2571750"/>
          </a:xfrm>
          <a:solidFill>
            <a:srgbClr val="061F80"/>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2" name="Content Placeholder 3"/>
          <p:cNvSpPr>
            <a:spLocks noGrp="1"/>
          </p:cNvSpPr>
          <p:nvPr>
            <p:ph sz="quarter" idx="19"/>
          </p:nvPr>
        </p:nvSpPr>
        <p:spPr>
          <a:xfrm>
            <a:off x="4572000" y="2570163"/>
            <a:ext cx="4572000" cy="2573337"/>
          </a:xfrm>
          <a:solidFill>
            <a:srgbClr val="0530AD"/>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4" name="Slide Number Placeholder"/>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
        <p:nvSpPr>
          <p:cNvPr id="11" name="Footer Placeholder">
            <a:extLst>
              <a:ext uri="{FF2B5EF4-FFF2-40B4-BE49-F238E27FC236}">
                <a16:creationId xmlns:a16="http://schemas.microsoft.com/office/drawing/2014/main" id="{50CE5275-3576-6947-A12F-B9B96856F159}"/>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tx1"/>
                </a:solidFill>
                <a:latin typeface="IBM Plex Sans" panose="020B0503050203000203" pitchFamily="34" charset="0"/>
              </a:defRPr>
            </a:lvl1pPr>
          </a:lstStyle>
          <a:p>
            <a:r>
              <a:rPr lang="en-US" dirty="0" err="1"/>
              <a:t>TechCon</a:t>
            </a:r>
            <a:r>
              <a:rPr lang="en-US" dirty="0"/>
              <a:t> 2020/ © 2020 IBM Corporation</a:t>
            </a:r>
          </a:p>
        </p:txBody>
      </p:sp>
    </p:spTree>
    <p:extLst>
      <p:ext uri="{BB962C8B-B14F-4D97-AF65-F5344CB8AC3E}">
        <p14:creationId xmlns:p14="http://schemas.microsoft.com/office/powerpoint/2010/main" val="178280836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oxes (3 med, 2 small)">
    <p:spTree>
      <p:nvGrpSpPr>
        <p:cNvPr id="1" name=""/>
        <p:cNvGrpSpPr/>
        <p:nvPr/>
      </p:nvGrpSpPr>
      <p:grpSpPr>
        <a:xfrm>
          <a:off x="0" y="0"/>
          <a:ext cx="0" cy="0"/>
          <a:chOff x="0" y="0"/>
          <a:chExt cx="0" cy="0"/>
        </a:xfrm>
      </p:grpSpPr>
      <p:sp>
        <p:nvSpPr>
          <p:cNvPr id="2" name="Title"/>
          <p:cNvSpPr>
            <a:spLocks noGrp="1"/>
          </p:cNvSpPr>
          <p:nvPr>
            <p:ph type="title"/>
          </p:nvPr>
        </p:nvSpPr>
        <p:spPr>
          <a:xfrm>
            <a:off x="0" y="-1"/>
            <a:ext cx="4572000" cy="2571751"/>
          </a:xfrm>
          <a:solidFill>
            <a:srgbClr val="0530AD"/>
          </a:solidFill>
        </p:spPr>
        <p:txBody>
          <a:bodyPr lIns="210312" tIns="201168" rIns="228600" bIns="228600"/>
          <a:lstStyle>
            <a:lvl1pPr>
              <a:defRPr>
                <a:solidFill>
                  <a:schemeClr val="bg1"/>
                </a:solidFill>
              </a:defRPr>
            </a:lvl1pPr>
          </a:lstStyle>
          <a:p>
            <a:r>
              <a:rPr lang="en-US" dirty="0"/>
              <a:t>Click to edit Master title style</a:t>
            </a:r>
          </a:p>
        </p:txBody>
      </p:sp>
      <p:sp>
        <p:nvSpPr>
          <p:cNvPr id="6" name="Content Placeholder 1"/>
          <p:cNvSpPr>
            <a:spLocks noGrp="1"/>
          </p:cNvSpPr>
          <p:nvPr>
            <p:ph sz="quarter" idx="17"/>
          </p:nvPr>
        </p:nvSpPr>
        <p:spPr>
          <a:xfrm>
            <a:off x="4572000" y="0"/>
            <a:ext cx="2286000" cy="2571750"/>
          </a:xfrm>
          <a:solidFill>
            <a:schemeClr val="accent2"/>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1" name="Content Placeholder 2"/>
          <p:cNvSpPr>
            <a:spLocks noGrp="1"/>
          </p:cNvSpPr>
          <p:nvPr>
            <p:ph sz="quarter" idx="18"/>
          </p:nvPr>
        </p:nvSpPr>
        <p:spPr>
          <a:xfrm>
            <a:off x="6858000" y="0"/>
            <a:ext cx="2286000" cy="2571750"/>
          </a:xfrm>
          <a:solidFill>
            <a:srgbClr val="061F80"/>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7" name="Content Placeholder 3"/>
          <p:cNvSpPr>
            <a:spLocks noGrp="1"/>
          </p:cNvSpPr>
          <p:nvPr>
            <p:ph sz="quarter" idx="20"/>
          </p:nvPr>
        </p:nvSpPr>
        <p:spPr>
          <a:xfrm>
            <a:off x="0" y="2570163"/>
            <a:ext cx="4572000" cy="2573337"/>
          </a:xfrm>
          <a:solidFill>
            <a:schemeClr val="tx1"/>
          </a:solidFill>
        </p:spPr>
        <p:txBody>
          <a:bodyPr lIns="219456" tIns="201168" rIns="228600" bIns="228600"/>
          <a:lstStyle>
            <a:lvl1pPr>
              <a:defRPr>
                <a:solidFill>
                  <a:schemeClr val="bg1"/>
                </a:solidFill>
              </a:defRPr>
            </a:lvl1pPr>
          </a:lstStyle>
          <a:p>
            <a:pPr lvl="0"/>
            <a:r>
              <a:rPr lang="en-US" dirty="0"/>
              <a:t>Click to edit Master text styles</a:t>
            </a:r>
          </a:p>
        </p:txBody>
      </p:sp>
      <p:sp>
        <p:nvSpPr>
          <p:cNvPr id="14" name="Content Placeholder 4"/>
          <p:cNvSpPr>
            <a:spLocks noGrp="1"/>
          </p:cNvSpPr>
          <p:nvPr>
            <p:ph sz="quarter" idx="19"/>
          </p:nvPr>
        </p:nvSpPr>
        <p:spPr>
          <a:xfrm>
            <a:off x="4572000" y="2570163"/>
            <a:ext cx="4572000" cy="2573337"/>
          </a:xfrm>
          <a:solidFill>
            <a:srgbClr val="0530AD"/>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4" name="Slide Number Placeholder"/>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
        <p:nvSpPr>
          <p:cNvPr id="12" name="Footer Placeholder">
            <a:extLst>
              <a:ext uri="{FF2B5EF4-FFF2-40B4-BE49-F238E27FC236}">
                <a16:creationId xmlns:a16="http://schemas.microsoft.com/office/drawing/2014/main" id="{E4D4A6E9-7B49-2B4F-BC3F-A76D3B3A6DBC}"/>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bg1"/>
                </a:solidFill>
                <a:latin typeface="IBM Plex Sans" panose="020B0503050203000203" pitchFamily="34" charset="0"/>
              </a:defRPr>
            </a:lvl1pPr>
          </a:lstStyle>
          <a:p>
            <a:r>
              <a:rPr lang="en-US" dirty="0" err="1"/>
              <a:t>TechCon</a:t>
            </a:r>
            <a:r>
              <a:rPr lang="en-US" dirty="0"/>
              <a:t> 2020 / © 2020 IBM Corporation</a:t>
            </a:r>
          </a:p>
        </p:txBody>
      </p:sp>
    </p:spTree>
    <p:extLst>
      <p:ext uri="{BB962C8B-B14F-4D97-AF65-F5344CB8AC3E}">
        <p14:creationId xmlns:p14="http://schemas.microsoft.com/office/powerpoint/2010/main" val="133277394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oxes (1 large, 4 small)">
    <p:spTree>
      <p:nvGrpSpPr>
        <p:cNvPr id="1" name=""/>
        <p:cNvGrpSpPr/>
        <p:nvPr/>
      </p:nvGrpSpPr>
      <p:grpSpPr>
        <a:xfrm>
          <a:off x="0" y="0"/>
          <a:ext cx="0" cy="0"/>
          <a:chOff x="0" y="0"/>
          <a:chExt cx="0" cy="0"/>
        </a:xfrm>
      </p:grpSpPr>
      <p:sp>
        <p:nvSpPr>
          <p:cNvPr id="13" name="Content Placeholder 1"/>
          <p:cNvSpPr>
            <a:spLocks noGrp="1"/>
          </p:cNvSpPr>
          <p:nvPr>
            <p:ph sz="quarter" idx="20"/>
          </p:nvPr>
        </p:nvSpPr>
        <p:spPr>
          <a:xfrm>
            <a:off x="0" y="2570163"/>
            <a:ext cx="2286000" cy="2573337"/>
          </a:xfrm>
          <a:solidFill>
            <a:srgbClr val="061F80"/>
          </a:solidFill>
        </p:spPr>
        <p:txBody>
          <a:bodyPr lIns="219456" tIns="201168" rIns="228600" bIns="228600"/>
          <a:lstStyle>
            <a:lvl1pPr>
              <a:defRPr>
                <a:solidFill>
                  <a:schemeClr val="bg1"/>
                </a:solidFill>
              </a:defRPr>
            </a:lvl1pPr>
          </a:lstStyle>
          <a:p>
            <a:pPr lvl="0"/>
            <a:r>
              <a:rPr lang="en-US"/>
              <a:t>Click to edit Master text styles</a:t>
            </a:r>
          </a:p>
        </p:txBody>
      </p:sp>
      <p:sp>
        <p:nvSpPr>
          <p:cNvPr id="12" name="Content Placeholder 2"/>
          <p:cNvSpPr>
            <a:spLocks noGrp="1"/>
          </p:cNvSpPr>
          <p:nvPr>
            <p:ph sz="quarter" idx="19"/>
          </p:nvPr>
        </p:nvSpPr>
        <p:spPr>
          <a:xfrm>
            <a:off x="2286001" y="2570163"/>
            <a:ext cx="2286000" cy="2573337"/>
          </a:xfrm>
          <a:solidFill>
            <a:srgbClr val="054ADA"/>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9" name="Content Placeholder 3"/>
          <p:cNvSpPr>
            <a:spLocks noGrp="1"/>
          </p:cNvSpPr>
          <p:nvPr>
            <p:ph sz="quarter" idx="17"/>
          </p:nvPr>
        </p:nvSpPr>
        <p:spPr>
          <a:xfrm>
            <a:off x="4572000" y="2570162"/>
            <a:ext cx="2286000" cy="2573338"/>
          </a:xfrm>
          <a:solidFill>
            <a:schemeClr val="accent2"/>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0" name="Content Placeholder 4"/>
          <p:cNvSpPr>
            <a:spLocks noGrp="1"/>
          </p:cNvSpPr>
          <p:nvPr>
            <p:ph sz="quarter" idx="18"/>
          </p:nvPr>
        </p:nvSpPr>
        <p:spPr>
          <a:xfrm>
            <a:off x="6858000" y="2570162"/>
            <a:ext cx="2286000" cy="2573338"/>
          </a:xfrm>
          <a:solidFill>
            <a:srgbClr val="6EA6FF"/>
          </a:solidFill>
          <a:ln>
            <a:noFill/>
          </a:ln>
        </p:spPr>
        <p:txBody>
          <a:bodyPr lIns="219456" tIns="201168" rIns="228600" bIns="228600"/>
          <a:lstStyle>
            <a:lvl1pPr>
              <a:defRPr>
                <a:solidFill>
                  <a:schemeClr val="tx1"/>
                </a:solidFill>
              </a:defRPr>
            </a:lvl1pPr>
          </a:lstStyle>
          <a:p>
            <a:pPr lvl="0"/>
            <a:r>
              <a:rPr lang="en-US" dirty="0"/>
              <a:t>Click to edit Master text styles</a:t>
            </a:r>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
        <p:nvSpPr>
          <p:cNvPr id="3" name="Title 2">
            <a:extLst>
              <a:ext uri="{FF2B5EF4-FFF2-40B4-BE49-F238E27FC236}">
                <a16:creationId xmlns:a16="http://schemas.microsoft.com/office/drawing/2014/main" id="{0F847F1C-F1FC-9749-8CF3-75AE6312C764}"/>
              </a:ext>
            </a:extLst>
          </p:cNvPr>
          <p:cNvSpPr>
            <a:spLocks noGrp="1"/>
          </p:cNvSpPr>
          <p:nvPr>
            <p:ph type="title"/>
          </p:nvPr>
        </p:nvSpPr>
        <p:spPr/>
        <p:txBody>
          <a:bodyPr/>
          <a:lstStyle/>
          <a:p>
            <a:r>
              <a:rPr lang="en-US"/>
              <a:t>Click to edit Master title style</a:t>
            </a:r>
          </a:p>
        </p:txBody>
      </p:sp>
      <p:sp>
        <p:nvSpPr>
          <p:cNvPr id="15" name="Footer Placeholder">
            <a:extLst>
              <a:ext uri="{FF2B5EF4-FFF2-40B4-BE49-F238E27FC236}">
                <a16:creationId xmlns:a16="http://schemas.microsoft.com/office/drawing/2014/main" id="{E6A8AD09-6542-CC41-B2FA-17160410B3B0}"/>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bg1"/>
                </a:solidFill>
                <a:latin typeface="IBM Plex Sans" panose="020B0503050203000203" pitchFamily="34" charset="0"/>
              </a:defRPr>
            </a:lvl1pPr>
          </a:lstStyle>
          <a:p>
            <a:r>
              <a:rPr lang="en-US" dirty="0" err="1"/>
              <a:t>TechCon</a:t>
            </a:r>
            <a:r>
              <a:rPr lang="en-US" dirty="0"/>
              <a:t> 2020 / © 2020 IBM Corporation</a:t>
            </a:r>
          </a:p>
        </p:txBody>
      </p:sp>
    </p:spTree>
    <p:extLst>
      <p:ext uri="{BB962C8B-B14F-4D97-AF65-F5344CB8AC3E}">
        <p14:creationId xmlns:p14="http://schemas.microsoft.com/office/powerpoint/2010/main" val="91381556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black box) over image(s)">
    <p:spTree>
      <p:nvGrpSpPr>
        <p:cNvPr id="1" name=""/>
        <p:cNvGrpSpPr/>
        <p:nvPr/>
      </p:nvGrpSpPr>
      <p:grpSpPr>
        <a:xfrm>
          <a:off x="0" y="0"/>
          <a:ext cx="0" cy="0"/>
          <a:chOff x="0" y="0"/>
          <a:chExt cx="0" cy="0"/>
        </a:xfrm>
      </p:grpSpPr>
      <p:sp>
        <p:nvSpPr>
          <p:cNvPr id="2" name="Title"/>
          <p:cNvSpPr>
            <a:spLocks noGrp="1"/>
          </p:cNvSpPr>
          <p:nvPr>
            <p:ph type="title"/>
          </p:nvPr>
        </p:nvSpPr>
        <p:spPr>
          <a:xfrm>
            <a:off x="0" y="0"/>
            <a:ext cx="9144000" cy="1276350"/>
          </a:xfrm>
          <a:solidFill>
            <a:schemeClr val="tx2"/>
          </a:solidFill>
        </p:spPr>
        <p:txBody>
          <a:bodyPr lIns="210312" tIns="201168" rIns="228600" bIns="228600"/>
          <a:lstStyle>
            <a:lvl1pPr>
              <a:defRPr>
                <a:solidFill>
                  <a:schemeClr val="tx1"/>
                </a:solidFill>
              </a:defRPr>
            </a:lvl1pPr>
          </a:lstStyle>
          <a:p>
            <a:r>
              <a:rPr lang="en-US" dirty="0"/>
              <a:t>Click to edit Master title style</a:t>
            </a:r>
          </a:p>
        </p:txBody>
      </p:sp>
      <p:sp>
        <p:nvSpPr>
          <p:cNvPr id="6" name="Picture Placeholder"/>
          <p:cNvSpPr>
            <a:spLocks noGrp="1"/>
          </p:cNvSpPr>
          <p:nvPr>
            <p:ph type="pic" sz="quarter" idx="12"/>
          </p:nvPr>
        </p:nvSpPr>
        <p:spPr>
          <a:xfrm>
            <a:off x="0" y="1276350"/>
            <a:ext cx="9144000" cy="3867150"/>
          </a:xfrm>
        </p:spPr>
        <p:txBody>
          <a:bodyPr lIns="91440" tIns="91440" rIns="91440" bIns="91440"/>
          <a:lstStyle/>
          <a:p>
            <a:r>
              <a:rPr lang="en-US" dirty="0"/>
              <a:t>Drag picture to placeholder or click icon to add</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8" name="Footer Placeholder">
            <a:extLst>
              <a:ext uri="{FF2B5EF4-FFF2-40B4-BE49-F238E27FC236}">
                <a16:creationId xmlns:a16="http://schemas.microsoft.com/office/drawing/2014/main" id="{6B57A718-32A8-7F46-9FC0-DC5241AFBA6E}"/>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tx1"/>
                </a:solidFill>
                <a:latin typeface="IBM Plex Sans" panose="020B0503050203000203" pitchFamily="34" charset="0"/>
              </a:defRPr>
            </a:lvl1pPr>
          </a:lstStyle>
          <a:p>
            <a:r>
              <a:rPr lang="en-US" dirty="0" err="1"/>
              <a:t>TechCon</a:t>
            </a:r>
            <a:r>
              <a:rPr lang="en-US" dirty="0"/>
              <a:t> 2020/ © 2020 IBM Corporation</a:t>
            </a:r>
          </a:p>
        </p:txBody>
      </p:sp>
    </p:spTree>
    <p:extLst>
      <p:ext uri="{BB962C8B-B14F-4D97-AF65-F5344CB8AC3E}">
        <p14:creationId xmlns:p14="http://schemas.microsoft.com/office/powerpoint/2010/main" val="69242506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ext (black box) over image(s)">
    <p:spTree>
      <p:nvGrpSpPr>
        <p:cNvPr id="1" name=""/>
        <p:cNvGrpSpPr/>
        <p:nvPr/>
      </p:nvGrpSpPr>
      <p:grpSpPr>
        <a:xfrm>
          <a:off x="0" y="0"/>
          <a:ext cx="0" cy="0"/>
          <a:chOff x="0" y="0"/>
          <a:chExt cx="0" cy="0"/>
        </a:xfrm>
      </p:grpSpPr>
      <p:sp>
        <p:nvSpPr>
          <p:cNvPr id="9" name="Picture Placeholder"/>
          <p:cNvSpPr>
            <a:spLocks noGrp="1"/>
          </p:cNvSpPr>
          <p:nvPr>
            <p:ph type="pic" sz="quarter" idx="14"/>
          </p:nvPr>
        </p:nvSpPr>
        <p:spPr>
          <a:xfrm>
            <a:off x="0" y="0"/>
            <a:ext cx="9144000" cy="5148072"/>
          </a:xfrm>
        </p:spPr>
        <p:txBody>
          <a:bodyPr lIns="91440" tIns="91440" rIns="91440" bIns="91440"/>
          <a:lstStyle/>
          <a:p>
            <a:r>
              <a:rPr lang="en-US" dirty="0"/>
              <a:t>Drag picture to placeholder or click icon to add</a:t>
            </a:r>
          </a:p>
        </p:txBody>
      </p:sp>
      <p:sp>
        <p:nvSpPr>
          <p:cNvPr id="6" name="Text Placeholder"/>
          <p:cNvSpPr>
            <a:spLocks noGrp="1"/>
          </p:cNvSpPr>
          <p:nvPr>
            <p:ph type="body" sz="quarter" idx="12"/>
          </p:nvPr>
        </p:nvSpPr>
        <p:spPr>
          <a:xfrm>
            <a:off x="-3" y="2571750"/>
            <a:ext cx="2286003" cy="2571750"/>
          </a:xfrm>
          <a:solidFill>
            <a:schemeClr val="tx2"/>
          </a:solidFill>
        </p:spPr>
        <p:txBody>
          <a:bodyPr lIns="219456" tIns="201168" rIns="228600" bIns="228600"/>
          <a:lstStyle>
            <a:lvl1pPr>
              <a:buClr>
                <a:schemeClr val="tx1"/>
              </a:buClr>
              <a:defRPr>
                <a:solidFill>
                  <a:schemeClr val="tx1"/>
                </a:solidFill>
              </a:defRPr>
            </a:lvl1pPr>
            <a:lvl2pPr>
              <a:buClr>
                <a:schemeClr val="tx1"/>
              </a:buClr>
              <a:defRPr sz="1000">
                <a:solidFill>
                  <a:schemeClr val="tx1"/>
                </a:solidFill>
              </a:defRPr>
            </a:lvl2pPr>
            <a:lvl3pPr>
              <a:buClr>
                <a:schemeClr val="tx1"/>
              </a:buClr>
              <a:defRPr sz="1000">
                <a:solidFill>
                  <a:schemeClr val="tx1"/>
                </a:solidFill>
              </a:defRPr>
            </a:lvl3pPr>
            <a:lvl4pPr>
              <a:buClr>
                <a:schemeClr val="tx1"/>
              </a:buClr>
              <a:defRPr sz="1000">
                <a:solidFill>
                  <a:schemeClr val="tx1"/>
                </a:solidFill>
              </a:defRPr>
            </a:lvl4pPr>
            <a:lvl5pPr>
              <a:buClr>
                <a:schemeClr val="tx1"/>
              </a:buClr>
              <a:defRPr sz="10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7" name="Footer Placeholder">
            <a:extLst>
              <a:ext uri="{FF2B5EF4-FFF2-40B4-BE49-F238E27FC236}">
                <a16:creationId xmlns:a16="http://schemas.microsoft.com/office/drawing/2014/main" id="{C14E78D0-C3A1-494E-BC59-58DA4FC26948}"/>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tx1"/>
                </a:solidFill>
                <a:latin typeface="IBM Plex Sans" panose="020B0503050203000203" pitchFamily="34" charset="0"/>
              </a:defRPr>
            </a:lvl1pPr>
          </a:lstStyle>
          <a:p>
            <a:r>
              <a:rPr lang="en-US" dirty="0" err="1"/>
              <a:t>TechCon</a:t>
            </a:r>
            <a:r>
              <a:rPr lang="en-US" dirty="0"/>
              <a:t> 2020/ © 2020 IBM Corporation</a:t>
            </a:r>
          </a:p>
        </p:txBody>
      </p:sp>
    </p:spTree>
    <p:extLst>
      <p:ext uri="{BB962C8B-B14F-4D97-AF65-F5344CB8AC3E}">
        <p14:creationId xmlns:p14="http://schemas.microsoft.com/office/powerpoint/2010/main" val="193187946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oxes (4 tall)">
    <p:spTree>
      <p:nvGrpSpPr>
        <p:cNvPr id="1" name=""/>
        <p:cNvGrpSpPr/>
        <p:nvPr/>
      </p:nvGrpSpPr>
      <p:grpSpPr>
        <a:xfrm>
          <a:off x="0" y="0"/>
          <a:ext cx="0" cy="0"/>
          <a:chOff x="0" y="0"/>
          <a:chExt cx="0" cy="0"/>
        </a:xfrm>
      </p:grpSpPr>
      <p:sp>
        <p:nvSpPr>
          <p:cNvPr id="11" name="Content Placeholder 1"/>
          <p:cNvSpPr>
            <a:spLocks noGrp="1"/>
          </p:cNvSpPr>
          <p:nvPr>
            <p:ph sz="quarter" idx="12"/>
          </p:nvPr>
        </p:nvSpPr>
        <p:spPr>
          <a:xfrm>
            <a:off x="0" y="0"/>
            <a:ext cx="2286000" cy="5148072"/>
          </a:xfrm>
          <a:solidFill>
            <a:schemeClr val="accent2"/>
          </a:solidFill>
        </p:spPr>
        <p:txBody>
          <a:bodyPr lIns="219456" tIns="201168" rIns="228600" bIns="2286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quarter" idx="13"/>
          </p:nvPr>
        </p:nvSpPr>
        <p:spPr>
          <a:xfrm>
            <a:off x="2286000" y="0"/>
            <a:ext cx="2286000" cy="5148072"/>
          </a:xfrm>
          <a:solidFill>
            <a:srgbClr val="054ADA"/>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p:cNvSpPr>
            <a:spLocks noGrp="1"/>
          </p:cNvSpPr>
          <p:nvPr>
            <p:ph sz="quarter" idx="14"/>
          </p:nvPr>
        </p:nvSpPr>
        <p:spPr>
          <a:xfrm>
            <a:off x="4572000" y="0"/>
            <a:ext cx="2286000" cy="5148072"/>
          </a:xfrm>
          <a:solidFill>
            <a:srgbClr val="0530AD"/>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4"/>
          <p:cNvSpPr>
            <a:spLocks noGrp="1"/>
          </p:cNvSpPr>
          <p:nvPr>
            <p:ph sz="quarter" idx="15"/>
          </p:nvPr>
        </p:nvSpPr>
        <p:spPr>
          <a:xfrm>
            <a:off x="6858000" y="0"/>
            <a:ext cx="2286000" cy="5148072"/>
          </a:xfrm>
          <a:solidFill>
            <a:srgbClr val="061F80"/>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
        <p:nvSpPr>
          <p:cNvPr id="10" name="Footer Placeholder">
            <a:extLst>
              <a:ext uri="{FF2B5EF4-FFF2-40B4-BE49-F238E27FC236}">
                <a16:creationId xmlns:a16="http://schemas.microsoft.com/office/drawing/2014/main" id="{8F4D10EB-5E97-5542-9E64-611F8962146C}"/>
              </a:ext>
            </a:extLst>
          </p:cNvPr>
          <p:cNvSpPr txBox="1">
            <a:spLocks/>
          </p:cNvSpPr>
          <p:nvPr userDrawn="1"/>
        </p:nvSpPr>
        <p:spPr>
          <a:xfrm>
            <a:off x="342964" y="4816526"/>
            <a:ext cx="4114735" cy="166687"/>
          </a:xfrm>
          <a:prstGeom prst="rect">
            <a:avLst/>
          </a:prstGeom>
        </p:spPr>
        <p:txBody>
          <a:bodyPr vert="horz" lIns="0" tIns="0" rIns="0" bIns="0" rtlCol="0" anchor="ctr"/>
          <a:lstStyle>
            <a:defPPr>
              <a:defRPr lang="en-US"/>
            </a:defPPr>
            <a:lvl1pPr marL="0" marR="0" indent="0" algn="l" defTabSz="685992" rtl="0" eaLnBrk="1" fontAlgn="auto" latinLnBrk="0" hangingPunct="1">
              <a:lnSpc>
                <a:spcPct val="100000"/>
              </a:lnSpc>
              <a:spcBef>
                <a:spcPts val="0"/>
              </a:spcBef>
              <a:spcAft>
                <a:spcPts val="0"/>
              </a:spcAft>
              <a:buClrTx/>
              <a:buSzTx/>
              <a:buFontTx/>
              <a:buNone/>
              <a:tabLst/>
              <a:defRPr sz="600" kern="1200">
                <a:solidFill>
                  <a:schemeClr val="bg1"/>
                </a:solidFill>
                <a:latin typeface="IBM Plex Sans" panose="020B0503050203000203" pitchFamily="34" charset="0"/>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a:lstStyle>
          <a:p>
            <a:r>
              <a:rPr lang="en-US" dirty="0" err="1"/>
              <a:t>TechCon</a:t>
            </a:r>
            <a:r>
              <a:rPr lang="en-US" dirty="0"/>
              <a:t> 2020 / © 2020 IBM Corporation</a:t>
            </a:r>
          </a:p>
        </p:txBody>
      </p:sp>
    </p:spTree>
    <p:extLst>
      <p:ext uri="{BB962C8B-B14F-4D97-AF65-F5344CB8AC3E}">
        <p14:creationId xmlns:p14="http://schemas.microsoft.com/office/powerpoint/2010/main" val="168642608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text (1/4), content (3/4)">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dirty="0"/>
              <a:t>Click to edit Master title style</a:t>
            </a:r>
          </a:p>
        </p:txBody>
      </p:sp>
      <p:sp>
        <p:nvSpPr>
          <p:cNvPr id="6" name="Text Placeholder"/>
          <p:cNvSpPr>
            <a:spLocks noGrp="1"/>
          </p:cNvSpPr>
          <p:nvPr>
            <p:ph type="body" sz="quarter" idx="12"/>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p:cNvSpPr>
            <a:spLocks noGrp="1"/>
          </p:cNvSpPr>
          <p:nvPr>
            <p:ph sz="quarter" idx="13"/>
          </p:nvPr>
        </p:nvSpPr>
        <p:spPr>
          <a:xfrm>
            <a:off x="2514600" y="1243584"/>
            <a:ext cx="6400800"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8" name="Footer Placeholder">
            <a:extLst>
              <a:ext uri="{FF2B5EF4-FFF2-40B4-BE49-F238E27FC236}">
                <a16:creationId xmlns:a16="http://schemas.microsoft.com/office/drawing/2014/main" id="{8CB3F9CA-28BE-4F48-8DCA-91AF2B40FD80}"/>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tx1"/>
                </a:solidFill>
                <a:latin typeface="IBM Plex Sans" panose="020B0503050203000203" pitchFamily="34" charset="0"/>
              </a:defRPr>
            </a:lvl1pPr>
          </a:lstStyle>
          <a:p>
            <a:r>
              <a:rPr lang="en-US" dirty="0" err="1"/>
              <a:t>TechCon</a:t>
            </a:r>
            <a:r>
              <a:rPr lang="en-US" dirty="0"/>
              <a:t> 2020/ © 2020 IBM Corporation</a:t>
            </a:r>
          </a:p>
        </p:txBody>
      </p:sp>
    </p:spTree>
    <p:extLst>
      <p:ext uri="{BB962C8B-B14F-4D97-AF65-F5344CB8AC3E}">
        <p14:creationId xmlns:p14="http://schemas.microsoft.com/office/powerpoint/2010/main" val="103605913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text (1/4), blank (3/4)">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a:t>Click to edit Master title style</a:t>
            </a:r>
          </a:p>
        </p:txBody>
      </p:sp>
      <p:sp>
        <p:nvSpPr>
          <p:cNvPr id="6" name="Text Placeholder"/>
          <p:cNvSpPr>
            <a:spLocks noGrp="1"/>
          </p:cNvSpPr>
          <p:nvPr>
            <p:ph type="body" sz="quarter" idx="12"/>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7" name="Footer Placeholder">
            <a:extLst>
              <a:ext uri="{FF2B5EF4-FFF2-40B4-BE49-F238E27FC236}">
                <a16:creationId xmlns:a16="http://schemas.microsoft.com/office/drawing/2014/main" id="{D72C1B39-9543-FB49-B7B3-CA1B60B94FCA}"/>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tx1"/>
                </a:solidFill>
                <a:latin typeface="IBM Plex Sans" panose="020B0503050203000203" pitchFamily="34" charset="0"/>
              </a:defRPr>
            </a:lvl1pPr>
          </a:lstStyle>
          <a:p>
            <a:r>
              <a:rPr lang="en-US" dirty="0" err="1"/>
              <a:t>TechCon</a:t>
            </a:r>
            <a:r>
              <a:rPr lang="en-US" dirty="0"/>
              <a:t> 2020/ © 2020 IBM Corporation</a:t>
            </a:r>
          </a:p>
        </p:txBody>
      </p:sp>
    </p:spTree>
    <p:extLst>
      <p:ext uri="{BB962C8B-B14F-4D97-AF65-F5344CB8AC3E}">
        <p14:creationId xmlns:p14="http://schemas.microsoft.com/office/powerpoint/2010/main" val="158988199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ase study 1: title, text (two columns), half-image">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dirty="0"/>
              <a:t>Click to edit Master title style</a:t>
            </a:r>
          </a:p>
        </p:txBody>
      </p:sp>
      <p:sp>
        <p:nvSpPr>
          <p:cNvPr id="8" name="Text Placeholder 1"/>
          <p:cNvSpPr>
            <a:spLocks noGrp="1"/>
          </p:cNvSpPr>
          <p:nvPr>
            <p:ph type="body" sz="quarter" idx="13"/>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sz="quarter" idx="15"/>
          </p:nvPr>
        </p:nvSpPr>
        <p:spPr>
          <a:xfrm>
            <a:off x="2505456" y="1243584"/>
            <a:ext cx="1837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p:cNvSpPr>
            <a:spLocks noGrp="1"/>
          </p:cNvSpPr>
          <p:nvPr>
            <p:ph type="pic" sz="quarter" idx="14"/>
          </p:nvPr>
        </p:nvSpPr>
        <p:spPr>
          <a:xfrm>
            <a:off x="4572000" y="0"/>
            <a:ext cx="4572000" cy="5143500"/>
          </a:xfrm>
        </p:spPr>
        <p:txBody>
          <a:bodyPr lIns="91440" tIns="91440" rIns="91440" bIns="91440"/>
          <a:lstStyle/>
          <a:p>
            <a:r>
              <a:rPr lang="en-US" dirty="0"/>
              <a:t>Drag picture to placeholder or click icon to add</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9" name="Footer Placeholder">
            <a:extLst>
              <a:ext uri="{FF2B5EF4-FFF2-40B4-BE49-F238E27FC236}">
                <a16:creationId xmlns:a16="http://schemas.microsoft.com/office/drawing/2014/main" id="{5CC57FA4-CEA5-F249-A417-A3A8E7B0CF19}"/>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tx1"/>
                </a:solidFill>
                <a:latin typeface="IBM Plex Sans" panose="020B0503050203000203" pitchFamily="34" charset="0"/>
              </a:defRPr>
            </a:lvl1pPr>
          </a:lstStyle>
          <a:p>
            <a:r>
              <a:rPr lang="en-US" dirty="0" err="1"/>
              <a:t>TechCon</a:t>
            </a:r>
            <a:r>
              <a:rPr lang="en-US" dirty="0"/>
              <a:t> 2020/ © 2020 IBM Corporation</a:t>
            </a:r>
          </a:p>
        </p:txBody>
      </p:sp>
    </p:spTree>
    <p:extLst>
      <p:ext uri="{BB962C8B-B14F-4D97-AF65-F5344CB8AC3E}">
        <p14:creationId xmlns:p14="http://schemas.microsoft.com/office/powerpoint/2010/main" val="66452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text (two columns)">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a:t>Click to edit Master title style</a:t>
            </a:r>
            <a:endParaRPr lang="en-US" dirty="0"/>
          </a:p>
        </p:txBody>
      </p:sp>
      <p:sp>
        <p:nvSpPr>
          <p:cNvPr id="8" name="Text Placeholder"/>
          <p:cNvSpPr>
            <a:spLocks noGrp="1"/>
          </p:cNvSpPr>
          <p:nvPr>
            <p:ph type="body" sz="quarter" idx="13"/>
          </p:nvPr>
        </p:nvSpPr>
        <p:spPr>
          <a:xfrm>
            <a:off x="219456" y="1243584"/>
            <a:ext cx="4123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p:cNvSpPr>
            <a:spLocks noGrp="1"/>
          </p:cNvSpPr>
          <p:nvPr>
            <p:ph type="body" sz="quarter" idx="12"/>
          </p:nvPr>
        </p:nvSpPr>
        <p:spPr>
          <a:xfrm>
            <a:off x="4791457" y="1243584"/>
            <a:ext cx="4123876"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9" name="Footer Placeholder">
            <a:extLst>
              <a:ext uri="{FF2B5EF4-FFF2-40B4-BE49-F238E27FC236}">
                <a16:creationId xmlns:a16="http://schemas.microsoft.com/office/drawing/2014/main" id="{947FE34D-44C2-2A4B-8689-417C5722CF62}"/>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bg1"/>
                </a:solidFill>
                <a:latin typeface="IBM Plex Sans" panose="020B0503050203000203" pitchFamily="34" charset="0"/>
              </a:defRPr>
            </a:lvl1pPr>
          </a:lstStyle>
          <a:p>
            <a:r>
              <a:rPr lang="en-US" dirty="0" err="1"/>
              <a:t>TechCon</a:t>
            </a:r>
            <a:r>
              <a:rPr lang="en-US" dirty="0"/>
              <a:t> 2020 / © 2020 IBM Corporation</a:t>
            </a:r>
          </a:p>
        </p:txBody>
      </p:sp>
    </p:spTree>
    <p:extLst>
      <p:ext uri="{BB962C8B-B14F-4D97-AF65-F5344CB8AC3E}">
        <p14:creationId xmlns:p14="http://schemas.microsoft.com/office/powerpoint/2010/main" val="144371772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ase study 2: title, text (2/4), quote (2/4)">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a:t>Click to edit Master title style</a:t>
            </a:r>
          </a:p>
        </p:txBody>
      </p:sp>
      <p:sp>
        <p:nvSpPr>
          <p:cNvPr id="6" name="Text Placeholder 1"/>
          <p:cNvSpPr>
            <a:spLocks noGrp="1"/>
          </p:cNvSpPr>
          <p:nvPr>
            <p:ph type="body" sz="quarter" idx="12"/>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p:cNvSpPr>
            <a:spLocks noGrp="1"/>
          </p:cNvSpPr>
          <p:nvPr>
            <p:ph type="body" sz="quarter" idx="13"/>
          </p:nvPr>
        </p:nvSpPr>
        <p:spPr>
          <a:xfrm>
            <a:off x="2505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3"/>
          <p:cNvSpPr>
            <a:spLocks noGrp="1"/>
          </p:cNvSpPr>
          <p:nvPr>
            <p:ph type="body" sz="quarter" idx="14"/>
          </p:nvPr>
        </p:nvSpPr>
        <p:spPr>
          <a:xfrm>
            <a:off x="4773168" y="1216152"/>
            <a:ext cx="4142232" cy="3279648"/>
          </a:xfrm>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11" name="Footer Placeholder">
            <a:extLst>
              <a:ext uri="{FF2B5EF4-FFF2-40B4-BE49-F238E27FC236}">
                <a16:creationId xmlns:a16="http://schemas.microsoft.com/office/drawing/2014/main" id="{587EE0B1-9E30-6D4C-AE83-01F9CA07BA75}"/>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tx1"/>
                </a:solidFill>
                <a:latin typeface="IBM Plex Sans" panose="020B0503050203000203" pitchFamily="34" charset="0"/>
              </a:defRPr>
            </a:lvl1pPr>
          </a:lstStyle>
          <a:p>
            <a:r>
              <a:rPr lang="en-US" dirty="0" err="1"/>
              <a:t>TechCon</a:t>
            </a:r>
            <a:r>
              <a:rPr lang="en-US" dirty="0"/>
              <a:t> 2020/ © 2020 IBM Corporation</a:t>
            </a:r>
          </a:p>
        </p:txBody>
      </p:sp>
    </p:spTree>
    <p:extLst>
      <p:ext uri="{BB962C8B-B14F-4D97-AF65-F5344CB8AC3E}">
        <p14:creationId xmlns:p14="http://schemas.microsoft.com/office/powerpoint/2010/main" val="160946756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ext Placeholder"/>
          <p:cNvSpPr>
            <a:spLocks noGrp="1"/>
          </p:cNvSpPr>
          <p:nvPr>
            <p:ph type="body" sz="quarter" idx="12"/>
          </p:nvPr>
        </p:nvSpPr>
        <p:spPr>
          <a:xfrm>
            <a:off x="219456" y="201168"/>
            <a:ext cx="1837944" cy="42946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able Placeholder"/>
          <p:cNvSpPr>
            <a:spLocks noGrp="1"/>
          </p:cNvSpPr>
          <p:nvPr>
            <p:ph type="tbl" sz="quarter" idx="13"/>
          </p:nvPr>
        </p:nvSpPr>
        <p:spPr>
          <a:xfrm>
            <a:off x="2505457" y="201168"/>
            <a:ext cx="6409876" cy="4294632"/>
          </a:xfrm>
        </p:spPr>
        <p:txBody>
          <a:bodyPr lIns="0" tIns="0" rIns="91440" bIns="91440"/>
          <a:lstStyle/>
          <a:p>
            <a:r>
              <a:rPr lang="en-US" dirty="0"/>
              <a:t>Click icon to add table</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9" name="Footer Placeholder">
            <a:extLst>
              <a:ext uri="{FF2B5EF4-FFF2-40B4-BE49-F238E27FC236}">
                <a16:creationId xmlns:a16="http://schemas.microsoft.com/office/drawing/2014/main" id="{BE3B649C-7549-5141-A198-AC2DACC84521}"/>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tx1"/>
                </a:solidFill>
                <a:latin typeface="IBM Plex Sans" panose="020B0503050203000203" pitchFamily="34" charset="0"/>
              </a:defRPr>
            </a:lvl1pPr>
          </a:lstStyle>
          <a:p>
            <a:r>
              <a:rPr lang="en-US" dirty="0" err="1"/>
              <a:t>TechCon</a:t>
            </a:r>
            <a:r>
              <a:rPr lang="en-US" dirty="0"/>
              <a:t> 2020/ © 2020 IBM Corporation</a:t>
            </a:r>
          </a:p>
        </p:txBody>
      </p:sp>
    </p:spTree>
    <p:extLst>
      <p:ext uri="{BB962C8B-B14F-4D97-AF65-F5344CB8AC3E}">
        <p14:creationId xmlns:p14="http://schemas.microsoft.com/office/powerpoint/2010/main" val="211072089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Footer Placeholder">
            <a:extLst>
              <a:ext uri="{FF2B5EF4-FFF2-40B4-BE49-F238E27FC236}">
                <a16:creationId xmlns:a16="http://schemas.microsoft.com/office/drawing/2014/main" id="{6FBC16C2-9B0E-9A4C-8734-FD94BD877792}"/>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tx1"/>
                </a:solidFill>
                <a:latin typeface="IBM Plex Sans" panose="020B0503050203000203" pitchFamily="34" charset="0"/>
              </a:defRPr>
            </a:lvl1pPr>
          </a:lstStyle>
          <a:p>
            <a:r>
              <a:rPr lang="en-US" dirty="0" err="1"/>
              <a:t>TechCon</a:t>
            </a:r>
            <a:r>
              <a:rPr lang="en-US" dirty="0"/>
              <a:t> 2020/ © 2020 IBM Corporation</a:t>
            </a:r>
          </a:p>
        </p:txBody>
      </p:sp>
    </p:spTree>
    <p:extLst>
      <p:ext uri="{BB962C8B-B14F-4D97-AF65-F5344CB8AC3E}">
        <p14:creationId xmlns:p14="http://schemas.microsoft.com/office/powerpoint/2010/main" val="83690248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lank (no footer)">
    <p:spTree>
      <p:nvGrpSpPr>
        <p:cNvPr id="1" name=""/>
        <p:cNvGrpSpPr/>
        <p:nvPr/>
      </p:nvGrpSpPr>
      <p:grpSpPr>
        <a:xfrm>
          <a:off x="0" y="0"/>
          <a:ext cx="0" cy="0"/>
          <a:chOff x="0" y="0"/>
          <a:chExt cx="0" cy="0"/>
        </a:xfrm>
      </p:grpSpPr>
      <p:sp>
        <p:nvSpPr>
          <p:cNvPr id="2" name="Footer Placeholder">
            <a:extLst>
              <a:ext uri="{FF2B5EF4-FFF2-40B4-BE49-F238E27FC236}">
                <a16:creationId xmlns:a16="http://schemas.microsoft.com/office/drawing/2014/main" id="{0FF0D093-AC0A-5347-8009-C0FC2C1A25B5}"/>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tx1"/>
                </a:solidFill>
                <a:latin typeface="IBM Plex Sans" panose="020B0503050203000203" pitchFamily="34" charset="0"/>
              </a:defRPr>
            </a:lvl1pPr>
          </a:lstStyle>
          <a:p>
            <a:r>
              <a:rPr lang="en-US" dirty="0" err="1"/>
              <a:t>TechCon</a:t>
            </a:r>
            <a:r>
              <a:rPr lang="en-US" dirty="0"/>
              <a:t> 2020/ © 2020 IBM Corporation</a:t>
            </a:r>
          </a:p>
        </p:txBody>
      </p:sp>
    </p:spTree>
    <p:extLst>
      <p:ext uri="{BB962C8B-B14F-4D97-AF65-F5344CB8AC3E}">
        <p14:creationId xmlns:p14="http://schemas.microsoft.com/office/powerpoint/2010/main" val="23779177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lstStyle/>
          <a:p>
            <a:r>
              <a:rPr lang="en-US" dirty="0"/>
              <a:t>Click to edit Master title style</a:t>
            </a:r>
          </a:p>
        </p:txBody>
      </p:sp>
      <p:sp>
        <p:nvSpPr>
          <p:cNvPr id="8" name="Text Placeholder 1"/>
          <p:cNvSpPr>
            <a:spLocks noGrp="1"/>
          </p:cNvSpPr>
          <p:nvPr>
            <p:ph type="body" sz="quarter" idx="13"/>
          </p:nvPr>
        </p:nvSpPr>
        <p:spPr>
          <a:xfrm>
            <a:off x="219456" y="1261872"/>
            <a:ext cx="4123944" cy="1309878"/>
          </a:xfrm>
        </p:spPr>
        <p:txBody>
          <a:bodyPr/>
          <a:lstStyle>
            <a:lvl1pPr>
              <a:spcBef>
                <a:spcPts val="0"/>
              </a:spcBef>
              <a:defRPr sz="1000"/>
            </a:lvl1pPr>
            <a:lvl2pPr marL="0" indent="0">
              <a:spcBef>
                <a:spcPts val="0"/>
              </a:spcBef>
              <a:buNone/>
              <a:defRPr/>
            </a:lvl2pPr>
            <a:lvl3pPr marL="201615" indent="0">
              <a:buNone/>
              <a:defRPr/>
            </a:lvl3pPr>
            <a:lvl4pPr marL="434981" indent="0">
              <a:buNone/>
              <a:defRPr/>
            </a:lvl4pPr>
            <a:lvl5pPr marL="631833" indent="0">
              <a:buNone/>
              <a:defRPr/>
            </a:lvl5pPr>
          </a:lstStyle>
          <a:p>
            <a:pPr lvl="0"/>
            <a:r>
              <a:rPr lang="en-US" dirty="0"/>
              <a:t>Click to edit Master text styles</a:t>
            </a:r>
          </a:p>
        </p:txBody>
      </p:sp>
      <p:sp>
        <p:nvSpPr>
          <p:cNvPr id="6" name="Text Placeholder 2">
            <a:extLst>
              <a:ext uri="{FF2B5EF4-FFF2-40B4-BE49-F238E27FC236}">
                <a16:creationId xmlns:a16="http://schemas.microsoft.com/office/drawing/2014/main" id="{11C6F2CA-B8B6-BF4F-8900-E2319DA9DD35}"/>
              </a:ext>
            </a:extLst>
          </p:cNvPr>
          <p:cNvSpPr>
            <a:spLocks noGrp="1"/>
          </p:cNvSpPr>
          <p:nvPr>
            <p:ph type="body" sz="quarter" idx="14"/>
          </p:nvPr>
        </p:nvSpPr>
        <p:spPr>
          <a:xfrm>
            <a:off x="219456" y="3209544"/>
            <a:ext cx="6409944" cy="1307592"/>
          </a:xfrm>
        </p:spPr>
        <p:txBody>
          <a:bodyPr anchor="b"/>
          <a:lstStyle>
            <a:lvl1pPr>
              <a:spcBef>
                <a:spcPts val="300"/>
              </a:spcBef>
              <a:defRPr sz="600"/>
            </a:lvl1pPr>
            <a:lvl2pPr>
              <a:defRPr sz="600"/>
            </a:lvl2pPr>
            <a:lvl3pPr>
              <a:defRPr sz="600"/>
            </a:lvl3pPr>
            <a:lvl4pPr>
              <a:defRPr sz="600"/>
            </a:lvl4pPr>
            <a:lvl5pPr>
              <a:defRPr sz="600"/>
            </a:lvl5pPr>
          </a:lstStyle>
          <a:p>
            <a:pPr lvl="0"/>
            <a:r>
              <a:rPr lang="en-US" dirty="0"/>
              <a:t>Click to edit Master text styles</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9" name="Footer Placeholder">
            <a:extLst>
              <a:ext uri="{FF2B5EF4-FFF2-40B4-BE49-F238E27FC236}">
                <a16:creationId xmlns:a16="http://schemas.microsoft.com/office/drawing/2014/main" id="{B3DAD389-6644-FA40-97E8-FE738880316A}"/>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tx1"/>
                </a:solidFill>
                <a:latin typeface="IBM Plex Sans" panose="020B0503050203000203" pitchFamily="34" charset="0"/>
              </a:defRPr>
            </a:lvl1pPr>
          </a:lstStyle>
          <a:p>
            <a:r>
              <a:rPr lang="en-US" dirty="0" err="1"/>
              <a:t>TechCon</a:t>
            </a:r>
            <a:r>
              <a:rPr lang="en-US" dirty="0"/>
              <a:t> 2020/ © 2020 IBM Corporation</a:t>
            </a:r>
          </a:p>
        </p:txBody>
      </p:sp>
    </p:spTree>
    <p:extLst>
      <p:ext uri="{BB962C8B-B14F-4D97-AF65-F5344CB8AC3E}">
        <p14:creationId xmlns:p14="http://schemas.microsoft.com/office/powerpoint/2010/main" val="184482133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ibm sign-off">
    <p:spTree>
      <p:nvGrpSpPr>
        <p:cNvPr id="1" name=""/>
        <p:cNvGrpSpPr/>
        <p:nvPr/>
      </p:nvGrpSpPr>
      <p:grpSpPr>
        <a:xfrm>
          <a:off x="0" y="0"/>
          <a:ext cx="0" cy="0"/>
          <a:chOff x="0" y="0"/>
          <a:chExt cx="0" cy="0"/>
        </a:xfrm>
      </p:grpSpPr>
      <p:pic>
        <p:nvPicPr>
          <p:cNvPr id="5" name="Picture" descr="IBM 8-bar logo"/>
          <p:cNvPicPr>
            <a:picLocks noChangeAspect="1"/>
          </p:cNvPicPr>
          <p:nvPr userDrawn="1"/>
        </p:nvPicPr>
        <p:blipFill>
          <a:blip r:embed="rId2"/>
          <a:stretch>
            <a:fillRect/>
          </a:stretch>
        </p:blipFill>
        <p:spPr>
          <a:xfrm>
            <a:off x="3923196" y="2312885"/>
            <a:ext cx="1297608" cy="517732"/>
          </a:xfrm>
          <a:prstGeom prst="rect">
            <a:avLst/>
          </a:prstGeom>
        </p:spPr>
      </p:pic>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7" name="Footer Placeholder">
            <a:extLst>
              <a:ext uri="{FF2B5EF4-FFF2-40B4-BE49-F238E27FC236}">
                <a16:creationId xmlns:a16="http://schemas.microsoft.com/office/drawing/2014/main" id="{B6799BCA-551A-E541-A56A-52364A9741EC}"/>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tx1"/>
                </a:solidFill>
                <a:latin typeface="IBM Plex Sans" panose="020B0503050203000203" pitchFamily="34" charset="0"/>
              </a:defRPr>
            </a:lvl1pPr>
          </a:lstStyle>
          <a:p>
            <a:r>
              <a:rPr lang="en-US" dirty="0" err="1"/>
              <a:t>TechCon</a:t>
            </a:r>
            <a:r>
              <a:rPr lang="en-US" dirty="0"/>
              <a:t> 2020/ © 2020 IBM Corporation</a:t>
            </a:r>
          </a:p>
        </p:txBody>
      </p:sp>
    </p:spTree>
    <p:extLst>
      <p:ext uri="{BB962C8B-B14F-4D97-AF65-F5344CB8AC3E}">
        <p14:creationId xmlns:p14="http://schemas.microsoft.com/office/powerpoint/2010/main" val="12189311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1_Blank with bar">
    <p:spTree>
      <p:nvGrpSpPr>
        <p:cNvPr id="1" name=""/>
        <p:cNvGrpSpPr/>
        <p:nvPr/>
      </p:nvGrpSpPr>
      <p:grpSpPr>
        <a:xfrm>
          <a:off x="0" y="0"/>
          <a:ext cx="0" cy="0"/>
          <a:chOff x="0" y="0"/>
          <a:chExt cx="0" cy="0"/>
        </a:xfrm>
      </p:grpSpPr>
      <p:sp>
        <p:nvSpPr>
          <p:cNvPr id="4" name="Line"/>
          <p:cNvSpPr/>
          <p:nvPr userDrawn="1"/>
        </p:nvSpPr>
        <p:spPr>
          <a:xfrm>
            <a:off x="0" y="19050"/>
            <a:ext cx="9144000" cy="0"/>
          </a:xfrm>
          <a:prstGeom prst="line">
            <a:avLst/>
          </a:prstGeom>
          <a:ln w="101600">
            <a:solidFill>
              <a:srgbClr val="0D74C1"/>
            </a:solidFill>
            <a:miter lim="400000"/>
          </a:ln>
        </p:spPr>
        <p:txBody>
          <a:bodyPr lIns="17143" tIns="17143" rIns="17143" bIns="17143"/>
          <a:lstStyle/>
          <a:p>
            <a:pPr defTabSz="308043">
              <a:spcBef>
                <a:spcPts val="0"/>
              </a:spcBef>
              <a:tabLst/>
              <a:defRPr sz="4800">
                <a:solidFill>
                  <a:srgbClr val="000000"/>
                </a:solidFill>
              </a:defRPr>
            </a:pPr>
            <a:endParaRPr sz="1800" dirty="0"/>
          </a:p>
        </p:txBody>
      </p:sp>
    </p:spTree>
    <p:extLst>
      <p:ext uri="{BB962C8B-B14F-4D97-AF65-F5344CB8AC3E}">
        <p14:creationId xmlns:p14="http://schemas.microsoft.com/office/powerpoint/2010/main" val="3917622887"/>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531955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lvl1pPr>
              <a:defRPr>
                <a:solidFill>
                  <a:schemeClr val="tx1"/>
                </a:solidFill>
              </a:defRPr>
            </a:lvl1pPr>
          </a:lstStyle>
          <a:p>
            <a:r>
              <a:rPr lang="en-US" dirty="0"/>
              <a:t>Click to edit Master title style</a:t>
            </a:r>
          </a:p>
        </p:txBody>
      </p:sp>
      <p:pic>
        <p:nvPicPr>
          <p:cNvPr id="6" name="Picture"/>
          <p:cNvPicPr>
            <a:picLocks noChangeAspect="1"/>
          </p:cNvPicPr>
          <p:nvPr userDrawn="1"/>
        </p:nvPicPr>
        <p:blipFill>
          <a:blip r:embed="rId2"/>
          <a:stretch>
            <a:fillRect/>
          </a:stretch>
        </p:blipFill>
        <p:spPr>
          <a:xfrm>
            <a:off x="8393812" y="4692553"/>
            <a:ext cx="521589" cy="208108"/>
          </a:xfrm>
          <a:prstGeom prst="rect">
            <a:avLst/>
          </a:prstGeom>
        </p:spPr>
      </p:pic>
      <p:sp>
        <p:nvSpPr>
          <p:cNvPr id="7" name="Footer Placeholder">
            <a:extLst>
              <a:ext uri="{FF2B5EF4-FFF2-40B4-BE49-F238E27FC236}">
                <a16:creationId xmlns:a16="http://schemas.microsoft.com/office/drawing/2014/main" id="{3D3FB653-7191-2143-8015-17739ED1F2C5}"/>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tx1"/>
                </a:solidFill>
                <a:latin typeface="IBM Plex Sans" panose="020B0503050203000203" pitchFamily="34" charset="0"/>
              </a:defRPr>
            </a:lvl1pPr>
          </a:lstStyle>
          <a:p>
            <a:r>
              <a:rPr lang="en-US" dirty="0" err="1"/>
              <a:t>TechCon</a:t>
            </a:r>
            <a:r>
              <a:rPr lang="en-US" dirty="0"/>
              <a:t> 2020/ © 2020 IBM Corporation</a:t>
            </a:r>
          </a:p>
        </p:txBody>
      </p:sp>
    </p:spTree>
    <p:extLst>
      <p:ext uri="{BB962C8B-B14F-4D97-AF65-F5344CB8AC3E}">
        <p14:creationId xmlns:p14="http://schemas.microsoft.com/office/powerpoint/2010/main" val="21861019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dirty="0"/>
              <a:t>Click to edit Master title style</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Footer Placeholder">
            <a:extLst>
              <a:ext uri="{FF2B5EF4-FFF2-40B4-BE49-F238E27FC236}">
                <a16:creationId xmlns:a16="http://schemas.microsoft.com/office/drawing/2014/main" id="{DEA8FF2D-9A11-CD46-A160-FD031F274E66}"/>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tx1"/>
                </a:solidFill>
                <a:latin typeface="IBM Plex Sans" panose="020B0503050203000203" pitchFamily="34" charset="0"/>
              </a:defRPr>
            </a:lvl1pPr>
          </a:lstStyle>
          <a:p>
            <a:r>
              <a:rPr lang="en-US" dirty="0" err="1"/>
              <a:t>TechCon</a:t>
            </a:r>
            <a:r>
              <a:rPr lang="en-US" dirty="0"/>
              <a:t> 2020/ © 2020 IBM Corporation</a:t>
            </a:r>
          </a:p>
        </p:txBody>
      </p:sp>
    </p:spTree>
    <p:extLst>
      <p:ext uri="{BB962C8B-B14F-4D97-AF65-F5344CB8AC3E}">
        <p14:creationId xmlns:p14="http://schemas.microsoft.com/office/powerpoint/2010/main" val="11077714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33" Type="http://schemas.openxmlformats.org/officeDocument/2006/relationships/theme" Target="../theme/theme2.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slideLayout" Target="../slideLayouts/slideLayout60.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32" Type="http://schemas.openxmlformats.org/officeDocument/2006/relationships/slideLayout" Target="../slideLayouts/slideLayout63.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31" Type="http://schemas.openxmlformats.org/officeDocument/2006/relationships/slideLayout" Target="../slideLayouts/slideLayout62.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slideLayout" Target="../slideLayouts/slideLayout61.xml"/><Relationship Id="rId8"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6.xml"/><Relationship Id="rId18" Type="http://schemas.openxmlformats.org/officeDocument/2006/relationships/slideLayout" Target="../slideLayouts/slideLayout81.xml"/><Relationship Id="rId26" Type="http://schemas.openxmlformats.org/officeDocument/2006/relationships/slideLayout" Target="../slideLayouts/slideLayout89.xml"/><Relationship Id="rId3" Type="http://schemas.openxmlformats.org/officeDocument/2006/relationships/slideLayout" Target="../slideLayouts/slideLayout66.xml"/><Relationship Id="rId21" Type="http://schemas.openxmlformats.org/officeDocument/2006/relationships/slideLayout" Target="../slideLayouts/slideLayout84.xml"/><Relationship Id="rId34" Type="http://schemas.openxmlformats.org/officeDocument/2006/relationships/slideLayout" Target="../slideLayouts/slideLayout97.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5" Type="http://schemas.openxmlformats.org/officeDocument/2006/relationships/slideLayout" Target="../slideLayouts/slideLayout88.xml"/><Relationship Id="rId33" Type="http://schemas.openxmlformats.org/officeDocument/2006/relationships/slideLayout" Target="../slideLayouts/slideLayout96.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20" Type="http://schemas.openxmlformats.org/officeDocument/2006/relationships/slideLayout" Target="../slideLayouts/slideLayout83.xml"/><Relationship Id="rId29" Type="http://schemas.openxmlformats.org/officeDocument/2006/relationships/slideLayout" Target="../slideLayouts/slideLayout92.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24" Type="http://schemas.openxmlformats.org/officeDocument/2006/relationships/slideLayout" Target="../slideLayouts/slideLayout87.xml"/><Relationship Id="rId32" Type="http://schemas.openxmlformats.org/officeDocument/2006/relationships/slideLayout" Target="../slideLayouts/slideLayout95.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23" Type="http://schemas.openxmlformats.org/officeDocument/2006/relationships/slideLayout" Target="../slideLayouts/slideLayout86.xml"/><Relationship Id="rId28" Type="http://schemas.openxmlformats.org/officeDocument/2006/relationships/slideLayout" Target="../slideLayouts/slideLayout91.xml"/><Relationship Id="rId10" Type="http://schemas.openxmlformats.org/officeDocument/2006/relationships/slideLayout" Target="../slideLayouts/slideLayout73.xml"/><Relationship Id="rId19" Type="http://schemas.openxmlformats.org/officeDocument/2006/relationships/slideLayout" Target="../slideLayouts/slideLayout82.xml"/><Relationship Id="rId31" Type="http://schemas.openxmlformats.org/officeDocument/2006/relationships/slideLayout" Target="../slideLayouts/slideLayout94.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 Id="rId22" Type="http://schemas.openxmlformats.org/officeDocument/2006/relationships/slideLayout" Target="../slideLayouts/slideLayout85.xml"/><Relationship Id="rId27" Type="http://schemas.openxmlformats.org/officeDocument/2006/relationships/slideLayout" Target="../slideLayouts/slideLayout90.xml"/><Relationship Id="rId30" Type="http://schemas.openxmlformats.org/officeDocument/2006/relationships/slideLayout" Target="../slideLayouts/slideLayout93.xml"/><Relationship Id="rId35" Type="http://schemas.openxmlformats.org/officeDocument/2006/relationships/theme" Target="../theme/theme3.xml"/><Relationship Id="rId8" Type="http://schemas.openxmlformats.org/officeDocument/2006/relationships/slideLayout" Target="../slideLayouts/slideLayout71.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10.xml"/><Relationship Id="rId18" Type="http://schemas.openxmlformats.org/officeDocument/2006/relationships/slideLayout" Target="../slideLayouts/slideLayout115.xml"/><Relationship Id="rId26" Type="http://schemas.openxmlformats.org/officeDocument/2006/relationships/slideLayout" Target="../slideLayouts/slideLayout123.xml"/><Relationship Id="rId3" Type="http://schemas.openxmlformats.org/officeDocument/2006/relationships/slideLayout" Target="../slideLayouts/slideLayout100.xml"/><Relationship Id="rId21" Type="http://schemas.openxmlformats.org/officeDocument/2006/relationships/slideLayout" Target="../slideLayouts/slideLayout118.xml"/><Relationship Id="rId34" Type="http://schemas.openxmlformats.org/officeDocument/2006/relationships/slideLayout" Target="../slideLayouts/slideLayout131.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17" Type="http://schemas.openxmlformats.org/officeDocument/2006/relationships/slideLayout" Target="../slideLayouts/slideLayout114.xml"/><Relationship Id="rId25" Type="http://schemas.openxmlformats.org/officeDocument/2006/relationships/slideLayout" Target="../slideLayouts/slideLayout122.xml"/><Relationship Id="rId33" Type="http://schemas.openxmlformats.org/officeDocument/2006/relationships/slideLayout" Target="../slideLayouts/slideLayout130.xml"/><Relationship Id="rId2" Type="http://schemas.openxmlformats.org/officeDocument/2006/relationships/slideLayout" Target="../slideLayouts/slideLayout99.xml"/><Relationship Id="rId16" Type="http://schemas.openxmlformats.org/officeDocument/2006/relationships/slideLayout" Target="../slideLayouts/slideLayout113.xml"/><Relationship Id="rId20" Type="http://schemas.openxmlformats.org/officeDocument/2006/relationships/slideLayout" Target="../slideLayouts/slideLayout117.xml"/><Relationship Id="rId29" Type="http://schemas.openxmlformats.org/officeDocument/2006/relationships/slideLayout" Target="../slideLayouts/slideLayout126.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24" Type="http://schemas.openxmlformats.org/officeDocument/2006/relationships/slideLayout" Target="../slideLayouts/slideLayout121.xml"/><Relationship Id="rId32" Type="http://schemas.openxmlformats.org/officeDocument/2006/relationships/slideLayout" Target="../slideLayouts/slideLayout129.xml"/><Relationship Id="rId5" Type="http://schemas.openxmlformats.org/officeDocument/2006/relationships/slideLayout" Target="../slideLayouts/slideLayout102.xml"/><Relationship Id="rId15" Type="http://schemas.openxmlformats.org/officeDocument/2006/relationships/slideLayout" Target="../slideLayouts/slideLayout112.xml"/><Relationship Id="rId23" Type="http://schemas.openxmlformats.org/officeDocument/2006/relationships/slideLayout" Target="../slideLayouts/slideLayout120.xml"/><Relationship Id="rId28" Type="http://schemas.openxmlformats.org/officeDocument/2006/relationships/slideLayout" Target="../slideLayouts/slideLayout125.xml"/><Relationship Id="rId10" Type="http://schemas.openxmlformats.org/officeDocument/2006/relationships/slideLayout" Target="../slideLayouts/slideLayout107.xml"/><Relationship Id="rId19" Type="http://schemas.openxmlformats.org/officeDocument/2006/relationships/slideLayout" Target="../slideLayouts/slideLayout116.xml"/><Relationship Id="rId31" Type="http://schemas.openxmlformats.org/officeDocument/2006/relationships/slideLayout" Target="../slideLayouts/slideLayout128.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 Id="rId22" Type="http://schemas.openxmlformats.org/officeDocument/2006/relationships/slideLayout" Target="../slideLayouts/slideLayout119.xml"/><Relationship Id="rId27" Type="http://schemas.openxmlformats.org/officeDocument/2006/relationships/slideLayout" Target="../slideLayouts/slideLayout124.xml"/><Relationship Id="rId30" Type="http://schemas.openxmlformats.org/officeDocument/2006/relationships/slideLayout" Target="../slideLayouts/slideLayout127.xml"/><Relationship Id="rId35" Type="http://schemas.openxmlformats.org/officeDocument/2006/relationships/theme" Target="../theme/theme4.xml"/><Relationship Id="rId8"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 name="Title Placeholder"/>
          <p:cNvSpPr>
            <a:spLocks noGrp="1"/>
          </p:cNvSpPr>
          <p:nvPr>
            <p:ph type="title"/>
          </p:nvPr>
        </p:nvSpPr>
        <p:spPr>
          <a:xfrm>
            <a:off x="210312" y="201168"/>
            <a:ext cx="4142232" cy="4294632"/>
          </a:xfrm>
          <a:prstGeom prst="rect">
            <a:avLst/>
          </a:prstGeom>
        </p:spPr>
        <p:txBody>
          <a:bodyPr vert="horz" lIns="0" tIns="0" rIns="0" bIns="0" rtlCol="0" anchor="t">
            <a:noAutofit/>
          </a:bodyPr>
          <a:lstStyle/>
          <a:p>
            <a:r>
              <a:rPr lang="en-US"/>
              <a:t>Click to edit Master title style</a:t>
            </a:r>
            <a:endParaRPr lang="en-US" dirty="0"/>
          </a:p>
        </p:txBody>
      </p:sp>
      <p:sp>
        <p:nvSpPr>
          <p:cNvPr id="5" name="Text Placeholder"/>
          <p:cNvSpPr>
            <a:spLocks noGrp="1"/>
          </p:cNvSpPr>
          <p:nvPr>
            <p:ph type="body" idx="1"/>
          </p:nvPr>
        </p:nvSpPr>
        <p:spPr>
          <a:xfrm>
            <a:off x="4791456" y="201168"/>
            <a:ext cx="4123944" cy="4294632"/>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bg1"/>
                </a:solidFill>
                <a:latin typeface="IBM Plex Sans" panose="020B0503050203000203" pitchFamily="34" charset="0"/>
              </a:defRPr>
            </a:lvl1pPr>
          </a:lstStyle>
          <a:p>
            <a:r>
              <a:rPr lang="en-US" dirty="0" err="1"/>
              <a:t>TechCon</a:t>
            </a:r>
            <a:r>
              <a:rPr lang="en-US" dirty="0"/>
              <a:t> 2020 / © 2020 IBM Corporation</a:t>
            </a:r>
          </a:p>
        </p:txBody>
      </p:sp>
      <p:sp>
        <p:nvSpPr>
          <p:cNvPr id="8" name="Slide Number Placeholder"/>
          <p:cNvSpPr>
            <a:spLocks noGrp="1"/>
          </p:cNvSpPr>
          <p:nvPr>
            <p:ph type="sldNum" sz="quarter" idx="4"/>
          </p:nvPr>
        </p:nvSpPr>
        <p:spPr>
          <a:xfrm>
            <a:off x="7086601" y="4787900"/>
            <a:ext cx="1828732" cy="166687"/>
          </a:xfrm>
          <a:prstGeom prst="rect">
            <a:avLst/>
          </a:prstGeom>
        </p:spPr>
        <p:txBody>
          <a:bodyPr vert="horz" lIns="0" tIns="0" rIns="0" bIns="0" rtlCol="0" anchor="ctr"/>
          <a:lstStyle>
            <a:lvl1pPr algn="r">
              <a:defRPr sz="600">
                <a:solidFill>
                  <a:schemeClr val="bg1"/>
                </a:solidFill>
                <a:latin typeface="IBM Plex Sans" panose="020B0503050203000203" pitchFamily="34" charset="0"/>
              </a:defRPr>
            </a:lvl1pPr>
          </a:lstStyle>
          <a:p>
            <a:fld id="{59395FB3-9C97-154F-86B2-7E381B951268}" type="slidenum">
              <a:rPr lang="en-US" smtClean="0"/>
              <a:pPr/>
              <a:t>‹#›</a:t>
            </a:fld>
            <a:endParaRPr lang="en-US" dirty="0"/>
          </a:p>
        </p:txBody>
      </p:sp>
      <p:grpSp>
        <p:nvGrpSpPr>
          <p:cNvPr id="59" name="Group 1" descr="Outside edge tick marks for alignment">
            <a:extLst>
              <a:ext uri="{C183D7F6-B498-43B3-948B-1728B52AA6E4}">
                <adec:decorative xmlns:adec="http://schemas.microsoft.com/office/drawing/2017/decorative" val="0"/>
              </a:ext>
            </a:extLst>
          </p:cNvPr>
          <p:cNvGrpSpPr/>
          <p:nvPr userDrawn="1"/>
        </p:nvGrpSpPr>
        <p:grpSpPr>
          <a:xfrm>
            <a:off x="-109730" y="-110490"/>
            <a:ext cx="9364220" cy="5364480"/>
            <a:chOff x="-109730" y="-110490"/>
            <a:chExt cx="9364220" cy="5364480"/>
          </a:xfrm>
        </p:grpSpPr>
        <p:grpSp>
          <p:nvGrpSpPr>
            <p:cNvPr id="60" name="Group 59"/>
            <p:cNvGrpSpPr/>
            <p:nvPr userDrawn="1"/>
          </p:nvGrpSpPr>
          <p:grpSpPr>
            <a:xfrm>
              <a:off x="228600" y="-110490"/>
              <a:ext cx="8686732" cy="91440"/>
              <a:chOff x="228600" y="-152400"/>
              <a:chExt cx="8686732" cy="152400"/>
            </a:xfrm>
          </p:grpSpPr>
          <p:cxnSp>
            <p:nvCxnSpPr>
              <p:cNvPr id="93" name="Straight Connector 92">
                <a:extLst>
                  <a:ext uri="{C183D7F6-B498-43B3-948B-1728B52AA6E4}">
                    <adec:decorative xmlns:adec="http://schemas.microsoft.com/office/drawing/2017/decorative" val="1"/>
                  </a:ext>
                </a:extLst>
              </p:cNvPr>
              <p:cNvCxnSpPr/>
              <p:nvPr userDrawn="1"/>
            </p:nvCxnSpPr>
            <p:spPr bwMode="auto">
              <a:xfrm rot="5400000" flipH="1">
                <a:off x="152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a:extLst>
                  <a:ext uri="{C183D7F6-B498-43B3-948B-1728B52AA6E4}">
                    <adec:decorative xmlns:adec="http://schemas.microsoft.com/office/drawing/2017/decorative" val="1"/>
                  </a:ext>
                </a:extLst>
              </p:cNvPr>
              <p:cNvCxnSpPr/>
              <p:nvPr userDrawn="1"/>
            </p:nvCxnSpPr>
            <p:spPr bwMode="auto">
              <a:xfrm rot="5400000" flipH="1">
                <a:off x="1981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a:extLst>
                  <a:ext uri="{C183D7F6-B498-43B3-948B-1728B52AA6E4}">
                    <adec:decorative xmlns:adec="http://schemas.microsoft.com/office/drawing/2017/decorative" val="1"/>
                  </a:ext>
                </a:extLst>
              </p:cNvPr>
              <p:cNvCxnSpPr/>
              <p:nvPr userDrawn="1"/>
            </p:nvCxnSpPr>
            <p:spPr bwMode="auto">
              <a:xfrm rot="5400000" flipH="1">
                <a:off x="2209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a:extLst>
                  <a:ext uri="{C183D7F6-B498-43B3-948B-1728B52AA6E4}">
                    <adec:decorative xmlns:adec="http://schemas.microsoft.com/office/drawing/2017/decorative" val="1"/>
                  </a:ext>
                </a:extLst>
              </p:cNvPr>
              <p:cNvCxnSpPr/>
              <p:nvPr userDrawn="1"/>
            </p:nvCxnSpPr>
            <p:spPr bwMode="auto">
              <a:xfrm rot="5400000" flipH="1">
                <a:off x="2438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a:extLst>
                  <a:ext uri="{C183D7F6-B498-43B3-948B-1728B52AA6E4}">
                    <adec:decorative xmlns:adec="http://schemas.microsoft.com/office/drawing/2017/decorative" val="1"/>
                  </a:ext>
                </a:extLst>
              </p:cNvPr>
              <p:cNvCxnSpPr/>
              <p:nvPr userDrawn="1"/>
            </p:nvCxnSpPr>
            <p:spPr bwMode="auto">
              <a:xfrm rot="5400000" flipH="1">
                <a:off x="4267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a:extLst>
                  <a:ext uri="{C183D7F6-B498-43B3-948B-1728B52AA6E4}">
                    <adec:decorative xmlns:adec="http://schemas.microsoft.com/office/drawing/2017/decorative" val="1"/>
                  </a:ext>
                </a:extLst>
              </p:cNvPr>
              <p:cNvCxnSpPr/>
              <p:nvPr userDrawn="1"/>
            </p:nvCxnSpPr>
            <p:spPr bwMode="auto">
              <a:xfrm rot="5400000" flipH="1">
                <a:off x="4495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Connector 98">
                <a:extLst>
                  <a:ext uri="{C183D7F6-B498-43B3-948B-1728B52AA6E4}">
                    <adec:decorative xmlns:adec="http://schemas.microsoft.com/office/drawing/2017/decorative" val="1"/>
                  </a:ext>
                </a:extLst>
              </p:cNvPr>
              <p:cNvCxnSpPr/>
              <p:nvPr userDrawn="1"/>
            </p:nvCxnSpPr>
            <p:spPr bwMode="auto">
              <a:xfrm rot="5400000" flipH="1">
                <a:off x="4724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a:extLst>
                  <a:ext uri="{C183D7F6-B498-43B3-948B-1728B52AA6E4}">
                    <adec:decorative xmlns:adec="http://schemas.microsoft.com/office/drawing/2017/decorative" val="1"/>
                  </a:ext>
                </a:extLst>
              </p:cNvPr>
              <p:cNvCxnSpPr/>
              <p:nvPr userDrawn="1"/>
            </p:nvCxnSpPr>
            <p:spPr bwMode="auto">
              <a:xfrm rot="5400000" flipH="1">
                <a:off x="6553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a:extLst>
                  <a:ext uri="{C183D7F6-B498-43B3-948B-1728B52AA6E4}">
                    <adec:decorative xmlns:adec="http://schemas.microsoft.com/office/drawing/2017/decorative" val="1"/>
                  </a:ext>
                </a:extLst>
              </p:cNvPr>
              <p:cNvCxnSpPr/>
              <p:nvPr userDrawn="1"/>
            </p:nvCxnSpPr>
            <p:spPr bwMode="auto">
              <a:xfrm rot="5400000" flipH="1">
                <a:off x="6781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a:extLst>
                  <a:ext uri="{C183D7F6-B498-43B3-948B-1728B52AA6E4}">
                    <adec:decorative xmlns:adec="http://schemas.microsoft.com/office/drawing/2017/decorative" val="1"/>
                  </a:ext>
                </a:extLst>
              </p:cNvPr>
              <p:cNvCxnSpPr/>
              <p:nvPr userDrawn="1"/>
            </p:nvCxnSpPr>
            <p:spPr bwMode="auto">
              <a:xfrm rot="5400000" flipH="1">
                <a:off x="7010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a:extLst>
                  <a:ext uri="{C183D7F6-B498-43B3-948B-1728B52AA6E4}">
                    <adec:decorative xmlns:adec="http://schemas.microsoft.com/office/drawing/2017/decorative" val="1"/>
                  </a:ext>
                </a:extLst>
              </p:cNvPr>
              <p:cNvCxnSpPr/>
              <p:nvPr userDrawn="1"/>
            </p:nvCxnSpPr>
            <p:spPr bwMode="auto">
              <a:xfrm rot="5400000" flipH="1">
                <a:off x="8839132"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1" name="Group 60"/>
            <p:cNvGrpSpPr/>
            <p:nvPr userDrawn="1"/>
          </p:nvGrpSpPr>
          <p:grpSpPr>
            <a:xfrm>
              <a:off x="228600" y="5162550"/>
              <a:ext cx="8686732" cy="91440"/>
              <a:chOff x="228600" y="5143500"/>
              <a:chExt cx="8686732" cy="152400"/>
            </a:xfrm>
          </p:grpSpPr>
          <p:cxnSp>
            <p:nvCxnSpPr>
              <p:cNvPr id="82" name="Straight Connector 81">
                <a:extLst>
                  <a:ext uri="{C183D7F6-B498-43B3-948B-1728B52AA6E4}">
                    <adec:decorative xmlns:adec="http://schemas.microsoft.com/office/drawing/2017/decorative" val="1"/>
                  </a:ext>
                </a:extLst>
              </p:cNvPr>
              <p:cNvCxnSpPr/>
              <p:nvPr userDrawn="1"/>
            </p:nvCxnSpPr>
            <p:spPr bwMode="auto">
              <a:xfrm rot="5400000" flipH="1">
                <a:off x="152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a:extLst>
                  <a:ext uri="{C183D7F6-B498-43B3-948B-1728B52AA6E4}">
                    <adec:decorative xmlns:adec="http://schemas.microsoft.com/office/drawing/2017/decorative" val="1"/>
                  </a:ext>
                </a:extLst>
              </p:cNvPr>
              <p:cNvCxnSpPr/>
              <p:nvPr userDrawn="1"/>
            </p:nvCxnSpPr>
            <p:spPr bwMode="auto">
              <a:xfrm rot="5400000" flipH="1">
                <a:off x="1981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a:extLst>
                  <a:ext uri="{C183D7F6-B498-43B3-948B-1728B52AA6E4}">
                    <adec:decorative xmlns:adec="http://schemas.microsoft.com/office/drawing/2017/decorative" val="1"/>
                  </a:ext>
                </a:extLst>
              </p:cNvPr>
              <p:cNvCxnSpPr/>
              <p:nvPr userDrawn="1"/>
            </p:nvCxnSpPr>
            <p:spPr bwMode="auto">
              <a:xfrm rot="5400000" flipH="1">
                <a:off x="2209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a:extLst>
                  <a:ext uri="{C183D7F6-B498-43B3-948B-1728B52AA6E4}">
                    <adec:decorative xmlns:adec="http://schemas.microsoft.com/office/drawing/2017/decorative" val="1"/>
                  </a:ext>
                </a:extLst>
              </p:cNvPr>
              <p:cNvCxnSpPr/>
              <p:nvPr userDrawn="1"/>
            </p:nvCxnSpPr>
            <p:spPr bwMode="auto">
              <a:xfrm rot="5400000" flipH="1">
                <a:off x="2438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a:extLst>
                  <a:ext uri="{C183D7F6-B498-43B3-948B-1728B52AA6E4}">
                    <adec:decorative xmlns:adec="http://schemas.microsoft.com/office/drawing/2017/decorative" val="1"/>
                  </a:ext>
                </a:extLst>
              </p:cNvPr>
              <p:cNvCxnSpPr/>
              <p:nvPr userDrawn="1"/>
            </p:nvCxnSpPr>
            <p:spPr bwMode="auto">
              <a:xfrm rot="5400000" flipH="1">
                <a:off x="4267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a:extLst>
                  <a:ext uri="{C183D7F6-B498-43B3-948B-1728B52AA6E4}">
                    <adec:decorative xmlns:adec="http://schemas.microsoft.com/office/drawing/2017/decorative" val="1"/>
                  </a:ext>
                </a:extLst>
              </p:cNvPr>
              <p:cNvCxnSpPr/>
              <p:nvPr userDrawn="1"/>
            </p:nvCxnSpPr>
            <p:spPr bwMode="auto">
              <a:xfrm rot="5400000" flipH="1">
                <a:off x="4495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a:extLst>
                  <a:ext uri="{C183D7F6-B498-43B3-948B-1728B52AA6E4}">
                    <adec:decorative xmlns:adec="http://schemas.microsoft.com/office/drawing/2017/decorative" val="1"/>
                  </a:ext>
                </a:extLst>
              </p:cNvPr>
              <p:cNvCxnSpPr/>
              <p:nvPr userDrawn="1"/>
            </p:nvCxnSpPr>
            <p:spPr bwMode="auto">
              <a:xfrm rot="5400000" flipH="1">
                <a:off x="4724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a:extLst>
                  <a:ext uri="{C183D7F6-B498-43B3-948B-1728B52AA6E4}">
                    <adec:decorative xmlns:adec="http://schemas.microsoft.com/office/drawing/2017/decorative" val="1"/>
                  </a:ext>
                </a:extLst>
              </p:cNvPr>
              <p:cNvCxnSpPr/>
              <p:nvPr userDrawn="1"/>
            </p:nvCxnSpPr>
            <p:spPr bwMode="auto">
              <a:xfrm rot="5400000" flipH="1">
                <a:off x="6553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a:extLst>
                  <a:ext uri="{C183D7F6-B498-43B3-948B-1728B52AA6E4}">
                    <adec:decorative xmlns:adec="http://schemas.microsoft.com/office/drawing/2017/decorative" val="1"/>
                  </a:ext>
                </a:extLst>
              </p:cNvPr>
              <p:cNvCxnSpPr/>
              <p:nvPr userDrawn="1"/>
            </p:nvCxnSpPr>
            <p:spPr bwMode="auto">
              <a:xfrm rot="5400000" flipH="1">
                <a:off x="6781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a:extLst>
                  <a:ext uri="{C183D7F6-B498-43B3-948B-1728B52AA6E4}">
                    <adec:decorative xmlns:adec="http://schemas.microsoft.com/office/drawing/2017/decorative" val="1"/>
                  </a:ext>
                </a:extLst>
              </p:cNvPr>
              <p:cNvCxnSpPr/>
              <p:nvPr userDrawn="1"/>
            </p:nvCxnSpPr>
            <p:spPr bwMode="auto">
              <a:xfrm rot="5400000" flipH="1">
                <a:off x="7010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a:extLst>
                  <a:ext uri="{C183D7F6-B498-43B3-948B-1728B52AA6E4}">
                    <adec:decorative xmlns:adec="http://schemas.microsoft.com/office/drawing/2017/decorative" val="1"/>
                  </a:ext>
                </a:extLst>
              </p:cNvPr>
              <p:cNvCxnSpPr/>
              <p:nvPr userDrawn="1"/>
            </p:nvCxnSpPr>
            <p:spPr bwMode="auto">
              <a:xfrm rot="5400000" flipH="1">
                <a:off x="8839132"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2" name="Group 61"/>
            <p:cNvGrpSpPr/>
            <p:nvPr userDrawn="1"/>
          </p:nvGrpSpPr>
          <p:grpSpPr>
            <a:xfrm>
              <a:off x="-109730" y="237744"/>
              <a:ext cx="91440" cy="4664456"/>
              <a:chOff x="-109730" y="237744"/>
              <a:chExt cx="91440" cy="4664456"/>
            </a:xfrm>
          </p:grpSpPr>
          <p:cxnSp>
            <p:nvCxnSpPr>
              <p:cNvPr id="73" name="Straight Connector 72">
                <a:extLst>
                  <a:ext uri="{C183D7F6-B498-43B3-948B-1728B52AA6E4}">
                    <adec:decorative xmlns:adec="http://schemas.microsoft.com/office/drawing/2017/decorative" val="1"/>
                  </a:ext>
                </a:extLst>
              </p:cNvPr>
              <p:cNvCxnSpPr/>
              <p:nvPr userDrawn="1"/>
            </p:nvCxnSpPr>
            <p:spPr bwMode="auto">
              <a:xfrm flipH="1">
                <a:off x="-109730" y="65379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a:extLst>
                  <a:ext uri="{C183D7F6-B498-43B3-948B-1728B52AA6E4}">
                    <adec:decorative xmlns:adec="http://schemas.microsoft.com/office/drawing/2017/decorative" val="1"/>
                  </a:ext>
                </a:extLst>
              </p:cNvPr>
              <p:cNvCxnSpPr/>
              <p:nvPr userDrawn="1"/>
            </p:nvCxnSpPr>
            <p:spPr bwMode="auto">
              <a:xfrm flipH="1">
                <a:off x="-109730" y="128930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a:extLst>
                  <a:ext uri="{C183D7F6-B498-43B3-948B-1728B52AA6E4}">
                    <adec:decorative xmlns:adec="http://schemas.microsoft.com/office/drawing/2017/decorative" val="1"/>
                  </a:ext>
                </a:extLst>
              </p:cNvPr>
              <p:cNvCxnSpPr/>
              <p:nvPr userDrawn="1"/>
            </p:nvCxnSpPr>
            <p:spPr bwMode="auto">
              <a:xfrm flipH="1">
                <a:off x="-109730" y="192938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a:extLst>
                  <a:ext uri="{C183D7F6-B498-43B3-948B-1728B52AA6E4}">
                    <adec:decorative xmlns:adec="http://schemas.microsoft.com/office/drawing/2017/decorative" val="1"/>
                  </a:ext>
                </a:extLst>
              </p:cNvPr>
              <p:cNvCxnSpPr/>
              <p:nvPr userDrawn="1"/>
            </p:nvCxnSpPr>
            <p:spPr bwMode="auto">
              <a:xfrm flipH="1">
                <a:off x="-109730" y="257099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a:extLst>
                  <a:ext uri="{C183D7F6-B498-43B3-948B-1728B52AA6E4}">
                    <adec:decorative xmlns:adec="http://schemas.microsoft.com/office/drawing/2017/decorative" val="1"/>
                  </a:ext>
                </a:extLst>
              </p:cNvPr>
              <p:cNvCxnSpPr/>
              <p:nvPr userDrawn="1"/>
            </p:nvCxnSpPr>
            <p:spPr bwMode="auto">
              <a:xfrm flipH="1">
                <a:off x="-109730" y="32095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a:extLst>
                  <a:ext uri="{C183D7F6-B498-43B3-948B-1728B52AA6E4}">
                    <adec:decorative xmlns:adec="http://schemas.microsoft.com/office/drawing/2017/decorative" val="1"/>
                  </a:ext>
                </a:extLst>
              </p:cNvPr>
              <p:cNvCxnSpPr/>
              <p:nvPr userDrawn="1"/>
            </p:nvCxnSpPr>
            <p:spPr bwMode="auto">
              <a:xfrm flipH="1">
                <a:off x="-109730" y="384962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a:extLst>
                  <a:ext uri="{C183D7F6-B498-43B3-948B-1728B52AA6E4}">
                    <adec:decorative xmlns:adec="http://schemas.microsoft.com/office/drawing/2017/decorative" val="1"/>
                  </a:ext>
                </a:extLst>
              </p:cNvPr>
              <p:cNvCxnSpPr/>
              <p:nvPr userDrawn="1"/>
            </p:nvCxnSpPr>
            <p:spPr bwMode="auto">
              <a:xfrm flipH="1">
                <a:off x="-109730" y="449427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a:extLst>
                  <a:ext uri="{C183D7F6-B498-43B3-948B-1728B52AA6E4}">
                    <adec:decorative xmlns:adec="http://schemas.microsoft.com/office/drawing/2017/decorative" val="1"/>
                  </a:ext>
                </a:extLst>
              </p:cNvPr>
              <p:cNvCxnSpPr/>
              <p:nvPr userDrawn="1"/>
            </p:nvCxnSpPr>
            <p:spPr bwMode="auto">
              <a:xfrm flipH="1">
                <a:off x="-109730" y="2377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a:extLst>
                  <a:ext uri="{C183D7F6-B498-43B3-948B-1728B52AA6E4}">
                    <adec:decorative xmlns:adec="http://schemas.microsoft.com/office/drawing/2017/decorative" val="1"/>
                  </a:ext>
                </a:extLst>
              </p:cNvPr>
              <p:cNvCxnSpPr/>
              <p:nvPr userDrawn="1"/>
            </p:nvCxnSpPr>
            <p:spPr bwMode="auto">
              <a:xfrm flipH="1">
                <a:off x="-109730" y="490220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3" name="Group 62"/>
            <p:cNvGrpSpPr/>
            <p:nvPr userDrawn="1"/>
          </p:nvGrpSpPr>
          <p:grpSpPr>
            <a:xfrm>
              <a:off x="9163050" y="237744"/>
              <a:ext cx="91440" cy="4663440"/>
              <a:chOff x="-109730" y="231394"/>
              <a:chExt cx="91440" cy="4663440"/>
            </a:xfrm>
          </p:grpSpPr>
          <p:cxnSp>
            <p:nvCxnSpPr>
              <p:cNvPr id="64" name="Straight Connector 63">
                <a:extLst>
                  <a:ext uri="{C183D7F6-B498-43B3-948B-1728B52AA6E4}">
                    <adec:decorative xmlns:adec="http://schemas.microsoft.com/office/drawing/2017/decorative" val="1"/>
                  </a:ext>
                </a:extLst>
              </p:cNvPr>
              <p:cNvCxnSpPr/>
              <p:nvPr userDrawn="1"/>
            </p:nvCxnSpPr>
            <p:spPr bwMode="auto">
              <a:xfrm flipH="1">
                <a:off x="-109730" y="64744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a:extLst>
                  <a:ext uri="{C183D7F6-B498-43B3-948B-1728B52AA6E4}">
                    <adec:decorative xmlns:adec="http://schemas.microsoft.com/office/drawing/2017/decorative" val="1"/>
                  </a:ext>
                </a:extLst>
              </p:cNvPr>
              <p:cNvCxnSpPr/>
              <p:nvPr userDrawn="1"/>
            </p:nvCxnSpPr>
            <p:spPr bwMode="auto">
              <a:xfrm flipH="1">
                <a:off x="-109730" y="128295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a:extLst>
                  <a:ext uri="{C183D7F6-B498-43B3-948B-1728B52AA6E4}">
                    <adec:decorative xmlns:adec="http://schemas.microsoft.com/office/drawing/2017/decorative" val="1"/>
                  </a:ext>
                </a:extLst>
              </p:cNvPr>
              <p:cNvCxnSpPr/>
              <p:nvPr userDrawn="1"/>
            </p:nvCxnSpPr>
            <p:spPr bwMode="auto">
              <a:xfrm flipH="1">
                <a:off x="-109730" y="19230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a:extLst>
                  <a:ext uri="{C183D7F6-B498-43B3-948B-1728B52AA6E4}">
                    <adec:decorative xmlns:adec="http://schemas.microsoft.com/office/drawing/2017/decorative" val="1"/>
                  </a:ext>
                </a:extLst>
              </p:cNvPr>
              <p:cNvCxnSpPr/>
              <p:nvPr userDrawn="1"/>
            </p:nvCxnSpPr>
            <p:spPr bwMode="auto">
              <a:xfrm flipH="1">
                <a:off x="-109730" y="256311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a:extLst>
                  <a:ext uri="{C183D7F6-B498-43B3-948B-1728B52AA6E4}">
                    <adec:decorative xmlns:adec="http://schemas.microsoft.com/office/drawing/2017/decorative" val="1"/>
                  </a:ext>
                </a:extLst>
              </p:cNvPr>
              <p:cNvCxnSpPr/>
              <p:nvPr userDrawn="1"/>
            </p:nvCxnSpPr>
            <p:spPr bwMode="auto">
              <a:xfrm flipH="1">
                <a:off x="-109730" y="32031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a:extLst>
                  <a:ext uri="{C183D7F6-B498-43B3-948B-1728B52AA6E4}">
                    <adec:decorative xmlns:adec="http://schemas.microsoft.com/office/drawing/2017/decorative" val="1"/>
                  </a:ext>
                </a:extLst>
              </p:cNvPr>
              <p:cNvCxnSpPr/>
              <p:nvPr userDrawn="1"/>
            </p:nvCxnSpPr>
            <p:spPr bwMode="auto">
              <a:xfrm flipH="1">
                <a:off x="-109730" y="384327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a:extLst>
                  <a:ext uri="{C183D7F6-B498-43B3-948B-1728B52AA6E4}">
                    <adec:decorative xmlns:adec="http://schemas.microsoft.com/office/drawing/2017/decorative" val="1"/>
                  </a:ext>
                </a:extLst>
              </p:cNvPr>
              <p:cNvCxnSpPr/>
              <p:nvPr userDrawn="1"/>
            </p:nvCxnSpPr>
            <p:spPr bwMode="auto">
              <a:xfrm flipH="1">
                <a:off x="-109730" y="448792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a:extLst>
                  <a:ext uri="{C183D7F6-B498-43B3-948B-1728B52AA6E4}">
                    <adec:decorative xmlns:adec="http://schemas.microsoft.com/office/drawing/2017/decorative" val="1"/>
                  </a:ext>
                </a:extLst>
              </p:cNvPr>
              <p:cNvCxnSpPr/>
              <p:nvPr userDrawn="1"/>
            </p:nvCxnSpPr>
            <p:spPr bwMode="auto">
              <a:xfrm flipH="1">
                <a:off x="-109730" y="2313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a:extLst>
                  <a:ext uri="{C183D7F6-B498-43B3-948B-1728B52AA6E4}">
                    <adec:decorative xmlns:adec="http://schemas.microsoft.com/office/drawing/2017/decorative" val="1"/>
                  </a:ext>
                </a:extLst>
              </p:cNvPr>
              <p:cNvCxnSpPr/>
              <p:nvPr userDrawn="1"/>
            </p:nvCxnSpPr>
            <p:spPr bwMode="auto">
              <a:xfrm flipH="1">
                <a:off x="-109730" y="48948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1927666890"/>
      </p:ext>
    </p:extLst>
  </p:cSld>
  <p:clrMap bg1="dk1" tx1="lt1" bg2="dk2" tx2="lt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 id="2147483838" r:id="rId13"/>
    <p:sldLayoutId id="2147483839" r:id="rId14"/>
    <p:sldLayoutId id="2147483840" r:id="rId15"/>
    <p:sldLayoutId id="2147483841" r:id="rId16"/>
    <p:sldLayoutId id="2147483842" r:id="rId17"/>
    <p:sldLayoutId id="2147483843" r:id="rId18"/>
    <p:sldLayoutId id="2147483959" r:id="rId19"/>
    <p:sldLayoutId id="2147483845" r:id="rId20"/>
    <p:sldLayoutId id="2147483846" r:id="rId21"/>
    <p:sldLayoutId id="2147483847" r:id="rId22"/>
    <p:sldLayoutId id="2147483848" r:id="rId23"/>
    <p:sldLayoutId id="2147483849" r:id="rId24"/>
    <p:sldLayoutId id="2147483850" r:id="rId25"/>
    <p:sldLayoutId id="2147483851" r:id="rId26"/>
    <p:sldLayoutId id="2147483852" r:id="rId27"/>
    <p:sldLayoutId id="2147483853" r:id="rId28"/>
    <p:sldLayoutId id="2147483854" r:id="rId29"/>
    <p:sldLayoutId id="2147483855" r:id="rId30"/>
    <p:sldLayoutId id="2147483856" r:id="rId31"/>
  </p:sldLayoutIdLst>
  <p:hf hdr="0" dt="0"/>
  <p:txStyles>
    <p:titleStyle>
      <a:lvl1pPr algn="l" rtl="0" eaLnBrk="1" fontAlgn="base" hangingPunct="1">
        <a:lnSpc>
          <a:spcPct val="90000"/>
        </a:lnSpc>
        <a:spcBef>
          <a:spcPct val="0"/>
        </a:spcBef>
        <a:spcAft>
          <a:spcPct val="0"/>
        </a:spcAft>
        <a:defRPr sz="2400" b="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1pPr>
      <a:lvl2pPr algn="l" rtl="0" eaLnBrk="1" fontAlgn="base" hangingPunct="1">
        <a:lnSpc>
          <a:spcPct val="90000"/>
        </a:lnSpc>
        <a:spcBef>
          <a:spcPct val="0"/>
        </a:spcBef>
        <a:spcAft>
          <a:spcPct val="0"/>
        </a:spcAft>
        <a:defRPr sz="2220">
          <a:solidFill>
            <a:srgbClr val="191919"/>
          </a:solidFill>
          <a:latin typeface="HelvNeue Light for IBM" pitchFamily="34" charset="0"/>
        </a:defRPr>
      </a:lvl2pPr>
      <a:lvl3pPr algn="l" rtl="0" eaLnBrk="1" fontAlgn="base" hangingPunct="1">
        <a:lnSpc>
          <a:spcPct val="90000"/>
        </a:lnSpc>
        <a:spcBef>
          <a:spcPct val="0"/>
        </a:spcBef>
        <a:spcAft>
          <a:spcPct val="0"/>
        </a:spcAft>
        <a:defRPr sz="2220">
          <a:solidFill>
            <a:srgbClr val="191919"/>
          </a:solidFill>
          <a:latin typeface="HelvNeue Light for IBM" pitchFamily="34" charset="0"/>
        </a:defRPr>
      </a:lvl3pPr>
      <a:lvl4pPr algn="l" rtl="0" eaLnBrk="1" fontAlgn="base" hangingPunct="1">
        <a:lnSpc>
          <a:spcPct val="90000"/>
        </a:lnSpc>
        <a:spcBef>
          <a:spcPct val="0"/>
        </a:spcBef>
        <a:spcAft>
          <a:spcPct val="0"/>
        </a:spcAft>
        <a:defRPr sz="2220">
          <a:solidFill>
            <a:srgbClr val="191919"/>
          </a:solidFill>
          <a:latin typeface="HelvNeue Light for IBM" pitchFamily="34" charset="0"/>
        </a:defRPr>
      </a:lvl4pPr>
      <a:lvl5pPr algn="l" rtl="0" eaLnBrk="1" fontAlgn="base" hangingPunct="1">
        <a:lnSpc>
          <a:spcPct val="90000"/>
        </a:lnSpc>
        <a:spcBef>
          <a:spcPct val="0"/>
        </a:spcBef>
        <a:spcAft>
          <a:spcPct val="0"/>
        </a:spcAft>
        <a:defRPr sz="2220">
          <a:solidFill>
            <a:srgbClr val="191919"/>
          </a:solidFill>
          <a:latin typeface="HelvNeue Light for IBM" pitchFamily="34" charset="0"/>
        </a:defRPr>
      </a:lvl5pPr>
      <a:lvl6pPr marL="362568" algn="l" rtl="0" eaLnBrk="1" fontAlgn="base" hangingPunct="1">
        <a:lnSpc>
          <a:spcPct val="90000"/>
        </a:lnSpc>
        <a:spcBef>
          <a:spcPct val="0"/>
        </a:spcBef>
        <a:spcAft>
          <a:spcPct val="0"/>
        </a:spcAft>
        <a:defRPr sz="2220">
          <a:solidFill>
            <a:srgbClr val="191919"/>
          </a:solidFill>
          <a:latin typeface="HelvNeue Light for IBM" pitchFamily="34" charset="0"/>
        </a:defRPr>
      </a:lvl6pPr>
      <a:lvl7pPr marL="725139" algn="l" rtl="0" eaLnBrk="1" fontAlgn="base" hangingPunct="1">
        <a:lnSpc>
          <a:spcPct val="90000"/>
        </a:lnSpc>
        <a:spcBef>
          <a:spcPct val="0"/>
        </a:spcBef>
        <a:spcAft>
          <a:spcPct val="0"/>
        </a:spcAft>
        <a:defRPr sz="2220">
          <a:solidFill>
            <a:srgbClr val="191919"/>
          </a:solidFill>
          <a:latin typeface="HelvNeue Light for IBM" pitchFamily="34" charset="0"/>
        </a:defRPr>
      </a:lvl7pPr>
      <a:lvl8pPr marL="1087707" algn="l" rtl="0" eaLnBrk="1" fontAlgn="base" hangingPunct="1">
        <a:lnSpc>
          <a:spcPct val="90000"/>
        </a:lnSpc>
        <a:spcBef>
          <a:spcPct val="0"/>
        </a:spcBef>
        <a:spcAft>
          <a:spcPct val="0"/>
        </a:spcAft>
        <a:defRPr sz="2220">
          <a:solidFill>
            <a:srgbClr val="191919"/>
          </a:solidFill>
          <a:latin typeface="HelvNeue Light for IBM" pitchFamily="34" charset="0"/>
        </a:defRPr>
      </a:lvl8pPr>
      <a:lvl9pPr marL="1450276" algn="l" rtl="0" eaLnBrk="1" fontAlgn="base" hangingPunct="1">
        <a:lnSpc>
          <a:spcPct val="90000"/>
        </a:lnSpc>
        <a:spcBef>
          <a:spcPct val="0"/>
        </a:spcBef>
        <a:spcAft>
          <a:spcPct val="0"/>
        </a:spcAft>
        <a:defRPr sz="2220">
          <a:solidFill>
            <a:srgbClr val="191919"/>
          </a:solidFill>
          <a:latin typeface="HelvNeue Light for IBM" pitchFamily="34" charset="0"/>
        </a:defRPr>
      </a:lvl9pPr>
    </p:titleStyle>
    <p:bodyStyle>
      <a:lvl1pPr marL="0" indent="0" algn="l" rtl="0" eaLnBrk="1" fontAlgn="base" hangingPunct="1">
        <a:lnSpc>
          <a:spcPct val="100000"/>
        </a:lnSpc>
        <a:spcBef>
          <a:spcPts val="1100"/>
        </a:spcBef>
        <a:spcAft>
          <a:spcPct val="0"/>
        </a:spcAft>
        <a:buClr>
          <a:srgbClr val="6D6E70"/>
        </a:buClr>
        <a:buSzPct val="90000"/>
        <a:buFont typeface="Wingdings" pitchFamily="2" charset="2"/>
        <a:buNone/>
        <a:defRPr sz="140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1pPr>
      <a:lvl2pPr marL="171452" indent="-173736" algn="l" rtl="0" eaLnBrk="1" fontAlgn="base" hangingPunct="1">
        <a:lnSpc>
          <a:spcPct val="100000"/>
        </a:lnSpc>
        <a:spcBef>
          <a:spcPts val="1100"/>
        </a:spcBef>
        <a:spcAft>
          <a:spcPct val="0"/>
        </a:spcAft>
        <a:buClr>
          <a:schemeClr val="bg1"/>
        </a:buClr>
        <a:buSzPct val="100000"/>
        <a:buFont typeface=".AppleSystemUIFont" charset="-120"/>
        <a:buChar char="–"/>
        <a:tabLst/>
        <a:defRPr sz="140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2pPr>
      <a:lvl3pPr marL="342905" indent="-173736" algn="l" rtl="0" eaLnBrk="1" fontAlgn="base" hangingPunct="1">
        <a:lnSpc>
          <a:spcPct val="100000"/>
        </a:lnSpc>
        <a:spcBef>
          <a:spcPts val="1100"/>
        </a:spcBef>
        <a:spcAft>
          <a:spcPct val="0"/>
        </a:spcAft>
        <a:buClr>
          <a:schemeClr val="bg1"/>
        </a:buClr>
        <a:buSzPct val="100000"/>
        <a:buFont typeface="Arial" panose="020B0604020202020204" pitchFamily="34" charset="0"/>
        <a:buChar char="•"/>
        <a:tabLst/>
        <a:defRPr sz="140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3pPr>
      <a:lvl4pPr marL="628658" indent="-173736" algn="l" rtl="0" eaLnBrk="1" fontAlgn="base" hangingPunct="1">
        <a:lnSpc>
          <a:spcPct val="100000"/>
        </a:lnSpc>
        <a:spcBef>
          <a:spcPts val="1100"/>
        </a:spcBef>
        <a:spcAft>
          <a:spcPct val="0"/>
        </a:spcAft>
        <a:buClr>
          <a:schemeClr val="bg1"/>
        </a:buClr>
        <a:buSzPct val="100000"/>
        <a:buFont typeface=".AppleSystemUIFont" charset="-120"/>
        <a:buChar char="–"/>
        <a:tabLst/>
        <a:defRPr sz="1400" baseline="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4pPr>
      <a:lvl5pPr marL="803285" indent="-173736" algn="l" rtl="0" eaLnBrk="1" fontAlgn="base" hangingPunct="1">
        <a:lnSpc>
          <a:spcPct val="100000"/>
        </a:lnSpc>
        <a:spcBef>
          <a:spcPts val="1100"/>
        </a:spcBef>
        <a:spcAft>
          <a:spcPct val="0"/>
        </a:spcAft>
        <a:buClr>
          <a:schemeClr val="bg1"/>
        </a:buClr>
        <a:buFont typeface=".AppleSystemUIFont" charset="-120"/>
        <a:buChar char="»"/>
        <a:tabLst/>
        <a:defRPr sz="140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5pPr>
      <a:lvl6pPr marL="1583721" indent="-129670" algn="l" rtl="0" eaLnBrk="1" fontAlgn="base" hangingPunct="1">
        <a:spcBef>
          <a:spcPct val="20000"/>
        </a:spcBef>
        <a:spcAft>
          <a:spcPct val="0"/>
        </a:spcAft>
        <a:buClr>
          <a:schemeClr val="bg1"/>
        </a:buClr>
        <a:buChar char="»"/>
        <a:defRPr sz="1269">
          <a:solidFill>
            <a:schemeClr val="bg1"/>
          </a:solidFill>
          <a:latin typeface="Arial" charset="0"/>
        </a:defRPr>
      </a:lvl6pPr>
      <a:lvl7pPr marL="1946291" indent="-129670" algn="l" rtl="0" eaLnBrk="1" fontAlgn="base" hangingPunct="1">
        <a:spcBef>
          <a:spcPct val="20000"/>
        </a:spcBef>
        <a:spcAft>
          <a:spcPct val="0"/>
        </a:spcAft>
        <a:buClr>
          <a:schemeClr val="bg1"/>
        </a:buClr>
        <a:buChar char="»"/>
        <a:defRPr sz="1269">
          <a:solidFill>
            <a:schemeClr val="bg1"/>
          </a:solidFill>
          <a:latin typeface="Arial" charset="0"/>
        </a:defRPr>
      </a:lvl7pPr>
      <a:lvl8pPr marL="2308860" indent="-129670" algn="l" rtl="0" eaLnBrk="1" fontAlgn="base" hangingPunct="1">
        <a:spcBef>
          <a:spcPct val="20000"/>
        </a:spcBef>
        <a:spcAft>
          <a:spcPct val="0"/>
        </a:spcAft>
        <a:buClr>
          <a:schemeClr val="bg1"/>
        </a:buClr>
        <a:buChar char="»"/>
        <a:defRPr sz="1269">
          <a:solidFill>
            <a:schemeClr val="bg1"/>
          </a:solidFill>
          <a:latin typeface="Arial" charset="0"/>
        </a:defRPr>
      </a:lvl8pPr>
      <a:lvl9pPr marL="2671430" indent="-129670" algn="l" rtl="0" eaLnBrk="1" fontAlgn="base" hangingPunct="1">
        <a:spcBef>
          <a:spcPct val="20000"/>
        </a:spcBef>
        <a:spcAft>
          <a:spcPct val="0"/>
        </a:spcAft>
        <a:buClr>
          <a:schemeClr val="bg1"/>
        </a:buClr>
        <a:buChar char="»"/>
        <a:defRPr sz="1269">
          <a:solidFill>
            <a:schemeClr val="bg1"/>
          </a:solidFill>
          <a:latin typeface="Arial" charset="0"/>
        </a:defRPr>
      </a:lvl9pPr>
    </p:bodyStyle>
    <p:otherStyle>
      <a:defPPr>
        <a:defRPr lang="en-US"/>
      </a:defPPr>
      <a:lvl1pPr marL="0" algn="l" defTabSz="725139" rtl="0" eaLnBrk="1" latinLnBrk="0" hangingPunct="1">
        <a:defRPr sz="1428" kern="1200">
          <a:solidFill>
            <a:schemeClr val="tx1"/>
          </a:solidFill>
          <a:latin typeface="+mn-lt"/>
          <a:ea typeface="+mn-ea"/>
          <a:cs typeface="+mn-cs"/>
        </a:defRPr>
      </a:lvl1pPr>
      <a:lvl2pPr marL="362568" algn="l" defTabSz="725139" rtl="0" eaLnBrk="1" latinLnBrk="0" hangingPunct="1">
        <a:defRPr sz="1428" kern="1200">
          <a:solidFill>
            <a:schemeClr val="tx1"/>
          </a:solidFill>
          <a:latin typeface="+mn-lt"/>
          <a:ea typeface="+mn-ea"/>
          <a:cs typeface="+mn-cs"/>
        </a:defRPr>
      </a:lvl2pPr>
      <a:lvl3pPr marL="725139" algn="l" defTabSz="725139" rtl="0" eaLnBrk="1" latinLnBrk="0" hangingPunct="1">
        <a:defRPr sz="1428" kern="1200">
          <a:solidFill>
            <a:schemeClr val="tx1"/>
          </a:solidFill>
          <a:latin typeface="+mn-lt"/>
          <a:ea typeface="+mn-ea"/>
          <a:cs typeface="+mn-cs"/>
        </a:defRPr>
      </a:lvl3pPr>
      <a:lvl4pPr marL="1087707" algn="l" defTabSz="725139" rtl="0" eaLnBrk="1" latinLnBrk="0" hangingPunct="1">
        <a:defRPr sz="1428" kern="1200">
          <a:solidFill>
            <a:schemeClr val="tx1"/>
          </a:solidFill>
          <a:latin typeface="+mn-lt"/>
          <a:ea typeface="+mn-ea"/>
          <a:cs typeface="+mn-cs"/>
        </a:defRPr>
      </a:lvl4pPr>
      <a:lvl5pPr marL="1450276" algn="l" defTabSz="725139" rtl="0" eaLnBrk="1" latinLnBrk="0" hangingPunct="1">
        <a:defRPr sz="1428" kern="1200">
          <a:solidFill>
            <a:schemeClr val="tx1"/>
          </a:solidFill>
          <a:latin typeface="+mn-lt"/>
          <a:ea typeface="+mn-ea"/>
          <a:cs typeface="+mn-cs"/>
        </a:defRPr>
      </a:lvl5pPr>
      <a:lvl6pPr marL="1812846" algn="l" defTabSz="725139" rtl="0" eaLnBrk="1" latinLnBrk="0" hangingPunct="1">
        <a:defRPr sz="1428" kern="1200">
          <a:solidFill>
            <a:schemeClr val="tx1"/>
          </a:solidFill>
          <a:latin typeface="+mn-lt"/>
          <a:ea typeface="+mn-ea"/>
          <a:cs typeface="+mn-cs"/>
        </a:defRPr>
      </a:lvl6pPr>
      <a:lvl7pPr marL="2175414" algn="l" defTabSz="725139" rtl="0" eaLnBrk="1" latinLnBrk="0" hangingPunct="1">
        <a:defRPr sz="1428" kern="1200">
          <a:solidFill>
            <a:schemeClr val="tx1"/>
          </a:solidFill>
          <a:latin typeface="+mn-lt"/>
          <a:ea typeface="+mn-ea"/>
          <a:cs typeface="+mn-cs"/>
        </a:defRPr>
      </a:lvl7pPr>
      <a:lvl8pPr marL="2537983" algn="l" defTabSz="725139" rtl="0" eaLnBrk="1" latinLnBrk="0" hangingPunct="1">
        <a:defRPr sz="1428" kern="1200">
          <a:solidFill>
            <a:schemeClr val="tx1"/>
          </a:solidFill>
          <a:latin typeface="+mn-lt"/>
          <a:ea typeface="+mn-ea"/>
          <a:cs typeface="+mn-cs"/>
        </a:defRPr>
      </a:lvl8pPr>
      <a:lvl9pPr marL="2900552" algn="l" defTabSz="725139" rtl="0" eaLnBrk="1" latinLnBrk="0" hangingPunct="1">
        <a:defRPr sz="142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0" userDrawn="1">
          <p15:clr>
            <a:srgbClr val="F26B43"/>
          </p15:clr>
        </p15:guide>
        <p15:guide id="2" pos="144" userDrawn="1">
          <p15:clr>
            <a:srgbClr val="F26B43"/>
          </p15:clr>
        </p15:guide>
        <p15:guide id="3" pos="5616" userDrawn="1">
          <p15:clr>
            <a:srgbClr val="F26B43"/>
          </p15:clr>
        </p15:guide>
        <p15:guide id="4" orient="horz" pos="2832" userDrawn="1">
          <p15:clr>
            <a:srgbClr val="F26B43"/>
          </p15:clr>
        </p15:guide>
        <p15:guide id="5" orient="horz" pos="3088" userDrawn="1">
          <p15:clr>
            <a:srgbClr val="F26B43"/>
          </p15:clr>
        </p15:guide>
        <p15:guide id="6" pos="2880" userDrawn="1">
          <p15:clr>
            <a:srgbClr val="F26B43"/>
          </p15:clr>
        </p15:guide>
        <p15:guide id="7" pos="2736" userDrawn="1">
          <p15:clr>
            <a:srgbClr val="F26B43"/>
          </p15:clr>
        </p15:guide>
        <p15:guide id="8" pos="1440" userDrawn="1">
          <p15:clr>
            <a:srgbClr val="F26B43"/>
          </p15:clr>
        </p15:guide>
        <p15:guide id="9" pos="3024" userDrawn="1">
          <p15:clr>
            <a:srgbClr val="F26B43"/>
          </p15:clr>
        </p15:guide>
        <p15:guide id="10" pos="1296" userDrawn="1">
          <p15:clr>
            <a:srgbClr val="F26B43"/>
          </p15:clr>
        </p15:guide>
        <p15:guide id="11" pos="1584" userDrawn="1">
          <p15:clr>
            <a:srgbClr val="F26B43"/>
          </p15:clr>
        </p15:guide>
        <p15:guide id="12" pos="4320" userDrawn="1">
          <p15:clr>
            <a:srgbClr val="F26B43"/>
          </p15:clr>
        </p15:guide>
        <p15:guide id="13" pos="4176" userDrawn="1">
          <p15:clr>
            <a:srgbClr val="F26B43"/>
          </p15:clr>
        </p15:guide>
        <p15:guide id="14" pos="4464" userDrawn="1">
          <p15:clr>
            <a:srgbClr val="F26B43"/>
          </p15:clr>
        </p15:guide>
        <p15:guide id="15" orient="horz" pos="412" userDrawn="1">
          <p15:clr>
            <a:srgbClr val="F26B43"/>
          </p15:clr>
        </p15:guide>
        <p15:guide id="17" orient="horz" pos="812" userDrawn="1">
          <p15:clr>
            <a:srgbClr val="F26B43"/>
          </p15:clr>
        </p15:guide>
        <p15:guide id="18" orient="horz" pos="1620" userDrawn="1">
          <p15:clr>
            <a:srgbClr val="F26B43"/>
          </p15:clr>
        </p15:guide>
        <p15:guide id="19" orient="horz" pos="1216" userDrawn="1">
          <p15:clr>
            <a:srgbClr val="F26B43"/>
          </p15:clr>
        </p15:guide>
        <p15:guide id="20" orient="horz" pos="2022" userDrawn="1">
          <p15:clr>
            <a:srgbClr val="F26B43"/>
          </p15:clr>
        </p15:guide>
        <p15:guide id="21" orient="horz" pos="242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
        <p:cNvGrpSpPr/>
        <p:nvPr/>
      </p:nvGrpSpPr>
      <p:grpSpPr>
        <a:xfrm>
          <a:off x="0" y="0"/>
          <a:ext cx="0" cy="0"/>
          <a:chOff x="0" y="0"/>
          <a:chExt cx="0" cy="0"/>
        </a:xfrm>
      </p:grpSpPr>
      <p:sp>
        <p:nvSpPr>
          <p:cNvPr id="4" name="Title Placeholder"/>
          <p:cNvSpPr>
            <a:spLocks noGrp="1"/>
          </p:cNvSpPr>
          <p:nvPr>
            <p:ph type="title"/>
          </p:nvPr>
        </p:nvSpPr>
        <p:spPr>
          <a:xfrm>
            <a:off x="210312" y="201168"/>
            <a:ext cx="4142232" cy="4294632"/>
          </a:xfrm>
          <a:prstGeom prst="rect">
            <a:avLst/>
          </a:prstGeom>
        </p:spPr>
        <p:txBody>
          <a:bodyPr vert="horz" lIns="0" tIns="0" rIns="0" bIns="0" rtlCol="0" anchor="t">
            <a:noAutofit/>
          </a:bodyPr>
          <a:lstStyle/>
          <a:p>
            <a:r>
              <a:rPr lang="en-US" dirty="0"/>
              <a:t>Click to edit Master title style</a:t>
            </a:r>
          </a:p>
        </p:txBody>
      </p:sp>
      <p:sp>
        <p:nvSpPr>
          <p:cNvPr id="5" name="Text Placeholder"/>
          <p:cNvSpPr>
            <a:spLocks noGrp="1"/>
          </p:cNvSpPr>
          <p:nvPr>
            <p:ph type="body" idx="1"/>
          </p:nvPr>
        </p:nvSpPr>
        <p:spPr>
          <a:xfrm>
            <a:off x="4791456" y="201168"/>
            <a:ext cx="4123944" cy="4294632"/>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p:cNvSpPr>
            <a:spLocks noGrp="1"/>
          </p:cNvSpPr>
          <p:nvPr>
            <p:ph type="sldNum" sz="quarter" idx="4"/>
          </p:nvPr>
        </p:nvSpPr>
        <p:spPr>
          <a:xfrm>
            <a:off x="7086601" y="4787900"/>
            <a:ext cx="1828732" cy="166687"/>
          </a:xfrm>
          <a:prstGeom prst="rect">
            <a:avLst/>
          </a:prstGeom>
        </p:spPr>
        <p:txBody>
          <a:bodyPr vert="horz" lIns="0" tIns="0" rIns="0" bIns="0" rtlCol="0" anchor="ctr"/>
          <a:lstStyle>
            <a:lvl1pPr algn="r">
              <a:defRPr sz="600">
                <a:solidFill>
                  <a:schemeClr val="bg1"/>
                </a:solidFill>
                <a:latin typeface="IBM Plex Sans" panose="020B0503050203000203" pitchFamily="34" charset="0"/>
              </a:defRPr>
            </a:lvl1pPr>
          </a:lstStyle>
          <a:p>
            <a:fld id="{59395FB3-9C97-154F-86B2-7E381B951268}" type="slidenum">
              <a:rPr lang="en-US" smtClean="0"/>
              <a:pPr/>
              <a:t>‹#›</a:t>
            </a:fld>
            <a:endParaRPr lang="en-US" dirty="0"/>
          </a:p>
        </p:txBody>
      </p:sp>
      <p:grpSp>
        <p:nvGrpSpPr>
          <p:cNvPr id="59" name="Group 1" descr="Outside edge tick marks for alignment">
            <a:extLst>
              <a:ext uri="{C183D7F6-B498-43B3-948B-1728B52AA6E4}">
                <adec:decorative xmlns:adec="http://schemas.microsoft.com/office/drawing/2017/decorative" val="0"/>
              </a:ext>
            </a:extLst>
          </p:cNvPr>
          <p:cNvGrpSpPr/>
          <p:nvPr userDrawn="1"/>
        </p:nvGrpSpPr>
        <p:grpSpPr>
          <a:xfrm>
            <a:off x="-109730" y="-110490"/>
            <a:ext cx="9364220" cy="5364480"/>
            <a:chOff x="-109730" y="-110490"/>
            <a:chExt cx="9364220" cy="5364480"/>
          </a:xfrm>
        </p:grpSpPr>
        <p:grpSp>
          <p:nvGrpSpPr>
            <p:cNvPr id="60" name="Group 59"/>
            <p:cNvGrpSpPr/>
            <p:nvPr userDrawn="1"/>
          </p:nvGrpSpPr>
          <p:grpSpPr>
            <a:xfrm>
              <a:off x="228600" y="-110490"/>
              <a:ext cx="8686732" cy="91440"/>
              <a:chOff x="228600" y="-152400"/>
              <a:chExt cx="8686732" cy="152400"/>
            </a:xfrm>
          </p:grpSpPr>
          <p:cxnSp>
            <p:nvCxnSpPr>
              <p:cNvPr id="93" name="Straight Connector 92">
                <a:extLst>
                  <a:ext uri="{C183D7F6-B498-43B3-948B-1728B52AA6E4}">
                    <adec:decorative xmlns:adec="http://schemas.microsoft.com/office/drawing/2017/decorative" val="1"/>
                  </a:ext>
                </a:extLst>
              </p:cNvPr>
              <p:cNvCxnSpPr/>
              <p:nvPr userDrawn="1"/>
            </p:nvCxnSpPr>
            <p:spPr bwMode="auto">
              <a:xfrm rot="5400000" flipH="1">
                <a:off x="152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a:extLst>
                  <a:ext uri="{C183D7F6-B498-43B3-948B-1728B52AA6E4}">
                    <adec:decorative xmlns:adec="http://schemas.microsoft.com/office/drawing/2017/decorative" val="1"/>
                  </a:ext>
                </a:extLst>
              </p:cNvPr>
              <p:cNvCxnSpPr/>
              <p:nvPr userDrawn="1"/>
            </p:nvCxnSpPr>
            <p:spPr bwMode="auto">
              <a:xfrm rot="5400000" flipH="1">
                <a:off x="1981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a:extLst>
                  <a:ext uri="{C183D7F6-B498-43B3-948B-1728B52AA6E4}">
                    <adec:decorative xmlns:adec="http://schemas.microsoft.com/office/drawing/2017/decorative" val="1"/>
                  </a:ext>
                </a:extLst>
              </p:cNvPr>
              <p:cNvCxnSpPr/>
              <p:nvPr userDrawn="1"/>
            </p:nvCxnSpPr>
            <p:spPr bwMode="auto">
              <a:xfrm rot="5400000" flipH="1">
                <a:off x="2209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a:extLst>
                  <a:ext uri="{C183D7F6-B498-43B3-948B-1728B52AA6E4}">
                    <adec:decorative xmlns:adec="http://schemas.microsoft.com/office/drawing/2017/decorative" val="1"/>
                  </a:ext>
                </a:extLst>
              </p:cNvPr>
              <p:cNvCxnSpPr/>
              <p:nvPr userDrawn="1"/>
            </p:nvCxnSpPr>
            <p:spPr bwMode="auto">
              <a:xfrm rot="5400000" flipH="1">
                <a:off x="2438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a:extLst>
                  <a:ext uri="{C183D7F6-B498-43B3-948B-1728B52AA6E4}">
                    <adec:decorative xmlns:adec="http://schemas.microsoft.com/office/drawing/2017/decorative" val="1"/>
                  </a:ext>
                </a:extLst>
              </p:cNvPr>
              <p:cNvCxnSpPr/>
              <p:nvPr userDrawn="1"/>
            </p:nvCxnSpPr>
            <p:spPr bwMode="auto">
              <a:xfrm rot="5400000" flipH="1">
                <a:off x="4267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a:extLst>
                  <a:ext uri="{C183D7F6-B498-43B3-948B-1728B52AA6E4}">
                    <adec:decorative xmlns:adec="http://schemas.microsoft.com/office/drawing/2017/decorative" val="1"/>
                  </a:ext>
                </a:extLst>
              </p:cNvPr>
              <p:cNvCxnSpPr/>
              <p:nvPr userDrawn="1"/>
            </p:nvCxnSpPr>
            <p:spPr bwMode="auto">
              <a:xfrm rot="5400000" flipH="1">
                <a:off x="4495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Connector 98">
                <a:extLst>
                  <a:ext uri="{C183D7F6-B498-43B3-948B-1728B52AA6E4}">
                    <adec:decorative xmlns:adec="http://schemas.microsoft.com/office/drawing/2017/decorative" val="1"/>
                  </a:ext>
                </a:extLst>
              </p:cNvPr>
              <p:cNvCxnSpPr/>
              <p:nvPr userDrawn="1"/>
            </p:nvCxnSpPr>
            <p:spPr bwMode="auto">
              <a:xfrm rot="5400000" flipH="1">
                <a:off x="4724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a:extLst>
                  <a:ext uri="{C183D7F6-B498-43B3-948B-1728B52AA6E4}">
                    <adec:decorative xmlns:adec="http://schemas.microsoft.com/office/drawing/2017/decorative" val="1"/>
                  </a:ext>
                </a:extLst>
              </p:cNvPr>
              <p:cNvCxnSpPr/>
              <p:nvPr userDrawn="1"/>
            </p:nvCxnSpPr>
            <p:spPr bwMode="auto">
              <a:xfrm rot="5400000" flipH="1">
                <a:off x="6553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a:extLst>
                  <a:ext uri="{C183D7F6-B498-43B3-948B-1728B52AA6E4}">
                    <adec:decorative xmlns:adec="http://schemas.microsoft.com/office/drawing/2017/decorative" val="1"/>
                  </a:ext>
                </a:extLst>
              </p:cNvPr>
              <p:cNvCxnSpPr/>
              <p:nvPr userDrawn="1"/>
            </p:nvCxnSpPr>
            <p:spPr bwMode="auto">
              <a:xfrm rot="5400000" flipH="1">
                <a:off x="6781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a:extLst>
                  <a:ext uri="{C183D7F6-B498-43B3-948B-1728B52AA6E4}">
                    <adec:decorative xmlns:adec="http://schemas.microsoft.com/office/drawing/2017/decorative" val="1"/>
                  </a:ext>
                </a:extLst>
              </p:cNvPr>
              <p:cNvCxnSpPr/>
              <p:nvPr userDrawn="1"/>
            </p:nvCxnSpPr>
            <p:spPr bwMode="auto">
              <a:xfrm rot="5400000" flipH="1">
                <a:off x="7010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a:extLst>
                  <a:ext uri="{C183D7F6-B498-43B3-948B-1728B52AA6E4}">
                    <adec:decorative xmlns:adec="http://schemas.microsoft.com/office/drawing/2017/decorative" val="1"/>
                  </a:ext>
                </a:extLst>
              </p:cNvPr>
              <p:cNvCxnSpPr/>
              <p:nvPr userDrawn="1"/>
            </p:nvCxnSpPr>
            <p:spPr bwMode="auto">
              <a:xfrm rot="5400000" flipH="1">
                <a:off x="8839132"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1" name="Group 60"/>
            <p:cNvGrpSpPr/>
            <p:nvPr userDrawn="1"/>
          </p:nvGrpSpPr>
          <p:grpSpPr>
            <a:xfrm>
              <a:off x="228600" y="5162550"/>
              <a:ext cx="8686732" cy="91440"/>
              <a:chOff x="228600" y="5143500"/>
              <a:chExt cx="8686732" cy="152400"/>
            </a:xfrm>
          </p:grpSpPr>
          <p:cxnSp>
            <p:nvCxnSpPr>
              <p:cNvPr id="82" name="Straight Connector 81">
                <a:extLst>
                  <a:ext uri="{C183D7F6-B498-43B3-948B-1728B52AA6E4}">
                    <adec:decorative xmlns:adec="http://schemas.microsoft.com/office/drawing/2017/decorative" val="1"/>
                  </a:ext>
                </a:extLst>
              </p:cNvPr>
              <p:cNvCxnSpPr/>
              <p:nvPr userDrawn="1"/>
            </p:nvCxnSpPr>
            <p:spPr bwMode="auto">
              <a:xfrm rot="5400000" flipH="1">
                <a:off x="152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a:extLst>
                  <a:ext uri="{C183D7F6-B498-43B3-948B-1728B52AA6E4}">
                    <adec:decorative xmlns:adec="http://schemas.microsoft.com/office/drawing/2017/decorative" val="1"/>
                  </a:ext>
                </a:extLst>
              </p:cNvPr>
              <p:cNvCxnSpPr/>
              <p:nvPr userDrawn="1"/>
            </p:nvCxnSpPr>
            <p:spPr bwMode="auto">
              <a:xfrm rot="5400000" flipH="1">
                <a:off x="1981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a:extLst>
                  <a:ext uri="{C183D7F6-B498-43B3-948B-1728B52AA6E4}">
                    <adec:decorative xmlns:adec="http://schemas.microsoft.com/office/drawing/2017/decorative" val="1"/>
                  </a:ext>
                </a:extLst>
              </p:cNvPr>
              <p:cNvCxnSpPr/>
              <p:nvPr userDrawn="1"/>
            </p:nvCxnSpPr>
            <p:spPr bwMode="auto">
              <a:xfrm rot="5400000" flipH="1">
                <a:off x="2209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a:extLst>
                  <a:ext uri="{C183D7F6-B498-43B3-948B-1728B52AA6E4}">
                    <adec:decorative xmlns:adec="http://schemas.microsoft.com/office/drawing/2017/decorative" val="1"/>
                  </a:ext>
                </a:extLst>
              </p:cNvPr>
              <p:cNvCxnSpPr/>
              <p:nvPr userDrawn="1"/>
            </p:nvCxnSpPr>
            <p:spPr bwMode="auto">
              <a:xfrm rot="5400000" flipH="1">
                <a:off x="2438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a:extLst>
                  <a:ext uri="{C183D7F6-B498-43B3-948B-1728B52AA6E4}">
                    <adec:decorative xmlns:adec="http://schemas.microsoft.com/office/drawing/2017/decorative" val="1"/>
                  </a:ext>
                </a:extLst>
              </p:cNvPr>
              <p:cNvCxnSpPr/>
              <p:nvPr userDrawn="1"/>
            </p:nvCxnSpPr>
            <p:spPr bwMode="auto">
              <a:xfrm rot="5400000" flipH="1">
                <a:off x="4267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a:extLst>
                  <a:ext uri="{C183D7F6-B498-43B3-948B-1728B52AA6E4}">
                    <adec:decorative xmlns:adec="http://schemas.microsoft.com/office/drawing/2017/decorative" val="1"/>
                  </a:ext>
                </a:extLst>
              </p:cNvPr>
              <p:cNvCxnSpPr/>
              <p:nvPr userDrawn="1"/>
            </p:nvCxnSpPr>
            <p:spPr bwMode="auto">
              <a:xfrm rot="5400000" flipH="1">
                <a:off x="4495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a:extLst>
                  <a:ext uri="{C183D7F6-B498-43B3-948B-1728B52AA6E4}">
                    <adec:decorative xmlns:adec="http://schemas.microsoft.com/office/drawing/2017/decorative" val="1"/>
                  </a:ext>
                </a:extLst>
              </p:cNvPr>
              <p:cNvCxnSpPr/>
              <p:nvPr userDrawn="1"/>
            </p:nvCxnSpPr>
            <p:spPr bwMode="auto">
              <a:xfrm rot="5400000" flipH="1">
                <a:off x="4724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a:extLst>
                  <a:ext uri="{C183D7F6-B498-43B3-948B-1728B52AA6E4}">
                    <adec:decorative xmlns:adec="http://schemas.microsoft.com/office/drawing/2017/decorative" val="1"/>
                  </a:ext>
                </a:extLst>
              </p:cNvPr>
              <p:cNvCxnSpPr/>
              <p:nvPr userDrawn="1"/>
            </p:nvCxnSpPr>
            <p:spPr bwMode="auto">
              <a:xfrm rot="5400000" flipH="1">
                <a:off x="6553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a:extLst>
                  <a:ext uri="{C183D7F6-B498-43B3-948B-1728B52AA6E4}">
                    <adec:decorative xmlns:adec="http://schemas.microsoft.com/office/drawing/2017/decorative" val="1"/>
                  </a:ext>
                </a:extLst>
              </p:cNvPr>
              <p:cNvCxnSpPr/>
              <p:nvPr userDrawn="1"/>
            </p:nvCxnSpPr>
            <p:spPr bwMode="auto">
              <a:xfrm rot="5400000" flipH="1">
                <a:off x="6781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a:extLst>
                  <a:ext uri="{C183D7F6-B498-43B3-948B-1728B52AA6E4}">
                    <adec:decorative xmlns:adec="http://schemas.microsoft.com/office/drawing/2017/decorative" val="1"/>
                  </a:ext>
                </a:extLst>
              </p:cNvPr>
              <p:cNvCxnSpPr/>
              <p:nvPr userDrawn="1"/>
            </p:nvCxnSpPr>
            <p:spPr bwMode="auto">
              <a:xfrm rot="5400000" flipH="1">
                <a:off x="7010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a:extLst>
                  <a:ext uri="{C183D7F6-B498-43B3-948B-1728B52AA6E4}">
                    <adec:decorative xmlns:adec="http://schemas.microsoft.com/office/drawing/2017/decorative" val="1"/>
                  </a:ext>
                </a:extLst>
              </p:cNvPr>
              <p:cNvCxnSpPr/>
              <p:nvPr userDrawn="1"/>
            </p:nvCxnSpPr>
            <p:spPr bwMode="auto">
              <a:xfrm rot="5400000" flipH="1">
                <a:off x="8839132"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2" name="Group 61"/>
            <p:cNvGrpSpPr/>
            <p:nvPr userDrawn="1"/>
          </p:nvGrpSpPr>
          <p:grpSpPr>
            <a:xfrm>
              <a:off x="-109730" y="237744"/>
              <a:ext cx="91440" cy="4664456"/>
              <a:chOff x="-109730" y="237744"/>
              <a:chExt cx="91440" cy="4664456"/>
            </a:xfrm>
          </p:grpSpPr>
          <p:cxnSp>
            <p:nvCxnSpPr>
              <p:cNvPr id="73" name="Straight Connector 72">
                <a:extLst>
                  <a:ext uri="{C183D7F6-B498-43B3-948B-1728B52AA6E4}">
                    <adec:decorative xmlns:adec="http://schemas.microsoft.com/office/drawing/2017/decorative" val="1"/>
                  </a:ext>
                </a:extLst>
              </p:cNvPr>
              <p:cNvCxnSpPr/>
              <p:nvPr userDrawn="1"/>
            </p:nvCxnSpPr>
            <p:spPr bwMode="auto">
              <a:xfrm flipH="1">
                <a:off x="-109730" y="65379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a:extLst>
                  <a:ext uri="{C183D7F6-B498-43B3-948B-1728B52AA6E4}">
                    <adec:decorative xmlns:adec="http://schemas.microsoft.com/office/drawing/2017/decorative" val="1"/>
                  </a:ext>
                </a:extLst>
              </p:cNvPr>
              <p:cNvCxnSpPr/>
              <p:nvPr userDrawn="1"/>
            </p:nvCxnSpPr>
            <p:spPr bwMode="auto">
              <a:xfrm flipH="1">
                <a:off x="-109730" y="128930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a:extLst>
                  <a:ext uri="{C183D7F6-B498-43B3-948B-1728B52AA6E4}">
                    <adec:decorative xmlns:adec="http://schemas.microsoft.com/office/drawing/2017/decorative" val="1"/>
                  </a:ext>
                </a:extLst>
              </p:cNvPr>
              <p:cNvCxnSpPr/>
              <p:nvPr userDrawn="1"/>
            </p:nvCxnSpPr>
            <p:spPr bwMode="auto">
              <a:xfrm flipH="1">
                <a:off x="-109730" y="192938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a:extLst>
                  <a:ext uri="{C183D7F6-B498-43B3-948B-1728B52AA6E4}">
                    <adec:decorative xmlns:adec="http://schemas.microsoft.com/office/drawing/2017/decorative" val="1"/>
                  </a:ext>
                </a:extLst>
              </p:cNvPr>
              <p:cNvCxnSpPr/>
              <p:nvPr userDrawn="1"/>
            </p:nvCxnSpPr>
            <p:spPr bwMode="auto">
              <a:xfrm flipH="1">
                <a:off x="-109730" y="257099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a:extLst>
                  <a:ext uri="{C183D7F6-B498-43B3-948B-1728B52AA6E4}">
                    <adec:decorative xmlns:adec="http://schemas.microsoft.com/office/drawing/2017/decorative" val="1"/>
                  </a:ext>
                </a:extLst>
              </p:cNvPr>
              <p:cNvCxnSpPr/>
              <p:nvPr userDrawn="1"/>
            </p:nvCxnSpPr>
            <p:spPr bwMode="auto">
              <a:xfrm flipH="1">
                <a:off x="-109730" y="32095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a:extLst>
                  <a:ext uri="{C183D7F6-B498-43B3-948B-1728B52AA6E4}">
                    <adec:decorative xmlns:adec="http://schemas.microsoft.com/office/drawing/2017/decorative" val="1"/>
                  </a:ext>
                </a:extLst>
              </p:cNvPr>
              <p:cNvCxnSpPr/>
              <p:nvPr userDrawn="1"/>
            </p:nvCxnSpPr>
            <p:spPr bwMode="auto">
              <a:xfrm flipH="1">
                <a:off x="-109730" y="384962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a:extLst>
                  <a:ext uri="{C183D7F6-B498-43B3-948B-1728B52AA6E4}">
                    <adec:decorative xmlns:adec="http://schemas.microsoft.com/office/drawing/2017/decorative" val="1"/>
                  </a:ext>
                </a:extLst>
              </p:cNvPr>
              <p:cNvCxnSpPr/>
              <p:nvPr userDrawn="1"/>
            </p:nvCxnSpPr>
            <p:spPr bwMode="auto">
              <a:xfrm flipH="1">
                <a:off x="-109730" y="449427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a:extLst>
                  <a:ext uri="{C183D7F6-B498-43B3-948B-1728B52AA6E4}">
                    <adec:decorative xmlns:adec="http://schemas.microsoft.com/office/drawing/2017/decorative" val="1"/>
                  </a:ext>
                </a:extLst>
              </p:cNvPr>
              <p:cNvCxnSpPr/>
              <p:nvPr userDrawn="1"/>
            </p:nvCxnSpPr>
            <p:spPr bwMode="auto">
              <a:xfrm flipH="1">
                <a:off x="-109730" y="2377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a:extLst>
                  <a:ext uri="{C183D7F6-B498-43B3-948B-1728B52AA6E4}">
                    <adec:decorative xmlns:adec="http://schemas.microsoft.com/office/drawing/2017/decorative" val="1"/>
                  </a:ext>
                </a:extLst>
              </p:cNvPr>
              <p:cNvCxnSpPr/>
              <p:nvPr userDrawn="1"/>
            </p:nvCxnSpPr>
            <p:spPr bwMode="auto">
              <a:xfrm flipH="1">
                <a:off x="-109730" y="490220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3" name="Group 62"/>
            <p:cNvGrpSpPr/>
            <p:nvPr userDrawn="1"/>
          </p:nvGrpSpPr>
          <p:grpSpPr>
            <a:xfrm>
              <a:off x="9163050" y="237744"/>
              <a:ext cx="91440" cy="4663440"/>
              <a:chOff x="-109730" y="231394"/>
              <a:chExt cx="91440" cy="4663440"/>
            </a:xfrm>
          </p:grpSpPr>
          <p:cxnSp>
            <p:nvCxnSpPr>
              <p:cNvPr id="64" name="Straight Connector 63">
                <a:extLst>
                  <a:ext uri="{C183D7F6-B498-43B3-948B-1728B52AA6E4}">
                    <adec:decorative xmlns:adec="http://schemas.microsoft.com/office/drawing/2017/decorative" val="1"/>
                  </a:ext>
                </a:extLst>
              </p:cNvPr>
              <p:cNvCxnSpPr/>
              <p:nvPr userDrawn="1"/>
            </p:nvCxnSpPr>
            <p:spPr bwMode="auto">
              <a:xfrm flipH="1">
                <a:off x="-109730" y="64744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a:extLst>
                  <a:ext uri="{C183D7F6-B498-43B3-948B-1728B52AA6E4}">
                    <adec:decorative xmlns:adec="http://schemas.microsoft.com/office/drawing/2017/decorative" val="1"/>
                  </a:ext>
                </a:extLst>
              </p:cNvPr>
              <p:cNvCxnSpPr/>
              <p:nvPr userDrawn="1"/>
            </p:nvCxnSpPr>
            <p:spPr bwMode="auto">
              <a:xfrm flipH="1">
                <a:off x="-109730" y="128295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a:extLst>
                  <a:ext uri="{C183D7F6-B498-43B3-948B-1728B52AA6E4}">
                    <adec:decorative xmlns:adec="http://schemas.microsoft.com/office/drawing/2017/decorative" val="1"/>
                  </a:ext>
                </a:extLst>
              </p:cNvPr>
              <p:cNvCxnSpPr/>
              <p:nvPr userDrawn="1"/>
            </p:nvCxnSpPr>
            <p:spPr bwMode="auto">
              <a:xfrm flipH="1">
                <a:off x="-109730" y="19230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a:extLst>
                  <a:ext uri="{C183D7F6-B498-43B3-948B-1728B52AA6E4}">
                    <adec:decorative xmlns:adec="http://schemas.microsoft.com/office/drawing/2017/decorative" val="1"/>
                  </a:ext>
                </a:extLst>
              </p:cNvPr>
              <p:cNvCxnSpPr/>
              <p:nvPr userDrawn="1"/>
            </p:nvCxnSpPr>
            <p:spPr bwMode="auto">
              <a:xfrm flipH="1">
                <a:off x="-109730" y="256311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a:extLst>
                  <a:ext uri="{C183D7F6-B498-43B3-948B-1728B52AA6E4}">
                    <adec:decorative xmlns:adec="http://schemas.microsoft.com/office/drawing/2017/decorative" val="1"/>
                  </a:ext>
                </a:extLst>
              </p:cNvPr>
              <p:cNvCxnSpPr/>
              <p:nvPr userDrawn="1"/>
            </p:nvCxnSpPr>
            <p:spPr bwMode="auto">
              <a:xfrm flipH="1">
                <a:off x="-109730" y="32031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a:extLst>
                  <a:ext uri="{C183D7F6-B498-43B3-948B-1728B52AA6E4}">
                    <adec:decorative xmlns:adec="http://schemas.microsoft.com/office/drawing/2017/decorative" val="1"/>
                  </a:ext>
                </a:extLst>
              </p:cNvPr>
              <p:cNvCxnSpPr/>
              <p:nvPr userDrawn="1"/>
            </p:nvCxnSpPr>
            <p:spPr bwMode="auto">
              <a:xfrm flipH="1">
                <a:off x="-109730" y="384327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a:extLst>
                  <a:ext uri="{C183D7F6-B498-43B3-948B-1728B52AA6E4}">
                    <adec:decorative xmlns:adec="http://schemas.microsoft.com/office/drawing/2017/decorative" val="1"/>
                  </a:ext>
                </a:extLst>
              </p:cNvPr>
              <p:cNvCxnSpPr/>
              <p:nvPr userDrawn="1"/>
            </p:nvCxnSpPr>
            <p:spPr bwMode="auto">
              <a:xfrm flipH="1">
                <a:off x="-109730" y="448792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a:extLst>
                  <a:ext uri="{C183D7F6-B498-43B3-948B-1728B52AA6E4}">
                    <adec:decorative xmlns:adec="http://schemas.microsoft.com/office/drawing/2017/decorative" val="1"/>
                  </a:ext>
                </a:extLst>
              </p:cNvPr>
              <p:cNvCxnSpPr/>
              <p:nvPr userDrawn="1"/>
            </p:nvCxnSpPr>
            <p:spPr bwMode="auto">
              <a:xfrm flipH="1">
                <a:off x="-109730" y="2313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a:extLst>
                  <a:ext uri="{C183D7F6-B498-43B3-948B-1728B52AA6E4}">
                    <adec:decorative xmlns:adec="http://schemas.microsoft.com/office/drawing/2017/decorative" val="1"/>
                  </a:ext>
                </a:extLst>
              </p:cNvPr>
              <p:cNvCxnSpPr/>
              <p:nvPr userDrawn="1"/>
            </p:nvCxnSpPr>
            <p:spPr bwMode="auto">
              <a:xfrm flipH="1">
                <a:off x="-109730" y="48948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
        <p:nvSpPr>
          <p:cNvPr id="52" name="Footer Placeholder">
            <a:extLst>
              <a:ext uri="{FF2B5EF4-FFF2-40B4-BE49-F238E27FC236}">
                <a16:creationId xmlns:a16="http://schemas.microsoft.com/office/drawing/2014/main" id="{34158564-5CA0-6443-A222-0E233FB2A77A}"/>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bg1"/>
                </a:solidFill>
                <a:latin typeface="IBM Plex Sans" panose="020B0503050203000203" pitchFamily="34" charset="0"/>
              </a:defRPr>
            </a:lvl1pPr>
          </a:lstStyle>
          <a:p>
            <a:r>
              <a:rPr lang="en-US" dirty="0" err="1"/>
              <a:t>TechCon</a:t>
            </a:r>
            <a:r>
              <a:rPr lang="en-US" dirty="0"/>
              <a:t> 2020 / © 2020 IBM Corporation</a:t>
            </a:r>
          </a:p>
        </p:txBody>
      </p:sp>
    </p:spTree>
    <p:extLst>
      <p:ext uri="{BB962C8B-B14F-4D97-AF65-F5344CB8AC3E}">
        <p14:creationId xmlns:p14="http://schemas.microsoft.com/office/powerpoint/2010/main" val="1409978834"/>
      </p:ext>
    </p:extLst>
  </p:cSld>
  <p:clrMap bg1="dk1" tx1="lt1" bg2="dk2" tx2="lt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 id="2147483871" r:id="rId13"/>
    <p:sldLayoutId id="2147483872" r:id="rId14"/>
    <p:sldLayoutId id="2147483873" r:id="rId15"/>
    <p:sldLayoutId id="2147483874" r:id="rId16"/>
    <p:sldLayoutId id="2147483875" r:id="rId17"/>
    <p:sldLayoutId id="2147483876" r:id="rId18"/>
    <p:sldLayoutId id="2147483958" r:id="rId19"/>
    <p:sldLayoutId id="2147483878" r:id="rId20"/>
    <p:sldLayoutId id="2147483879" r:id="rId21"/>
    <p:sldLayoutId id="2147483880" r:id="rId22"/>
    <p:sldLayoutId id="2147483881" r:id="rId23"/>
    <p:sldLayoutId id="2147483882" r:id="rId24"/>
    <p:sldLayoutId id="2147483883" r:id="rId25"/>
    <p:sldLayoutId id="2147483884" r:id="rId26"/>
    <p:sldLayoutId id="2147483885" r:id="rId27"/>
    <p:sldLayoutId id="2147483886" r:id="rId28"/>
    <p:sldLayoutId id="2147483887" r:id="rId29"/>
    <p:sldLayoutId id="2147483888" r:id="rId30"/>
    <p:sldLayoutId id="2147483889" r:id="rId31"/>
    <p:sldLayoutId id="2147483890" r:id="rId32"/>
  </p:sldLayoutIdLst>
  <p:hf hdr="0" dt="0"/>
  <p:txStyles>
    <p:titleStyle>
      <a:lvl1pPr algn="l" rtl="0" eaLnBrk="1" fontAlgn="base" hangingPunct="1">
        <a:lnSpc>
          <a:spcPct val="90000"/>
        </a:lnSpc>
        <a:spcBef>
          <a:spcPct val="0"/>
        </a:spcBef>
        <a:spcAft>
          <a:spcPct val="0"/>
        </a:spcAft>
        <a:defRPr sz="2400" b="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1pPr>
      <a:lvl2pPr algn="l" rtl="0" eaLnBrk="1" fontAlgn="base" hangingPunct="1">
        <a:lnSpc>
          <a:spcPct val="90000"/>
        </a:lnSpc>
        <a:spcBef>
          <a:spcPct val="0"/>
        </a:spcBef>
        <a:spcAft>
          <a:spcPct val="0"/>
        </a:spcAft>
        <a:defRPr sz="2220">
          <a:solidFill>
            <a:srgbClr val="191919"/>
          </a:solidFill>
          <a:latin typeface="HelvNeue Light for IBM" pitchFamily="34" charset="0"/>
        </a:defRPr>
      </a:lvl2pPr>
      <a:lvl3pPr algn="l" rtl="0" eaLnBrk="1" fontAlgn="base" hangingPunct="1">
        <a:lnSpc>
          <a:spcPct val="90000"/>
        </a:lnSpc>
        <a:spcBef>
          <a:spcPct val="0"/>
        </a:spcBef>
        <a:spcAft>
          <a:spcPct val="0"/>
        </a:spcAft>
        <a:defRPr sz="2220">
          <a:solidFill>
            <a:srgbClr val="191919"/>
          </a:solidFill>
          <a:latin typeface="HelvNeue Light for IBM" pitchFamily="34" charset="0"/>
        </a:defRPr>
      </a:lvl3pPr>
      <a:lvl4pPr algn="l" rtl="0" eaLnBrk="1" fontAlgn="base" hangingPunct="1">
        <a:lnSpc>
          <a:spcPct val="90000"/>
        </a:lnSpc>
        <a:spcBef>
          <a:spcPct val="0"/>
        </a:spcBef>
        <a:spcAft>
          <a:spcPct val="0"/>
        </a:spcAft>
        <a:defRPr sz="2220">
          <a:solidFill>
            <a:srgbClr val="191919"/>
          </a:solidFill>
          <a:latin typeface="HelvNeue Light for IBM" pitchFamily="34" charset="0"/>
        </a:defRPr>
      </a:lvl4pPr>
      <a:lvl5pPr algn="l" rtl="0" eaLnBrk="1" fontAlgn="base" hangingPunct="1">
        <a:lnSpc>
          <a:spcPct val="90000"/>
        </a:lnSpc>
        <a:spcBef>
          <a:spcPct val="0"/>
        </a:spcBef>
        <a:spcAft>
          <a:spcPct val="0"/>
        </a:spcAft>
        <a:defRPr sz="2220">
          <a:solidFill>
            <a:srgbClr val="191919"/>
          </a:solidFill>
          <a:latin typeface="HelvNeue Light for IBM" pitchFamily="34" charset="0"/>
        </a:defRPr>
      </a:lvl5pPr>
      <a:lvl6pPr marL="362568" algn="l" rtl="0" eaLnBrk="1" fontAlgn="base" hangingPunct="1">
        <a:lnSpc>
          <a:spcPct val="90000"/>
        </a:lnSpc>
        <a:spcBef>
          <a:spcPct val="0"/>
        </a:spcBef>
        <a:spcAft>
          <a:spcPct val="0"/>
        </a:spcAft>
        <a:defRPr sz="2220">
          <a:solidFill>
            <a:srgbClr val="191919"/>
          </a:solidFill>
          <a:latin typeface="HelvNeue Light for IBM" pitchFamily="34" charset="0"/>
        </a:defRPr>
      </a:lvl6pPr>
      <a:lvl7pPr marL="725139" algn="l" rtl="0" eaLnBrk="1" fontAlgn="base" hangingPunct="1">
        <a:lnSpc>
          <a:spcPct val="90000"/>
        </a:lnSpc>
        <a:spcBef>
          <a:spcPct val="0"/>
        </a:spcBef>
        <a:spcAft>
          <a:spcPct val="0"/>
        </a:spcAft>
        <a:defRPr sz="2220">
          <a:solidFill>
            <a:srgbClr val="191919"/>
          </a:solidFill>
          <a:latin typeface="HelvNeue Light for IBM" pitchFamily="34" charset="0"/>
        </a:defRPr>
      </a:lvl7pPr>
      <a:lvl8pPr marL="1087707" algn="l" rtl="0" eaLnBrk="1" fontAlgn="base" hangingPunct="1">
        <a:lnSpc>
          <a:spcPct val="90000"/>
        </a:lnSpc>
        <a:spcBef>
          <a:spcPct val="0"/>
        </a:spcBef>
        <a:spcAft>
          <a:spcPct val="0"/>
        </a:spcAft>
        <a:defRPr sz="2220">
          <a:solidFill>
            <a:srgbClr val="191919"/>
          </a:solidFill>
          <a:latin typeface="HelvNeue Light for IBM" pitchFamily="34" charset="0"/>
        </a:defRPr>
      </a:lvl8pPr>
      <a:lvl9pPr marL="1450276" algn="l" rtl="0" eaLnBrk="1" fontAlgn="base" hangingPunct="1">
        <a:lnSpc>
          <a:spcPct val="90000"/>
        </a:lnSpc>
        <a:spcBef>
          <a:spcPct val="0"/>
        </a:spcBef>
        <a:spcAft>
          <a:spcPct val="0"/>
        </a:spcAft>
        <a:defRPr sz="2220">
          <a:solidFill>
            <a:srgbClr val="191919"/>
          </a:solidFill>
          <a:latin typeface="HelvNeue Light for IBM" pitchFamily="34" charset="0"/>
        </a:defRPr>
      </a:lvl9pPr>
    </p:titleStyle>
    <p:bodyStyle>
      <a:lvl1pPr marL="0" indent="0" algn="l" rtl="0" eaLnBrk="1" fontAlgn="base" hangingPunct="1">
        <a:lnSpc>
          <a:spcPct val="100000"/>
        </a:lnSpc>
        <a:spcBef>
          <a:spcPts val="1100"/>
        </a:spcBef>
        <a:spcAft>
          <a:spcPct val="0"/>
        </a:spcAft>
        <a:buClr>
          <a:srgbClr val="6D6E70"/>
        </a:buClr>
        <a:buSzPct val="90000"/>
        <a:buFont typeface="Wingdings" pitchFamily="2" charset="2"/>
        <a:buNone/>
        <a:defRPr sz="140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1pPr>
      <a:lvl2pPr marL="171452" indent="-173736" algn="l" rtl="0" eaLnBrk="1" fontAlgn="base" hangingPunct="1">
        <a:lnSpc>
          <a:spcPct val="100000"/>
        </a:lnSpc>
        <a:spcBef>
          <a:spcPts val="1100"/>
        </a:spcBef>
        <a:spcAft>
          <a:spcPct val="0"/>
        </a:spcAft>
        <a:buClr>
          <a:schemeClr val="bg1"/>
        </a:buClr>
        <a:buSzPct val="100000"/>
        <a:buFont typeface=".AppleSystemUIFont" charset="-120"/>
        <a:buChar char="–"/>
        <a:tabLst/>
        <a:defRPr sz="140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2pPr>
      <a:lvl3pPr marL="342905" indent="-173736" algn="l" rtl="0" eaLnBrk="1" fontAlgn="base" hangingPunct="1">
        <a:lnSpc>
          <a:spcPct val="100000"/>
        </a:lnSpc>
        <a:spcBef>
          <a:spcPts val="1100"/>
        </a:spcBef>
        <a:spcAft>
          <a:spcPct val="0"/>
        </a:spcAft>
        <a:buClr>
          <a:schemeClr val="bg1"/>
        </a:buClr>
        <a:buSzPct val="100000"/>
        <a:buFont typeface="Arial" panose="020B0604020202020204" pitchFamily="34" charset="0"/>
        <a:buChar char="•"/>
        <a:tabLst/>
        <a:defRPr sz="140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3pPr>
      <a:lvl4pPr marL="628658" indent="-173736" algn="l" rtl="0" eaLnBrk="1" fontAlgn="base" hangingPunct="1">
        <a:lnSpc>
          <a:spcPct val="100000"/>
        </a:lnSpc>
        <a:spcBef>
          <a:spcPts val="1100"/>
        </a:spcBef>
        <a:spcAft>
          <a:spcPct val="0"/>
        </a:spcAft>
        <a:buClr>
          <a:schemeClr val="bg1"/>
        </a:buClr>
        <a:buSzPct val="100000"/>
        <a:buFont typeface=".AppleSystemUIFont" charset="-120"/>
        <a:buChar char="–"/>
        <a:tabLst/>
        <a:defRPr sz="1400" baseline="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4pPr>
      <a:lvl5pPr marL="803285" indent="-173736" algn="l" rtl="0" eaLnBrk="1" fontAlgn="base" hangingPunct="1">
        <a:lnSpc>
          <a:spcPct val="100000"/>
        </a:lnSpc>
        <a:spcBef>
          <a:spcPts val="1100"/>
        </a:spcBef>
        <a:spcAft>
          <a:spcPct val="0"/>
        </a:spcAft>
        <a:buClr>
          <a:schemeClr val="bg1"/>
        </a:buClr>
        <a:buFont typeface=".AppleSystemUIFont" charset="-120"/>
        <a:buChar char="»"/>
        <a:tabLst/>
        <a:defRPr sz="1400">
          <a:solidFill>
            <a:schemeClr val="bg1"/>
          </a:solidFill>
          <a:latin typeface="IBM Plex Sans" panose="020B0503050203000203" pitchFamily="34" charset="0"/>
          <a:ea typeface="IBM Plex Sans" panose="020B0503050203000203" pitchFamily="34" charset="0"/>
          <a:cs typeface="IBM Plex Sans" panose="020B0503050203000203" pitchFamily="34" charset="0"/>
        </a:defRPr>
      </a:lvl5pPr>
      <a:lvl6pPr marL="1583721" indent="-129670" algn="l" rtl="0" eaLnBrk="1" fontAlgn="base" hangingPunct="1">
        <a:spcBef>
          <a:spcPct val="20000"/>
        </a:spcBef>
        <a:spcAft>
          <a:spcPct val="0"/>
        </a:spcAft>
        <a:buClr>
          <a:schemeClr val="bg1"/>
        </a:buClr>
        <a:buChar char="»"/>
        <a:defRPr sz="1269">
          <a:solidFill>
            <a:schemeClr val="bg1"/>
          </a:solidFill>
          <a:latin typeface="Arial" charset="0"/>
        </a:defRPr>
      </a:lvl6pPr>
      <a:lvl7pPr marL="1946291" indent="-129670" algn="l" rtl="0" eaLnBrk="1" fontAlgn="base" hangingPunct="1">
        <a:spcBef>
          <a:spcPct val="20000"/>
        </a:spcBef>
        <a:spcAft>
          <a:spcPct val="0"/>
        </a:spcAft>
        <a:buClr>
          <a:schemeClr val="bg1"/>
        </a:buClr>
        <a:buChar char="»"/>
        <a:defRPr sz="1269">
          <a:solidFill>
            <a:schemeClr val="bg1"/>
          </a:solidFill>
          <a:latin typeface="Arial" charset="0"/>
        </a:defRPr>
      </a:lvl7pPr>
      <a:lvl8pPr marL="2308860" indent="-129670" algn="l" rtl="0" eaLnBrk="1" fontAlgn="base" hangingPunct="1">
        <a:spcBef>
          <a:spcPct val="20000"/>
        </a:spcBef>
        <a:spcAft>
          <a:spcPct val="0"/>
        </a:spcAft>
        <a:buClr>
          <a:schemeClr val="bg1"/>
        </a:buClr>
        <a:buChar char="»"/>
        <a:defRPr sz="1269">
          <a:solidFill>
            <a:schemeClr val="bg1"/>
          </a:solidFill>
          <a:latin typeface="Arial" charset="0"/>
        </a:defRPr>
      </a:lvl8pPr>
      <a:lvl9pPr marL="2671430" indent="-129670" algn="l" rtl="0" eaLnBrk="1" fontAlgn="base" hangingPunct="1">
        <a:spcBef>
          <a:spcPct val="20000"/>
        </a:spcBef>
        <a:spcAft>
          <a:spcPct val="0"/>
        </a:spcAft>
        <a:buClr>
          <a:schemeClr val="bg1"/>
        </a:buClr>
        <a:buChar char="»"/>
        <a:defRPr sz="1269">
          <a:solidFill>
            <a:schemeClr val="bg1"/>
          </a:solidFill>
          <a:latin typeface="Arial" charset="0"/>
        </a:defRPr>
      </a:lvl9pPr>
    </p:bodyStyle>
    <p:otherStyle>
      <a:defPPr>
        <a:defRPr lang="en-US"/>
      </a:defPPr>
      <a:lvl1pPr marL="0" algn="l" defTabSz="725139" rtl="0" eaLnBrk="1" latinLnBrk="0" hangingPunct="1">
        <a:defRPr sz="1428" kern="1200">
          <a:solidFill>
            <a:schemeClr val="tx1"/>
          </a:solidFill>
          <a:latin typeface="+mn-lt"/>
          <a:ea typeface="+mn-ea"/>
          <a:cs typeface="+mn-cs"/>
        </a:defRPr>
      </a:lvl1pPr>
      <a:lvl2pPr marL="362568" algn="l" defTabSz="725139" rtl="0" eaLnBrk="1" latinLnBrk="0" hangingPunct="1">
        <a:defRPr sz="1428" kern="1200">
          <a:solidFill>
            <a:schemeClr val="tx1"/>
          </a:solidFill>
          <a:latin typeface="+mn-lt"/>
          <a:ea typeface="+mn-ea"/>
          <a:cs typeface="+mn-cs"/>
        </a:defRPr>
      </a:lvl2pPr>
      <a:lvl3pPr marL="725139" algn="l" defTabSz="725139" rtl="0" eaLnBrk="1" latinLnBrk="0" hangingPunct="1">
        <a:defRPr sz="1428" kern="1200">
          <a:solidFill>
            <a:schemeClr val="tx1"/>
          </a:solidFill>
          <a:latin typeface="+mn-lt"/>
          <a:ea typeface="+mn-ea"/>
          <a:cs typeface="+mn-cs"/>
        </a:defRPr>
      </a:lvl3pPr>
      <a:lvl4pPr marL="1087707" algn="l" defTabSz="725139" rtl="0" eaLnBrk="1" latinLnBrk="0" hangingPunct="1">
        <a:defRPr sz="1428" kern="1200">
          <a:solidFill>
            <a:schemeClr val="tx1"/>
          </a:solidFill>
          <a:latin typeface="+mn-lt"/>
          <a:ea typeface="+mn-ea"/>
          <a:cs typeface="+mn-cs"/>
        </a:defRPr>
      </a:lvl4pPr>
      <a:lvl5pPr marL="1450276" algn="l" defTabSz="725139" rtl="0" eaLnBrk="1" latinLnBrk="0" hangingPunct="1">
        <a:defRPr sz="1428" kern="1200">
          <a:solidFill>
            <a:schemeClr val="tx1"/>
          </a:solidFill>
          <a:latin typeface="+mn-lt"/>
          <a:ea typeface="+mn-ea"/>
          <a:cs typeface="+mn-cs"/>
        </a:defRPr>
      </a:lvl5pPr>
      <a:lvl6pPr marL="1812846" algn="l" defTabSz="725139" rtl="0" eaLnBrk="1" latinLnBrk="0" hangingPunct="1">
        <a:defRPr sz="1428" kern="1200">
          <a:solidFill>
            <a:schemeClr val="tx1"/>
          </a:solidFill>
          <a:latin typeface="+mn-lt"/>
          <a:ea typeface="+mn-ea"/>
          <a:cs typeface="+mn-cs"/>
        </a:defRPr>
      </a:lvl6pPr>
      <a:lvl7pPr marL="2175414" algn="l" defTabSz="725139" rtl="0" eaLnBrk="1" latinLnBrk="0" hangingPunct="1">
        <a:defRPr sz="1428" kern="1200">
          <a:solidFill>
            <a:schemeClr val="tx1"/>
          </a:solidFill>
          <a:latin typeface="+mn-lt"/>
          <a:ea typeface="+mn-ea"/>
          <a:cs typeface="+mn-cs"/>
        </a:defRPr>
      </a:lvl7pPr>
      <a:lvl8pPr marL="2537983" algn="l" defTabSz="725139" rtl="0" eaLnBrk="1" latinLnBrk="0" hangingPunct="1">
        <a:defRPr sz="1428" kern="1200">
          <a:solidFill>
            <a:schemeClr val="tx1"/>
          </a:solidFill>
          <a:latin typeface="+mn-lt"/>
          <a:ea typeface="+mn-ea"/>
          <a:cs typeface="+mn-cs"/>
        </a:defRPr>
      </a:lvl8pPr>
      <a:lvl9pPr marL="2900552" algn="l" defTabSz="725139" rtl="0" eaLnBrk="1" latinLnBrk="0" hangingPunct="1">
        <a:defRPr sz="142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0" userDrawn="1">
          <p15:clr>
            <a:srgbClr val="F26B43"/>
          </p15:clr>
        </p15:guide>
        <p15:guide id="2" pos="144" userDrawn="1">
          <p15:clr>
            <a:srgbClr val="F26B43"/>
          </p15:clr>
        </p15:guide>
        <p15:guide id="3" pos="5616" userDrawn="1">
          <p15:clr>
            <a:srgbClr val="F26B43"/>
          </p15:clr>
        </p15:guide>
        <p15:guide id="4" orient="horz" pos="2832" userDrawn="1">
          <p15:clr>
            <a:srgbClr val="F26B43"/>
          </p15:clr>
        </p15:guide>
        <p15:guide id="5" orient="horz" pos="3088" userDrawn="1">
          <p15:clr>
            <a:srgbClr val="F26B43"/>
          </p15:clr>
        </p15:guide>
        <p15:guide id="6" pos="2880" userDrawn="1">
          <p15:clr>
            <a:srgbClr val="F26B43"/>
          </p15:clr>
        </p15:guide>
        <p15:guide id="7" pos="2736" userDrawn="1">
          <p15:clr>
            <a:srgbClr val="F26B43"/>
          </p15:clr>
        </p15:guide>
        <p15:guide id="8" pos="1440" userDrawn="1">
          <p15:clr>
            <a:srgbClr val="F26B43"/>
          </p15:clr>
        </p15:guide>
        <p15:guide id="9" pos="3024" userDrawn="1">
          <p15:clr>
            <a:srgbClr val="F26B43"/>
          </p15:clr>
        </p15:guide>
        <p15:guide id="10" pos="1296" userDrawn="1">
          <p15:clr>
            <a:srgbClr val="F26B43"/>
          </p15:clr>
        </p15:guide>
        <p15:guide id="11" pos="1584" userDrawn="1">
          <p15:clr>
            <a:srgbClr val="F26B43"/>
          </p15:clr>
        </p15:guide>
        <p15:guide id="12" pos="4320" userDrawn="1">
          <p15:clr>
            <a:srgbClr val="F26B43"/>
          </p15:clr>
        </p15:guide>
        <p15:guide id="13" pos="4176" userDrawn="1">
          <p15:clr>
            <a:srgbClr val="F26B43"/>
          </p15:clr>
        </p15:guide>
        <p15:guide id="14" pos="4464" userDrawn="1">
          <p15:clr>
            <a:srgbClr val="F26B43"/>
          </p15:clr>
        </p15:guide>
        <p15:guide id="15" orient="horz" pos="412" userDrawn="1">
          <p15:clr>
            <a:srgbClr val="F26B43"/>
          </p15:clr>
        </p15:guide>
        <p15:guide id="17" orient="horz" pos="812" userDrawn="1">
          <p15:clr>
            <a:srgbClr val="F26B43"/>
          </p15:clr>
        </p15:guide>
        <p15:guide id="18" orient="horz" pos="1620" userDrawn="1">
          <p15:clr>
            <a:srgbClr val="F26B43"/>
          </p15:clr>
        </p15:guide>
        <p15:guide id="19" orient="horz" pos="1216" userDrawn="1">
          <p15:clr>
            <a:srgbClr val="F26B43"/>
          </p15:clr>
        </p15:guide>
        <p15:guide id="20" orient="horz" pos="2022" userDrawn="1">
          <p15:clr>
            <a:srgbClr val="F26B43"/>
          </p15:clr>
        </p15:guide>
        <p15:guide id="21" orient="horz" pos="242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3F3F3"/>
        </a:solidFill>
        <a:effectLst/>
      </p:bgPr>
    </p:bg>
    <p:spTree>
      <p:nvGrpSpPr>
        <p:cNvPr id="1" name=""/>
        <p:cNvGrpSpPr/>
        <p:nvPr/>
      </p:nvGrpSpPr>
      <p:grpSpPr>
        <a:xfrm>
          <a:off x="0" y="0"/>
          <a:ext cx="0" cy="0"/>
          <a:chOff x="0" y="0"/>
          <a:chExt cx="0" cy="0"/>
        </a:xfrm>
      </p:grpSpPr>
      <p:sp>
        <p:nvSpPr>
          <p:cNvPr id="4" name="Title Placeholder"/>
          <p:cNvSpPr>
            <a:spLocks noGrp="1"/>
          </p:cNvSpPr>
          <p:nvPr>
            <p:ph type="title"/>
          </p:nvPr>
        </p:nvSpPr>
        <p:spPr>
          <a:xfrm>
            <a:off x="210312" y="201168"/>
            <a:ext cx="4142232" cy="4294632"/>
          </a:xfrm>
          <a:prstGeom prst="rect">
            <a:avLst/>
          </a:prstGeom>
        </p:spPr>
        <p:txBody>
          <a:bodyPr vert="horz" lIns="0" tIns="0" rIns="0" bIns="0" rtlCol="0" anchor="t">
            <a:noAutofit/>
          </a:bodyPr>
          <a:lstStyle/>
          <a:p>
            <a:r>
              <a:rPr lang="en-US" dirty="0"/>
              <a:t>Click to edit Master title style</a:t>
            </a:r>
          </a:p>
        </p:txBody>
      </p:sp>
      <p:sp>
        <p:nvSpPr>
          <p:cNvPr id="5" name="Text Placeholder"/>
          <p:cNvSpPr>
            <a:spLocks noGrp="1"/>
          </p:cNvSpPr>
          <p:nvPr>
            <p:ph type="body" idx="1"/>
          </p:nvPr>
        </p:nvSpPr>
        <p:spPr>
          <a:xfrm>
            <a:off x="4791456" y="201168"/>
            <a:ext cx="4123944" cy="4294632"/>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p:cNvSpPr>
            <a:spLocks noGrp="1"/>
          </p:cNvSpPr>
          <p:nvPr>
            <p:ph type="sldNum" sz="quarter" idx="4"/>
          </p:nvPr>
        </p:nvSpPr>
        <p:spPr>
          <a:xfrm>
            <a:off x="7086601" y="4787900"/>
            <a:ext cx="1828732" cy="166687"/>
          </a:xfrm>
          <a:prstGeom prst="rect">
            <a:avLst/>
          </a:prstGeom>
        </p:spPr>
        <p:txBody>
          <a:bodyPr vert="horz" lIns="0" tIns="0" rIns="0" bIns="0" rtlCol="0" anchor="ctr"/>
          <a:lstStyle>
            <a:lvl1pPr algn="r">
              <a:defRPr sz="600">
                <a:solidFill>
                  <a:schemeClr val="tx1"/>
                </a:solidFill>
                <a:latin typeface="IBM Plex Sans" panose="020B0503050203000203" pitchFamily="34" charset="0"/>
              </a:defRPr>
            </a:lvl1pPr>
          </a:lstStyle>
          <a:p>
            <a:fld id="{59395FB3-9C97-154F-86B2-7E381B951268}" type="slidenum">
              <a:rPr lang="en-US" smtClean="0"/>
              <a:pPr/>
              <a:t>‹#›</a:t>
            </a:fld>
            <a:endParaRPr lang="en-US" dirty="0"/>
          </a:p>
        </p:txBody>
      </p:sp>
      <p:grpSp>
        <p:nvGrpSpPr>
          <p:cNvPr id="59" name="Group 58" descr="Outside edge tick marks for alignment">
            <a:extLst>
              <a:ext uri="{C183D7F6-B498-43B3-948B-1728B52AA6E4}">
                <adec:decorative xmlns:adec="http://schemas.microsoft.com/office/drawing/2017/decorative" val="0"/>
              </a:ext>
            </a:extLst>
          </p:cNvPr>
          <p:cNvGrpSpPr/>
          <p:nvPr userDrawn="1"/>
        </p:nvGrpSpPr>
        <p:grpSpPr>
          <a:xfrm>
            <a:off x="-109730" y="-110490"/>
            <a:ext cx="9364220" cy="5364480"/>
            <a:chOff x="-109730" y="-110490"/>
            <a:chExt cx="9364220" cy="5364480"/>
          </a:xfrm>
        </p:grpSpPr>
        <p:grpSp>
          <p:nvGrpSpPr>
            <p:cNvPr id="60" name="Group 59"/>
            <p:cNvGrpSpPr/>
            <p:nvPr userDrawn="1"/>
          </p:nvGrpSpPr>
          <p:grpSpPr>
            <a:xfrm>
              <a:off x="228600" y="-110490"/>
              <a:ext cx="8686732" cy="91440"/>
              <a:chOff x="228600" y="-152400"/>
              <a:chExt cx="8686732" cy="152400"/>
            </a:xfrm>
          </p:grpSpPr>
          <p:cxnSp>
            <p:nvCxnSpPr>
              <p:cNvPr id="93" name="Straight Connector 92">
                <a:extLst>
                  <a:ext uri="{C183D7F6-B498-43B3-948B-1728B52AA6E4}">
                    <adec:decorative xmlns:adec="http://schemas.microsoft.com/office/drawing/2017/decorative" val="1"/>
                  </a:ext>
                </a:extLst>
              </p:cNvPr>
              <p:cNvCxnSpPr/>
              <p:nvPr userDrawn="1"/>
            </p:nvCxnSpPr>
            <p:spPr bwMode="auto">
              <a:xfrm rot="5400000" flipH="1">
                <a:off x="152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a:extLst>
                  <a:ext uri="{C183D7F6-B498-43B3-948B-1728B52AA6E4}">
                    <adec:decorative xmlns:adec="http://schemas.microsoft.com/office/drawing/2017/decorative" val="1"/>
                  </a:ext>
                </a:extLst>
              </p:cNvPr>
              <p:cNvCxnSpPr/>
              <p:nvPr userDrawn="1"/>
            </p:nvCxnSpPr>
            <p:spPr bwMode="auto">
              <a:xfrm rot="5400000" flipH="1">
                <a:off x="1981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a:extLst>
                  <a:ext uri="{C183D7F6-B498-43B3-948B-1728B52AA6E4}">
                    <adec:decorative xmlns:adec="http://schemas.microsoft.com/office/drawing/2017/decorative" val="1"/>
                  </a:ext>
                </a:extLst>
              </p:cNvPr>
              <p:cNvCxnSpPr/>
              <p:nvPr userDrawn="1"/>
            </p:nvCxnSpPr>
            <p:spPr bwMode="auto">
              <a:xfrm rot="5400000" flipH="1">
                <a:off x="2209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a:extLst>
                  <a:ext uri="{C183D7F6-B498-43B3-948B-1728B52AA6E4}">
                    <adec:decorative xmlns:adec="http://schemas.microsoft.com/office/drawing/2017/decorative" val="1"/>
                  </a:ext>
                </a:extLst>
              </p:cNvPr>
              <p:cNvCxnSpPr/>
              <p:nvPr userDrawn="1"/>
            </p:nvCxnSpPr>
            <p:spPr bwMode="auto">
              <a:xfrm rot="5400000" flipH="1">
                <a:off x="2438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a:extLst>
                  <a:ext uri="{C183D7F6-B498-43B3-948B-1728B52AA6E4}">
                    <adec:decorative xmlns:adec="http://schemas.microsoft.com/office/drawing/2017/decorative" val="1"/>
                  </a:ext>
                </a:extLst>
              </p:cNvPr>
              <p:cNvCxnSpPr/>
              <p:nvPr userDrawn="1"/>
            </p:nvCxnSpPr>
            <p:spPr bwMode="auto">
              <a:xfrm rot="5400000" flipH="1">
                <a:off x="4267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a:extLst>
                  <a:ext uri="{C183D7F6-B498-43B3-948B-1728B52AA6E4}">
                    <adec:decorative xmlns:adec="http://schemas.microsoft.com/office/drawing/2017/decorative" val="1"/>
                  </a:ext>
                </a:extLst>
              </p:cNvPr>
              <p:cNvCxnSpPr/>
              <p:nvPr userDrawn="1"/>
            </p:nvCxnSpPr>
            <p:spPr bwMode="auto">
              <a:xfrm rot="5400000" flipH="1">
                <a:off x="4495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Connector 98">
                <a:extLst>
                  <a:ext uri="{C183D7F6-B498-43B3-948B-1728B52AA6E4}">
                    <adec:decorative xmlns:adec="http://schemas.microsoft.com/office/drawing/2017/decorative" val="1"/>
                  </a:ext>
                </a:extLst>
              </p:cNvPr>
              <p:cNvCxnSpPr/>
              <p:nvPr userDrawn="1"/>
            </p:nvCxnSpPr>
            <p:spPr bwMode="auto">
              <a:xfrm rot="5400000" flipH="1">
                <a:off x="4724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a:extLst>
                  <a:ext uri="{C183D7F6-B498-43B3-948B-1728B52AA6E4}">
                    <adec:decorative xmlns:adec="http://schemas.microsoft.com/office/drawing/2017/decorative" val="1"/>
                  </a:ext>
                </a:extLst>
              </p:cNvPr>
              <p:cNvCxnSpPr/>
              <p:nvPr userDrawn="1"/>
            </p:nvCxnSpPr>
            <p:spPr bwMode="auto">
              <a:xfrm rot="5400000" flipH="1">
                <a:off x="6553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a:extLst>
                  <a:ext uri="{C183D7F6-B498-43B3-948B-1728B52AA6E4}">
                    <adec:decorative xmlns:adec="http://schemas.microsoft.com/office/drawing/2017/decorative" val="1"/>
                  </a:ext>
                </a:extLst>
              </p:cNvPr>
              <p:cNvCxnSpPr/>
              <p:nvPr userDrawn="1"/>
            </p:nvCxnSpPr>
            <p:spPr bwMode="auto">
              <a:xfrm rot="5400000" flipH="1">
                <a:off x="6781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a:extLst>
                  <a:ext uri="{C183D7F6-B498-43B3-948B-1728B52AA6E4}">
                    <adec:decorative xmlns:adec="http://schemas.microsoft.com/office/drawing/2017/decorative" val="1"/>
                  </a:ext>
                </a:extLst>
              </p:cNvPr>
              <p:cNvCxnSpPr/>
              <p:nvPr userDrawn="1"/>
            </p:nvCxnSpPr>
            <p:spPr bwMode="auto">
              <a:xfrm rot="5400000" flipH="1">
                <a:off x="7010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a:extLst>
                  <a:ext uri="{C183D7F6-B498-43B3-948B-1728B52AA6E4}">
                    <adec:decorative xmlns:adec="http://schemas.microsoft.com/office/drawing/2017/decorative" val="1"/>
                  </a:ext>
                </a:extLst>
              </p:cNvPr>
              <p:cNvCxnSpPr/>
              <p:nvPr userDrawn="1"/>
            </p:nvCxnSpPr>
            <p:spPr bwMode="auto">
              <a:xfrm rot="5400000" flipH="1">
                <a:off x="8839132"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1" name="Group 60"/>
            <p:cNvGrpSpPr/>
            <p:nvPr userDrawn="1"/>
          </p:nvGrpSpPr>
          <p:grpSpPr>
            <a:xfrm>
              <a:off x="228600" y="5162550"/>
              <a:ext cx="8686732" cy="91440"/>
              <a:chOff x="228600" y="5143500"/>
              <a:chExt cx="8686732" cy="152400"/>
            </a:xfrm>
          </p:grpSpPr>
          <p:cxnSp>
            <p:nvCxnSpPr>
              <p:cNvPr id="82" name="Straight Connector 81">
                <a:extLst>
                  <a:ext uri="{C183D7F6-B498-43B3-948B-1728B52AA6E4}">
                    <adec:decorative xmlns:adec="http://schemas.microsoft.com/office/drawing/2017/decorative" val="1"/>
                  </a:ext>
                </a:extLst>
              </p:cNvPr>
              <p:cNvCxnSpPr/>
              <p:nvPr userDrawn="1"/>
            </p:nvCxnSpPr>
            <p:spPr bwMode="auto">
              <a:xfrm rot="5400000" flipH="1">
                <a:off x="152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a:extLst>
                  <a:ext uri="{C183D7F6-B498-43B3-948B-1728B52AA6E4}">
                    <adec:decorative xmlns:adec="http://schemas.microsoft.com/office/drawing/2017/decorative" val="1"/>
                  </a:ext>
                </a:extLst>
              </p:cNvPr>
              <p:cNvCxnSpPr/>
              <p:nvPr userDrawn="1"/>
            </p:nvCxnSpPr>
            <p:spPr bwMode="auto">
              <a:xfrm rot="5400000" flipH="1">
                <a:off x="1981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a:extLst>
                  <a:ext uri="{C183D7F6-B498-43B3-948B-1728B52AA6E4}">
                    <adec:decorative xmlns:adec="http://schemas.microsoft.com/office/drawing/2017/decorative" val="1"/>
                  </a:ext>
                </a:extLst>
              </p:cNvPr>
              <p:cNvCxnSpPr/>
              <p:nvPr userDrawn="1"/>
            </p:nvCxnSpPr>
            <p:spPr bwMode="auto">
              <a:xfrm rot="5400000" flipH="1">
                <a:off x="2209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a:extLst>
                  <a:ext uri="{C183D7F6-B498-43B3-948B-1728B52AA6E4}">
                    <adec:decorative xmlns:adec="http://schemas.microsoft.com/office/drawing/2017/decorative" val="1"/>
                  </a:ext>
                </a:extLst>
              </p:cNvPr>
              <p:cNvCxnSpPr/>
              <p:nvPr userDrawn="1"/>
            </p:nvCxnSpPr>
            <p:spPr bwMode="auto">
              <a:xfrm rot="5400000" flipH="1">
                <a:off x="2438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a:extLst>
                  <a:ext uri="{C183D7F6-B498-43B3-948B-1728B52AA6E4}">
                    <adec:decorative xmlns:adec="http://schemas.microsoft.com/office/drawing/2017/decorative" val="1"/>
                  </a:ext>
                </a:extLst>
              </p:cNvPr>
              <p:cNvCxnSpPr/>
              <p:nvPr userDrawn="1"/>
            </p:nvCxnSpPr>
            <p:spPr bwMode="auto">
              <a:xfrm rot="5400000" flipH="1">
                <a:off x="4267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a:extLst>
                  <a:ext uri="{C183D7F6-B498-43B3-948B-1728B52AA6E4}">
                    <adec:decorative xmlns:adec="http://schemas.microsoft.com/office/drawing/2017/decorative" val="1"/>
                  </a:ext>
                </a:extLst>
              </p:cNvPr>
              <p:cNvCxnSpPr/>
              <p:nvPr userDrawn="1"/>
            </p:nvCxnSpPr>
            <p:spPr bwMode="auto">
              <a:xfrm rot="5400000" flipH="1">
                <a:off x="4495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a:extLst>
                  <a:ext uri="{C183D7F6-B498-43B3-948B-1728B52AA6E4}">
                    <adec:decorative xmlns:adec="http://schemas.microsoft.com/office/drawing/2017/decorative" val="1"/>
                  </a:ext>
                </a:extLst>
              </p:cNvPr>
              <p:cNvCxnSpPr/>
              <p:nvPr userDrawn="1"/>
            </p:nvCxnSpPr>
            <p:spPr bwMode="auto">
              <a:xfrm rot="5400000" flipH="1">
                <a:off x="4724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a:extLst>
                  <a:ext uri="{C183D7F6-B498-43B3-948B-1728B52AA6E4}">
                    <adec:decorative xmlns:adec="http://schemas.microsoft.com/office/drawing/2017/decorative" val="1"/>
                  </a:ext>
                </a:extLst>
              </p:cNvPr>
              <p:cNvCxnSpPr/>
              <p:nvPr userDrawn="1"/>
            </p:nvCxnSpPr>
            <p:spPr bwMode="auto">
              <a:xfrm rot="5400000" flipH="1">
                <a:off x="6553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a:extLst>
                  <a:ext uri="{C183D7F6-B498-43B3-948B-1728B52AA6E4}">
                    <adec:decorative xmlns:adec="http://schemas.microsoft.com/office/drawing/2017/decorative" val="1"/>
                  </a:ext>
                </a:extLst>
              </p:cNvPr>
              <p:cNvCxnSpPr/>
              <p:nvPr userDrawn="1"/>
            </p:nvCxnSpPr>
            <p:spPr bwMode="auto">
              <a:xfrm rot="5400000" flipH="1">
                <a:off x="6781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a:extLst>
                  <a:ext uri="{C183D7F6-B498-43B3-948B-1728B52AA6E4}">
                    <adec:decorative xmlns:adec="http://schemas.microsoft.com/office/drawing/2017/decorative" val="1"/>
                  </a:ext>
                </a:extLst>
              </p:cNvPr>
              <p:cNvCxnSpPr/>
              <p:nvPr userDrawn="1"/>
            </p:nvCxnSpPr>
            <p:spPr bwMode="auto">
              <a:xfrm rot="5400000" flipH="1">
                <a:off x="7010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a:extLst>
                  <a:ext uri="{C183D7F6-B498-43B3-948B-1728B52AA6E4}">
                    <adec:decorative xmlns:adec="http://schemas.microsoft.com/office/drawing/2017/decorative" val="1"/>
                  </a:ext>
                </a:extLst>
              </p:cNvPr>
              <p:cNvCxnSpPr/>
              <p:nvPr userDrawn="1"/>
            </p:nvCxnSpPr>
            <p:spPr bwMode="auto">
              <a:xfrm rot="5400000" flipH="1">
                <a:off x="8839132"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2" name="Group 61"/>
            <p:cNvGrpSpPr/>
            <p:nvPr userDrawn="1"/>
          </p:nvGrpSpPr>
          <p:grpSpPr>
            <a:xfrm>
              <a:off x="-109730" y="237744"/>
              <a:ext cx="91440" cy="4664456"/>
              <a:chOff x="-109730" y="237744"/>
              <a:chExt cx="91440" cy="4664456"/>
            </a:xfrm>
          </p:grpSpPr>
          <p:cxnSp>
            <p:nvCxnSpPr>
              <p:cNvPr id="73" name="Straight Connector 72">
                <a:extLst>
                  <a:ext uri="{C183D7F6-B498-43B3-948B-1728B52AA6E4}">
                    <adec:decorative xmlns:adec="http://schemas.microsoft.com/office/drawing/2017/decorative" val="1"/>
                  </a:ext>
                </a:extLst>
              </p:cNvPr>
              <p:cNvCxnSpPr/>
              <p:nvPr userDrawn="1"/>
            </p:nvCxnSpPr>
            <p:spPr bwMode="auto">
              <a:xfrm flipH="1">
                <a:off x="-109730" y="65379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a:extLst>
                  <a:ext uri="{C183D7F6-B498-43B3-948B-1728B52AA6E4}">
                    <adec:decorative xmlns:adec="http://schemas.microsoft.com/office/drawing/2017/decorative" val="1"/>
                  </a:ext>
                </a:extLst>
              </p:cNvPr>
              <p:cNvCxnSpPr/>
              <p:nvPr userDrawn="1"/>
            </p:nvCxnSpPr>
            <p:spPr bwMode="auto">
              <a:xfrm flipH="1">
                <a:off x="-109730" y="128930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a:extLst>
                  <a:ext uri="{C183D7F6-B498-43B3-948B-1728B52AA6E4}">
                    <adec:decorative xmlns:adec="http://schemas.microsoft.com/office/drawing/2017/decorative" val="1"/>
                  </a:ext>
                </a:extLst>
              </p:cNvPr>
              <p:cNvCxnSpPr/>
              <p:nvPr userDrawn="1"/>
            </p:nvCxnSpPr>
            <p:spPr bwMode="auto">
              <a:xfrm flipH="1">
                <a:off x="-109730" y="192938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a:extLst>
                  <a:ext uri="{C183D7F6-B498-43B3-948B-1728B52AA6E4}">
                    <adec:decorative xmlns:adec="http://schemas.microsoft.com/office/drawing/2017/decorative" val="1"/>
                  </a:ext>
                </a:extLst>
              </p:cNvPr>
              <p:cNvCxnSpPr/>
              <p:nvPr userDrawn="1"/>
            </p:nvCxnSpPr>
            <p:spPr bwMode="auto">
              <a:xfrm flipH="1">
                <a:off x="-109730" y="257099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a:extLst>
                  <a:ext uri="{C183D7F6-B498-43B3-948B-1728B52AA6E4}">
                    <adec:decorative xmlns:adec="http://schemas.microsoft.com/office/drawing/2017/decorative" val="1"/>
                  </a:ext>
                </a:extLst>
              </p:cNvPr>
              <p:cNvCxnSpPr/>
              <p:nvPr userDrawn="1"/>
            </p:nvCxnSpPr>
            <p:spPr bwMode="auto">
              <a:xfrm flipH="1">
                <a:off x="-109730" y="32095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a:extLst>
                  <a:ext uri="{C183D7F6-B498-43B3-948B-1728B52AA6E4}">
                    <adec:decorative xmlns:adec="http://schemas.microsoft.com/office/drawing/2017/decorative" val="1"/>
                  </a:ext>
                </a:extLst>
              </p:cNvPr>
              <p:cNvCxnSpPr/>
              <p:nvPr userDrawn="1"/>
            </p:nvCxnSpPr>
            <p:spPr bwMode="auto">
              <a:xfrm flipH="1">
                <a:off x="-109730" y="384962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a:extLst>
                  <a:ext uri="{C183D7F6-B498-43B3-948B-1728B52AA6E4}">
                    <adec:decorative xmlns:adec="http://schemas.microsoft.com/office/drawing/2017/decorative" val="1"/>
                  </a:ext>
                </a:extLst>
              </p:cNvPr>
              <p:cNvCxnSpPr/>
              <p:nvPr userDrawn="1"/>
            </p:nvCxnSpPr>
            <p:spPr bwMode="auto">
              <a:xfrm flipH="1">
                <a:off x="-109730" y="449427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a:extLst>
                  <a:ext uri="{C183D7F6-B498-43B3-948B-1728B52AA6E4}">
                    <adec:decorative xmlns:adec="http://schemas.microsoft.com/office/drawing/2017/decorative" val="1"/>
                  </a:ext>
                </a:extLst>
              </p:cNvPr>
              <p:cNvCxnSpPr/>
              <p:nvPr userDrawn="1"/>
            </p:nvCxnSpPr>
            <p:spPr bwMode="auto">
              <a:xfrm flipH="1">
                <a:off x="-109730" y="2377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a:extLst>
                  <a:ext uri="{C183D7F6-B498-43B3-948B-1728B52AA6E4}">
                    <adec:decorative xmlns:adec="http://schemas.microsoft.com/office/drawing/2017/decorative" val="1"/>
                  </a:ext>
                </a:extLst>
              </p:cNvPr>
              <p:cNvCxnSpPr/>
              <p:nvPr userDrawn="1"/>
            </p:nvCxnSpPr>
            <p:spPr bwMode="auto">
              <a:xfrm flipH="1">
                <a:off x="-109730" y="490220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3" name="Group 62"/>
            <p:cNvGrpSpPr/>
            <p:nvPr userDrawn="1"/>
          </p:nvGrpSpPr>
          <p:grpSpPr>
            <a:xfrm>
              <a:off x="9163050" y="237744"/>
              <a:ext cx="91440" cy="4663440"/>
              <a:chOff x="-109730" y="231394"/>
              <a:chExt cx="91440" cy="4663440"/>
            </a:xfrm>
          </p:grpSpPr>
          <p:cxnSp>
            <p:nvCxnSpPr>
              <p:cNvPr id="64" name="Straight Connector 63">
                <a:extLst>
                  <a:ext uri="{C183D7F6-B498-43B3-948B-1728B52AA6E4}">
                    <adec:decorative xmlns:adec="http://schemas.microsoft.com/office/drawing/2017/decorative" val="1"/>
                  </a:ext>
                </a:extLst>
              </p:cNvPr>
              <p:cNvCxnSpPr/>
              <p:nvPr userDrawn="1"/>
            </p:nvCxnSpPr>
            <p:spPr bwMode="auto">
              <a:xfrm flipH="1">
                <a:off x="-109730" y="64744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a:extLst>
                  <a:ext uri="{C183D7F6-B498-43B3-948B-1728B52AA6E4}">
                    <adec:decorative xmlns:adec="http://schemas.microsoft.com/office/drawing/2017/decorative" val="1"/>
                  </a:ext>
                </a:extLst>
              </p:cNvPr>
              <p:cNvCxnSpPr/>
              <p:nvPr userDrawn="1"/>
            </p:nvCxnSpPr>
            <p:spPr bwMode="auto">
              <a:xfrm flipH="1">
                <a:off x="-109730" y="128295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a:extLst>
                  <a:ext uri="{C183D7F6-B498-43B3-948B-1728B52AA6E4}">
                    <adec:decorative xmlns:adec="http://schemas.microsoft.com/office/drawing/2017/decorative" val="1"/>
                  </a:ext>
                </a:extLst>
              </p:cNvPr>
              <p:cNvCxnSpPr/>
              <p:nvPr userDrawn="1"/>
            </p:nvCxnSpPr>
            <p:spPr bwMode="auto">
              <a:xfrm flipH="1">
                <a:off x="-109730" y="19230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a:extLst>
                  <a:ext uri="{C183D7F6-B498-43B3-948B-1728B52AA6E4}">
                    <adec:decorative xmlns:adec="http://schemas.microsoft.com/office/drawing/2017/decorative" val="1"/>
                  </a:ext>
                </a:extLst>
              </p:cNvPr>
              <p:cNvCxnSpPr/>
              <p:nvPr userDrawn="1"/>
            </p:nvCxnSpPr>
            <p:spPr bwMode="auto">
              <a:xfrm flipH="1">
                <a:off x="-109730" y="256311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a:extLst>
                  <a:ext uri="{C183D7F6-B498-43B3-948B-1728B52AA6E4}">
                    <adec:decorative xmlns:adec="http://schemas.microsoft.com/office/drawing/2017/decorative" val="1"/>
                  </a:ext>
                </a:extLst>
              </p:cNvPr>
              <p:cNvCxnSpPr/>
              <p:nvPr userDrawn="1"/>
            </p:nvCxnSpPr>
            <p:spPr bwMode="auto">
              <a:xfrm flipH="1">
                <a:off x="-109730" y="32031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a:extLst>
                  <a:ext uri="{C183D7F6-B498-43B3-948B-1728B52AA6E4}">
                    <adec:decorative xmlns:adec="http://schemas.microsoft.com/office/drawing/2017/decorative" val="1"/>
                  </a:ext>
                </a:extLst>
              </p:cNvPr>
              <p:cNvCxnSpPr/>
              <p:nvPr userDrawn="1"/>
            </p:nvCxnSpPr>
            <p:spPr bwMode="auto">
              <a:xfrm flipH="1">
                <a:off x="-109730" y="384327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a:extLst>
                  <a:ext uri="{C183D7F6-B498-43B3-948B-1728B52AA6E4}">
                    <adec:decorative xmlns:adec="http://schemas.microsoft.com/office/drawing/2017/decorative" val="1"/>
                  </a:ext>
                </a:extLst>
              </p:cNvPr>
              <p:cNvCxnSpPr/>
              <p:nvPr userDrawn="1"/>
            </p:nvCxnSpPr>
            <p:spPr bwMode="auto">
              <a:xfrm flipH="1">
                <a:off x="-109730" y="448792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a:extLst>
                  <a:ext uri="{C183D7F6-B498-43B3-948B-1728B52AA6E4}">
                    <adec:decorative xmlns:adec="http://schemas.microsoft.com/office/drawing/2017/decorative" val="1"/>
                  </a:ext>
                </a:extLst>
              </p:cNvPr>
              <p:cNvCxnSpPr/>
              <p:nvPr userDrawn="1"/>
            </p:nvCxnSpPr>
            <p:spPr bwMode="auto">
              <a:xfrm flipH="1">
                <a:off x="-109730" y="2313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a:extLst>
                  <a:ext uri="{C183D7F6-B498-43B3-948B-1728B52AA6E4}">
                    <adec:decorative xmlns:adec="http://schemas.microsoft.com/office/drawing/2017/decorative" val="1"/>
                  </a:ext>
                </a:extLst>
              </p:cNvPr>
              <p:cNvCxnSpPr/>
              <p:nvPr userDrawn="1"/>
            </p:nvCxnSpPr>
            <p:spPr bwMode="auto">
              <a:xfrm flipH="1">
                <a:off x="-109730" y="48948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
        <p:nvSpPr>
          <p:cNvPr id="51" name="Footer Placeholder">
            <a:extLst>
              <a:ext uri="{FF2B5EF4-FFF2-40B4-BE49-F238E27FC236}">
                <a16:creationId xmlns:a16="http://schemas.microsoft.com/office/drawing/2014/main" id="{3F29507E-739D-4A45-B624-AD455FA833A3}"/>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tx1"/>
                </a:solidFill>
                <a:latin typeface="IBM Plex Sans" panose="020B0503050203000203" pitchFamily="34" charset="0"/>
              </a:defRPr>
            </a:lvl1pPr>
          </a:lstStyle>
          <a:p>
            <a:r>
              <a:rPr lang="en-US" dirty="0" err="1"/>
              <a:t>TechCon</a:t>
            </a:r>
            <a:r>
              <a:rPr lang="en-US" dirty="0"/>
              <a:t> 2020/ © 2020 IBM Corporation</a:t>
            </a:r>
          </a:p>
        </p:txBody>
      </p:sp>
    </p:spTree>
    <p:extLst>
      <p:ext uri="{BB962C8B-B14F-4D97-AF65-F5344CB8AC3E}">
        <p14:creationId xmlns:p14="http://schemas.microsoft.com/office/powerpoint/2010/main" val="240078074"/>
      </p:ext>
    </p:extLst>
  </p:cSld>
  <p:clrMap bg1="dk1" tx1="lt1" bg2="dk2" tx2="lt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 id="2147483903" r:id="rId12"/>
    <p:sldLayoutId id="2147483904" r:id="rId13"/>
    <p:sldLayoutId id="2147483905" r:id="rId14"/>
    <p:sldLayoutId id="2147483906" r:id="rId15"/>
    <p:sldLayoutId id="2147483907" r:id="rId16"/>
    <p:sldLayoutId id="2147483908" r:id="rId17"/>
    <p:sldLayoutId id="2147483909" r:id="rId18"/>
    <p:sldLayoutId id="2147483910" r:id="rId19"/>
    <p:sldLayoutId id="2147483911" r:id="rId20"/>
    <p:sldLayoutId id="2147483912" r:id="rId21"/>
    <p:sldLayoutId id="2147483913" r:id="rId22"/>
    <p:sldLayoutId id="2147483914" r:id="rId23"/>
    <p:sldLayoutId id="2147483915" r:id="rId24"/>
    <p:sldLayoutId id="2147483916" r:id="rId25"/>
    <p:sldLayoutId id="2147483917" r:id="rId26"/>
    <p:sldLayoutId id="2147483918" r:id="rId27"/>
    <p:sldLayoutId id="2147483919" r:id="rId28"/>
    <p:sldLayoutId id="2147483920" r:id="rId29"/>
    <p:sldLayoutId id="2147483921" r:id="rId30"/>
    <p:sldLayoutId id="2147483922" r:id="rId31"/>
    <p:sldLayoutId id="2147483923" r:id="rId32"/>
    <p:sldLayoutId id="2147483963" r:id="rId33"/>
    <p:sldLayoutId id="2147483965" r:id="rId34"/>
  </p:sldLayoutIdLst>
  <p:hf hdr="0" dt="0"/>
  <p:txStyles>
    <p:titleStyle>
      <a:lvl1pPr algn="l" rtl="0" eaLnBrk="1" fontAlgn="base" hangingPunct="1">
        <a:lnSpc>
          <a:spcPct val="90000"/>
        </a:lnSpc>
        <a:spcBef>
          <a:spcPct val="0"/>
        </a:spcBef>
        <a:spcAft>
          <a:spcPct val="0"/>
        </a:spcAft>
        <a:defRPr sz="2400" b="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1pPr>
      <a:lvl2pPr algn="l" rtl="0" eaLnBrk="1" fontAlgn="base" hangingPunct="1">
        <a:lnSpc>
          <a:spcPct val="90000"/>
        </a:lnSpc>
        <a:spcBef>
          <a:spcPct val="0"/>
        </a:spcBef>
        <a:spcAft>
          <a:spcPct val="0"/>
        </a:spcAft>
        <a:defRPr sz="2220">
          <a:solidFill>
            <a:srgbClr val="191919"/>
          </a:solidFill>
          <a:latin typeface="HelvNeue Light for IBM" pitchFamily="34" charset="0"/>
        </a:defRPr>
      </a:lvl2pPr>
      <a:lvl3pPr algn="l" rtl="0" eaLnBrk="1" fontAlgn="base" hangingPunct="1">
        <a:lnSpc>
          <a:spcPct val="90000"/>
        </a:lnSpc>
        <a:spcBef>
          <a:spcPct val="0"/>
        </a:spcBef>
        <a:spcAft>
          <a:spcPct val="0"/>
        </a:spcAft>
        <a:defRPr sz="2220">
          <a:solidFill>
            <a:srgbClr val="191919"/>
          </a:solidFill>
          <a:latin typeface="HelvNeue Light for IBM" pitchFamily="34" charset="0"/>
        </a:defRPr>
      </a:lvl3pPr>
      <a:lvl4pPr algn="l" rtl="0" eaLnBrk="1" fontAlgn="base" hangingPunct="1">
        <a:lnSpc>
          <a:spcPct val="90000"/>
        </a:lnSpc>
        <a:spcBef>
          <a:spcPct val="0"/>
        </a:spcBef>
        <a:spcAft>
          <a:spcPct val="0"/>
        </a:spcAft>
        <a:defRPr sz="2220">
          <a:solidFill>
            <a:srgbClr val="191919"/>
          </a:solidFill>
          <a:latin typeface="HelvNeue Light for IBM" pitchFamily="34" charset="0"/>
        </a:defRPr>
      </a:lvl4pPr>
      <a:lvl5pPr algn="l" rtl="0" eaLnBrk="1" fontAlgn="base" hangingPunct="1">
        <a:lnSpc>
          <a:spcPct val="90000"/>
        </a:lnSpc>
        <a:spcBef>
          <a:spcPct val="0"/>
        </a:spcBef>
        <a:spcAft>
          <a:spcPct val="0"/>
        </a:spcAft>
        <a:defRPr sz="2220">
          <a:solidFill>
            <a:srgbClr val="191919"/>
          </a:solidFill>
          <a:latin typeface="HelvNeue Light for IBM" pitchFamily="34" charset="0"/>
        </a:defRPr>
      </a:lvl5pPr>
      <a:lvl6pPr marL="362568" algn="l" rtl="0" eaLnBrk="1" fontAlgn="base" hangingPunct="1">
        <a:lnSpc>
          <a:spcPct val="90000"/>
        </a:lnSpc>
        <a:spcBef>
          <a:spcPct val="0"/>
        </a:spcBef>
        <a:spcAft>
          <a:spcPct val="0"/>
        </a:spcAft>
        <a:defRPr sz="2220">
          <a:solidFill>
            <a:srgbClr val="191919"/>
          </a:solidFill>
          <a:latin typeface="HelvNeue Light for IBM" pitchFamily="34" charset="0"/>
        </a:defRPr>
      </a:lvl6pPr>
      <a:lvl7pPr marL="725139" algn="l" rtl="0" eaLnBrk="1" fontAlgn="base" hangingPunct="1">
        <a:lnSpc>
          <a:spcPct val="90000"/>
        </a:lnSpc>
        <a:spcBef>
          <a:spcPct val="0"/>
        </a:spcBef>
        <a:spcAft>
          <a:spcPct val="0"/>
        </a:spcAft>
        <a:defRPr sz="2220">
          <a:solidFill>
            <a:srgbClr val="191919"/>
          </a:solidFill>
          <a:latin typeface="HelvNeue Light for IBM" pitchFamily="34" charset="0"/>
        </a:defRPr>
      </a:lvl7pPr>
      <a:lvl8pPr marL="1087707" algn="l" rtl="0" eaLnBrk="1" fontAlgn="base" hangingPunct="1">
        <a:lnSpc>
          <a:spcPct val="90000"/>
        </a:lnSpc>
        <a:spcBef>
          <a:spcPct val="0"/>
        </a:spcBef>
        <a:spcAft>
          <a:spcPct val="0"/>
        </a:spcAft>
        <a:defRPr sz="2220">
          <a:solidFill>
            <a:srgbClr val="191919"/>
          </a:solidFill>
          <a:latin typeface="HelvNeue Light for IBM" pitchFamily="34" charset="0"/>
        </a:defRPr>
      </a:lvl8pPr>
      <a:lvl9pPr marL="1450276" algn="l" rtl="0" eaLnBrk="1" fontAlgn="base" hangingPunct="1">
        <a:lnSpc>
          <a:spcPct val="90000"/>
        </a:lnSpc>
        <a:spcBef>
          <a:spcPct val="0"/>
        </a:spcBef>
        <a:spcAft>
          <a:spcPct val="0"/>
        </a:spcAft>
        <a:defRPr sz="2220">
          <a:solidFill>
            <a:srgbClr val="191919"/>
          </a:solidFill>
          <a:latin typeface="HelvNeue Light for IBM" pitchFamily="34" charset="0"/>
        </a:defRPr>
      </a:lvl9pPr>
    </p:titleStyle>
    <p:bodyStyle>
      <a:lvl1pPr marL="0" indent="0" algn="l" rtl="0" eaLnBrk="1" fontAlgn="base" hangingPunct="1">
        <a:lnSpc>
          <a:spcPct val="100000"/>
        </a:lnSpc>
        <a:spcBef>
          <a:spcPts val="1100"/>
        </a:spcBef>
        <a:spcAft>
          <a:spcPct val="0"/>
        </a:spcAft>
        <a:buClr>
          <a:schemeClr val="tx1"/>
        </a:buClr>
        <a:buSzPct val="90000"/>
        <a:buFont typeface="Wingdings" pitchFamily="2" charset="2"/>
        <a:buNone/>
        <a:defRPr sz="140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1pPr>
      <a:lvl2pPr marL="171452" indent="-173736" algn="l" rtl="0" eaLnBrk="1" fontAlgn="base" hangingPunct="1">
        <a:lnSpc>
          <a:spcPct val="100000"/>
        </a:lnSpc>
        <a:spcBef>
          <a:spcPts val="1100"/>
        </a:spcBef>
        <a:spcAft>
          <a:spcPct val="0"/>
        </a:spcAft>
        <a:buClr>
          <a:schemeClr val="tx1"/>
        </a:buClr>
        <a:buSzPct val="100000"/>
        <a:buFont typeface=".AppleSystemUIFont" charset="-120"/>
        <a:buChar char="–"/>
        <a:tabLst/>
        <a:defRPr sz="140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2pPr>
      <a:lvl3pPr marL="342905" indent="-173736" algn="l" rtl="0" eaLnBrk="1" fontAlgn="base" hangingPunct="1">
        <a:lnSpc>
          <a:spcPct val="100000"/>
        </a:lnSpc>
        <a:spcBef>
          <a:spcPts val="1100"/>
        </a:spcBef>
        <a:spcAft>
          <a:spcPct val="0"/>
        </a:spcAft>
        <a:buClr>
          <a:schemeClr val="tx1"/>
        </a:buClr>
        <a:buSzPct val="100000"/>
        <a:buFont typeface="Arial" panose="020B0604020202020204" pitchFamily="34" charset="0"/>
        <a:buChar char="•"/>
        <a:tabLst/>
        <a:defRPr sz="140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3pPr>
      <a:lvl4pPr marL="628658" indent="-173736" algn="l" rtl="0" eaLnBrk="1" fontAlgn="base" hangingPunct="1">
        <a:lnSpc>
          <a:spcPct val="100000"/>
        </a:lnSpc>
        <a:spcBef>
          <a:spcPts val="1100"/>
        </a:spcBef>
        <a:spcAft>
          <a:spcPct val="0"/>
        </a:spcAft>
        <a:buClr>
          <a:schemeClr val="tx1"/>
        </a:buClr>
        <a:buSzPct val="100000"/>
        <a:buFont typeface=".AppleSystemUIFont" charset="-120"/>
        <a:buChar char="–"/>
        <a:tabLst/>
        <a:defRPr sz="1400" baseline="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4pPr>
      <a:lvl5pPr marL="803285" indent="-173736" algn="l" rtl="0" eaLnBrk="1" fontAlgn="base" hangingPunct="1">
        <a:lnSpc>
          <a:spcPct val="100000"/>
        </a:lnSpc>
        <a:spcBef>
          <a:spcPts val="1100"/>
        </a:spcBef>
        <a:spcAft>
          <a:spcPct val="0"/>
        </a:spcAft>
        <a:buClr>
          <a:schemeClr val="tx1"/>
        </a:buClr>
        <a:buFont typeface=".AppleSystemUIFont" charset="-120"/>
        <a:buChar char="»"/>
        <a:tabLst/>
        <a:defRPr sz="140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5pPr>
      <a:lvl6pPr marL="1583721" indent="-129670" algn="l" rtl="0" eaLnBrk="1" fontAlgn="base" hangingPunct="1">
        <a:spcBef>
          <a:spcPct val="20000"/>
        </a:spcBef>
        <a:spcAft>
          <a:spcPct val="0"/>
        </a:spcAft>
        <a:buClr>
          <a:schemeClr val="bg1"/>
        </a:buClr>
        <a:buChar char="»"/>
        <a:defRPr sz="1269">
          <a:solidFill>
            <a:schemeClr val="bg1"/>
          </a:solidFill>
          <a:latin typeface="Arial" charset="0"/>
        </a:defRPr>
      </a:lvl6pPr>
      <a:lvl7pPr marL="1946291" indent="-129670" algn="l" rtl="0" eaLnBrk="1" fontAlgn="base" hangingPunct="1">
        <a:spcBef>
          <a:spcPct val="20000"/>
        </a:spcBef>
        <a:spcAft>
          <a:spcPct val="0"/>
        </a:spcAft>
        <a:buClr>
          <a:schemeClr val="bg1"/>
        </a:buClr>
        <a:buChar char="»"/>
        <a:defRPr sz="1269">
          <a:solidFill>
            <a:schemeClr val="bg1"/>
          </a:solidFill>
          <a:latin typeface="Arial" charset="0"/>
        </a:defRPr>
      </a:lvl7pPr>
      <a:lvl8pPr marL="2308860" indent="-129670" algn="l" rtl="0" eaLnBrk="1" fontAlgn="base" hangingPunct="1">
        <a:spcBef>
          <a:spcPct val="20000"/>
        </a:spcBef>
        <a:spcAft>
          <a:spcPct val="0"/>
        </a:spcAft>
        <a:buClr>
          <a:schemeClr val="bg1"/>
        </a:buClr>
        <a:buChar char="»"/>
        <a:defRPr sz="1269">
          <a:solidFill>
            <a:schemeClr val="bg1"/>
          </a:solidFill>
          <a:latin typeface="Arial" charset="0"/>
        </a:defRPr>
      </a:lvl8pPr>
      <a:lvl9pPr marL="2671430" indent="-129670" algn="l" rtl="0" eaLnBrk="1" fontAlgn="base" hangingPunct="1">
        <a:spcBef>
          <a:spcPct val="20000"/>
        </a:spcBef>
        <a:spcAft>
          <a:spcPct val="0"/>
        </a:spcAft>
        <a:buClr>
          <a:schemeClr val="bg1"/>
        </a:buClr>
        <a:buChar char="»"/>
        <a:defRPr sz="1269">
          <a:solidFill>
            <a:schemeClr val="bg1"/>
          </a:solidFill>
          <a:latin typeface="Arial" charset="0"/>
        </a:defRPr>
      </a:lvl9pPr>
    </p:bodyStyle>
    <p:otherStyle>
      <a:defPPr>
        <a:defRPr lang="en-US"/>
      </a:defPPr>
      <a:lvl1pPr marL="0" algn="l" defTabSz="725139" rtl="0" eaLnBrk="1" latinLnBrk="0" hangingPunct="1">
        <a:defRPr sz="1428" kern="1200">
          <a:solidFill>
            <a:schemeClr val="tx1"/>
          </a:solidFill>
          <a:latin typeface="+mn-lt"/>
          <a:ea typeface="+mn-ea"/>
          <a:cs typeface="+mn-cs"/>
        </a:defRPr>
      </a:lvl1pPr>
      <a:lvl2pPr marL="362568" algn="l" defTabSz="725139" rtl="0" eaLnBrk="1" latinLnBrk="0" hangingPunct="1">
        <a:defRPr sz="1428" kern="1200">
          <a:solidFill>
            <a:schemeClr val="tx1"/>
          </a:solidFill>
          <a:latin typeface="+mn-lt"/>
          <a:ea typeface="+mn-ea"/>
          <a:cs typeface="+mn-cs"/>
        </a:defRPr>
      </a:lvl2pPr>
      <a:lvl3pPr marL="725139" algn="l" defTabSz="725139" rtl="0" eaLnBrk="1" latinLnBrk="0" hangingPunct="1">
        <a:defRPr sz="1428" kern="1200">
          <a:solidFill>
            <a:schemeClr val="tx1"/>
          </a:solidFill>
          <a:latin typeface="+mn-lt"/>
          <a:ea typeface="+mn-ea"/>
          <a:cs typeface="+mn-cs"/>
        </a:defRPr>
      </a:lvl3pPr>
      <a:lvl4pPr marL="1087707" algn="l" defTabSz="725139" rtl="0" eaLnBrk="1" latinLnBrk="0" hangingPunct="1">
        <a:defRPr sz="1428" kern="1200">
          <a:solidFill>
            <a:schemeClr val="tx1"/>
          </a:solidFill>
          <a:latin typeface="+mn-lt"/>
          <a:ea typeface="+mn-ea"/>
          <a:cs typeface="+mn-cs"/>
        </a:defRPr>
      </a:lvl4pPr>
      <a:lvl5pPr marL="1450276" algn="l" defTabSz="725139" rtl="0" eaLnBrk="1" latinLnBrk="0" hangingPunct="1">
        <a:defRPr sz="1428" kern="1200">
          <a:solidFill>
            <a:schemeClr val="tx1"/>
          </a:solidFill>
          <a:latin typeface="+mn-lt"/>
          <a:ea typeface="+mn-ea"/>
          <a:cs typeface="+mn-cs"/>
        </a:defRPr>
      </a:lvl5pPr>
      <a:lvl6pPr marL="1812846" algn="l" defTabSz="725139" rtl="0" eaLnBrk="1" latinLnBrk="0" hangingPunct="1">
        <a:defRPr sz="1428" kern="1200">
          <a:solidFill>
            <a:schemeClr val="tx1"/>
          </a:solidFill>
          <a:latin typeface="+mn-lt"/>
          <a:ea typeface="+mn-ea"/>
          <a:cs typeface="+mn-cs"/>
        </a:defRPr>
      </a:lvl6pPr>
      <a:lvl7pPr marL="2175414" algn="l" defTabSz="725139" rtl="0" eaLnBrk="1" latinLnBrk="0" hangingPunct="1">
        <a:defRPr sz="1428" kern="1200">
          <a:solidFill>
            <a:schemeClr val="tx1"/>
          </a:solidFill>
          <a:latin typeface="+mn-lt"/>
          <a:ea typeface="+mn-ea"/>
          <a:cs typeface="+mn-cs"/>
        </a:defRPr>
      </a:lvl7pPr>
      <a:lvl8pPr marL="2537983" algn="l" defTabSz="725139" rtl="0" eaLnBrk="1" latinLnBrk="0" hangingPunct="1">
        <a:defRPr sz="1428" kern="1200">
          <a:solidFill>
            <a:schemeClr val="tx1"/>
          </a:solidFill>
          <a:latin typeface="+mn-lt"/>
          <a:ea typeface="+mn-ea"/>
          <a:cs typeface="+mn-cs"/>
        </a:defRPr>
      </a:lvl8pPr>
      <a:lvl9pPr marL="2900552" algn="l" defTabSz="725139" rtl="0" eaLnBrk="1" latinLnBrk="0" hangingPunct="1">
        <a:defRPr sz="142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0" userDrawn="1">
          <p15:clr>
            <a:srgbClr val="F26B43"/>
          </p15:clr>
        </p15:guide>
        <p15:guide id="2" pos="144" userDrawn="1">
          <p15:clr>
            <a:srgbClr val="F26B43"/>
          </p15:clr>
        </p15:guide>
        <p15:guide id="3" pos="5616" userDrawn="1">
          <p15:clr>
            <a:srgbClr val="F26B43"/>
          </p15:clr>
        </p15:guide>
        <p15:guide id="4" orient="horz" pos="2832" userDrawn="1">
          <p15:clr>
            <a:srgbClr val="F26B43"/>
          </p15:clr>
        </p15:guide>
        <p15:guide id="5" orient="horz" pos="3088" userDrawn="1">
          <p15:clr>
            <a:srgbClr val="F26B43"/>
          </p15:clr>
        </p15:guide>
        <p15:guide id="6" pos="2880" userDrawn="1">
          <p15:clr>
            <a:srgbClr val="F26B43"/>
          </p15:clr>
        </p15:guide>
        <p15:guide id="7" pos="2736" userDrawn="1">
          <p15:clr>
            <a:srgbClr val="F26B43"/>
          </p15:clr>
        </p15:guide>
        <p15:guide id="8" pos="1440" userDrawn="1">
          <p15:clr>
            <a:srgbClr val="F26B43"/>
          </p15:clr>
        </p15:guide>
        <p15:guide id="9" pos="3024" userDrawn="1">
          <p15:clr>
            <a:srgbClr val="F26B43"/>
          </p15:clr>
        </p15:guide>
        <p15:guide id="10" pos="1296" userDrawn="1">
          <p15:clr>
            <a:srgbClr val="F26B43"/>
          </p15:clr>
        </p15:guide>
        <p15:guide id="11" pos="1584" userDrawn="1">
          <p15:clr>
            <a:srgbClr val="F26B43"/>
          </p15:clr>
        </p15:guide>
        <p15:guide id="12" pos="4320" userDrawn="1">
          <p15:clr>
            <a:srgbClr val="F26B43"/>
          </p15:clr>
        </p15:guide>
        <p15:guide id="13" pos="4176" userDrawn="1">
          <p15:clr>
            <a:srgbClr val="F26B43"/>
          </p15:clr>
        </p15:guide>
        <p15:guide id="14" pos="4464" userDrawn="1">
          <p15:clr>
            <a:srgbClr val="F26B43"/>
          </p15:clr>
        </p15:guide>
        <p15:guide id="15" orient="horz" pos="412" userDrawn="1">
          <p15:clr>
            <a:srgbClr val="F26B43"/>
          </p15:clr>
        </p15:guide>
        <p15:guide id="17" orient="horz" pos="812" userDrawn="1">
          <p15:clr>
            <a:srgbClr val="F26B43"/>
          </p15:clr>
        </p15:guide>
        <p15:guide id="18" orient="horz" pos="1620" userDrawn="1">
          <p15:clr>
            <a:srgbClr val="F26B43"/>
          </p15:clr>
        </p15:guide>
        <p15:guide id="19" orient="horz" pos="1216" userDrawn="1">
          <p15:clr>
            <a:srgbClr val="F26B43"/>
          </p15:clr>
        </p15:guide>
        <p15:guide id="20" orient="horz" pos="2022" userDrawn="1">
          <p15:clr>
            <a:srgbClr val="F26B43"/>
          </p15:clr>
        </p15:guide>
        <p15:guide id="21" orient="horz" pos="2424"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Title Placeholder"/>
          <p:cNvSpPr>
            <a:spLocks noGrp="1"/>
          </p:cNvSpPr>
          <p:nvPr>
            <p:ph type="title"/>
          </p:nvPr>
        </p:nvSpPr>
        <p:spPr>
          <a:xfrm>
            <a:off x="210312" y="201168"/>
            <a:ext cx="4142232" cy="4294632"/>
          </a:xfrm>
          <a:prstGeom prst="rect">
            <a:avLst/>
          </a:prstGeom>
        </p:spPr>
        <p:txBody>
          <a:bodyPr vert="horz" lIns="0" tIns="0" rIns="0" bIns="0" rtlCol="0" anchor="t">
            <a:noAutofit/>
          </a:bodyPr>
          <a:lstStyle/>
          <a:p>
            <a:r>
              <a:rPr lang="en-US" dirty="0"/>
              <a:t>Click to edit Master title style</a:t>
            </a:r>
          </a:p>
        </p:txBody>
      </p:sp>
      <p:sp>
        <p:nvSpPr>
          <p:cNvPr id="5" name="Text Placeholder"/>
          <p:cNvSpPr>
            <a:spLocks noGrp="1"/>
          </p:cNvSpPr>
          <p:nvPr>
            <p:ph type="body" idx="1"/>
          </p:nvPr>
        </p:nvSpPr>
        <p:spPr>
          <a:xfrm>
            <a:off x="4791456" y="201168"/>
            <a:ext cx="4123944" cy="4294632"/>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p:cNvSpPr>
            <a:spLocks noGrp="1"/>
          </p:cNvSpPr>
          <p:nvPr>
            <p:ph type="sldNum" sz="quarter" idx="4"/>
          </p:nvPr>
        </p:nvSpPr>
        <p:spPr>
          <a:xfrm>
            <a:off x="7086601" y="4787900"/>
            <a:ext cx="1828732" cy="166687"/>
          </a:xfrm>
          <a:prstGeom prst="rect">
            <a:avLst/>
          </a:prstGeom>
        </p:spPr>
        <p:txBody>
          <a:bodyPr vert="horz" lIns="0" tIns="0" rIns="0" bIns="0" rtlCol="0" anchor="ctr"/>
          <a:lstStyle>
            <a:lvl1pPr algn="r">
              <a:defRPr sz="600">
                <a:solidFill>
                  <a:schemeClr val="tx1"/>
                </a:solidFill>
                <a:latin typeface="IBM Plex Sans" panose="020B0503050203000203" pitchFamily="34" charset="0"/>
              </a:defRPr>
            </a:lvl1pPr>
          </a:lstStyle>
          <a:p>
            <a:fld id="{59395FB3-9C97-154F-86B2-7E381B951268}" type="slidenum">
              <a:rPr lang="en-US" smtClean="0"/>
              <a:pPr/>
              <a:t>‹#›</a:t>
            </a:fld>
            <a:endParaRPr lang="en-US" dirty="0"/>
          </a:p>
        </p:txBody>
      </p:sp>
      <p:grpSp>
        <p:nvGrpSpPr>
          <p:cNvPr id="59" name="Group" descr="Outside edge tick marks for alignment">
            <a:extLst>
              <a:ext uri="{C183D7F6-B498-43B3-948B-1728B52AA6E4}">
                <adec:decorative xmlns:adec="http://schemas.microsoft.com/office/drawing/2017/decorative" val="0"/>
              </a:ext>
            </a:extLst>
          </p:cNvPr>
          <p:cNvGrpSpPr/>
          <p:nvPr userDrawn="1"/>
        </p:nvGrpSpPr>
        <p:grpSpPr>
          <a:xfrm>
            <a:off x="-109730" y="-110490"/>
            <a:ext cx="9364220" cy="5364480"/>
            <a:chOff x="-109730" y="-110490"/>
            <a:chExt cx="9364220" cy="5364480"/>
          </a:xfrm>
        </p:grpSpPr>
        <p:grpSp>
          <p:nvGrpSpPr>
            <p:cNvPr id="60" name="Group 59"/>
            <p:cNvGrpSpPr/>
            <p:nvPr userDrawn="1"/>
          </p:nvGrpSpPr>
          <p:grpSpPr>
            <a:xfrm>
              <a:off x="228600" y="-110490"/>
              <a:ext cx="8686732" cy="91440"/>
              <a:chOff x="228600" y="-152400"/>
              <a:chExt cx="8686732" cy="152400"/>
            </a:xfrm>
          </p:grpSpPr>
          <p:cxnSp>
            <p:nvCxnSpPr>
              <p:cNvPr id="93" name="Straight Connector 92">
                <a:extLst>
                  <a:ext uri="{C183D7F6-B498-43B3-948B-1728B52AA6E4}">
                    <adec:decorative xmlns:adec="http://schemas.microsoft.com/office/drawing/2017/decorative" val="1"/>
                  </a:ext>
                </a:extLst>
              </p:cNvPr>
              <p:cNvCxnSpPr/>
              <p:nvPr userDrawn="1"/>
            </p:nvCxnSpPr>
            <p:spPr bwMode="auto">
              <a:xfrm rot="5400000" flipH="1">
                <a:off x="152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a:extLst>
                  <a:ext uri="{C183D7F6-B498-43B3-948B-1728B52AA6E4}">
                    <adec:decorative xmlns:adec="http://schemas.microsoft.com/office/drawing/2017/decorative" val="1"/>
                  </a:ext>
                </a:extLst>
              </p:cNvPr>
              <p:cNvCxnSpPr/>
              <p:nvPr userDrawn="1"/>
            </p:nvCxnSpPr>
            <p:spPr bwMode="auto">
              <a:xfrm rot="5400000" flipH="1">
                <a:off x="1981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a:extLst>
                  <a:ext uri="{C183D7F6-B498-43B3-948B-1728B52AA6E4}">
                    <adec:decorative xmlns:adec="http://schemas.microsoft.com/office/drawing/2017/decorative" val="1"/>
                  </a:ext>
                </a:extLst>
              </p:cNvPr>
              <p:cNvCxnSpPr/>
              <p:nvPr userDrawn="1"/>
            </p:nvCxnSpPr>
            <p:spPr bwMode="auto">
              <a:xfrm rot="5400000" flipH="1">
                <a:off x="2209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a:extLst>
                  <a:ext uri="{C183D7F6-B498-43B3-948B-1728B52AA6E4}">
                    <adec:decorative xmlns:adec="http://schemas.microsoft.com/office/drawing/2017/decorative" val="1"/>
                  </a:ext>
                </a:extLst>
              </p:cNvPr>
              <p:cNvCxnSpPr/>
              <p:nvPr userDrawn="1"/>
            </p:nvCxnSpPr>
            <p:spPr bwMode="auto">
              <a:xfrm rot="5400000" flipH="1">
                <a:off x="2438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a:extLst>
                  <a:ext uri="{C183D7F6-B498-43B3-948B-1728B52AA6E4}">
                    <adec:decorative xmlns:adec="http://schemas.microsoft.com/office/drawing/2017/decorative" val="1"/>
                  </a:ext>
                </a:extLst>
              </p:cNvPr>
              <p:cNvCxnSpPr/>
              <p:nvPr userDrawn="1"/>
            </p:nvCxnSpPr>
            <p:spPr bwMode="auto">
              <a:xfrm rot="5400000" flipH="1">
                <a:off x="4267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a:extLst>
                  <a:ext uri="{C183D7F6-B498-43B3-948B-1728B52AA6E4}">
                    <adec:decorative xmlns:adec="http://schemas.microsoft.com/office/drawing/2017/decorative" val="1"/>
                  </a:ext>
                </a:extLst>
              </p:cNvPr>
              <p:cNvCxnSpPr/>
              <p:nvPr userDrawn="1"/>
            </p:nvCxnSpPr>
            <p:spPr bwMode="auto">
              <a:xfrm rot="5400000" flipH="1">
                <a:off x="4495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Connector 98">
                <a:extLst>
                  <a:ext uri="{C183D7F6-B498-43B3-948B-1728B52AA6E4}">
                    <adec:decorative xmlns:adec="http://schemas.microsoft.com/office/drawing/2017/decorative" val="1"/>
                  </a:ext>
                </a:extLst>
              </p:cNvPr>
              <p:cNvCxnSpPr/>
              <p:nvPr userDrawn="1"/>
            </p:nvCxnSpPr>
            <p:spPr bwMode="auto">
              <a:xfrm rot="5400000" flipH="1">
                <a:off x="4724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a:extLst>
                  <a:ext uri="{C183D7F6-B498-43B3-948B-1728B52AA6E4}">
                    <adec:decorative xmlns:adec="http://schemas.microsoft.com/office/drawing/2017/decorative" val="1"/>
                  </a:ext>
                </a:extLst>
              </p:cNvPr>
              <p:cNvCxnSpPr/>
              <p:nvPr userDrawn="1"/>
            </p:nvCxnSpPr>
            <p:spPr bwMode="auto">
              <a:xfrm rot="5400000" flipH="1">
                <a:off x="6553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a:extLst>
                  <a:ext uri="{C183D7F6-B498-43B3-948B-1728B52AA6E4}">
                    <adec:decorative xmlns:adec="http://schemas.microsoft.com/office/drawing/2017/decorative" val="1"/>
                  </a:ext>
                </a:extLst>
              </p:cNvPr>
              <p:cNvCxnSpPr/>
              <p:nvPr userDrawn="1"/>
            </p:nvCxnSpPr>
            <p:spPr bwMode="auto">
              <a:xfrm rot="5400000" flipH="1">
                <a:off x="6781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a:extLst>
                  <a:ext uri="{C183D7F6-B498-43B3-948B-1728B52AA6E4}">
                    <adec:decorative xmlns:adec="http://schemas.microsoft.com/office/drawing/2017/decorative" val="1"/>
                  </a:ext>
                </a:extLst>
              </p:cNvPr>
              <p:cNvCxnSpPr/>
              <p:nvPr userDrawn="1"/>
            </p:nvCxnSpPr>
            <p:spPr bwMode="auto">
              <a:xfrm rot="5400000" flipH="1">
                <a:off x="7010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a:extLst>
                  <a:ext uri="{C183D7F6-B498-43B3-948B-1728B52AA6E4}">
                    <adec:decorative xmlns:adec="http://schemas.microsoft.com/office/drawing/2017/decorative" val="1"/>
                  </a:ext>
                </a:extLst>
              </p:cNvPr>
              <p:cNvCxnSpPr/>
              <p:nvPr userDrawn="1"/>
            </p:nvCxnSpPr>
            <p:spPr bwMode="auto">
              <a:xfrm rot="5400000" flipH="1">
                <a:off x="8839132"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1" name="Group 60"/>
            <p:cNvGrpSpPr/>
            <p:nvPr userDrawn="1"/>
          </p:nvGrpSpPr>
          <p:grpSpPr>
            <a:xfrm>
              <a:off x="228600" y="5162550"/>
              <a:ext cx="8686732" cy="91440"/>
              <a:chOff x="228600" y="5143500"/>
              <a:chExt cx="8686732" cy="152400"/>
            </a:xfrm>
          </p:grpSpPr>
          <p:cxnSp>
            <p:nvCxnSpPr>
              <p:cNvPr id="82" name="Straight Connector 81">
                <a:extLst>
                  <a:ext uri="{C183D7F6-B498-43B3-948B-1728B52AA6E4}">
                    <adec:decorative xmlns:adec="http://schemas.microsoft.com/office/drawing/2017/decorative" val="1"/>
                  </a:ext>
                </a:extLst>
              </p:cNvPr>
              <p:cNvCxnSpPr/>
              <p:nvPr userDrawn="1"/>
            </p:nvCxnSpPr>
            <p:spPr bwMode="auto">
              <a:xfrm rot="5400000" flipH="1">
                <a:off x="152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a:extLst>
                  <a:ext uri="{C183D7F6-B498-43B3-948B-1728B52AA6E4}">
                    <adec:decorative xmlns:adec="http://schemas.microsoft.com/office/drawing/2017/decorative" val="1"/>
                  </a:ext>
                </a:extLst>
              </p:cNvPr>
              <p:cNvCxnSpPr/>
              <p:nvPr userDrawn="1"/>
            </p:nvCxnSpPr>
            <p:spPr bwMode="auto">
              <a:xfrm rot="5400000" flipH="1">
                <a:off x="1981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a:extLst>
                  <a:ext uri="{C183D7F6-B498-43B3-948B-1728B52AA6E4}">
                    <adec:decorative xmlns:adec="http://schemas.microsoft.com/office/drawing/2017/decorative" val="1"/>
                  </a:ext>
                </a:extLst>
              </p:cNvPr>
              <p:cNvCxnSpPr/>
              <p:nvPr userDrawn="1"/>
            </p:nvCxnSpPr>
            <p:spPr bwMode="auto">
              <a:xfrm rot="5400000" flipH="1">
                <a:off x="2209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a:extLst>
                  <a:ext uri="{C183D7F6-B498-43B3-948B-1728B52AA6E4}">
                    <adec:decorative xmlns:adec="http://schemas.microsoft.com/office/drawing/2017/decorative" val="1"/>
                  </a:ext>
                </a:extLst>
              </p:cNvPr>
              <p:cNvCxnSpPr/>
              <p:nvPr userDrawn="1"/>
            </p:nvCxnSpPr>
            <p:spPr bwMode="auto">
              <a:xfrm rot="5400000" flipH="1">
                <a:off x="2438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a:extLst>
                  <a:ext uri="{C183D7F6-B498-43B3-948B-1728B52AA6E4}">
                    <adec:decorative xmlns:adec="http://schemas.microsoft.com/office/drawing/2017/decorative" val="1"/>
                  </a:ext>
                </a:extLst>
              </p:cNvPr>
              <p:cNvCxnSpPr/>
              <p:nvPr userDrawn="1"/>
            </p:nvCxnSpPr>
            <p:spPr bwMode="auto">
              <a:xfrm rot="5400000" flipH="1">
                <a:off x="4267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a:extLst>
                  <a:ext uri="{C183D7F6-B498-43B3-948B-1728B52AA6E4}">
                    <adec:decorative xmlns:adec="http://schemas.microsoft.com/office/drawing/2017/decorative" val="1"/>
                  </a:ext>
                </a:extLst>
              </p:cNvPr>
              <p:cNvCxnSpPr/>
              <p:nvPr userDrawn="1"/>
            </p:nvCxnSpPr>
            <p:spPr bwMode="auto">
              <a:xfrm rot="5400000" flipH="1">
                <a:off x="4495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a:extLst>
                  <a:ext uri="{C183D7F6-B498-43B3-948B-1728B52AA6E4}">
                    <adec:decorative xmlns:adec="http://schemas.microsoft.com/office/drawing/2017/decorative" val="1"/>
                  </a:ext>
                </a:extLst>
              </p:cNvPr>
              <p:cNvCxnSpPr/>
              <p:nvPr userDrawn="1"/>
            </p:nvCxnSpPr>
            <p:spPr bwMode="auto">
              <a:xfrm rot="5400000" flipH="1">
                <a:off x="4724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a:extLst>
                  <a:ext uri="{C183D7F6-B498-43B3-948B-1728B52AA6E4}">
                    <adec:decorative xmlns:adec="http://schemas.microsoft.com/office/drawing/2017/decorative" val="1"/>
                  </a:ext>
                </a:extLst>
              </p:cNvPr>
              <p:cNvCxnSpPr/>
              <p:nvPr userDrawn="1"/>
            </p:nvCxnSpPr>
            <p:spPr bwMode="auto">
              <a:xfrm rot="5400000" flipH="1">
                <a:off x="6553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a:extLst>
                  <a:ext uri="{C183D7F6-B498-43B3-948B-1728B52AA6E4}">
                    <adec:decorative xmlns:adec="http://schemas.microsoft.com/office/drawing/2017/decorative" val="1"/>
                  </a:ext>
                </a:extLst>
              </p:cNvPr>
              <p:cNvCxnSpPr/>
              <p:nvPr userDrawn="1"/>
            </p:nvCxnSpPr>
            <p:spPr bwMode="auto">
              <a:xfrm rot="5400000" flipH="1">
                <a:off x="6781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a:extLst>
                  <a:ext uri="{C183D7F6-B498-43B3-948B-1728B52AA6E4}">
                    <adec:decorative xmlns:adec="http://schemas.microsoft.com/office/drawing/2017/decorative" val="1"/>
                  </a:ext>
                </a:extLst>
              </p:cNvPr>
              <p:cNvCxnSpPr/>
              <p:nvPr userDrawn="1"/>
            </p:nvCxnSpPr>
            <p:spPr bwMode="auto">
              <a:xfrm rot="5400000" flipH="1">
                <a:off x="7010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a:extLst>
                  <a:ext uri="{C183D7F6-B498-43B3-948B-1728B52AA6E4}">
                    <adec:decorative xmlns:adec="http://schemas.microsoft.com/office/drawing/2017/decorative" val="1"/>
                  </a:ext>
                </a:extLst>
              </p:cNvPr>
              <p:cNvCxnSpPr/>
              <p:nvPr userDrawn="1"/>
            </p:nvCxnSpPr>
            <p:spPr bwMode="auto">
              <a:xfrm rot="5400000" flipH="1">
                <a:off x="8839132"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2" name="Group 61"/>
            <p:cNvGrpSpPr/>
            <p:nvPr userDrawn="1"/>
          </p:nvGrpSpPr>
          <p:grpSpPr>
            <a:xfrm>
              <a:off x="-109730" y="237744"/>
              <a:ext cx="91440" cy="4664456"/>
              <a:chOff x="-109730" y="237744"/>
              <a:chExt cx="91440" cy="4664456"/>
            </a:xfrm>
          </p:grpSpPr>
          <p:cxnSp>
            <p:nvCxnSpPr>
              <p:cNvPr id="73" name="Straight Connector 72">
                <a:extLst>
                  <a:ext uri="{C183D7F6-B498-43B3-948B-1728B52AA6E4}">
                    <adec:decorative xmlns:adec="http://schemas.microsoft.com/office/drawing/2017/decorative" val="1"/>
                  </a:ext>
                </a:extLst>
              </p:cNvPr>
              <p:cNvCxnSpPr/>
              <p:nvPr userDrawn="1"/>
            </p:nvCxnSpPr>
            <p:spPr bwMode="auto">
              <a:xfrm flipH="1">
                <a:off x="-109730" y="65379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a:extLst>
                  <a:ext uri="{C183D7F6-B498-43B3-948B-1728B52AA6E4}">
                    <adec:decorative xmlns:adec="http://schemas.microsoft.com/office/drawing/2017/decorative" val="1"/>
                  </a:ext>
                </a:extLst>
              </p:cNvPr>
              <p:cNvCxnSpPr/>
              <p:nvPr userDrawn="1"/>
            </p:nvCxnSpPr>
            <p:spPr bwMode="auto">
              <a:xfrm flipH="1">
                <a:off x="-109730" y="128930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a:extLst>
                  <a:ext uri="{C183D7F6-B498-43B3-948B-1728B52AA6E4}">
                    <adec:decorative xmlns:adec="http://schemas.microsoft.com/office/drawing/2017/decorative" val="1"/>
                  </a:ext>
                </a:extLst>
              </p:cNvPr>
              <p:cNvCxnSpPr/>
              <p:nvPr userDrawn="1"/>
            </p:nvCxnSpPr>
            <p:spPr bwMode="auto">
              <a:xfrm flipH="1">
                <a:off x="-109730" y="192938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a:extLst>
                  <a:ext uri="{C183D7F6-B498-43B3-948B-1728B52AA6E4}">
                    <adec:decorative xmlns:adec="http://schemas.microsoft.com/office/drawing/2017/decorative" val="1"/>
                  </a:ext>
                </a:extLst>
              </p:cNvPr>
              <p:cNvCxnSpPr/>
              <p:nvPr userDrawn="1"/>
            </p:nvCxnSpPr>
            <p:spPr bwMode="auto">
              <a:xfrm flipH="1">
                <a:off x="-109730" y="257099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a:extLst>
                  <a:ext uri="{C183D7F6-B498-43B3-948B-1728B52AA6E4}">
                    <adec:decorative xmlns:adec="http://schemas.microsoft.com/office/drawing/2017/decorative" val="1"/>
                  </a:ext>
                </a:extLst>
              </p:cNvPr>
              <p:cNvCxnSpPr/>
              <p:nvPr userDrawn="1"/>
            </p:nvCxnSpPr>
            <p:spPr bwMode="auto">
              <a:xfrm flipH="1">
                <a:off x="-109730" y="32095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a:extLst>
                  <a:ext uri="{C183D7F6-B498-43B3-948B-1728B52AA6E4}">
                    <adec:decorative xmlns:adec="http://schemas.microsoft.com/office/drawing/2017/decorative" val="1"/>
                  </a:ext>
                </a:extLst>
              </p:cNvPr>
              <p:cNvCxnSpPr/>
              <p:nvPr userDrawn="1"/>
            </p:nvCxnSpPr>
            <p:spPr bwMode="auto">
              <a:xfrm flipH="1">
                <a:off x="-109730" y="384962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a:extLst>
                  <a:ext uri="{C183D7F6-B498-43B3-948B-1728B52AA6E4}">
                    <adec:decorative xmlns:adec="http://schemas.microsoft.com/office/drawing/2017/decorative" val="1"/>
                  </a:ext>
                </a:extLst>
              </p:cNvPr>
              <p:cNvCxnSpPr/>
              <p:nvPr userDrawn="1"/>
            </p:nvCxnSpPr>
            <p:spPr bwMode="auto">
              <a:xfrm flipH="1">
                <a:off x="-109730" y="449427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a:extLst>
                  <a:ext uri="{C183D7F6-B498-43B3-948B-1728B52AA6E4}">
                    <adec:decorative xmlns:adec="http://schemas.microsoft.com/office/drawing/2017/decorative" val="1"/>
                  </a:ext>
                </a:extLst>
              </p:cNvPr>
              <p:cNvCxnSpPr/>
              <p:nvPr userDrawn="1"/>
            </p:nvCxnSpPr>
            <p:spPr bwMode="auto">
              <a:xfrm flipH="1">
                <a:off x="-109730" y="2377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a:extLst>
                  <a:ext uri="{C183D7F6-B498-43B3-948B-1728B52AA6E4}">
                    <adec:decorative xmlns:adec="http://schemas.microsoft.com/office/drawing/2017/decorative" val="1"/>
                  </a:ext>
                </a:extLst>
              </p:cNvPr>
              <p:cNvCxnSpPr/>
              <p:nvPr userDrawn="1"/>
            </p:nvCxnSpPr>
            <p:spPr bwMode="auto">
              <a:xfrm flipH="1">
                <a:off x="-109730" y="490220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3" name="Group 62"/>
            <p:cNvGrpSpPr/>
            <p:nvPr userDrawn="1"/>
          </p:nvGrpSpPr>
          <p:grpSpPr>
            <a:xfrm>
              <a:off x="9163050" y="237744"/>
              <a:ext cx="91440" cy="4663440"/>
              <a:chOff x="-109730" y="231394"/>
              <a:chExt cx="91440" cy="4663440"/>
            </a:xfrm>
          </p:grpSpPr>
          <p:cxnSp>
            <p:nvCxnSpPr>
              <p:cNvPr id="64" name="Straight Connector 63">
                <a:extLst>
                  <a:ext uri="{C183D7F6-B498-43B3-948B-1728B52AA6E4}">
                    <adec:decorative xmlns:adec="http://schemas.microsoft.com/office/drawing/2017/decorative" val="1"/>
                  </a:ext>
                </a:extLst>
              </p:cNvPr>
              <p:cNvCxnSpPr/>
              <p:nvPr userDrawn="1"/>
            </p:nvCxnSpPr>
            <p:spPr bwMode="auto">
              <a:xfrm flipH="1">
                <a:off x="-109730" y="64744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a:extLst>
                  <a:ext uri="{C183D7F6-B498-43B3-948B-1728B52AA6E4}">
                    <adec:decorative xmlns:adec="http://schemas.microsoft.com/office/drawing/2017/decorative" val="1"/>
                  </a:ext>
                </a:extLst>
              </p:cNvPr>
              <p:cNvCxnSpPr/>
              <p:nvPr userDrawn="1"/>
            </p:nvCxnSpPr>
            <p:spPr bwMode="auto">
              <a:xfrm flipH="1">
                <a:off x="-109730" y="128295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a:extLst>
                  <a:ext uri="{C183D7F6-B498-43B3-948B-1728B52AA6E4}">
                    <adec:decorative xmlns:adec="http://schemas.microsoft.com/office/drawing/2017/decorative" val="1"/>
                  </a:ext>
                </a:extLst>
              </p:cNvPr>
              <p:cNvCxnSpPr/>
              <p:nvPr userDrawn="1"/>
            </p:nvCxnSpPr>
            <p:spPr bwMode="auto">
              <a:xfrm flipH="1">
                <a:off x="-109730" y="19230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a:extLst>
                  <a:ext uri="{C183D7F6-B498-43B3-948B-1728B52AA6E4}">
                    <adec:decorative xmlns:adec="http://schemas.microsoft.com/office/drawing/2017/decorative" val="1"/>
                  </a:ext>
                </a:extLst>
              </p:cNvPr>
              <p:cNvCxnSpPr/>
              <p:nvPr userDrawn="1"/>
            </p:nvCxnSpPr>
            <p:spPr bwMode="auto">
              <a:xfrm flipH="1">
                <a:off x="-109730" y="256311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a:extLst>
                  <a:ext uri="{C183D7F6-B498-43B3-948B-1728B52AA6E4}">
                    <adec:decorative xmlns:adec="http://schemas.microsoft.com/office/drawing/2017/decorative" val="1"/>
                  </a:ext>
                </a:extLst>
              </p:cNvPr>
              <p:cNvCxnSpPr/>
              <p:nvPr userDrawn="1"/>
            </p:nvCxnSpPr>
            <p:spPr bwMode="auto">
              <a:xfrm flipH="1">
                <a:off x="-109730" y="32031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a:extLst>
                  <a:ext uri="{C183D7F6-B498-43B3-948B-1728B52AA6E4}">
                    <adec:decorative xmlns:adec="http://schemas.microsoft.com/office/drawing/2017/decorative" val="1"/>
                  </a:ext>
                </a:extLst>
              </p:cNvPr>
              <p:cNvCxnSpPr/>
              <p:nvPr userDrawn="1"/>
            </p:nvCxnSpPr>
            <p:spPr bwMode="auto">
              <a:xfrm flipH="1">
                <a:off x="-109730" y="384327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a:extLst>
                  <a:ext uri="{C183D7F6-B498-43B3-948B-1728B52AA6E4}">
                    <adec:decorative xmlns:adec="http://schemas.microsoft.com/office/drawing/2017/decorative" val="1"/>
                  </a:ext>
                </a:extLst>
              </p:cNvPr>
              <p:cNvCxnSpPr/>
              <p:nvPr userDrawn="1"/>
            </p:nvCxnSpPr>
            <p:spPr bwMode="auto">
              <a:xfrm flipH="1">
                <a:off x="-109730" y="448792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a:extLst>
                  <a:ext uri="{C183D7F6-B498-43B3-948B-1728B52AA6E4}">
                    <adec:decorative xmlns:adec="http://schemas.microsoft.com/office/drawing/2017/decorative" val="1"/>
                  </a:ext>
                </a:extLst>
              </p:cNvPr>
              <p:cNvCxnSpPr/>
              <p:nvPr userDrawn="1"/>
            </p:nvCxnSpPr>
            <p:spPr bwMode="auto">
              <a:xfrm flipH="1">
                <a:off x="-109730" y="2313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a:extLst>
                  <a:ext uri="{C183D7F6-B498-43B3-948B-1728B52AA6E4}">
                    <adec:decorative xmlns:adec="http://schemas.microsoft.com/office/drawing/2017/decorative" val="1"/>
                  </a:ext>
                </a:extLst>
              </p:cNvPr>
              <p:cNvCxnSpPr/>
              <p:nvPr userDrawn="1"/>
            </p:nvCxnSpPr>
            <p:spPr bwMode="auto">
              <a:xfrm flipH="1">
                <a:off x="-109730" y="48948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
        <p:nvSpPr>
          <p:cNvPr id="52" name="Footer Placeholder">
            <a:extLst>
              <a:ext uri="{FF2B5EF4-FFF2-40B4-BE49-F238E27FC236}">
                <a16:creationId xmlns:a16="http://schemas.microsoft.com/office/drawing/2014/main" id="{2566848B-B206-B341-BF15-8D392A995499}"/>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tx1"/>
                </a:solidFill>
                <a:latin typeface="IBM Plex Sans" panose="020B0503050203000203" pitchFamily="34" charset="0"/>
              </a:defRPr>
            </a:lvl1pPr>
          </a:lstStyle>
          <a:p>
            <a:r>
              <a:rPr lang="en-US" dirty="0" err="1"/>
              <a:t>TechCon</a:t>
            </a:r>
            <a:r>
              <a:rPr lang="en-US" dirty="0"/>
              <a:t> 2020/ © 2020 IBM Corporation</a:t>
            </a:r>
          </a:p>
        </p:txBody>
      </p:sp>
    </p:spTree>
    <p:extLst>
      <p:ext uri="{BB962C8B-B14F-4D97-AF65-F5344CB8AC3E}">
        <p14:creationId xmlns:p14="http://schemas.microsoft.com/office/powerpoint/2010/main" val="871975732"/>
      </p:ext>
    </p:extLst>
  </p:cSld>
  <p:clrMap bg1="dk1" tx1="lt1" bg2="dk2" tx2="lt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 id="2147483936" r:id="rId12"/>
    <p:sldLayoutId id="2147483937" r:id="rId13"/>
    <p:sldLayoutId id="2147483938" r:id="rId14"/>
    <p:sldLayoutId id="2147483939" r:id="rId15"/>
    <p:sldLayoutId id="2147483940" r:id="rId16"/>
    <p:sldLayoutId id="2147483941" r:id="rId17"/>
    <p:sldLayoutId id="2147483942" r:id="rId18"/>
    <p:sldLayoutId id="2147483957" r:id="rId19"/>
    <p:sldLayoutId id="2147483944" r:id="rId20"/>
    <p:sldLayoutId id="2147483945" r:id="rId21"/>
    <p:sldLayoutId id="2147483946" r:id="rId22"/>
    <p:sldLayoutId id="2147483947" r:id="rId23"/>
    <p:sldLayoutId id="2147483948" r:id="rId24"/>
    <p:sldLayoutId id="2147483949" r:id="rId25"/>
    <p:sldLayoutId id="2147483950" r:id="rId26"/>
    <p:sldLayoutId id="2147483951" r:id="rId27"/>
    <p:sldLayoutId id="2147483952" r:id="rId28"/>
    <p:sldLayoutId id="2147483953" r:id="rId29"/>
    <p:sldLayoutId id="2147483954" r:id="rId30"/>
    <p:sldLayoutId id="2147483955" r:id="rId31"/>
    <p:sldLayoutId id="2147483857" r:id="rId32"/>
    <p:sldLayoutId id="2147483961" r:id="rId33"/>
    <p:sldLayoutId id="2147483956" r:id="rId34"/>
  </p:sldLayoutIdLst>
  <p:hf hdr="0" dt="0"/>
  <p:txStyles>
    <p:titleStyle>
      <a:lvl1pPr algn="l" rtl="0" eaLnBrk="1" fontAlgn="base" hangingPunct="1">
        <a:lnSpc>
          <a:spcPct val="90000"/>
        </a:lnSpc>
        <a:spcBef>
          <a:spcPct val="0"/>
        </a:spcBef>
        <a:spcAft>
          <a:spcPct val="0"/>
        </a:spcAft>
        <a:defRPr sz="2400" b="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1pPr>
      <a:lvl2pPr algn="l" rtl="0" eaLnBrk="1" fontAlgn="base" hangingPunct="1">
        <a:lnSpc>
          <a:spcPct val="90000"/>
        </a:lnSpc>
        <a:spcBef>
          <a:spcPct val="0"/>
        </a:spcBef>
        <a:spcAft>
          <a:spcPct val="0"/>
        </a:spcAft>
        <a:defRPr sz="2220">
          <a:solidFill>
            <a:srgbClr val="191919"/>
          </a:solidFill>
          <a:latin typeface="HelvNeue Light for IBM" pitchFamily="34" charset="0"/>
        </a:defRPr>
      </a:lvl2pPr>
      <a:lvl3pPr algn="l" rtl="0" eaLnBrk="1" fontAlgn="base" hangingPunct="1">
        <a:lnSpc>
          <a:spcPct val="90000"/>
        </a:lnSpc>
        <a:spcBef>
          <a:spcPct val="0"/>
        </a:spcBef>
        <a:spcAft>
          <a:spcPct val="0"/>
        </a:spcAft>
        <a:defRPr sz="2220">
          <a:solidFill>
            <a:srgbClr val="191919"/>
          </a:solidFill>
          <a:latin typeface="HelvNeue Light for IBM" pitchFamily="34" charset="0"/>
        </a:defRPr>
      </a:lvl3pPr>
      <a:lvl4pPr algn="l" rtl="0" eaLnBrk="1" fontAlgn="base" hangingPunct="1">
        <a:lnSpc>
          <a:spcPct val="90000"/>
        </a:lnSpc>
        <a:spcBef>
          <a:spcPct val="0"/>
        </a:spcBef>
        <a:spcAft>
          <a:spcPct val="0"/>
        </a:spcAft>
        <a:defRPr sz="2220">
          <a:solidFill>
            <a:srgbClr val="191919"/>
          </a:solidFill>
          <a:latin typeface="HelvNeue Light for IBM" pitchFamily="34" charset="0"/>
        </a:defRPr>
      </a:lvl4pPr>
      <a:lvl5pPr algn="l" rtl="0" eaLnBrk="1" fontAlgn="base" hangingPunct="1">
        <a:lnSpc>
          <a:spcPct val="90000"/>
        </a:lnSpc>
        <a:spcBef>
          <a:spcPct val="0"/>
        </a:spcBef>
        <a:spcAft>
          <a:spcPct val="0"/>
        </a:spcAft>
        <a:defRPr sz="2220">
          <a:solidFill>
            <a:srgbClr val="191919"/>
          </a:solidFill>
          <a:latin typeface="HelvNeue Light for IBM" pitchFamily="34" charset="0"/>
        </a:defRPr>
      </a:lvl5pPr>
      <a:lvl6pPr marL="362568" algn="l" rtl="0" eaLnBrk="1" fontAlgn="base" hangingPunct="1">
        <a:lnSpc>
          <a:spcPct val="90000"/>
        </a:lnSpc>
        <a:spcBef>
          <a:spcPct val="0"/>
        </a:spcBef>
        <a:spcAft>
          <a:spcPct val="0"/>
        </a:spcAft>
        <a:defRPr sz="2220">
          <a:solidFill>
            <a:srgbClr val="191919"/>
          </a:solidFill>
          <a:latin typeface="HelvNeue Light for IBM" pitchFamily="34" charset="0"/>
        </a:defRPr>
      </a:lvl6pPr>
      <a:lvl7pPr marL="725139" algn="l" rtl="0" eaLnBrk="1" fontAlgn="base" hangingPunct="1">
        <a:lnSpc>
          <a:spcPct val="90000"/>
        </a:lnSpc>
        <a:spcBef>
          <a:spcPct val="0"/>
        </a:spcBef>
        <a:spcAft>
          <a:spcPct val="0"/>
        </a:spcAft>
        <a:defRPr sz="2220">
          <a:solidFill>
            <a:srgbClr val="191919"/>
          </a:solidFill>
          <a:latin typeface="HelvNeue Light for IBM" pitchFamily="34" charset="0"/>
        </a:defRPr>
      </a:lvl7pPr>
      <a:lvl8pPr marL="1087707" algn="l" rtl="0" eaLnBrk="1" fontAlgn="base" hangingPunct="1">
        <a:lnSpc>
          <a:spcPct val="90000"/>
        </a:lnSpc>
        <a:spcBef>
          <a:spcPct val="0"/>
        </a:spcBef>
        <a:spcAft>
          <a:spcPct val="0"/>
        </a:spcAft>
        <a:defRPr sz="2220">
          <a:solidFill>
            <a:srgbClr val="191919"/>
          </a:solidFill>
          <a:latin typeface="HelvNeue Light for IBM" pitchFamily="34" charset="0"/>
        </a:defRPr>
      </a:lvl8pPr>
      <a:lvl9pPr marL="1450276" algn="l" rtl="0" eaLnBrk="1" fontAlgn="base" hangingPunct="1">
        <a:lnSpc>
          <a:spcPct val="90000"/>
        </a:lnSpc>
        <a:spcBef>
          <a:spcPct val="0"/>
        </a:spcBef>
        <a:spcAft>
          <a:spcPct val="0"/>
        </a:spcAft>
        <a:defRPr sz="2220">
          <a:solidFill>
            <a:srgbClr val="191919"/>
          </a:solidFill>
          <a:latin typeface="HelvNeue Light for IBM" pitchFamily="34" charset="0"/>
        </a:defRPr>
      </a:lvl9pPr>
    </p:titleStyle>
    <p:bodyStyle>
      <a:lvl1pPr marL="0" indent="0" algn="l" rtl="0" eaLnBrk="1" fontAlgn="base" hangingPunct="1">
        <a:lnSpc>
          <a:spcPct val="100000"/>
        </a:lnSpc>
        <a:spcBef>
          <a:spcPts val="1100"/>
        </a:spcBef>
        <a:spcAft>
          <a:spcPct val="0"/>
        </a:spcAft>
        <a:buClr>
          <a:schemeClr val="tx1"/>
        </a:buClr>
        <a:buSzPct val="90000"/>
        <a:buFont typeface="Wingdings" pitchFamily="2" charset="2"/>
        <a:buNone/>
        <a:defRPr sz="140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1pPr>
      <a:lvl2pPr marL="171452" indent="-173736" algn="l" rtl="0" eaLnBrk="1" fontAlgn="base" hangingPunct="1">
        <a:lnSpc>
          <a:spcPct val="100000"/>
        </a:lnSpc>
        <a:spcBef>
          <a:spcPts val="1100"/>
        </a:spcBef>
        <a:spcAft>
          <a:spcPct val="0"/>
        </a:spcAft>
        <a:buClr>
          <a:schemeClr val="tx1"/>
        </a:buClr>
        <a:buSzPct val="100000"/>
        <a:buFont typeface=".AppleSystemUIFont" charset="-120"/>
        <a:buChar char="–"/>
        <a:tabLst/>
        <a:defRPr sz="140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2pPr>
      <a:lvl3pPr marL="342905" indent="-173736" algn="l" rtl="0" eaLnBrk="1" fontAlgn="base" hangingPunct="1">
        <a:lnSpc>
          <a:spcPct val="100000"/>
        </a:lnSpc>
        <a:spcBef>
          <a:spcPts val="1100"/>
        </a:spcBef>
        <a:spcAft>
          <a:spcPct val="0"/>
        </a:spcAft>
        <a:buClr>
          <a:schemeClr val="tx1"/>
        </a:buClr>
        <a:buSzPct val="100000"/>
        <a:buFont typeface="Arial" panose="020B0604020202020204" pitchFamily="34" charset="0"/>
        <a:buChar char="•"/>
        <a:tabLst/>
        <a:defRPr sz="140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3pPr>
      <a:lvl4pPr marL="628658" indent="-173736" algn="l" rtl="0" eaLnBrk="1" fontAlgn="base" hangingPunct="1">
        <a:lnSpc>
          <a:spcPct val="100000"/>
        </a:lnSpc>
        <a:spcBef>
          <a:spcPts val="1100"/>
        </a:spcBef>
        <a:spcAft>
          <a:spcPct val="0"/>
        </a:spcAft>
        <a:buClr>
          <a:schemeClr val="tx1"/>
        </a:buClr>
        <a:buSzPct val="100000"/>
        <a:buFont typeface=".AppleSystemUIFont" charset="-120"/>
        <a:buChar char="–"/>
        <a:tabLst/>
        <a:defRPr sz="1400" baseline="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4pPr>
      <a:lvl5pPr marL="803285" indent="-173736" algn="l" rtl="0" eaLnBrk="1" fontAlgn="base" hangingPunct="1">
        <a:lnSpc>
          <a:spcPct val="100000"/>
        </a:lnSpc>
        <a:spcBef>
          <a:spcPts val="1100"/>
        </a:spcBef>
        <a:spcAft>
          <a:spcPct val="0"/>
        </a:spcAft>
        <a:buClr>
          <a:schemeClr val="tx1"/>
        </a:buClr>
        <a:buFont typeface=".AppleSystemUIFont" charset="-120"/>
        <a:buChar char="»"/>
        <a:tabLst/>
        <a:defRPr sz="1400">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5pPr>
      <a:lvl6pPr marL="1583721" indent="-129670" algn="l" rtl="0" eaLnBrk="1" fontAlgn="base" hangingPunct="1">
        <a:spcBef>
          <a:spcPct val="20000"/>
        </a:spcBef>
        <a:spcAft>
          <a:spcPct val="0"/>
        </a:spcAft>
        <a:buClr>
          <a:schemeClr val="bg1"/>
        </a:buClr>
        <a:buChar char="»"/>
        <a:defRPr sz="1269">
          <a:solidFill>
            <a:schemeClr val="bg1"/>
          </a:solidFill>
          <a:latin typeface="Arial" charset="0"/>
        </a:defRPr>
      </a:lvl6pPr>
      <a:lvl7pPr marL="1946291" indent="-129670" algn="l" rtl="0" eaLnBrk="1" fontAlgn="base" hangingPunct="1">
        <a:spcBef>
          <a:spcPct val="20000"/>
        </a:spcBef>
        <a:spcAft>
          <a:spcPct val="0"/>
        </a:spcAft>
        <a:buClr>
          <a:schemeClr val="bg1"/>
        </a:buClr>
        <a:buChar char="»"/>
        <a:defRPr sz="1269">
          <a:solidFill>
            <a:schemeClr val="bg1"/>
          </a:solidFill>
          <a:latin typeface="Arial" charset="0"/>
        </a:defRPr>
      </a:lvl7pPr>
      <a:lvl8pPr marL="2308860" indent="-129670" algn="l" rtl="0" eaLnBrk="1" fontAlgn="base" hangingPunct="1">
        <a:spcBef>
          <a:spcPct val="20000"/>
        </a:spcBef>
        <a:spcAft>
          <a:spcPct val="0"/>
        </a:spcAft>
        <a:buClr>
          <a:schemeClr val="bg1"/>
        </a:buClr>
        <a:buChar char="»"/>
        <a:defRPr sz="1269">
          <a:solidFill>
            <a:schemeClr val="bg1"/>
          </a:solidFill>
          <a:latin typeface="Arial" charset="0"/>
        </a:defRPr>
      </a:lvl8pPr>
      <a:lvl9pPr marL="2671430" indent="-129670" algn="l" rtl="0" eaLnBrk="1" fontAlgn="base" hangingPunct="1">
        <a:spcBef>
          <a:spcPct val="20000"/>
        </a:spcBef>
        <a:spcAft>
          <a:spcPct val="0"/>
        </a:spcAft>
        <a:buClr>
          <a:schemeClr val="bg1"/>
        </a:buClr>
        <a:buChar char="»"/>
        <a:defRPr sz="1269">
          <a:solidFill>
            <a:schemeClr val="bg1"/>
          </a:solidFill>
          <a:latin typeface="Arial" charset="0"/>
        </a:defRPr>
      </a:lvl9pPr>
    </p:bodyStyle>
    <p:otherStyle>
      <a:defPPr>
        <a:defRPr lang="en-US"/>
      </a:defPPr>
      <a:lvl1pPr marL="0" algn="l" defTabSz="725139" rtl="0" eaLnBrk="1" latinLnBrk="0" hangingPunct="1">
        <a:defRPr sz="1428" kern="1200">
          <a:solidFill>
            <a:schemeClr val="tx1"/>
          </a:solidFill>
          <a:latin typeface="+mn-lt"/>
          <a:ea typeface="+mn-ea"/>
          <a:cs typeface="+mn-cs"/>
        </a:defRPr>
      </a:lvl1pPr>
      <a:lvl2pPr marL="362568" algn="l" defTabSz="725139" rtl="0" eaLnBrk="1" latinLnBrk="0" hangingPunct="1">
        <a:defRPr sz="1428" kern="1200">
          <a:solidFill>
            <a:schemeClr val="tx1"/>
          </a:solidFill>
          <a:latin typeface="+mn-lt"/>
          <a:ea typeface="+mn-ea"/>
          <a:cs typeface="+mn-cs"/>
        </a:defRPr>
      </a:lvl2pPr>
      <a:lvl3pPr marL="725139" algn="l" defTabSz="725139" rtl="0" eaLnBrk="1" latinLnBrk="0" hangingPunct="1">
        <a:defRPr sz="1428" kern="1200">
          <a:solidFill>
            <a:schemeClr val="tx1"/>
          </a:solidFill>
          <a:latin typeface="+mn-lt"/>
          <a:ea typeface="+mn-ea"/>
          <a:cs typeface="+mn-cs"/>
        </a:defRPr>
      </a:lvl3pPr>
      <a:lvl4pPr marL="1087707" algn="l" defTabSz="725139" rtl="0" eaLnBrk="1" latinLnBrk="0" hangingPunct="1">
        <a:defRPr sz="1428" kern="1200">
          <a:solidFill>
            <a:schemeClr val="tx1"/>
          </a:solidFill>
          <a:latin typeface="+mn-lt"/>
          <a:ea typeface="+mn-ea"/>
          <a:cs typeface="+mn-cs"/>
        </a:defRPr>
      </a:lvl4pPr>
      <a:lvl5pPr marL="1450276" algn="l" defTabSz="725139" rtl="0" eaLnBrk="1" latinLnBrk="0" hangingPunct="1">
        <a:defRPr sz="1428" kern="1200">
          <a:solidFill>
            <a:schemeClr val="tx1"/>
          </a:solidFill>
          <a:latin typeface="+mn-lt"/>
          <a:ea typeface="+mn-ea"/>
          <a:cs typeface="+mn-cs"/>
        </a:defRPr>
      </a:lvl5pPr>
      <a:lvl6pPr marL="1812846" algn="l" defTabSz="725139" rtl="0" eaLnBrk="1" latinLnBrk="0" hangingPunct="1">
        <a:defRPr sz="1428" kern="1200">
          <a:solidFill>
            <a:schemeClr val="tx1"/>
          </a:solidFill>
          <a:latin typeface="+mn-lt"/>
          <a:ea typeface="+mn-ea"/>
          <a:cs typeface="+mn-cs"/>
        </a:defRPr>
      </a:lvl6pPr>
      <a:lvl7pPr marL="2175414" algn="l" defTabSz="725139" rtl="0" eaLnBrk="1" latinLnBrk="0" hangingPunct="1">
        <a:defRPr sz="1428" kern="1200">
          <a:solidFill>
            <a:schemeClr val="tx1"/>
          </a:solidFill>
          <a:latin typeface="+mn-lt"/>
          <a:ea typeface="+mn-ea"/>
          <a:cs typeface="+mn-cs"/>
        </a:defRPr>
      </a:lvl7pPr>
      <a:lvl8pPr marL="2537983" algn="l" defTabSz="725139" rtl="0" eaLnBrk="1" latinLnBrk="0" hangingPunct="1">
        <a:defRPr sz="1428" kern="1200">
          <a:solidFill>
            <a:schemeClr val="tx1"/>
          </a:solidFill>
          <a:latin typeface="+mn-lt"/>
          <a:ea typeface="+mn-ea"/>
          <a:cs typeface="+mn-cs"/>
        </a:defRPr>
      </a:lvl8pPr>
      <a:lvl9pPr marL="2900552" algn="l" defTabSz="725139" rtl="0" eaLnBrk="1" latinLnBrk="0" hangingPunct="1">
        <a:defRPr sz="142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0" userDrawn="1">
          <p15:clr>
            <a:srgbClr val="F26B43"/>
          </p15:clr>
        </p15:guide>
        <p15:guide id="2" pos="144" userDrawn="1">
          <p15:clr>
            <a:srgbClr val="F26B43"/>
          </p15:clr>
        </p15:guide>
        <p15:guide id="3" pos="5616" userDrawn="1">
          <p15:clr>
            <a:srgbClr val="F26B43"/>
          </p15:clr>
        </p15:guide>
        <p15:guide id="4" orient="horz" pos="2832" userDrawn="1">
          <p15:clr>
            <a:srgbClr val="F26B43"/>
          </p15:clr>
        </p15:guide>
        <p15:guide id="5" orient="horz" pos="3088" userDrawn="1">
          <p15:clr>
            <a:srgbClr val="F26B43"/>
          </p15:clr>
        </p15:guide>
        <p15:guide id="6" pos="2880" userDrawn="1">
          <p15:clr>
            <a:srgbClr val="F26B43"/>
          </p15:clr>
        </p15:guide>
        <p15:guide id="7" pos="2736" userDrawn="1">
          <p15:clr>
            <a:srgbClr val="F26B43"/>
          </p15:clr>
        </p15:guide>
        <p15:guide id="8" pos="1440" userDrawn="1">
          <p15:clr>
            <a:srgbClr val="F26B43"/>
          </p15:clr>
        </p15:guide>
        <p15:guide id="9" pos="3024" userDrawn="1">
          <p15:clr>
            <a:srgbClr val="F26B43"/>
          </p15:clr>
        </p15:guide>
        <p15:guide id="10" pos="1296" userDrawn="1">
          <p15:clr>
            <a:srgbClr val="F26B43"/>
          </p15:clr>
        </p15:guide>
        <p15:guide id="11" pos="1584" userDrawn="1">
          <p15:clr>
            <a:srgbClr val="F26B43"/>
          </p15:clr>
        </p15:guide>
        <p15:guide id="12" pos="4320" userDrawn="1">
          <p15:clr>
            <a:srgbClr val="F26B43"/>
          </p15:clr>
        </p15:guide>
        <p15:guide id="13" pos="4176" userDrawn="1">
          <p15:clr>
            <a:srgbClr val="F26B43"/>
          </p15:clr>
        </p15:guide>
        <p15:guide id="14" pos="4464" userDrawn="1">
          <p15:clr>
            <a:srgbClr val="F26B43"/>
          </p15:clr>
        </p15:guide>
        <p15:guide id="15" orient="horz" pos="412" userDrawn="1">
          <p15:clr>
            <a:srgbClr val="F26B43"/>
          </p15:clr>
        </p15:guide>
        <p15:guide id="17" orient="horz" pos="812" userDrawn="1">
          <p15:clr>
            <a:srgbClr val="F26B43"/>
          </p15:clr>
        </p15:guide>
        <p15:guide id="18" orient="horz" pos="1620" userDrawn="1">
          <p15:clr>
            <a:srgbClr val="F26B43"/>
          </p15:clr>
        </p15:guide>
        <p15:guide id="19" orient="horz" pos="1216" userDrawn="1">
          <p15:clr>
            <a:srgbClr val="F26B43"/>
          </p15:clr>
        </p15:guide>
        <p15:guide id="20" orient="horz" pos="2022" userDrawn="1">
          <p15:clr>
            <a:srgbClr val="F26B43"/>
          </p15:clr>
        </p15:guide>
        <p15:guide id="21" orient="horz" pos="242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5.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9.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69.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6.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72.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2.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2.xml"/><Relationship Id="rId5" Type="http://schemas.openxmlformats.org/officeDocument/2006/relationships/image" Target="../media/image31.pn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2.xml"/></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2.xml"/><Relationship Id="rId1" Type="http://schemas.openxmlformats.org/officeDocument/2006/relationships/slideLayout" Target="../slideLayouts/slideLayout97.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2.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33.xml.rels><?xml version="1.0" encoding="UTF-8" standalone="yes"?>
<Relationships xmlns="http://schemas.openxmlformats.org/package/2006/relationships"><Relationship Id="rId3" Type="http://schemas.openxmlformats.org/officeDocument/2006/relationships/hyperlink" Target="https://urldefense.proofpoint.com/v2/url?u=https-3A__event.on24.com_wcc_r_2622164_A7A6C217A53BAFBF4E83355225270976_816622&amp;d=DwMFAg&amp;c=jf_iaSHvJObTbx-siA1ZOg&amp;r=IroasmN8Z0jvIdofbBSYsg&amp;m=4TTJ0lmQvsolJZ6OsGEOA7O0kkGfudz3l7dGwRPrQxU&amp;s=-7VQcgYi4y9gIp1gRjyAeFxbY8pnuE8hqb7efUY703w&amp;e=" TargetMode="External"/><Relationship Id="rId2" Type="http://schemas.openxmlformats.org/officeDocument/2006/relationships/hyperlink" Target="https://urldefense.proofpoint.com/v2/url?u=https-3A__event.on24.com_wcc_r_2622376_30A32986942EF12391C797A84286CFB5&amp;d=DwMFAg&amp;c=jf_iaSHvJObTbx-siA1ZOg&amp;r=IroasmN8Z0jvIdofbBSYsg&amp;m=4TTJ0lmQvsolJZ6OsGEOA7O0kkGfudz3l7dGwRPrQxU&amp;s=zejj23_4ggCbdyLuVyGNTUrOYmZb9jpktCQK7pq8hwE&amp;e=" TargetMode="External"/><Relationship Id="rId1" Type="http://schemas.openxmlformats.org/officeDocument/2006/relationships/slideLayout" Target="../slideLayouts/slideLayout72.xml"/></Relationships>
</file>

<file path=ppt/slides/_rels/slide34.xml.rels><?xml version="1.0" encoding="UTF-8" standalone="yes"?>
<Relationships xmlns="http://schemas.openxmlformats.org/package/2006/relationships"><Relationship Id="rId2" Type="http://schemas.openxmlformats.org/officeDocument/2006/relationships/hyperlink" Target="https://www.ibm.com/legal/copytrade" TargetMode="External"/><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80.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13.tiff"/><Relationship Id="rId3" Type="http://schemas.openxmlformats.org/officeDocument/2006/relationships/image" Target="../media/image9.jpe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emf"/></Relationships>
</file>

<file path=ppt/slides/_rels/slide9.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5.xml"/><Relationship Id="rId1" Type="http://schemas.openxmlformats.org/officeDocument/2006/relationships/slideLayout" Target="../slideLayouts/slideLayout75.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16000">
              <a:srgbClr val="20D5D2"/>
            </a:gs>
            <a:gs pos="100000">
              <a:srgbClr val="0062FF"/>
            </a:gs>
          </a:gsLst>
          <a:lin ang="7200000" scaled="0"/>
        </a:gradFill>
        <a:effectLst/>
      </p:bgPr>
    </p:bg>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2295847"/>
          </a:xfrm>
        </p:spPr>
        <p:txBody>
          <a:bodyPr/>
          <a:lstStyle/>
          <a:p>
            <a:br>
              <a:rPr lang="en-US" dirty="0"/>
            </a:br>
            <a:br>
              <a:rPr lang="en-US" dirty="0"/>
            </a:br>
            <a:r>
              <a:rPr lang="en-US" dirty="0"/>
              <a:t>Priyanka Kohli</a:t>
            </a:r>
            <a:br>
              <a:rPr lang="en-US" dirty="0"/>
            </a:br>
            <a:r>
              <a:rPr lang="en-US" dirty="0"/>
              <a:t>Offering Manager, DataPower Gateway and API Connect</a:t>
            </a:r>
          </a:p>
        </p:txBody>
      </p:sp>
    </p:spTree>
    <p:extLst>
      <p:ext uri="{BB962C8B-B14F-4D97-AF65-F5344CB8AC3E}">
        <p14:creationId xmlns:p14="http://schemas.microsoft.com/office/powerpoint/2010/main" val="12394567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E3E144-AFDB-CC47-A014-FD15E70F88D6}"/>
              </a:ext>
            </a:extLst>
          </p:cNvPr>
          <p:cNvSpPr>
            <a:spLocks noGrp="1"/>
          </p:cNvSpPr>
          <p:nvPr>
            <p:ph type="title"/>
          </p:nvPr>
        </p:nvSpPr>
        <p:spPr>
          <a:xfrm>
            <a:off x="210311" y="201168"/>
            <a:ext cx="6572865" cy="804672"/>
          </a:xfrm>
        </p:spPr>
        <p:txBody>
          <a:bodyPr vert="horz" lIns="0" tIns="0" rIns="0" bIns="0" rtlCol="0" anchor="t">
            <a:normAutofit/>
          </a:bodyPr>
          <a:lstStyle/>
          <a:p>
            <a:r>
              <a:rPr lang="en-US" b="0" dirty="0">
                <a:latin typeface="IBM Plex Sans" panose="020B0503050203000203" pitchFamily="34" charset="0"/>
                <a:ea typeface="IBM Plex Sans" panose="020B0503050203000203" pitchFamily="34" charset="0"/>
                <a:cs typeface="IBM Plex Sans" panose="020B0503050203000203" pitchFamily="34" charset="0"/>
              </a:rPr>
              <a:t>DataPower and Kafka</a:t>
            </a:r>
            <a:r>
              <a:rPr lang="en-US" dirty="0"/>
              <a:t> Integration</a:t>
            </a:r>
            <a:endParaRPr lang="en-US" b="0" dirty="0">
              <a:latin typeface="IBM Plex Sans" panose="020B0503050203000203" pitchFamily="34" charset="0"/>
              <a:ea typeface="IBM Plex Sans" panose="020B0503050203000203" pitchFamily="34" charset="0"/>
              <a:cs typeface="IBM Plex Sans" panose="020B0503050203000203" pitchFamily="34" charset="0"/>
            </a:endParaRPr>
          </a:p>
        </p:txBody>
      </p:sp>
      <p:sp>
        <p:nvSpPr>
          <p:cNvPr id="6" name="TextBox 5">
            <a:extLst>
              <a:ext uri="{FF2B5EF4-FFF2-40B4-BE49-F238E27FC236}">
                <a16:creationId xmlns:a16="http://schemas.microsoft.com/office/drawing/2014/main" id="{4A5C0361-CFD9-D346-8463-0719C040E2FA}"/>
              </a:ext>
            </a:extLst>
          </p:cNvPr>
          <p:cNvSpPr txBox="1"/>
          <p:nvPr/>
        </p:nvSpPr>
        <p:spPr>
          <a:xfrm>
            <a:off x="91440" y="1353335"/>
            <a:ext cx="4242816" cy="3252216"/>
          </a:xfrm>
          <a:prstGeom prst="rect">
            <a:avLst/>
          </a:prstGeom>
        </p:spPr>
        <p:style>
          <a:lnRef idx="0">
            <a:scrgbClr r="0" g="0" b="0"/>
          </a:lnRef>
          <a:fillRef idx="0">
            <a:scrgbClr r="0" g="0" b="0"/>
          </a:fillRef>
          <a:effectRef idx="0">
            <a:scrgbClr r="0" g="0" b="0"/>
          </a:effectRef>
          <a:fontRef idx="none"/>
        </p:style>
        <p:txBody>
          <a:bodyPr rot="0" spcFirstLastPara="1" vertOverflow="overflow" horzOverflow="overflow" vert="horz" lIns="0" tIns="0" rIns="0" bIns="0" numCol="1" spcCol="38100" rtlCol="0">
            <a:normAutofit/>
          </a:bodyPr>
          <a:lstStyle/>
          <a:p>
            <a:pPr marL="107156" indent="-107156">
              <a:buFont typeface="Arial" panose="020B0604020202020204" pitchFamily="34" charset="0"/>
              <a:buChar char="•"/>
            </a:pPr>
            <a:r>
              <a:rPr lang="en-US" sz="1400" b="1" dirty="0">
                <a:ea typeface="Helvetica Neue" panose="02000503000000020004" pitchFamily="2" charset="0"/>
                <a:cs typeface="Helvetica Neue" panose="02000503000000020004" pitchFamily="2" charset="0"/>
              </a:rPr>
              <a:t>Side-process approach </a:t>
            </a:r>
            <a:r>
              <a:rPr lang="en-US" sz="1400" dirty="0">
                <a:ea typeface="Helvetica Neue" panose="02000503000000020004" pitchFamily="2" charset="0"/>
                <a:cs typeface="Helvetica Neue" panose="02000503000000020004" pitchFamily="2" charset="0"/>
              </a:rPr>
              <a:t>so it doesn’t block DataPower from serving other API requests or other application </a:t>
            </a:r>
          </a:p>
          <a:p>
            <a:pPr marL="107156" indent="-107156">
              <a:buFont typeface="Arial" panose="020B0604020202020204" pitchFamily="34" charset="0"/>
              <a:buChar char="•"/>
            </a:pPr>
            <a:endParaRPr lang="en-US" sz="1400" dirty="0">
              <a:ea typeface="Helvetica Neue" panose="02000503000000020004" pitchFamily="2" charset="0"/>
              <a:cs typeface="Helvetica Neue" panose="02000503000000020004" pitchFamily="2" charset="0"/>
            </a:endParaRPr>
          </a:p>
          <a:p>
            <a:pPr marL="107156" indent="-107156">
              <a:buFont typeface="Arial" panose="020B0604020202020204" pitchFamily="34" charset="0"/>
              <a:buChar char="•"/>
            </a:pPr>
            <a:r>
              <a:rPr lang="en-US" sz="1400" b="1" dirty="0"/>
              <a:t>Minimal new code </a:t>
            </a:r>
            <a:r>
              <a:rPr lang="en-US" sz="1400" dirty="0"/>
              <a:t>required for Integration as it is configuration based</a:t>
            </a:r>
          </a:p>
          <a:p>
            <a:pPr marL="107156" indent="-107156">
              <a:buFont typeface="Arial" panose="020B0604020202020204" pitchFamily="34" charset="0"/>
              <a:buChar char="•"/>
            </a:pPr>
            <a:endParaRPr lang="en-US" sz="1400" b="1" dirty="0"/>
          </a:p>
          <a:p>
            <a:pPr marL="107156" indent="-107156">
              <a:buFont typeface="Arial" panose="020B0604020202020204" pitchFamily="34" charset="0"/>
              <a:buChar char="•"/>
            </a:pPr>
            <a:r>
              <a:rPr lang="en-US" sz="1400" b="1" dirty="0">
                <a:ea typeface="Helvetica Neue" panose="02000503000000020004" pitchFamily="2" charset="0"/>
                <a:cs typeface="Helvetica Neue" panose="02000503000000020004" pitchFamily="2" charset="0"/>
              </a:rPr>
              <a:t>Integration </a:t>
            </a:r>
            <a:r>
              <a:rPr lang="en-US" sz="1400" dirty="0">
                <a:ea typeface="Helvetica Neue" panose="02000503000000020004" pitchFamily="2" charset="0"/>
                <a:cs typeface="Helvetica Neue" panose="02000503000000020004" pitchFamily="2" charset="0"/>
              </a:rPr>
              <a:t>with</a:t>
            </a:r>
            <a:r>
              <a:rPr lang="en-US" sz="1400" b="1" dirty="0">
                <a:ea typeface="Helvetica Neue" panose="02000503000000020004" pitchFamily="2" charset="0"/>
                <a:cs typeface="Helvetica Neue" panose="02000503000000020004" pitchFamily="2" charset="0"/>
              </a:rPr>
              <a:t> </a:t>
            </a:r>
            <a:r>
              <a:rPr lang="en-US" sz="1400" dirty="0">
                <a:ea typeface="Helvetica Neue" panose="02000503000000020004" pitchFamily="2" charset="0"/>
                <a:cs typeface="Helvetica Neue" panose="02000503000000020004" pitchFamily="2" charset="0"/>
              </a:rPr>
              <a:t>any Kafka</a:t>
            </a:r>
          </a:p>
          <a:p>
            <a:endParaRPr lang="en-US" sz="1400" b="1" dirty="0"/>
          </a:p>
          <a:p>
            <a:pPr>
              <a:buFont typeface="Arial" panose="020B0604020202020204" pitchFamily="34" charset="0"/>
              <a:buChar char="•"/>
            </a:pPr>
            <a:r>
              <a:rPr lang="en-US" sz="1400" b="1" dirty="0"/>
              <a:t>Programmatic access </a:t>
            </a:r>
            <a:r>
              <a:rPr lang="en-US" sz="1400" dirty="0"/>
              <a:t>via </a:t>
            </a:r>
            <a:r>
              <a:rPr lang="en-US" sz="1400" dirty="0" err="1"/>
              <a:t>GatewayScript</a:t>
            </a:r>
            <a:r>
              <a:rPr lang="en-US" sz="1400" dirty="0"/>
              <a:t> and XSLT</a:t>
            </a:r>
          </a:p>
          <a:p>
            <a:pPr>
              <a:buFont typeface="Arial" panose="020B0604020202020204" pitchFamily="34" charset="0"/>
              <a:buChar char="•"/>
            </a:pPr>
            <a:endParaRPr lang="en-US" sz="1200" b="1" dirty="0"/>
          </a:p>
          <a:p>
            <a:pPr>
              <a:buFont typeface="Arial" panose="020B0604020202020204" pitchFamily="34" charset="0"/>
              <a:buChar char="•"/>
            </a:pPr>
            <a:endParaRPr lang="en-US" sz="1200" b="1" dirty="0"/>
          </a:p>
        </p:txBody>
      </p:sp>
      <p:sp>
        <p:nvSpPr>
          <p:cNvPr id="4" name="Slide Number Placeholder"/>
          <p:cNvSpPr>
            <a:spLocks noGrp="1"/>
          </p:cNvSpPr>
          <p:nvPr>
            <p:ph type="sldNum" sz="quarter" idx="11"/>
          </p:nvPr>
        </p:nvSpPr>
        <p:spPr>
          <a:xfrm>
            <a:off x="7086601" y="4787900"/>
            <a:ext cx="1828732" cy="166687"/>
          </a:xfrm>
        </p:spPr>
        <p:txBody>
          <a:bodyPr vert="horz" lIns="0" tIns="0" rIns="0" bIns="0" rtlCol="0" anchor="ctr">
            <a:normAutofit/>
          </a:bodyPr>
          <a:lstStyle/>
          <a:p>
            <a:pPr>
              <a:spcAft>
                <a:spcPts val="600"/>
              </a:spcAft>
            </a:pPr>
            <a:fld id="{59395FB3-9C97-154F-86B2-7E381B951268}" type="slidenum">
              <a:rPr lang="en-US" smtClean="0"/>
              <a:pPr>
                <a:spcAft>
                  <a:spcPts val="600"/>
                </a:spcAft>
              </a:pPr>
              <a:t>10</a:t>
            </a:fld>
            <a:endParaRPr lang="en-US"/>
          </a:p>
        </p:txBody>
      </p:sp>
      <p:sp>
        <p:nvSpPr>
          <p:cNvPr id="5" name="Footer Placeholder">
            <a:extLst>
              <a:ext uri="{FF2B5EF4-FFF2-40B4-BE49-F238E27FC236}">
                <a16:creationId xmlns:a16="http://schemas.microsoft.com/office/drawing/2014/main" id="{A9F0E7E5-F62D-D448-9187-56D20B6B067C}"/>
              </a:ext>
            </a:extLst>
          </p:cNvPr>
          <p:cNvSpPr>
            <a:spLocks noGrp="1"/>
          </p:cNvSpPr>
          <p:nvPr>
            <p:ph type="ftr" sz="quarter" idx="3"/>
          </p:nvPr>
        </p:nvSpPr>
        <p:spPr>
          <a:xfrm>
            <a:off x="228666" y="4787900"/>
            <a:ext cx="4114735" cy="166687"/>
          </a:xfrm>
        </p:spPr>
        <p:txBody>
          <a:bodyPr vert="horz" lIns="0" tIns="0" rIns="0" bIns="0" rtlCol="0" anchor="ctr">
            <a:normAutofit/>
          </a:bodyP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tx1"/>
                </a:solidFill>
                <a:latin typeface="IBM Plex Sans" panose="020B0503050203000203" pitchFamily="34" charset="0"/>
              </a:defRPr>
            </a:lvl1pPr>
          </a:lstStyle>
          <a:p>
            <a:pPr>
              <a:spcAft>
                <a:spcPts val="600"/>
              </a:spcAft>
            </a:pPr>
            <a:r>
              <a:rPr lang="en-US" dirty="0" err="1"/>
              <a:t>TechCon</a:t>
            </a:r>
            <a:r>
              <a:rPr lang="en-US" dirty="0"/>
              <a:t> 2020 / © 2020 IBM Corporation</a:t>
            </a:r>
          </a:p>
        </p:txBody>
      </p:sp>
      <p:cxnSp>
        <p:nvCxnSpPr>
          <p:cNvPr id="10" name="Straight Connector 9">
            <a:extLst>
              <a:ext uri="{FF2B5EF4-FFF2-40B4-BE49-F238E27FC236}">
                <a16:creationId xmlns:a16="http://schemas.microsoft.com/office/drawing/2014/main" id="{46B5E3DE-435C-1343-86C1-0D0EB6DBB274}"/>
              </a:ext>
            </a:extLst>
          </p:cNvPr>
          <p:cNvCxnSpPr>
            <a:cxnSpLocks/>
          </p:cNvCxnSpPr>
          <p:nvPr/>
        </p:nvCxnSpPr>
        <p:spPr>
          <a:xfrm flipH="1">
            <a:off x="4334256" y="1279075"/>
            <a:ext cx="9145" cy="2777695"/>
          </a:xfrm>
          <a:prstGeom prst="line">
            <a:avLst/>
          </a:prstGeom>
          <a:noFill/>
          <a:ln w="3175" cap="flat">
            <a:solidFill>
              <a:schemeClr val="bg1">
                <a:lumMod val="50000"/>
              </a:schemeClr>
            </a:solidFill>
            <a:prstDash val="sysDot"/>
            <a:miter lim="400000"/>
          </a:ln>
          <a:effectLst/>
          <a:sp3d/>
        </p:spPr>
        <p:style>
          <a:lnRef idx="0">
            <a:scrgbClr r="0" g="0" b="0"/>
          </a:lnRef>
          <a:fillRef idx="0">
            <a:scrgbClr r="0" g="0" b="0"/>
          </a:fillRef>
          <a:effectRef idx="0">
            <a:scrgbClr r="0" g="0" b="0"/>
          </a:effectRef>
          <a:fontRef idx="none"/>
        </p:style>
      </p:cxnSp>
      <p:pic>
        <p:nvPicPr>
          <p:cNvPr id="2" name="Picture 1">
            <a:extLst>
              <a:ext uri="{FF2B5EF4-FFF2-40B4-BE49-F238E27FC236}">
                <a16:creationId xmlns:a16="http://schemas.microsoft.com/office/drawing/2014/main" id="{AA5FC04C-A19E-C44A-8CBE-2747D8EF5F62}"/>
              </a:ext>
            </a:extLst>
          </p:cNvPr>
          <p:cNvPicPr>
            <a:picLocks noChangeAspect="1"/>
          </p:cNvPicPr>
          <p:nvPr/>
        </p:nvPicPr>
        <p:blipFill>
          <a:blip r:embed="rId2"/>
          <a:stretch>
            <a:fillRect/>
          </a:stretch>
        </p:blipFill>
        <p:spPr>
          <a:xfrm>
            <a:off x="4540368" y="1279075"/>
            <a:ext cx="4429658" cy="3024913"/>
          </a:xfrm>
          <a:prstGeom prst="rect">
            <a:avLst/>
          </a:prstGeom>
        </p:spPr>
      </p:pic>
    </p:spTree>
    <p:extLst>
      <p:ext uri="{BB962C8B-B14F-4D97-AF65-F5344CB8AC3E}">
        <p14:creationId xmlns:p14="http://schemas.microsoft.com/office/powerpoint/2010/main" val="6321258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DA431-F5A9-4949-B6BE-A0F841978EE7}"/>
              </a:ext>
            </a:extLst>
          </p:cNvPr>
          <p:cNvSpPr>
            <a:spLocks noGrp="1"/>
          </p:cNvSpPr>
          <p:nvPr>
            <p:ph type="title"/>
          </p:nvPr>
        </p:nvSpPr>
        <p:spPr/>
        <p:txBody>
          <a:bodyPr/>
          <a:lstStyle/>
          <a:p>
            <a:r>
              <a:rPr lang="en-US" dirty="0">
                <a:solidFill>
                  <a:schemeClr val="bg1">
                    <a:lumMod val="10000"/>
                  </a:schemeClr>
                </a:solidFill>
                <a:ea typeface="Helvetica Neue Medium" charset="0"/>
                <a:cs typeface="Helvetica Neue Medium" charset="0"/>
              </a:rPr>
              <a:t>DataPower – Kafka: Architecture</a:t>
            </a:r>
            <a:br>
              <a:rPr lang="en-US" spc="-144" dirty="0">
                <a:solidFill>
                  <a:schemeClr val="bg1">
                    <a:lumMod val="10000"/>
                  </a:schemeClr>
                </a:solidFill>
                <a:uFill>
                  <a:solidFill>
                    <a:srgbClr val="5E5E5E"/>
                  </a:solidFill>
                </a:uFill>
                <a:sym typeface="IBM Plex Sans"/>
              </a:rPr>
            </a:br>
            <a:endParaRPr lang="en-US" dirty="0"/>
          </a:p>
        </p:txBody>
      </p:sp>
      <p:sp>
        <p:nvSpPr>
          <p:cNvPr id="3" name="Text Placeholder 2">
            <a:extLst>
              <a:ext uri="{FF2B5EF4-FFF2-40B4-BE49-F238E27FC236}">
                <a16:creationId xmlns:a16="http://schemas.microsoft.com/office/drawing/2014/main" id="{4A48296C-358A-4448-93D6-BB3E7E4C7398}"/>
              </a:ext>
            </a:extLst>
          </p:cNvPr>
          <p:cNvSpPr>
            <a:spLocks noGrp="1"/>
          </p:cNvSpPr>
          <p:nvPr>
            <p:ph type="body" sz="quarter" idx="13"/>
          </p:nvPr>
        </p:nvSpPr>
        <p:spPr>
          <a:xfrm>
            <a:off x="219455" y="1243583"/>
            <a:ext cx="3924528" cy="3445149"/>
          </a:xfrm>
        </p:spPr>
        <p:txBody>
          <a:bodyPr/>
          <a:lstStyle/>
          <a:p>
            <a:pPr marL="285750" indent="-285750" eaLnBrk="0" hangingPunct="0">
              <a:buClr>
                <a:schemeClr val="bg1">
                  <a:lumMod val="10000"/>
                </a:schemeClr>
              </a:buClr>
              <a:buFont typeface="Arial" panose="020B0604020202020204" pitchFamily="34" charset="0"/>
              <a:buChar char="•"/>
              <a:defRPr/>
            </a:pPr>
            <a:r>
              <a:rPr lang="en-CA" b="1" dirty="0">
                <a:solidFill>
                  <a:schemeClr val="bg1">
                    <a:lumMod val="10000"/>
                  </a:schemeClr>
                </a:solidFill>
                <a:ea typeface="Helvetica Neue" panose="02000503000000020004" pitchFamily="2" charset="0"/>
                <a:cs typeface="Helvetica Neue" panose="02000503000000020004" pitchFamily="2" charset="0"/>
              </a:rPr>
              <a:t>Transactions </a:t>
            </a:r>
            <a:r>
              <a:rPr lang="en-CA" dirty="0">
                <a:solidFill>
                  <a:schemeClr val="bg1">
                    <a:lumMod val="10000"/>
                  </a:schemeClr>
                </a:solidFill>
                <a:ea typeface="Helvetica Neue" panose="02000503000000020004" pitchFamily="2" charset="0"/>
                <a:cs typeface="Helvetica Neue" panose="02000503000000020004" pitchFamily="2" charset="0"/>
              </a:rPr>
              <a:t>coming into DataPower from source system through </a:t>
            </a:r>
            <a:r>
              <a:rPr lang="en-CA" b="1" dirty="0" err="1">
                <a:solidFill>
                  <a:schemeClr val="bg1">
                    <a:lumMod val="10000"/>
                  </a:schemeClr>
                </a:solidFill>
                <a:ea typeface="Helvetica Neue" panose="02000503000000020004" pitchFamily="2" charset="0"/>
                <a:cs typeface="Helvetica Neue" panose="02000503000000020004" pitchFamily="2" charset="0"/>
              </a:rPr>
              <a:t>url</a:t>
            </a:r>
            <a:r>
              <a:rPr lang="en-CA" b="1" dirty="0">
                <a:solidFill>
                  <a:schemeClr val="bg1">
                    <a:lumMod val="10000"/>
                  </a:schemeClr>
                </a:solidFill>
                <a:ea typeface="Helvetica Neue" panose="02000503000000020004" pitchFamily="2" charset="0"/>
                <a:cs typeface="Helvetica Neue" panose="02000503000000020004" pitchFamily="2" charset="0"/>
              </a:rPr>
              <a:t>-open</a:t>
            </a:r>
            <a:r>
              <a:rPr lang="en-CA" dirty="0">
                <a:solidFill>
                  <a:schemeClr val="bg1">
                    <a:lumMod val="10000"/>
                  </a:schemeClr>
                </a:solidFill>
                <a:ea typeface="Helvetica Neue" panose="02000503000000020004" pitchFamily="2" charset="0"/>
                <a:cs typeface="Helvetica Neue" panose="02000503000000020004" pitchFamily="2" charset="0"/>
              </a:rPr>
              <a:t> are being translated and are written to </a:t>
            </a:r>
            <a:r>
              <a:rPr lang="en-CA" b="1" dirty="0">
                <a:solidFill>
                  <a:schemeClr val="bg1">
                    <a:lumMod val="10000"/>
                  </a:schemeClr>
                </a:solidFill>
                <a:ea typeface="Helvetica Neue" panose="02000503000000020004" pitchFamily="2" charset="0"/>
                <a:cs typeface="Helvetica Neue" panose="02000503000000020004" pitchFamily="2" charset="0"/>
              </a:rPr>
              <a:t>Kafka Cluster </a:t>
            </a:r>
          </a:p>
          <a:p>
            <a:pPr marL="571500" indent="-571500" eaLnBrk="0" hangingPunct="0">
              <a:buClr>
                <a:schemeClr val="bg1">
                  <a:lumMod val="10000"/>
                </a:schemeClr>
              </a:buClr>
              <a:buFont typeface="Wingdings" pitchFamily="2" charset="2"/>
              <a:buChar char="§"/>
              <a:defRPr/>
            </a:pPr>
            <a:endParaRPr lang="en-CA" b="1" dirty="0">
              <a:solidFill>
                <a:schemeClr val="bg1">
                  <a:lumMod val="10000"/>
                </a:schemeClr>
              </a:solidFill>
              <a:ea typeface="Helvetica Neue" panose="02000503000000020004" pitchFamily="2" charset="0"/>
              <a:cs typeface="Helvetica Neue" panose="02000503000000020004" pitchFamily="2" charset="0"/>
            </a:endParaRPr>
          </a:p>
          <a:p>
            <a:pPr marL="285750" indent="-285750" eaLnBrk="0" hangingPunct="0">
              <a:buClr>
                <a:schemeClr val="bg1">
                  <a:lumMod val="10000"/>
                </a:schemeClr>
              </a:buClr>
              <a:buFont typeface="Arial" panose="020B0604020202020204" pitchFamily="34" charset="0"/>
              <a:buChar char="•"/>
              <a:defRPr/>
            </a:pPr>
            <a:r>
              <a:rPr lang="en-CA" b="1" dirty="0">
                <a:solidFill>
                  <a:schemeClr val="bg1">
                    <a:lumMod val="10000"/>
                  </a:schemeClr>
                </a:solidFill>
                <a:ea typeface="Helvetica Neue" panose="02000503000000020004" pitchFamily="2" charset="0"/>
                <a:cs typeface="Helvetica Neue" panose="02000503000000020004" pitchFamily="2" charset="0"/>
              </a:rPr>
              <a:t>DataPower </a:t>
            </a:r>
            <a:r>
              <a:rPr lang="en-CA" dirty="0">
                <a:solidFill>
                  <a:schemeClr val="bg1">
                    <a:lumMod val="10000"/>
                  </a:schemeClr>
                </a:solidFill>
                <a:ea typeface="Helvetica Neue" panose="02000503000000020004" pitchFamily="2" charset="0"/>
                <a:cs typeface="Helvetica Neue" panose="02000503000000020004" pitchFamily="2" charset="0"/>
              </a:rPr>
              <a:t>writes messages to Kafka by leveraging Kafka partitions model to provide high throughput of messages. </a:t>
            </a:r>
          </a:p>
          <a:p>
            <a:pPr marL="571500" indent="-571500" eaLnBrk="0" hangingPunct="0">
              <a:buClr>
                <a:schemeClr val="bg1">
                  <a:lumMod val="10000"/>
                </a:schemeClr>
              </a:buClr>
              <a:buFont typeface="Wingdings" pitchFamily="2" charset="2"/>
              <a:buChar char="§"/>
              <a:defRPr/>
            </a:pPr>
            <a:endParaRPr lang="en-CA" b="1" dirty="0">
              <a:solidFill>
                <a:schemeClr val="bg1">
                  <a:lumMod val="10000"/>
                </a:schemeClr>
              </a:solidFill>
              <a:ea typeface="Helvetica Neue" panose="02000503000000020004" pitchFamily="2" charset="0"/>
              <a:cs typeface="Helvetica Neue" panose="02000503000000020004" pitchFamily="2" charset="0"/>
            </a:endParaRPr>
          </a:p>
          <a:p>
            <a:pPr marL="285750" indent="-285750" eaLnBrk="0" hangingPunct="0">
              <a:buClr>
                <a:schemeClr val="bg1">
                  <a:lumMod val="10000"/>
                </a:schemeClr>
              </a:buClr>
              <a:buFont typeface="Arial" panose="020B0604020202020204" pitchFamily="34" charset="0"/>
              <a:buChar char="•"/>
              <a:defRPr/>
            </a:pPr>
            <a:r>
              <a:rPr lang="en-CA" b="1" dirty="0">
                <a:solidFill>
                  <a:schemeClr val="bg1">
                    <a:lumMod val="10000"/>
                  </a:schemeClr>
                </a:solidFill>
                <a:ea typeface="Helvetica Neue" panose="02000503000000020004" pitchFamily="2" charset="0"/>
                <a:cs typeface="Helvetica Neue" panose="02000503000000020004" pitchFamily="2" charset="0"/>
              </a:rPr>
              <a:t>DataPower </a:t>
            </a:r>
            <a:r>
              <a:rPr lang="en-CA" dirty="0">
                <a:solidFill>
                  <a:schemeClr val="bg1">
                    <a:lumMod val="10000"/>
                  </a:schemeClr>
                </a:solidFill>
                <a:ea typeface="Helvetica Neue" panose="02000503000000020004" pitchFamily="2" charset="0"/>
                <a:cs typeface="Helvetica Neue" panose="02000503000000020004" pitchFamily="2" charset="0"/>
              </a:rPr>
              <a:t>– </a:t>
            </a:r>
            <a:r>
              <a:rPr lang="en-CA" b="1" dirty="0">
                <a:solidFill>
                  <a:schemeClr val="bg1">
                    <a:lumMod val="10000"/>
                  </a:schemeClr>
                </a:solidFill>
                <a:ea typeface="Helvetica Neue" panose="02000503000000020004" pitchFamily="2" charset="0"/>
                <a:cs typeface="Helvetica Neue" panose="02000503000000020004" pitchFamily="2" charset="0"/>
              </a:rPr>
              <a:t>Kafka </a:t>
            </a:r>
            <a:r>
              <a:rPr lang="en-CA" dirty="0">
                <a:solidFill>
                  <a:schemeClr val="bg1">
                    <a:lumMod val="10000"/>
                  </a:schemeClr>
                </a:solidFill>
                <a:ea typeface="Helvetica Neue" panose="02000503000000020004" pitchFamily="2" charset="0"/>
                <a:cs typeface="Helvetica Neue" panose="02000503000000020004" pitchFamily="2" charset="0"/>
              </a:rPr>
              <a:t>connection works extremely fast and reliably. </a:t>
            </a:r>
            <a:r>
              <a:rPr lang="en-CA" b="1" dirty="0">
                <a:solidFill>
                  <a:schemeClr val="bg1">
                    <a:lumMod val="10000"/>
                  </a:schemeClr>
                </a:solidFill>
                <a:ea typeface="Helvetica Neue" panose="02000503000000020004" pitchFamily="2" charset="0"/>
                <a:cs typeface="Helvetica Neue" panose="02000503000000020004" pitchFamily="2" charset="0"/>
              </a:rPr>
              <a:t>Kafka Front side Handler</a:t>
            </a:r>
            <a:r>
              <a:rPr lang="en-CA" dirty="0">
                <a:solidFill>
                  <a:schemeClr val="bg1">
                    <a:lumMod val="10000"/>
                  </a:schemeClr>
                </a:solidFill>
                <a:ea typeface="Helvetica Neue" panose="02000503000000020004" pitchFamily="2" charset="0"/>
                <a:cs typeface="Helvetica Neue" panose="02000503000000020004" pitchFamily="2" charset="0"/>
              </a:rPr>
              <a:t> consumes the message from Kafka Cluster</a:t>
            </a:r>
          </a:p>
          <a:p>
            <a:endParaRPr lang="en-US" dirty="0"/>
          </a:p>
        </p:txBody>
      </p:sp>
      <p:sp>
        <p:nvSpPr>
          <p:cNvPr id="5" name="Slide Number Placeholder 4">
            <a:extLst>
              <a:ext uri="{FF2B5EF4-FFF2-40B4-BE49-F238E27FC236}">
                <a16:creationId xmlns:a16="http://schemas.microsoft.com/office/drawing/2014/main" id="{7B479F4D-2E82-4D4B-824A-DF3BF7108D82}"/>
              </a:ext>
            </a:extLst>
          </p:cNvPr>
          <p:cNvSpPr>
            <a:spLocks noGrp="1"/>
          </p:cNvSpPr>
          <p:nvPr>
            <p:ph type="sldNum" sz="quarter" idx="11"/>
          </p:nvPr>
        </p:nvSpPr>
        <p:spPr/>
        <p:txBody>
          <a:bodyPr/>
          <a:lstStyle/>
          <a:p>
            <a:fld id="{59395FB3-9C97-154F-86B2-7E381B951268}" type="slidenum">
              <a:rPr lang="en-US" smtClean="0"/>
              <a:pPr/>
              <a:t>11</a:t>
            </a:fld>
            <a:endParaRPr lang="en-US" dirty="0"/>
          </a:p>
        </p:txBody>
      </p:sp>
      <p:sp>
        <p:nvSpPr>
          <p:cNvPr id="6" name="Footer Placeholder 5">
            <a:extLst>
              <a:ext uri="{FF2B5EF4-FFF2-40B4-BE49-F238E27FC236}">
                <a16:creationId xmlns:a16="http://schemas.microsoft.com/office/drawing/2014/main" id="{BE09C77B-D021-CC4E-883D-A34564D391C5}"/>
              </a:ext>
            </a:extLst>
          </p:cNvPr>
          <p:cNvSpPr>
            <a:spLocks noGrp="1"/>
          </p:cNvSpPr>
          <p:nvPr>
            <p:ph type="ftr" sz="quarter" idx="3"/>
          </p:nvPr>
        </p:nvSpPr>
        <p:spPr/>
        <p:txBody>
          <a:bodyPr/>
          <a:lstStyle/>
          <a:p>
            <a:r>
              <a:rPr lang="en-US"/>
              <a:t>TechCon 2020/ © 2020 IBM Corporation</a:t>
            </a:r>
            <a:endParaRPr lang="en-US" dirty="0"/>
          </a:p>
        </p:txBody>
      </p:sp>
      <p:pic>
        <p:nvPicPr>
          <p:cNvPr id="8" name="Picture 7">
            <a:extLst>
              <a:ext uri="{FF2B5EF4-FFF2-40B4-BE49-F238E27FC236}">
                <a16:creationId xmlns:a16="http://schemas.microsoft.com/office/drawing/2014/main" id="{A168F5F4-883F-3D4C-92CE-6C1E08E120CC}"/>
              </a:ext>
            </a:extLst>
          </p:cNvPr>
          <p:cNvPicPr>
            <a:picLocks noChangeAspect="1"/>
          </p:cNvPicPr>
          <p:nvPr/>
        </p:nvPicPr>
        <p:blipFill>
          <a:blip r:embed="rId2"/>
          <a:stretch>
            <a:fillRect/>
          </a:stretch>
        </p:blipFill>
        <p:spPr>
          <a:xfrm>
            <a:off x="4343401" y="282102"/>
            <a:ext cx="4789041" cy="4660230"/>
          </a:xfrm>
          <a:prstGeom prst="rect">
            <a:avLst/>
          </a:prstGeom>
        </p:spPr>
      </p:pic>
      <p:sp>
        <p:nvSpPr>
          <p:cNvPr id="9" name="TextBox 8">
            <a:extLst>
              <a:ext uri="{FF2B5EF4-FFF2-40B4-BE49-F238E27FC236}">
                <a16:creationId xmlns:a16="http://schemas.microsoft.com/office/drawing/2014/main" id="{80634548-D3DD-664A-B9E1-12E10328A01E}"/>
              </a:ext>
            </a:extLst>
          </p:cNvPr>
          <p:cNvSpPr txBox="1"/>
          <p:nvPr/>
        </p:nvSpPr>
        <p:spPr>
          <a:xfrm>
            <a:off x="5938226" y="12456"/>
            <a:ext cx="1608534" cy="2821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noAutofit/>
          </a:bodyPr>
          <a:lstStyle/>
          <a:p>
            <a:pPr marR="0" algn="ctr" defTabSz="12700" rtl="0" fontAlgn="auto" latinLnBrk="0" hangingPunct="0">
              <a:lnSpc>
                <a:spcPct val="120000"/>
              </a:lnSpc>
              <a:spcAft>
                <a:spcPts val="0"/>
              </a:spcAft>
              <a:buClrTx/>
              <a:buSzTx/>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sz="1200" b="1" i="0" u="none" strike="noStrike" cap="none" spc="0" normalizeH="0" baseline="0" dirty="0">
                <a:ln>
                  <a:noFill/>
                </a:ln>
                <a:effectLst/>
                <a:uFillTx/>
                <a:ea typeface="IBM Plex Sans"/>
                <a:cs typeface="IBM Plex Sans"/>
                <a:sym typeface="IBM Plex Sans"/>
              </a:rPr>
              <a:t>Kafka Cluster</a:t>
            </a:r>
          </a:p>
        </p:txBody>
      </p:sp>
      <p:sp>
        <p:nvSpPr>
          <p:cNvPr id="10" name="TextBox 9">
            <a:extLst>
              <a:ext uri="{FF2B5EF4-FFF2-40B4-BE49-F238E27FC236}">
                <a16:creationId xmlns:a16="http://schemas.microsoft.com/office/drawing/2014/main" id="{BF75F772-67C2-324B-9929-33F7CC5DAA97}"/>
              </a:ext>
            </a:extLst>
          </p:cNvPr>
          <p:cNvSpPr txBox="1"/>
          <p:nvPr/>
        </p:nvSpPr>
        <p:spPr>
          <a:xfrm>
            <a:off x="5351919" y="4871243"/>
            <a:ext cx="2543716" cy="3407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noAutofit/>
          </a:bodyPr>
          <a:lstStyle/>
          <a:p>
            <a:pPr marR="0" algn="ctr" defTabSz="12700" rtl="0" fontAlgn="auto" latinLnBrk="0" hangingPunct="0">
              <a:lnSpc>
                <a:spcPct val="120000"/>
              </a:lnSpc>
              <a:spcAft>
                <a:spcPts val="0"/>
              </a:spcAft>
              <a:buClrTx/>
              <a:buSzTx/>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kumimoji="0" lang="en-US" sz="1200" b="1" i="0" u="none" strike="noStrike" cap="none" spc="0" normalizeH="0" baseline="0" dirty="0">
                <a:ln>
                  <a:noFill/>
                </a:ln>
                <a:effectLst/>
                <a:uFillTx/>
                <a:ea typeface="IBM Plex Sans"/>
                <a:cs typeface="IBM Plex Sans"/>
                <a:sym typeface="IBM Plex Sans"/>
              </a:rPr>
              <a:t>IBM DataPower Gateway</a:t>
            </a:r>
          </a:p>
        </p:txBody>
      </p:sp>
    </p:spTree>
    <p:extLst>
      <p:ext uri="{BB962C8B-B14F-4D97-AF65-F5344CB8AC3E}">
        <p14:creationId xmlns:p14="http://schemas.microsoft.com/office/powerpoint/2010/main" val="37834430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411512" y="1516726"/>
            <a:ext cx="8778172" cy="511579"/>
          </a:xfrm>
        </p:spPr>
        <p:txBody>
          <a:bodyPr/>
          <a:lstStyle/>
          <a:p>
            <a:r>
              <a:rPr lang="en-US" sz="4000" dirty="0">
                <a:latin typeface="IBM Plex Sans ExtraLight" panose="020B0303050203000203" pitchFamily="34" charset="0"/>
              </a:rPr>
              <a:t>DataPower and Kafka </a:t>
            </a:r>
            <a:br>
              <a:rPr lang="en-US" sz="4000" dirty="0">
                <a:latin typeface="IBM Plex Sans ExtraLight" panose="020B0303050203000203" pitchFamily="34" charset="0"/>
              </a:rPr>
            </a:br>
            <a:r>
              <a:rPr lang="en-US" sz="4000" dirty="0">
                <a:latin typeface="IBM Plex Sans ExtraLight" panose="020B0303050203000203" pitchFamily="34" charset="0"/>
              </a:rPr>
              <a:t>Use cases</a:t>
            </a:r>
          </a:p>
        </p:txBody>
      </p:sp>
      <p:sp>
        <p:nvSpPr>
          <p:cNvPr id="4" name="Slide Number Placeholder"/>
          <p:cNvSpPr>
            <a:spLocks noGrp="1"/>
          </p:cNvSpPr>
          <p:nvPr>
            <p:ph type="sldNum" sz="quarter" idx="11"/>
          </p:nvPr>
        </p:nvSpPr>
        <p:spPr/>
        <p:txBody>
          <a:bodyPr/>
          <a:lstStyle/>
          <a:p>
            <a:fld id="{59395FB3-9C97-154F-86B2-7E381B951268}" type="slidenum">
              <a:rPr lang="en-US" smtClean="0"/>
              <a:pPr/>
              <a:t>12</a:t>
            </a:fld>
            <a:endParaRPr lang="en-US" dirty="0"/>
          </a:p>
        </p:txBody>
      </p:sp>
      <p:sp>
        <p:nvSpPr>
          <p:cNvPr id="5" name="Footer Placeholder">
            <a:extLst>
              <a:ext uri="{FF2B5EF4-FFF2-40B4-BE49-F238E27FC236}">
                <a16:creationId xmlns:a16="http://schemas.microsoft.com/office/drawing/2014/main" id="{A9F0E7E5-F62D-D448-9187-56D20B6B067C}"/>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tx1"/>
                </a:solidFill>
                <a:latin typeface="IBM Plex Sans" panose="020B0503050203000203" pitchFamily="34" charset="0"/>
              </a:defRPr>
            </a:lvl1pPr>
          </a:lstStyle>
          <a:p>
            <a:r>
              <a:rPr lang="en-US" dirty="0" err="1">
                <a:latin typeface="IBM Plex Sans"/>
              </a:rPr>
              <a:t>TechCon</a:t>
            </a:r>
            <a:r>
              <a:rPr lang="en-US" dirty="0">
                <a:latin typeface="IBM Plex Sans"/>
              </a:rPr>
              <a:t> 2020 / © 2020 IBM Corporation</a:t>
            </a:r>
          </a:p>
        </p:txBody>
      </p:sp>
    </p:spTree>
    <p:extLst>
      <p:ext uri="{BB962C8B-B14F-4D97-AF65-F5344CB8AC3E}">
        <p14:creationId xmlns:p14="http://schemas.microsoft.com/office/powerpoint/2010/main" val="9597343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B5AA047-2184-F04E-8208-1E94EC99F268}"/>
              </a:ext>
            </a:extLst>
          </p:cNvPr>
          <p:cNvSpPr txBox="1">
            <a:spLocks/>
          </p:cNvSpPr>
          <p:nvPr/>
        </p:nvSpPr>
        <p:spPr>
          <a:xfrm>
            <a:off x="197514" y="222489"/>
            <a:ext cx="4840237" cy="330860"/>
          </a:xfrm>
          <a:prstGeom prst="rect">
            <a:avLst/>
          </a:prstGeom>
        </p:spPr>
        <p:txBody>
          <a:bodyPr/>
          <a:lstStyle>
            <a:lvl1pPr marL="0" marR="57144" indent="0" algn="l" defTabSz="1282572" latinLnBrk="0">
              <a:lnSpc>
                <a:spcPct val="100000"/>
              </a:lnSpc>
              <a:spcBef>
                <a:spcPts val="0"/>
              </a:spcBef>
              <a:spcAft>
                <a:spcPts val="1200"/>
              </a:spcAft>
              <a:buClrTx/>
              <a:buSzTx/>
              <a:buFontTx/>
              <a:buNone/>
              <a:tabLst/>
              <a:defRPr sz="6500" b="0" i="0" u="none" strike="noStrike" cap="none" spc="-144" baseline="0">
                <a:ln>
                  <a:noFill/>
                </a:ln>
                <a:solidFill>
                  <a:schemeClr val="tx1"/>
                </a:solidFill>
                <a:uFill>
                  <a:solidFill>
                    <a:srgbClr val="5E5E5E"/>
                  </a:solidFill>
                </a:uFill>
                <a:latin typeface="+mn-lt"/>
                <a:ea typeface="IBM Plex Sans Light" charset="0"/>
                <a:cs typeface="IBM Plex Sans Light" charset="0"/>
                <a:sym typeface="IBM Plex Sans"/>
              </a:defRPr>
            </a:lvl1pPr>
            <a:lvl2pPr marL="0" marR="57144" indent="228577" algn="l" defTabSz="1282572" latinLnBrk="0">
              <a:lnSpc>
                <a:spcPct val="100000"/>
              </a:lnSpc>
              <a:spcBef>
                <a:spcPts val="0"/>
              </a:spcBef>
              <a:spcAft>
                <a:spcPts val="0"/>
              </a:spcAft>
              <a:buClrTx/>
              <a:buSzTx/>
              <a:buFontTx/>
              <a:buNone/>
              <a:tabLst/>
              <a:defRPr sz="4800" b="1" i="0" u="none" strike="noStrike" cap="none" spc="-144" baseline="0">
                <a:ln>
                  <a:noFill/>
                </a:ln>
                <a:solidFill>
                  <a:srgbClr val="5E5E5E"/>
                </a:solidFill>
                <a:uFill>
                  <a:solidFill>
                    <a:srgbClr val="5E5E5E"/>
                  </a:solidFill>
                </a:uFill>
                <a:latin typeface="IBM Plex Sans"/>
                <a:ea typeface="IBM Plex Sans"/>
                <a:cs typeface="IBM Plex Sans"/>
                <a:sym typeface="IBM Plex Sans"/>
              </a:defRPr>
            </a:lvl2pPr>
            <a:lvl3pPr marL="0" marR="57144" indent="457154" algn="l" defTabSz="1282572" latinLnBrk="0">
              <a:lnSpc>
                <a:spcPct val="100000"/>
              </a:lnSpc>
              <a:spcBef>
                <a:spcPts val="0"/>
              </a:spcBef>
              <a:spcAft>
                <a:spcPts val="0"/>
              </a:spcAft>
              <a:buClrTx/>
              <a:buSzTx/>
              <a:buFontTx/>
              <a:buNone/>
              <a:tabLst/>
              <a:defRPr sz="4800" b="1" i="0" u="none" strike="noStrike" cap="none" spc="-144" baseline="0">
                <a:ln>
                  <a:noFill/>
                </a:ln>
                <a:solidFill>
                  <a:srgbClr val="5E5E5E"/>
                </a:solidFill>
                <a:uFill>
                  <a:solidFill>
                    <a:srgbClr val="5E5E5E"/>
                  </a:solidFill>
                </a:uFill>
                <a:latin typeface="IBM Plex Sans"/>
                <a:ea typeface="IBM Plex Sans"/>
                <a:cs typeface="IBM Plex Sans"/>
                <a:sym typeface="IBM Plex Sans"/>
              </a:defRPr>
            </a:lvl3pPr>
            <a:lvl4pPr marL="0" marR="57144" indent="685731" algn="l" defTabSz="1282572" latinLnBrk="0">
              <a:lnSpc>
                <a:spcPct val="100000"/>
              </a:lnSpc>
              <a:spcBef>
                <a:spcPts val="0"/>
              </a:spcBef>
              <a:spcAft>
                <a:spcPts val="0"/>
              </a:spcAft>
              <a:buClrTx/>
              <a:buSzTx/>
              <a:buFontTx/>
              <a:buNone/>
              <a:tabLst/>
              <a:defRPr sz="4800" b="1" i="0" u="none" strike="noStrike" cap="none" spc="-144" baseline="0">
                <a:ln>
                  <a:noFill/>
                </a:ln>
                <a:solidFill>
                  <a:srgbClr val="5E5E5E"/>
                </a:solidFill>
                <a:uFill>
                  <a:solidFill>
                    <a:srgbClr val="5E5E5E"/>
                  </a:solidFill>
                </a:uFill>
                <a:latin typeface="IBM Plex Sans"/>
                <a:ea typeface="IBM Plex Sans"/>
                <a:cs typeface="IBM Plex Sans"/>
                <a:sym typeface="IBM Plex Sans"/>
              </a:defRPr>
            </a:lvl4pPr>
            <a:lvl5pPr marL="0" marR="57144" indent="914309" algn="l" defTabSz="1282572" latinLnBrk="0">
              <a:lnSpc>
                <a:spcPct val="100000"/>
              </a:lnSpc>
              <a:spcBef>
                <a:spcPts val="0"/>
              </a:spcBef>
              <a:spcAft>
                <a:spcPts val="0"/>
              </a:spcAft>
              <a:buClrTx/>
              <a:buSzTx/>
              <a:buFontTx/>
              <a:buNone/>
              <a:tabLst/>
              <a:defRPr sz="4800" b="1" i="0" u="none" strike="noStrike" cap="none" spc="-144" baseline="0">
                <a:ln>
                  <a:noFill/>
                </a:ln>
                <a:solidFill>
                  <a:srgbClr val="5E5E5E"/>
                </a:solidFill>
                <a:uFill>
                  <a:solidFill>
                    <a:srgbClr val="5E5E5E"/>
                  </a:solidFill>
                </a:uFill>
                <a:latin typeface="IBM Plex Sans"/>
                <a:ea typeface="IBM Plex Sans"/>
                <a:cs typeface="IBM Plex Sans"/>
                <a:sym typeface="IBM Plex Sans"/>
              </a:defRPr>
            </a:lvl5pPr>
            <a:lvl6pPr marL="0" marR="57144" indent="1142886" algn="l" defTabSz="1282572" latinLnBrk="0">
              <a:lnSpc>
                <a:spcPct val="100000"/>
              </a:lnSpc>
              <a:spcBef>
                <a:spcPts val="0"/>
              </a:spcBef>
              <a:spcAft>
                <a:spcPts val="0"/>
              </a:spcAft>
              <a:buClrTx/>
              <a:buSzTx/>
              <a:buFontTx/>
              <a:buNone/>
              <a:tabLst/>
              <a:defRPr sz="4800" b="1" i="0" u="none" strike="noStrike" cap="none" spc="-144" baseline="0">
                <a:ln>
                  <a:noFill/>
                </a:ln>
                <a:solidFill>
                  <a:srgbClr val="5E5E5E"/>
                </a:solidFill>
                <a:uFill>
                  <a:solidFill>
                    <a:srgbClr val="5E5E5E"/>
                  </a:solidFill>
                </a:uFill>
                <a:latin typeface="IBM Plex Sans"/>
                <a:ea typeface="IBM Plex Sans"/>
                <a:cs typeface="IBM Plex Sans"/>
                <a:sym typeface="IBM Plex Sans"/>
              </a:defRPr>
            </a:lvl6pPr>
            <a:lvl7pPr marL="0" marR="57144" indent="1371463" algn="l" defTabSz="1282572" latinLnBrk="0">
              <a:lnSpc>
                <a:spcPct val="100000"/>
              </a:lnSpc>
              <a:spcBef>
                <a:spcPts val="0"/>
              </a:spcBef>
              <a:spcAft>
                <a:spcPts val="0"/>
              </a:spcAft>
              <a:buClrTx/>
              <a:buSzTx/>
              <a:buFontTx/>
              <a:buNone/>
              <a:tabLst/>
              <a:defRPr sz="4800" b="1" i="0" u="none" strike="noStrike" cap="none" spc="-144" baseline="0">
                <a:ln>
                  <a:noFill/>
                </a:ln>
                <a:solidFill>
                  <a:srgbClr val="5E5E5E"/>
                </a:solidFill>
                <a:uFill>
                  <a:solidFill>
                    <a:srgbClr val="5E5E5E"/>
                  </a:solidFill>
                </a:uFill>
                <a:latin typeface="IBM Plex Sans"/>
                <a:ea typeface="IBM Plex Sans"/>
                <a:cs typeface="IBM Plex Sans"/>
                <a:sym typeface="IBM Plex Sans"/>
              </a:defRPr>
            </a:lvl7pPr>
            <a:lvl8pPr marL="0" marR="57144" indent="1600040" algn="l" defTabSz="1282572" latinLnBrk="0">
              <a:lnSpc>
                <a:spcPct val="100000"/>
              </a:lnSpc>
              <a:spcBef>
                <a:spcPts val="0"/>
              </a:spcBef>
              <a:spcAft>
                <a:spcPts val="0"/>
              </a:spcAft>
              <a:buClrTx/>
              <a:buSzTx/>
              <a:buFontTx/>
              <a:buNone/>
              <a:tabLst/>
              <a:defRPr sz="4800" b="1" i="0" u="none" strike="noStrike" cap="none" spc="-144" baseline="0">
                <a:ln>
                  <a:noFill/>
                </a:ln>
                <a:solidFill>
                  <a:srgbClr val="5E5E5E"/>
                </a:solidFill>
                <a:uFill>
                  <a:solidFill>
                    <a:srgbClr val="5E5E5E"/>
                  </a:solidFill>
                </a:uFill>
                <a:latin typeface="IBM Plex Sans"/>
                <a:ea typeface="IBM Plex Sans"/>
                <a:cs typeface="IBM Plex Sans"/>
                <a:sym typeface="IBM Plex Sans"/>
              </a:defRPr>
            </a:lvl8pPr>
            <a:lvl9pPr marL="0" marR="57144" indent="1828617" algn="l" defTabSz="1282572" latinLnBrk="0">
              <a:lnSpc>
                <a:spcPct val="100000"/>
              </a:lnSpc>
              <a:spcBef>
                <a:spcPts val="0"/>
              </a:spcBef>
              <a:spcAft>
                <a:spcPts val="0"/>
              </a:spcAft>
              <a:buClrTx/>
              <a:buSzTx/>
              <a:buFontTx/>
              <a:buNone/>
              <a:tabLst/>
              <a:defRPr sz="4800" b="1" i="0" u="none" strike="noStrike" cap="none" spc="-144" baseline="0">
                <a:ln>
                  <a:noFill/>
                </a:ln>
                <a:solidFill>
                  <a:srgbClr val="5E5E5E"/>
                </a:solidFill>
                <a:uFill>
                  <a:solidFill>
                    <a:srgbClr val="5E5E5E"/>
                  </a:solidFill>
                </a:uFill>
                <a:latin typeface="IBM Plex Sans"/>
                <a:ea typeface="IBM Plex Sans"/>
                <a:cs typeface="IBM Plex Sans"/>
                <a:sym typeface="IBM Plex Sans"/>
              </a:defRPr>
            </a:lvl9pPr>
          </a:lstStyle>
          <a:p>
            <a:r>
              <a:rPr lang="en-US" sz="2400" kern="0" dirty="0">
                <a:solidFill>
                  <a:schemeClr val="bg1">
                    <a:lumMod val="10000"/>
                  </a:schemeClr>
                </a:solidFill>
                <a:latin typeface="IBM Plex Sans" panose="020B0503050203000203" pitchFamily="34" charset="0"/>
                <a:cs typeface="Arial" panose="020B0604020202020204" pitchFamily="34" charset="0"/>
              </a:rPr>
              <a:t>Scenario 1: Protocol translation to Kafka</a:t>
            </a:r>
            <a:endParaRPr lang="en-US" sz="2400" kern="0" dirty="0">
              <a:solidFill>
                <a:schemeClr val="bg1">
                  <a:lumMod val="10000"/>
                </a:schemeClr>
              </a:solidFill>
              <a:latin typeface="IBM Plex Sans" panose="020B0503050203000203" pitchFamily="34" charset="0"/>
            </a:endParaRPr>
          </a:p>
        </p:txBody>
      </p:sp>
      <p:sp>
        <p:nvSpPr>
          <p:cNvPr id="89" name="TextBox 88">
            <a:extLst>
              <a:ext uri="{FF2B5EF4-FFF2-40B4-BE49-F238E27FC236}">
                <a16:creationId xmlns:a16="http://schemas.microsoft.com/office/drawing/2014/main" id="{F011D2C4-B4AD-9B40-A400-475BE872B417}"/>
              </a:ext>
            </a:extLst>
          </p:cNvPr>
          <p:cNvSpPr txBox="1"/>
          <p:nvPr/>
        </p:nvSpPr>
        <p:spPr>
          <a:xfrm>
            <a:off x="5859048" y="131817"/>
            <a:ext cx="3193512" cy="421532"/>
          </a:xfrm>
          <a:prstGeom prst="rect">
            <a:avLst/>
          </a:prstGeom>
          <a:gradFill flip="none" rotWithShape="1">
            <a:gsLst>
              <a:gs pos="100000">
                <a:schemeClr val="accent3">
                  <a:lumMod val="60000"/>
                  <a:lumOff val="40000"/>
                </a:schemeClr>
              </a:gs>
              <a:gs pos="17000">
                <a:schemeClr val="accent2">
                  <a:lumMod val="45000"/>
                  <a:lumOff val="55000"/>
                </a:schemeClr>
              </a:gs>
              <a:gs pos="0">
                <a:schemeClr val="accent2">
                  <a:lumMod val="30000"/>
                  <a:lumOff val="70000"/>
                </a:schemeClr>
              </a:gs>
            </a:gsLst>
            <a:lin ang="54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t">
            <a:noAutofit/>
          </a:bodyPr>
          <a:lstStyle/>
          <a:p>
            <a:pPr defTabSz="4763" hangingPunct="0">
              <a:tabLst>
                <a:tab pos="133350" algn="l"/>
                <a:tab pos="266700" algn="l"/>
                <a:tab pos="400050" algn="l"/>
                <a:tab pos="533400" algn="l"/>
                <a:tab pos="666750" algn="l"/>
                <a:tab pos="800100" algn="l"/>
                <a:tab pos="933450" algn="l"/>
                <a:tab pos="1066800" algn="l"/>
                <a:tab pos="1200150" algn="l"/>
                <a:tab pos="1333500" algn="l"/>
                <a:tab pos="1466850" algn="l"/>
                <a:tab pos="1600200" algn="l"/>
              </a:tabLst>
            </a:pPr>
            <a:r>
              <a:rPr lang="en-US" sz="1200" dirty="0">
                <a:solidFill>
                  <a:srgbClr val="3E3E3E"/>
                </a:solidFill>
                <a:latin typeface="IBM Plex Sans" panose="020B0503050203000203" pitchFamily="34" charset="0"/>
                <a:ea typeface="IBM Plex Sans"/>
                <a:cs typeface="IBM Plex Sans"/>
                <a:sym typeface="IBM Plex Sans"/>
              </a:rPr>
              <a:t>Protocol translation to extend data plane that can interact with Kafka</a:t>
            </a:r>
          </a:p>
        </p:txBody>
      </p:sp>
      <p:grpSp>
        <p:nvGrpSpPr>
          <p:cNvPr id="2" name="Group 1">
            <a:extLst>
              <a:ext uri="{FF2B5EF4-FFF2-40B4-BE49-F238E27FC236}">
                <a16:creationId xmlns:a16="http://schemas.microsoft.com/office/drawing/2014/main" id="{EB041AE1-E7DB-8D4A-982A-3B48B65C11B6}"/>
              </a:ext>
            </a:extLst>
          </p:cNvPr>
          <p:cNvGrpSpPr/>
          <p:nvPr/>
        </p:nvGrpSpPr>
        <p:grpSpPr>
          <a:xfrm>
            <a:off x="348615" y="1222089"/>
            <a:ext cx="8446770" cy="3626004"/>
            <a:chOff x="1342053" y="2001264"/>
            <a:chExt cx="6928709" cy="3161491"/>
          </a:xfrm>
        </p:grpSpPr>
        <p:grpSp>
          <p:nvGrpSpPr>
            <p:cNvPr id="36" name="Group 35">
              <a:extLst>
                <a:ext uri="{FF2B5EF4-FFF2-40B4-BE49-F238E27FC236}">
                  <a16:creationId xmlns:a16="http://schemas.microsoft.com/office/drawing/2014/main" id="{B6A375BE-C925-5749-844E-199D396880BC}"/>
                </a:ext>
              </a:extLst>
            </p:cNvPr>
            <p:cNvGrpSpPr/>
            <p:nvPr/>
          </p:nvGrpSpPr>
          <p:grpSpPr>
            <a:xfrm>
              <a:off x="1342053" y="2001264"/>
              <a:ext cx="459051" cy="3161491"/>
              <a:chOff x="6286550" y="5470839"/>
              <a:chExt cx="1224136" cy="6499433"/>
            </a:xfrm>
          </p:grpSpPr>
          <p:cxnSp>
            <p:nvCxnSpPr>
              <p:cNvPr id="37" name="Straight Connector 36">
                <a:extLst>
                  <a:ext uri="{FF2B5EF4-FFF2-40B4-BE49-F238E27FC236}">
                    <a16:creationId xmlns:a16="http://schemas.microsoft.com/office/drawing/2014/main" id="{2437BEF0-D2F1-1342-9C6D-CE3CEF854607}"/>
                  </a:ext>
                </a:extLst>
              </p:cNvPr>
              <p:cNvCxnSpPr>
                <a:cxnSpLocks/>
              </p:cNvCxnSpPr>
              <p:nvPr/>
            </p:nvCxnSpPr>
            <p:spPr>
              <a:xfrm>
                <a:off x="7510686" y="5531804"/>
                <a:ext cx="0" cy="6432588"/>
              </a:xfrm>
              <a:prstGeom prst="line">
                <a:avLst/>
              </a:prstGeom>
              <a:noFill/>
              <a:ln w="76200" cap="flat">
                <a:solidFill>
                  <a:srgbClr val="C00000"/>
                </a:solidFill>
                <a:prstDash val="solid"/>
                <a:miter lim="400000"/>
              </a:ln>
              <a:effectLst/>
              <a:sp3d/>
            </p:spPr>
            <p:style>
              <a:lnRef idx="0">
                <a:scrgbClr r="0" g="0" b="0"/>
              </a:lnRef>
              <a:fillRef idx="0">
                <a:scrgbClr r="0" g="0" b="0"/>
              </a:fillRef>
              <a:effectRef idx="0">
                <a:scrgbClr r="0" g="0" b="0"/>
              </a:effectRef>
              <a:fontRef idx="none"/>
            </p:style>
          </p:cxnSp>
          <p:cxnSp>
            <p:nvCxnSpPr>
              <p:cNvPr id="38" name="Straight Connector 37">
                <a:extLst>
                  <a:ext uri="{FF2B5EF4-FFF2-40B4-BE49-F238E27FC236}">
                    <a16:creationId xmlns:a16="http://schemas.microsoft.com/office/drawing/2014/main" id="{55281C02-4B67-7445-8CDB-55594DC9751E}"/>
                  </a:ext>
                </a:extLst>
              </p:cNvPr>
              <p:cNvCxnSpPr>
                <a:cxnSpLocks/>
              </p:cNvCxnSpPr>
              <p:nvPr/>
            </p:nvCxnSpPr>
            <p:spPr>
              <a:xfrm>
                <a:off x="6286550" y="5537684"/>
                <a:ext cx="0" cy="6432588"/>
              </a:xfrm>
              <a:prstGeom prst="line">
                <a:avLst/>
              </a:prstGeom>
              <a:noFill/>
              <a:ln w="76200" cap="flat">
                <a:solidFill>
                  <a:srgbClr val="C00000"/>
                </a:solidFill>
                <a:prstDash val="solid"/>
                <a:miter lim="400000"/>
              </a:ln>
              <a:effectLst/>
              <a:sp3d/>
            </p:spPr>
            <p:style>
              <a:lnRef idx="0">
                <a:scrgbClr r="0" g="0" b="0"/>
              </a:lnRef>
              <a:fillRef idx="0">
                <a:scrgbClr r="0" g="0" b="0"/>
              </a:fillRef>
              <a:effectRef idx="0">
                <a:scrgbClr r="0" g="0" b="0"/>
              </a:effectRef>
              <a:fontRef idx="none"/>
            </p:style>
          </p:cxnSp>
          <p:sp>
            <p:nvSpPr>
              <p:cNvPr id="39" name="Rectangle 38">
                <a:extLst>
                  <a:ext uri="{FF2B5EF4-FFF2-40B4-BE49-F238E27FC236}">
                    <a16:creationId xmlns:a16="http://schemas.microsoft.com/office/drawing/2014/main" id="{E6459009-4CF1-CF47-8F80-1FD73EA969A1}"/>
                  </a:ext>
                </a:extLst>
              </p:cNvPr>
              <p:cNvSpPr/>
              <p:nvPr/>
            </p:nvSpPr>
            <p:spPr>
              <a:xfrm>
                <a:off x="6358562" y="5470839"/>
                <a:ext cx="1111036" cy="6432589"/>
              </a:xfrm>
              <a:prstGeom prst="rect">
                <a:avLst/>
              </a:prstGeom>
              <a:solidFill>
                <a:srgbClr val="C00000">
                  <a:alpha val="37647"/>
                </a:srgbClr>
              </a:solidFill>
              <a:ln>
                <a:noFill/>
              </a:ln>
            </p:spPr>
            <p:txBody>
              <a:bodyPr rtlCol="0" anchor="ctr">
                <a:noAutofit/>
              </a:bodyPr>
              <a:lstStyle/>
              <a:p>
                <a:pPr algn="ctr"/>
                <a:endParaRPr lang="en-US" sz="1050" dirty="0"/>
              </a:p>
            </p:txBody>
          </p:sp>
        </p:grpSp>
        <p:sp>
          <p:nvSpPr>
            <p:cNvPr id="40" name="Oval 39">
              <a:extLst>
                <a:ext uri="{FF2B5EF4-FFF2-40B4-BE49-F238E27FC236}">
                  <a16:creationId xmlns:a16="http://schemas.microsoft.com/office/drawing/2014/main" id="{C40AD9E8-D71D-DF49-8403-32BDBF84B377}"/>
                </a:ext>
              </a:extLst>
            </p:cNvPr>
            <p:cNvSpPr/>
            <p:nvPr/>
          </p:nvSpPr>
          <p:spPr>
            <a:xfrm>
              <a:off x="7659687" y="2881246"/>
              <a:ext cx="551397" cy="486054"/>
            </a:xfrm>
            <a:prstGeom prst="ellipse">
              <a:avLst/>
            </a:prstGeom>
            <a:solidFill>
              <a:srgbClr val="0D74C1"/>
            </a:solidFill>
            <a:ln>
              <a:solidFill>
                <a:schemeClr val="accent1"/>
              </a:solidFill>
            </a:ln>
          </p:spPr>
          <p:txBody>
            <a:bodyPr lIns="0" rIns="0" rtlCol="0" anchor="ctr">
              <a:noAutofit/>
            </a:bodyPr>
            <a:lstStyle/>
            <a:p>
              <a:pPr algn="ctr"/>
              <a:r>
                <a:rPr lang="en-US" sz="1200" b="1" dirty="0">
                  <a:solidFill>
                    <a:schemeClr val="bg1"/>
                  </a:solidFill>
                  <a:latin typeface="IBM Plex Sans Condensed" panose="020B0506050203000203" pitchFamily="34" charset="77"/>
                </a:rPr>
                <a:t>Kafka</a:t>
              </a:r>
            </a:p>
          </p:txBody>
        </p:sp>
        <p:sp>
          <p:nvSpPr>
            <p:cNvPr id="41" name="Oval 40">
              <a:extLst>
                <a:ext uri="{FF2B5EF4-FFF2-40B4-BE49-F238E27FC236}">
                  <a16:creationId xmlns:a16="http://schemas.microsoft.com/office/drawing/2014/main" id="{34CA63F8-49FC-9E46-95D2-8C1F755071AF}"/>
                </a:ext>
              </a:extLst>
            </p:cNvPr>
            <p:cNvSpPr/>
            <p:nvPr/>
          </p:nvSpPr>
          <p:spPr>
            <a:xfrm>
              <a:off x="6904526" y="3494570"/>
              <a:ext cx="551397" cy="486054"/>
            </a:xfrm>
            <a:prstGeom prst="ellipse">
              <a:avLst/>
            </a:prstGeom>
            <a:solidFill>
              <a:srgbClr val="0D74C1"/>
            </a:solidFill>
            <a:ln>
              <a:solidFill>
                <a:schemeClr val="accent1"/>
              </a:solidFill>
            </a:ln>
          </p:spPr>
          <p:txBody>
            <a:bodyPr lIns="0" rIns="0" rtlCol="0" anchor="ctr">
              <a:noAutofit/>
            </a:bodyPr>
            <a:lstStyle/>
            <a:p>
              <a:pPr algn="ctr"/>
              <a:r>
                <a:rPr lang="en-US" sz="1200" b="1" dirty="0">
                  <a:solidFill>
                    <a:schemeClr val="bg1"/>
                  </a:solidFill>
                  <a:latin typeface="IBM Plex Sans Condensed" panose="020B0506050203000203" pitchFamily="34" charset="77"/>
                </a:rPr>
                <a:t>Kafka</a:t>
              </a:r>
            </a:p>
          </p:txBody>
        </p:sp>
        <p:sp>
          <p:nvSpPr>
            <p:cNvPr id="42" name="Oval 41">
              <a:extLst>
                <a:ext uri="{FF2B5EF4-FFF2-40B4-BE49-F238E27FC236}">
                  <a16:creationId xmlns:a16="http://schemas.microsoft.com/office/drawing/2014/main" id="{ECE196B8-69AB-5D4C-976E-F4E050F0683B}"/>
                </a:ext>
              </a:extLst>
            </p:cNvPr>
            <p:cNvSpPr/>
            <p:nvPr/>
          </p:nvSpPr>
          <p:spPr>
            <a:xfrm>
              <a:off x="7659687" y="4183622"/>
              <a:ext cx="551397" cy="486054"/>
            </a:xfrm>
            <a:prstGeom prst="ellipse">
              <a:avLst/>
            </a:prstGeom>
            <a:solidFill>
              <a:srgbClr val="0D74C1"/>
            </a:solidFill>
            <a:ln>
              <a:solidFill>
                <a:schemeClr val="accent1"/>
              </a:solidFill>
            </a:ln>
          </p:spPr>
          <p:txBody>
            <a:bodyPr lIns="0" rIns="0" rtlCol="0" anchor="ctr">
              <a:noAutofit/>
            </a:bodyPr>
            <a:lstStyle/>
            <a:p>
              <a:pPr algn="ctr"/>
              <a:r>
                <a:rPr lang="en-US" sz="1200" b="1" dirty="0">
                  <a:solidFill>
                    <a:schemeClr val="bg1"/>
                  </a:solidFill>
                  <a:latin typeface="IBM Plex Sans Condensed" panose="020B0506050203000203" pitchFamily="34" charset="77"/>
                </a:rPr>
                <a:t>Kafka</a:t>
              </a:r>
            </a:p>
          </p:txBody>
        </p:sp>
        <p:cxnSp>
          <p:nvCxnSpPr>
            <p:cNvPr id="43" name="Straight Connector 42">
              <a:extLst>
                <a:ext uri="{FF2B5EF4-FFF2-40B4-BE49-F238E27FC236}">
                  <a16:creationId xmlns:a16="http://schemas.microsoft.com/office/drawing/2014/main" id="{E923F9C4-2645-8C4B-9FAA-13BC72029FF7}"/>
                </a:ext>
              </a:extLst>
            </p:cNvPr>
            <p:cNvCxnSpPr>
              <a:cxnSpLocks/>
              <a:stCxn id="40" idx="3"/>
              <a:endCxn id="41" idx="7"/>
            </p:cNvCxnSpPr>
            <p:nvPr/>
          </p:nvCxnSpPr>
          <p:spPr>
            <a:xfrm flipH="1">
              <a:off x="7375173" y="3296119"/>
              <a:ext cx="365265" cy="269633"/>
            </a:xfrm>
            <a:prstGeom prst="line">
              <a:avLst/>
            </a:prstGeom>
            <a:noFill/>
            <a:ln w="60325" cap="flat">
              <a:solidFill>
                <a:srgbClr val="0D74C1"/>
              </a:solidFill>
              <a:prstDash val="solid"/>
              <a:miter lim="400000"/>
            </a:ln>
            <a:effectLst/>
            <a:sp3d/>
          </p:spPr>
          <p:style>
            <a:lnRef idx="0">
              <a:scrgbClr r="0" g="0" b="0"/>
            </a:lnRef>
            <a:fillRef idx="0">
              <a:scrgbClr r="0" g="0" b="0"/>
            </a:fillRef>
            <a:effectRef idx="0">
              <a:scrgbClr r="0" g="0" b="0"/>
            </a:effectRef>
            <a:fontRef idx="none"/>
          </p:style>
        </p:cxnSp>
        <p:cxnSp>
          <p:nvCxnSpPr>
            <p:cNvPr id="44" name="Straight Connector 43">
              <a:extLst>
                <a:ext uri="{FF2B5EF4-FFF2-40B4-BE49-F238E27FC236}">
                  <a16:creationId xmlns:a16="http://schemas.microsoft.com/office/drawing/2014/main" id="{5FDB0B0C-4063-7443-9834-D38DE7415B66}"/>
                </a:ext>
              </a:extLst>
            </p:cNvPr>
            <p:cNvCxnSpPr>
              <a:cxnSpLocks/>
              <a:stCxn id="42" idx="1"/>
              <a:endCxn id="41" idx="5"/>
            </p:cNvCxnSpPr>
            <p:nvPr/>
          </p:nvCxnSpPr>
          <p:spPr>
            <a:xfrm flipH="1" flipV="1">
              <a:off x="7375173" y="3909443"/>
              <a:ext cx="365264" cy="345359"/>
            </a:xfrm>
            <a:prstGeom prst="line">
              <a:avLst/>
            </a:prstGeom>
            <a:noFill/>
            <a:ln w="60325" cap="flat">
              <a:solidFill>
                <a:srgbClr val="0D74C1"/>
              </a:solidFill>
              <a:prstDash val="solid"/>
              <a:miter lim="400000"/>
            </a:ln>
            <a:effectLst/>
            <a:sp3d/>
          </p:spPr>
          <p:style>
            <a:lnRef idx="0">
              <a:scrgbClr r="0" g="0" b="0"/>
            </a:lnRef>
            <a:fillRef idx="0">
              <a:scrgbClr r="0" g="0" b="0"/>
            </a:fillRef>
            <a:effectRef idx="0">
              <a:scrgbClr r="0" g="0" b="0"/>
            </a:effectRef>
            <a:fontRef idx="none"/>
          </p:style>
        </p:cxnSp>
        <p:sp>
          <p:nvSpPr>
            <p:cNvPr id="51" name="Rectangle 50">
              <a:extLst>
                <a:ext uri="{FF2B5EF4-FFF2-40B4-BE49-F238E27FC236}">
                  <a16:creationId xmlns:a16="http://schemas.microsoft.com/office/drawing/2014/main" id="{B28984F5-4F97-4F4A-A8F9-C7C4337B0C03}"/>
                </a:ext>
              </a:extLst>
            </p:cNvPr>
            <p:cNvSpPr/>
            <p:nvPr/>
          </p:nvSpPr>
          <p:spPr>
            <a:xfrm>
              <a:off x="7600007" y="2006964"/>
              <a:ext cx="670755" cy="330860"/>
            </a:xfrm>
            <a:prstGeom prst="rect">
              <a:avLst/>
            </a:prstGeom>
            <a:solidFill>
              <a:srgbClr val="0D74C1"/>
            </a:solidFill>
            <a:ln w="25400">
              <a:noFill/>
              <a:round/>
              <a:headEnd/>
              <a:tailEnd/>
            </a:ln>
          </p:spPr>
          <p:txBody>
            <a:bodyPr lIns="68580" tIns="68580" rIns="68580" bIns="68580" anchor="ctr"/>
            <a:lstStyle/>
            <a:p>
              <a:pPr algn="ctr" fontAlgn="base">
                <a:spcBef>
                  <a:spcPts val="450"/>
                </a:spcBef>
                <a:spcAft>
                  <a:spcPct val="0"/>
                </a:spcAft>
              </a:pPr>
              <a:r>
                <a:rPr lang="en-US" sz="1200" b="1" dirty="0">
                  <a:solidFill>
                    <a:schemeClr val="bg1"/>
                  </a:solidFill>
                  <a:latin typeface="IBM Plex Sans" panose="020B0503050203000203" pitchFamily="34" charset="0"/>
                  <a:ea typeface="ＭＳ Ｐゴシック"/>
                </a:rPr>
                <a:t>App 2</a:t>
              </a:r>
            </a:p>
          </p:txBody>
        </p:sp>
        <p:sp>
          <p:nvSpPr>
            <p:cNvPr id="58" name="Rectangle 57">
              <a:extLst>
                <a:ext uri="{FF2B5EF4-FFF2-40B4-BE49-F238E27FC236}">
                  <a16:creationId xmlns:a16="http://schemas.microsoft.com/office/drawing/2014/main" id="{F7DF38F0-A46A-9642-8460-C88DBBA1BB96}"/>
                </a:ext>
              </a:extLst>
            </p:cNvPr>
            <p:cNvSpPr/>
            <p:nvPr/>
          </p:nvSpPr>
          <p:spPr>
            <a:xfrm>
              <a:off x="2506847" y="3578584"/>
              <a:ext cx="1081916" cy="330860"/>
            </a:xfrm>
            <a:prstGeom prst="rect">
              <a:avLst/>
            </a:prstGeom>
            <a:solidFill>
              <a:srgbClr val="0D74C1"/>
            </a:solidFill>
            <a:ln w="25400">
              <a:noFill/>
              <a:round/>
              <a:headEnd/>
              <a:tailEnd/>
            </a:ln>
          </p:spPr>
          <p:txBody>
            <a:bodyPr lIns="68580" tIns="68580" rIns="68580" bIns="68580" anchor="ctr"/>
            <a:lstStyle/>
            <a:p>
              <a:pPr algn="ctr" fontAlgn="base">
                <a:spcBef>
                  <a:spcPts val="450"/>
                </a:spcBef>
                <a:spcAft>
                  <a:spcPct val="0"/>
                </a:spcAft>
              </a:pPr>
              <a:r>
                <a:rPr lang="en-US" sz="1200" b="1" dirty="0">
                  <a:solidFill>
                    <a:schemeClr val="bg1"/>
                  </a:solidFill>
                  <a:latin typeface="IBM Plex Sans" panose="020B0503050203000203" pitchFamily="34" charset="0"/>
                  <a:ea typeface="ＭＳ Ｐゴシック"/>
                </a:rPr>
                <a:t>DataPower</a:t>
              </a:r>
            </a:p>
          </p:txBody>
        </p:sp>
        <p:cxnSp>
          <p:nvCxnSpPr>
            <p:cNvPr id="68" name="Straight Arrow Connector 67">
              <a:extLst>
                <a:ext uri="{FF2B5EF4-FFF2-40B4-BE49-F238E27FC236}">
                  <a16:creationId xmlns:a16="http://schemas.microsoft.com/office/drawing/2014/main" id="{9C69017B-88F8-1543-BBB9-3F750D2D7117}"/>
                </a:ext>
              </a:extLst>
            </p:cNvPr>
            <p:cNvCxnSpPr>
              <a:cxnSpLocks/>
              <a:stCxn id="58" idx="3"/>
              <a:endCxn id="41" idx="2"/>
            </p:cNvCxnSpPr>
            <p:nvPr/>
          </p:nvCxnSpPr>
          <p:spPr>
            <a:xfrm flipV="1">
              <a:off x="3588763" y="3737597"/>
              <a:ext cx="3315764" cy="6416"/>
            </a:xfrm>
            <a:prstGeom prst="straightConnector1">
              <a:avLst/>
            </a:prstGeom>
            <a:noFill/>
            <a:ln w="53975" cap="flat">
              <a:solidFill>
                <a:schemeClr val="tx1"/>
              </a:solidFill>
              <a:prstDash val="dash"/>
              <a:miter lim="400000"/>
              <a:tailEnd type="triangle"/>
            </a:ln>
            <a:effectLst/>
            <a:sp3d/>
          </p:spPr>
          <p:style>
            <a:lnRef idx="0">
              <a:scrgbClr r="0" g="0" b="0"/>
            </a:lnRef>
            <a:fillRef idx="0">
              <a:scrgbClr r="0" g="0" b="0"/>
            </a:fillRef>
            <a:effectRef idx="0">
              <a:scrgbClr r="0" g="0" b="0"/>
            </a:effectRef>
            <a:fontRef idx="none"/>
          </p:style>
        </p:cxnSp>
        <p:cxnSp>
          <p:nvCxnSpPr>
            <p:cNvPr id="73" name="Straight Arrow Connector 72">
              <a:extLst>
                <a:ext uri="{FF2B5EF4-FFF2-40B4-BE49-F238E27FC236}">
                  <a16:creationId xmlns:a16="http://schemas.microsoft.com/office/drawing/2014/main" id="{F7B3CA3A-8186-F643-A801-75A06756FFA6}"/>
                </a:ext>
              </a:extLst>
            </p:cNvPr>
            <p:cNvCxnSpPr>
              <a:cxnSpLocks/>
              <a:stCxn id="40" idx="0"/>
              <a:endCxn id="51" idx="2"/>
            </p:cNvCxnSpPr>
            <p:nvPr/>
          </p:nvCxnSpPr>
          <p:spPr>
            <a:xfrm flipH="1" flipV="1">
              <a:off x="7935385" y="2337824"/>
              <a:ext cx="1" cy="543422"/>
            </a:xfrm>
            <a:prstGeom prst="straightConnector1">
              <a:avLst/>
            </a:prstGeom>
            <a:noFill/>
            <a:ln w="53975" cap="flat">
              <a:solidFill>
                <a:schemeClr val="tx1"/>
              </a:solidFill>
              <a:prstDash val="dash"/>
              <a:miter lim="400000"/>
              <a:tailEnd type="triangle"/>
            </a:ln>
            <a:effectLst/>
            <a:sp3d/>
          </p:spPr>
          <p:style>
            <a:lnRef idx="0">
              <a:scrgbClr r="0" g="0" b="0"/>
            </a:lnRef>
            <a:fillRef idx="0">
              <a:scrgbClr r="0" g="0" b="0"/>
            </a:fillRef>
            <a:effectRef idx="0">
              <a:scrgbClr r="0" g="0" b="0"/>
            </a:effectRef>
            <a:fontRef idx="none"/>
          </p:style>
        </p:cxnSp>
        <p:sp>
          <p:nvSpPr>
            <p:cNvPr id="76" name="Rectangle 75">
              <a:extLst>
                <a:ext uri="{FF2B5EF4-FFF2-40B4-BE49-F238E27FC236}">
                  <a16:creationId xmlns:a16="http://schemas.microsoft.com/office/drawing/2014/main" id="{06780B0C-6754-024D-98BD-7CB94F207DEB}"/>
                </a:ext>
              </a:extLst>
            </p:cNvPr>
            <p:cNvSpPr/>
            <p:nvPr/>
          </p:nvSpPr>
          <p:spPr>
            <a:xfrm>
              <a:off x="6041587" y="2006964"/>
              <a:ext cx="1390731" cy="362270"/>
            </a:xfrm>
            <a:prstGeom prst="rect">
              <a:avLst/>
            </a:prstGeom>
          </p:spPr>
          <p:txBody>
            <a:bodyPr wrap="square">
              <a:spAutoFit/>
            </a:bodyPr>
            <a:lstStyle/>
            <a:p>
              <a:r>
                <a:rPr lang="en-US" sz="1050" dirty="0">
                  <a:solidFill>
                    <a:srgbClr val="272727"/>
                  </a:solidFill>
                  <a:latin typeface="IBM Plex Sans" panose="020B0503050203000203" pitchFamily="34" charset="0"/>
                </a:rPr>
                <a:t>App 2 accepts events as they arrive</a:t>
              </a:r>
            </a:p>
          </p:txBody>
        </p:sp>
        <p:sp>
          <p:nvSpPr>
            <p:cNvPr id="78" name="TextBox 77">
              <a:extLst>
                <a:ext uri="{FF2B5EF4-FFF2-40B4-BE49-F238E27FC236}">
                  <a16:creationId xmlns:a16="http://schemas.microsoft.com/office/drawing/2014/main" id="{3956EED9-FBF9-3E46-ADB3-DB74BBEE4667}"/>
                </a:ext>
              </a:extLst>
            </p:cNvPr>
            <p:cNvSpPr txBox="1"/>
            <p:nvPr/>
          </p:nvSpPr>
          <p:spPr>
            <a:xfrm>
              <a:off x="1412649" y="2859309"/>
              <a:ext cx="314115" cy="2738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9050" tIns="19050" rIns="19050" bIns="19050" numCol="1" spcCol="38100" rtlCol="0" anchor="t">
              <a:noAutofit/>
            </a:bodyPr>
            <a:lstStyle/>
            <a:p>
              <a:pPr defTabSz="4763" hangingPunct="0">
                <a:lnSpc>
                  <a:spcPct val="120000"/>
                </a:lnSpc>
                <a:tabLst>
                  <a:tab pos="133350" algn="l"/>
                  <a:tab pos="266700" algn="l"/>
                  <a:tab pos="400050" algn="l"/>
                  <a:tab pos="533400" algn="l"/>
                  <a:tab pos="666750" algn="l"/>
                  <a:tab pos="800100" algn="l"/>
                  <a:tab pos="933450" algn="l"/>
                  <a:tab pos="1066800" algn="l"/>
                  <a:tab pos="1200150" algn="l"/>
                  <a:tab pos="1333500" algn="l"/>
                  <a:tab pos="1466850" algn="l"/>
                  <a:tab pos="1600200" algn="l"/>
                </a:tabLst>
              </a:pPr>
              <a:r>
                <a:rPr lang="en-US" sz="1200" b="1" dirty="0">
                  <a:solidFill>
                    <a:schemeClr val="bg1"/>
                  </a:solidFill>
                  <a:latin typeface="IBM Plex Sans" panose="020B0503050203000203" pitchFamily="34" charset="0"/>
                  <a:ea typeface="IBM Plex Sans"/>
                  <a:cs typeface="IBM Plex Sans"/>
                  <a:sym typeface="IBM Plex Sans"/>
                </a:rPr>
                <a:t>DMZ</a:t>
              </a:r>
            </a:p>
          </p:txBody>
        </p:sp>
        <p:cxnSp>
          <p:nvCxnSpPr>
            <p:cNvPr id="88" name="Straight Connector 87">
              <a:extLst>
                <a:ext uri="{FF2B5EF4-FFF2-40B4-BE49-F238E27FC236}">
                  <a16:creationId xmlns:a16="http://schemas.microsoft.com/office/drawing/2014/main" id="{C05CBB98-399A-274C-AAF0-8F5EEF4CAD67}"/>
                </a:ext>
              </a:extLst>
            </p:cNvPr>
            <p:cNvCxnSpPr>
              <a:cxnSpLocks/>
            </p:cNvCxnSpPr>
            <p:nvPr/>
          </p:nvCxnSpPr>
          <p:spPr>
            <a:xfrm flipV="1">
              <a:off x="7935385" y="3367300"/>
              <a:ext cx="0" cy="823521"/>
            </a:xfrm>
            <a:prstGeom prst="line">
              <a:avLst/>
            </a:prstGeom>
            <a:noFill/>
            <a:ln w="60325" cap="flat">
              <a:solidFill>
                <a:srgbClr val="0D74C1"/>
              </a:solidFill>
              <a:prstDash val="solid"/>
              <a:miter lim="400000"/>
            </a:ln>
            <a:effectLst/>
            <a:sp3d/>
          </p:spPr>
          <p:style>
            <a:lnRef idx="0">
              <a:scrgbClr r="0" g="0" b="0"/>
            </a:lnRef>
            <a:fillRef idx="0">
              <a:scrgbClr r="0" g="0" b="0"/>
            </a:fillRef>
            <a:effectRef idx="0">
              <a:scrgbClr r="0" g="0" b="0"/>
            </a:effectRef>
            <a:fontRef idx="none"/>
          </p:style>
        </p:cxnSp>
        <p:sp>
          <p:nvSpPr>
            <p:cNvPr id="45" name="Rectangle 44">
              <a:extLst>
                <a:ext uri="{FF2B5EF4-FFF2-40B4-BE49-F238E27FC236}">
                  <a16:creationId xmlns:a16="http://schemas.microsoft.com/office/drawing/2014/main" id="{15D94A11-9AAD-6F44-A6C4-FBE94920D939}"/>
                </a:ext>
              </a:extLst>
            </p:cNvPr>
            <p:cNvSpPr/>
            <p:nvPr/>
          </p:nvSpPr>
          <p:spPr>
            <a:xfrm>
              <a:off x="2713113" y="2006964"/>
              <a:ext cx="670755" cy="330860"/>
            </a:xfrm>
            <a:prstGeom prst="rect">
              <a:avLst/>
            </a:prstGeom>
            <a:solidFill>
              <a:srgbClr val="0D74C1"/>
            </a:solidFill>
            <a:ln w="25400">
              <a:noFill/>
              <a:round/>
              <a:headEnd/>
              <a:tailEnd/>
            </a:ln>
          </p:spPr>
          <p:txBody>
            <a:bodyPr lIns="68580" tIns="68580" rIns="68580" bIns="68580" anchor="ctr"/>
            <a:lstStyle/>
            <a:p>
              <a:pPr algn="ctr" fontAlgn="base">
                <a:spcBef>
                  <a:spcPts val="450"/>
                </a:spcBef>
                <a:spcAft>
                  <a:spcPct val="0"/>
                </a:spcAft>
              </a:pPr>
              <a:r>
                <a:rPr lang="en-US" sz="1200" b="1" dirty="0">
                  <a:solidFill>
                    <a:schemeClr val="bg1"/>
                  </a:solidFill>
                  <a:latin typeface="IBM Plex Sans" panose="020B0503050203000203" pitchFamily="34" charset="0"/>
                  <a:ea typeface="ＭＳ Ｐゴシック"/>
                </a:rPr>
                <a:t>App 1</a:t>
              </a:r>
            </a:p>
          </p:txBody>
        </p:sp>
        <p:cxnSp>
          <p:nvCxnSpPr>
            <p:cNvPr id="46" name="Straight Arrow Connector 45">
              <a:extLst>
                <a:ext uri="{FF2B5EF4-FFF2-40B4-BE49-F238E27FC236}">
                  <a16:creationId xmlns:a16="http://schemas.microsoft.com/office/drawing/2014/main" id="{719DDC26-856A-E245-BC0C-AFC76A15B165}"/>
                </a:ext>
              </a:extLst>
            </p:cNvPr>
            <p:cNvCxnSpPr>
              <a:cxnSpLocks/>
              <a:stCxn id="45" idx="2"/>
              <a:endCxn id="58" idx="0"/>
            </p:cNvCxnSpPr>
            <p:nvPr/>
          </p:nvCxnSpPr>
          <p:spPr>
            <a:xfrm flipH="1">
              <a:off x="3047805" y="2337824"/>
              <a:ext cx="686" cy="1240760"/>
            </a:xfrm>
            <a:prstGeom prst="straightConnector1">
              <a:avLst/>
            </a:prstGeom>
            <a:noFill/>
            <a:ln w="53975" cap="flat">
              <a:solidFill>
                <a:schemeClr val="tx1"/>
              </a:solidFill>
              <a:prstDash val="dash"/>
              <a:miter lim="400000"/>
              <a:tailEnd type="triangle"/>
            </a:ln>
            <a:effectLst/>
            <a:sp3d/>
          </p:spPr>
          <p:style>
            <a:lnRef idx="0">
              <a:scrgbClr r="0" g="0" b="0"/>
            </a:lnRef>
            <a:fillRef idx="0">
              <a:scrgbClr r="0" g="0" b="0"/>
            </a:fillRef>
            <a:effectRef idx="0">
              <a:scrgbClr r="0" g="0" b="0"/>
            </a:effectRef>
            <a:fontRef idx="none"/>
          </p:style>
        </p:cxnSp>
        <p:sp>
          <p:nvSpPr>
            <p:cNvPr id="47" name="Rectangle 46">
              <a:extLst>
                <a:ext uri="{FF2B5EF4-FFF2-40B4-BE49-F238E27FC236}">
                  <a16:creationId xmlns:a16="http://schemas.microsoft.com/office/drawing/2014/main" id="{98CBEBFA-0366-B84C-8C99-115815A2DA55}"/>
                </a:ext>
              </a:extLst>
            </p:cNvPr>
            <p:cNvSpPr/>
            <p:nvPr/>
          </p:nvSpPr>
          <p:spPr>
            <a:xfrm>
              <a:off x="3420531" y="2533591"/>
              <a:ext cx="1617220" cy="362270"/>
            </a:xfrm>
            <a:prstGeom prst="rect">
              <a:avLst/>
            </a:prstGeom>
          </p:spPr>
          <p:txBody>
            <a:bodyPr wrap="square">
              <a:spAutoFit/>
            </a:bodyPr>
            <a:lstStyle/>
            <a:p>
              <a:r>
                <a:rPr lang="en-US" sz="1050" dirty="0">
                  <a:solidFill>
                    <a:srgbClr val="272727"/>
                  </a:solidFill>
                  <a:latin typeface="IBM Plex Sans" panose="020B0503050203000203" pitchFamily="34" charset="0"/>
                </a:rPr>
                <a:t>App 1 communicates through traditional protocols</a:t>
              </a:r>
            </a:p>
          </p:txBody>
        </p:sp>
        <p:sp>
          <p:nvSpPr>
            <p:cNvPr id="48" name="Rectangle 47">
              <a:extLst>
                <a:ext uri="{FF2B5EF4-FFF2-40B4-BE49-F238E27FC236}">
                  <a16:creationId xmlns:a16="http://schemas.microsoft.com/office/drawing/2014/main" id="{B4123CCF-3499-414C-B37B-BFE53B0B2B81}"/>
                </a:ext>
              </a:extLst>
            </p:cNvPr>
            <p:cNvSpPr/>
            <p:nvPr/>
          </p:nvSpPr>
          <p:spPr>
            <a:xfrm>
              <a:off x="3543088" y="3988720"/>
              <a:ext cx="2125262" cy="503153"/>
            </a:xfrm>
            <a:prstGeom prst="rect">
              <a:avLst/>
            </a:prstGeom>
          </p:spPr>
          <p:txBody>
            <a:bodyPr wrap="square">
              <a:spAutoFit/>
            </a:bodyPr>
            <a:lstStyle/>
            <a:p>
              <a:r>
                <a:rPr lang="en-US" sz="1050" dirty="0">
                  <a:solidFill>
                    <a:srgbClr val="272727"/>
                  </a:solidFill>
                  <a:latin typeface="IBM Plex Sans" panose="020B0503050203000203" pitchFamily="34" charset="0"/>
                </a:rPr>
                <a:t>DataPower exposes a traditional endpoint (</a:t>
              </a:r>
              <a:r>
                <a:rPr lang="en-US" sz="1050" dirty="0" err="1">
                  <a:solidFill>
                    <a:srgbClr val="272727"/>
                  </a:solidFill>
                  <a:latin typeface="IBM Plex Sans" panose="020B0503050203000203" pitchFamily="34" charset="0"/>
                </a:rPr>
                <a:t>eg.</a:t>
              </a:r>
              <a:r>
                <a:rPr lang="en-US" sz="1050" dirty="0">
                  <a:solidFill>
                    <a:srgbClr val="272727"/>
                  </a:solidFill>
                  <a:latin typeface="IBM Plex Sans" panose="020B0503050203000203" pitchFamily="34" charset="0"/>
                </a:rPr>
                <a:t> HTTP(S), IBM MQ, FTP,…) and translates to Kafka</a:t>
              </a:r>
            </a:p>
          </p:txBody>
        </p:sp>
      </p:grpSp>
      <p:sp>
        <p:nvSpPr>
          <p:cNvPr id="25" name="Footer Placeholder 3">
            <a:extLst>
              <a:ext uri="{FF2B5EF4-FFF2-40B4-BE49-F238E27FC236}">
                <a16:creationId xmlns:a16="http://schemas.microsoft.com/office/drawing/2014/main" id="{9CEB7B0F-B700-9F4E-A939-30BB32FDE434}"/>
              </a:ext>
            </a:extLst>
          </p:cNvPr>
          <p:cNvSpPr txBox="1">
            <a:spLocks/>
          </p:cNvSpPr>
          <p:nvPr/>
        </p:nvSpPr>
        <p:spPr>
          <a:xfrm>
            <a:off x="56735" y="4943855"/>
            <a:ext cx="1731986" cy="166135"/>
          </a:xfrm>
          <a:prstGeom prst="rect">
            <a:avLst/>
          </a:prstGeom>
        </p:spPr>
        <p:txBody>
          <a:bodyPr/>
          <a:lstStyle>
            <a:defPPr>
              <a:defRPr lang="en-US"/>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a:lstStyle>
          <a:p>
            <a:r>
              <a:rPr lang="en-US" sz="600" dirty="0" err="1"/>
              <a:t>TechCon</a:t>
            </a:r>
            <a:r>
              <a:rPr lang="en-US" sz="600" dirty="0"/>
              <a:t> 2020/ © 2020 IBM Corporation</a:t>
            </a:r>
          </a:p>
        </p:txBody>
      </p:sp>
    </p:spTree>
    <p:extLst>
      <p:ext uri="{BB962C8B-B14F-4D97-AF65-F5344CB8AC3E}">
        <p14:creationId xmlns:p14="http://schemas.microsoft.com/office/powerpoint/2010/main" val="1680954716"/>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B5AA047-2184-F04E-8208-1E94EC99F268}"/>
              </a:ext>
            </a:extLst>
          </p:cNvPr>
          <p:cNvSpPr txBox="1">
            <a:spLocks/>
          </p:cNvSpPr>
          <p:nvPr/>
        </p:nvSpPr>
        <p:spPr>
          <a:xfrm>
            <a:off x="197514" y="222489"/>
            <a:ext cx="4840237" cy="330860"/>
          </a:xfrm>
          <a:prstGeom prst="rect">
            <a:avLst/>
          </a:prstGeom>
        </p:spPr>
        <p:txBody>
          <a:bodyPr/>
          <a:lstStyle>
            <a:lvl1pPr marL="0" marR="57144" indent="0" algn="l" defTabSz="1282572" latinLnBrk="0">
              <a:lnSpc>
                <a:spcPct val="100000"/>
              </a:lnSpc>
              <a:spcBef>
                <a:spcPts val="0"/>
              </a:spcBef>
              <a:spcAft>
                <a:spcPts val="1200"/>
              </a:spcAft>
              <a:buClrTx/>
              <a:buSzTx/>
              <a:buFontTx/>
              <a:buNone/>
              <a:tabLst/>
              <a:defRPr sz="6500" b="0" i="0" u="none" strike="noStrike" cap="none" spc="-144" baseline="0">
                <a:ln>
                  <a:noFill/>
                </a:ln>
                <a:solidFill>
                  <a:schemeClr val="tx1"/>
                </a:solidFill>
                <a:uFill>
                  <a:solidFill>
                    <a:srgbClr val="5E5E5E"/>
                  </a:solidFill>
                </a:uFill>
                <a:latin typeface="+mn-lt"/>
                <a:ea typeface="IBM Plex Sans Light" charset="0"/>
                <a:cs typeface="IBM Plex Sans Light" charset="0"/>
                <a:sym typeface="IBM Plex Sans"/>
              </a:defRPr>
            </a:lvl1pPr>
            <a:lvl2pPr marL="0" marR="57144" indent="228577" algn="l" defTabSz="1282572" latinLnBrk="0">
              <a:lnSpc>
                <a:spcPct val="100000"/>
              </a:lnSpc>
              <a:spcBef>
                <a:spcPts val="0"/>
              </a:spcBef>
              <a:spcAft>
                <a:spcPts val="0"/>
              </a:spcAft>
              <a:buClrTx/>
              <a:buSzTx/>
              <a:buFontTx/>
              <a:buNone/>
              <a:tabLst/>
              <a:defRPr sz="4800" b="1" i="0" u="none" strike="noStrike" cap="none" spc="-144" baseline="0">
                <a:ln>
                  <a:noFill/>
                </a:ln>
                <a:solidFill>
                  <a:srgbClr val="5E5E5E"/>
                </a:solidFill>
                <a:uFill>
                  <a:solidFill>
                    <a:srgbClr val="5E5E5E"/>
                  </a:solidFill>
                </a:uFill>
                <a:latin typeface="IBM Plex Sans"/>
                <a:ea typeface="IBM Plex Sans"/>
                <a:cs typeface="IBM Plex Sans"/>
                <a:sym typeface="IBM Plex Sans"/>
              </a:defRPr>
            </a:lvl2pPr>
            <a:lvl3pPr marL="0" marR="57144" indent="457154" algn="l" defTabSz="1282572" latinLnBrk="0">
              <a:lnSpc>
                <a:spcPct val="100000"/>
              </a:lnSpc>
              <a:spcBef>
                <a:spcPts val="0"/>
              </a:spcBef>
              <a:spcAft>
                <a:spcPts val="0"/>
              </a:spcAft>
              <a:buClrTx/>
              <a:buSzTx/>
              <a:buFontTx/>
              <a:buNone/>
              <a:tabLst/>
              <a:defRPr sz="4800" b="1" i="0" u="none" strike="noStrike" cap="none" spc="-144" baseline="0">
                <a:ln>
                  <a:noFill/>
                </a:ln>
                <a:solidFill>
                  <a:srgbClr val="5E5E5E"/>
                </a:solidFill>
                <a:uFill>
                  <a:solidFill>
                    <a:srgbClr val="5E5E5E"/>
                  </a:solidFill>
                </a:uFill>
                <a:latin typeface="IBM Plex Sans"/>
                <a:ea typeface="IBM Plex Sans"/>
                <a:cs typeface="IBM Plex Sans"/>
                <a:sym typeface="IBM Plex Sans"/>
              </a:defRPr>
            </a:lvl3pPr>
            <a:lvl4pPr marL="0" marR="57144" indent="685731" algn="l" defTabSz="1282572" latinLnBrk="0">
              <a:lnSpc>
                <a:spcPct val="100000"/>
              </a:lnSpc>
              <a:spcBef>
                <a:spcPts val="0"/>
              </a:spcBef>
              <a:spcAft>
                <a:spcPts val="0"/>
              </a:spcAft>
              <a:buClrTx/>
              <a:buSzTx/>
              <a:buFontTx/>
              <a:buNone/>
              <a:tabLst/>
              <a:defRPr sz="4800" b="1" i="0" u="none" strike="noStrike" cap="none" spc="-144" baseline="0">
                <a:ln>
                  <a:noFill/>
                </a:ln>
                <a:solidFill>
                  <a:srgbClr val="5E5E5E"/>
                </a:solidFill>
                <a:uFill>
                  <a:solidFill>
                    <a:srgbClr val="5E5E5E"/>
                  </a:solidFill>
                </a:uFill>
                <a:latin typeface="IBM Plex Sans"/>
                <a:ea typeface="IBM Plex Sans"/>
                <a:cs typeface="IBM Plex Sans"/>
                <a:sym typeface="IBM Plex Sans"/>
              </a:defRPr>
            </a:lvl4pPr>
            <a:lvl5pPr marL="0" marR="57144" indent="914309" algn="l" defTabSz="1282572" latinLnBrk="0">
              <a:lnSpc>
                <a:spcPct val="100000"/>
              </a:lnSpc>
              <a:spcBef>
                <a:spcPts val="0"/>
              </a:spcBef>
              <a:spcAft>
                <a:spcPts val="0"/>
              </a:spcAft>
              <a:buClrTx/>
              <a:buSzTx/>
              <a:buFontTx/>
              <a:buNone/>
              <a:tabLst/>
              <a:defRPr sz="4800" b="1" i="0" u="none" strike="noStrike" cap="none" spc="-144" baseline="0">
                <a:ln>
                  <a:noFill/>
                </a:ln>
                <a:solidFill>
                  <a:srgbClr val="5E5E5E"/>
                </a:solidFill>
                <a:uFill>
                  <a:solidFill>
                    <a:srgbClr val="5E5E5E"/>
                  </a:solidFill>
                </a:uFill>
                <a:latin typeface="IBM Plex Sans"/>
                <a:ea typeface="IBM Plex Sans"/>
                <a:cs typeface="IBM Plex Sans"/>
                <a:sym typeface="IBM Plex Sans"/>
              </a:defRPr>
            </a:lvl5pPr>
            <a:lvl6pPr marL="0" marR="57144" indent="1142886" algn="l" defTabSz="1282572" latinLnBrk="0">
              <a:lnSpc>
                <a:spcPct val="100000"/>
              </a:lnSpc>
              <a:spcBef>
                <a:spcPts val="0"/>
              </a:spcBef>
              <a:spcAft>
                <a:spcPts val="0"/>
              </a:spcAft>
              <a:buClrTx/>
              <a:buSzTx/>
              <a:buFontTx/>
              <a:buNone/>
              <a:tabLst/>
              <a:defRPr sz="4800" b="1" i="0" u="none" strike="noStrike" cap="none" spc="-144" baseline="0">
                <a:ln>
                  <a:noFill/>
                </a:ln>
                <a:solidFill>
                  <a:srgbClr val="5E5E5E"/>
                </a:solidFill>
                <a:uFill>
                  <a:solidFill>
                    <a:srgbClr val="5E5E5E"/>
                  </a:solidFill>
                </a:uFill>
                <a:latin typeface="IBM Plex Sans"/>
                <a:ea typeface="IBM Plex Sans"/>
                <a:cs typeface="IBM Plex Sans"/>
                <a:sym typeface="IBM Plex Sans"/>
              </a:defRPr>
            </a:lvl6pPr>
            <a:lvl7pPr marL="0" marR="57144" indent="1371463" algn="l" defTabSz="1282572" latinLnBrk="0">
              <a:lnSpc>
                <a:spcPct val="100000"/>
              </a:lnSpc>
              <a:spcBef>
                <a:spcPts val="0"/>
              </a:spcBef>
              <a:spcAft>
                <a:spcPts val="0"/>
              </a:spcAft>
              <a:buClrTx/>
              <a:buSzTx/>
              <a:buFontTx/>
              <a:buNone/>
              <a:tabLst/>
              <a:defRPr sz="4800" b="1" i="0" u="none" strike="noStrike" cap="none" spc="-144" baseline="0">
                <a:ln>
                  <a:noFill/>
                </a:ln>
                <a:solidFill>
                  <a:srgbClr val="5E5E5E"/>
                </a:solidFill>
                <a:uFill>
                  <a:solidFill>
                    <a:srgbClr val="5E5E5E"/>
                  </a:solidFill>
                </a:uFill>
                <a:latin typeface="IBM Plex Sans"/>
                <a:ea typeface="IBM Plex Sans"/>
                <a:cs typeface="IBM Plex Sans"/>
                <a:sym typeface="IBM Plex Sans"/>
              </a:defRPr>
            </a:lvl7pPr>
            <a:lvl8pPr marL="0" marR="57144" indent="1600040" algn="l" defTabSz="1282572" latinLnBrk="0">
              <a:lnSpc>
                <a:spcPct val="100000"/>
              </a:lnSpc>
              <a:spcBef>
                <a:spcPts val="0"/>
              </a:spcBef>
              <a:spcAft>
                <a:spcPts val="0"/>
              </a:spcAft>
              <a:buClrTx/>
              <a:buSzTx/>
              <a:buFontTx/>
              <a:buNone/>
              <a:tabLst/>
              <a:defRPr sz="4800" b="1" i="0" u="none" strike="noStrike" cap="none" spc="-144" baseline="0">
                <a:ln>
                  <a:noFill/>
                </a:ln>
                <a:solidFill>
                  <a:srgbClr val="5E5E5E"/>
                </a:solidFill>
                <a:uFill>
                  <a:solidFill>
                    <a:srgbClr val="5E5E5E"/>
                  </a:solidFill>
                </a:uFill>
                <a:latin typeface="IBM Plex Sans"/>
                <a:ea typeface="IBM Plex Sans"/>
                <a:cs typeface="IBM Plex Sans"/>
                <a:sym typeface="IBM Plex Sans"/>
              </a:defRPr>
            </a:lvl8pPr>
            <a:lvl9pPr marL="0" marR="57144" indent="1828617" algn="l" defTabSz="1282572" latinLnBrk="0">
              <a:lnSpc>
                <a:spcPct val="100000"/>
              </a:lnSpc>
              <a:spcBef>
                <a:spcPts val="0"/>
              </a:spcBef>
              <a:spcAft>
                <a:spcPts val="0"/>
              </a:spcAft>
              <a:buClrTx/>
              <a:buSzTx/>
              <a:buFontTx/>
              <a:buNone/>
              <a:tabLst/>
              <a:defRPr sz="4800" b="1" i="0" u="none" strike="noStrike" cap="none" spc="-144" baseline="0">
                <a:ln>
                  <a:noFill/>
                </a:ln>
                <a:solidFill>
                  <a:srgbClr val="5E5E5E"/>
                </a:solidFill>
                <a:uFill>
                  <a:solidFill>
                    <a:srgbClr val="5E5E5E"/>
                  </a:solidFill>
                </a:uFill>
                <a:latin typeface="IBM Plex Sans"/>
                <a:ea typeface="IBM Plex Sans"/>
                <a:cs typeface="IBM Plex Sans"/>
                <a:sym typeface="IBM Plex Sans"/>
              </a:defRPr>
            </a:lvl9pPr>
          </a:lstStyle>
          <a:p>
            <a:r>
              <a:rPr lang="en-US" sz="2400" kern="0" dirty="0">
                <a:solidFill>
                  <a:schemeClr val="bg1">
                    <a:lumMod val="10000"/>
                  </a:schemeClr>
                </a:solidFill>
                <a:latin typeface="IBM Plex Sans" panose="020B0503050203000203" pitchFamily="34" charset="0"/>
                <a:cs typeface="Arial" panose="020B0604020202020204" pitchFamily="34" charset="0"/>
              </a:rPr>
              <a:t>Scenario 2: Kafka extension with additional security protocols</a:t>
            </a:r>
            <a:endParaRPr lang="en-US" sz="2400" kern="0" dirty="0">
              <a:solidFill>
                <a:schemeClr val="bg1">
                  <a:lumMod val="10000"/>
                </a:schemeClr>
              </a:solidFill>
              <a:latin typeface="IBM Plex Sans" panose="020B0503050203000203" pitchFamily="34" charset="0"/>
            </a:endParaRPr>
          </a:p>
        </p:txBody>
      </p:sp>
      <p:sp>
        <p:nvSpPr>
          <p:cNvPr id="89" name="TextBox 88">
            <a:extLst>
              <a:ext uri="{FF2B5EF4-FFF2-40B4-BE49-F238E27FC236}">
                <a16:creationId xmlns:a16="http://schemas.microsoft.com/office/drawing/2014/main" id="{F011D2C4-B4AD-9B40-A400-475BE872B417}"/>
              </a:ext>
            </a:extLst>
          </p:cNvPr>
          <p:cNvSpPr txBox="1"/>
          <p:nvPr/>
        </p:nvSpPr>
        <p:spPr>
          <a:xfrm>
            <a:off x="5859048" y="131817"/>
            <a:ext cx="3193512" cy="421532"/>
          </a:xfrm>
          <a:prstGeom prst="rect">
            <a:avLst/>
          </a:prstGeom>
          <a:gradFill flip="none" rotWithShape="1">
            <a:gsLst>
              <a:gs pos="100000">
                <a:schemeClr val="accent3">
                  <a:lumMod val="60000"/>
                  <a:lumOff val="40000"/>
                </a:schemeClr>
              </a:gs>
              <a:gs pos="17000">
                <a:schemeClr val="accent2">
                  <a:lumMod val="45000"/>
                  <a:lumOff val="55000"/>
                </a:schemeClr>
              </a:gs>
              <a:gs pos="0">
                <a:schemeClr val="accent2">
                  <a:lumMod val="30000"/>
                  <a:lumOff val="70000"/>
                </a:schemeClr>
              </a:gs>
            </a:gsLst>
            <a:lin ang="54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t">
            <a:noAutofit/>
          </a:bodyPr>
          <a:lstStyle/>
          <a:p>
            <a:pPr defTabSz="4763" hangingPunct="0">
              <a:tabLst>
                <a:tab pos="133350" algn="l"/>
                <a:tab pos="266700" algn="l"/>
                <a:tab pos="400050" algn="l"/>
                <a:tab pos="533400" algn="l"/>
                <a:tab pos="666750" algn="l"/>
                <a:tab pos="800100" algn="l"/>
                <a:tab pos="933450" algn="l"/>
                <a:tab pos="1066800" algn="l"/>
                <a:tab pos="1200150" algn="l"/>
                <a:tab pos="1333500" algn="l"/>
                <a:tab pos="1466850" algn="l"/>
                <a:tab pos="1600200" algn="l"/>
              </a:tabLst>
            </a:pPr>
            <a:r>
              <a:rPr lang="en-US" sz="1200" dirty="0">
                <a:solidFill>
                  <a:srgbClr val="3E3E3E"/>
                </a:solidFill>
                <a:latin typeface="IBM Plex Sans" panose="020B0503050203000203" pitchFamily="34" charset="0"/>
                <a:ea typeface="IBM Plex Sans"/>
                <a:cs typeface="IBM Plex Sans"/>
                <a:sym typeface="IBM Plex Sans"/>
              </a:rPr>
              <a:t>Secure traffic across organization zones using a flexible set of secure protocols </a:t>
            </a:r>
          </a:p>
        </p:txBody>
      </p:sp>
      <p:grpSp>
        <p:nvGrpSpPr>
          <p:cNvPr id="2" name="Group 1">
            <a:extLst>
              <a:ext uri="{FF2B5EF4-FFF2-40B4-BE49-F238E27FC236}">
                <a16:creationId xmlns:a16="http://schemas.microsoft.com/office/drawing/2014/main" id="{EB041AE1-E7DB-8D4A-982A-3B48B65C11B6}"/>
              </a:ext>
            </a:extLst>
          </p:cNvPr>
          <p:cNvGrpSpPr/>
          <p:nvPr/>
        </p:nvGrpSpPr>
        <p:grpSpPr>
          <a:xfrm>
            <a:off x="348615" y="1263083"/>
            <a:ext cx="8446770" cy="3657928"/>
            <a:chOff x="1342053" y="2006964"/>
            <a:chExt cx="6928709" cy="3189325"/>
          </a:xfrm>
        </p:grpSpPr>
        <p:grpSp>
          <p:nvGrpSpPr>
            <p:cNvPr id="36" name="Group 35">
              <a:extLst>
                <a:ext uri="{FF2B5EF4-FFF2-40B4-BE49-F238E27FC236}">
                  <a16:creationId xmlns:a16="http://schemas.microsoft.com/office/drawing/2014/main" id="{B6A375BE-C925-5749-844E-199D396880BC}"/>
                </a:ext>
              </a:extLst>
            </p:cNvPr>
            <p:cNvGrpSpPr/>
            <p:nvPr/>
          </p:nvGrpSpPr>
          <p:grpSpPr>
            <a:xfrm>
              <a:off x="1342053" y="2030919"/>
              <a:ext cx="459051" cy="3131836"/>
              <a:chOff x="6286550" y="5531804"/>
              <a:chExt cx="1224136" cy="6438468"/>
            </a:xfrm>
          </p:grpSpPr>
          <p:cxnSp>
            <p:nvCxnSpPr>
              <p:cNvPr id="37" name="Straight Connector 36">
                <a:extLst>
                  <a:ext uri="{FF2B5EF4-FFF2-40B4-BE49-F238E27FC236}">
                    <a16:creationId xmlns:a16="http://schemas.microsoft.com/office/drawing/2014/main" id="{2437BEF0-D2F1-1342-9C6D-CE3CEF854607}"/>
                  </a:ext>
                </a:extLst>
              </p:cNvPr>
              <p:cNvCxnSpPr>
                <a:cxnSpLocks/>
              </p:cNvCxnSpPr>
              <p:nvPr/>
            </p:nvCxnSpPr>
            <p:spPr>
              <a:xfrm>
                <a:off x="7510686" y="5531804"/>
                <a:ext cx="0" cy="6432588"/>
              </a:xfrm>
              <a:prstGeom prst="line">
                <a:avLst/>
              </a:prstGeom>
              <a:noFill/>
              <a:ln w="76200" cap="flat">
                <a:solidFill>
                  <a:srgbClr val="C00000"/>
                </a:solidFill>
                <a:prstDash val="solid"/>
                <a:miter lim="400000"/>
              </a:ln>
              <a:effectLst/>
              <a:sp3d/>
            </p:spPr>
            <p:style>
              <a:lnRef idx="0">
                <a:scrgbClr r="0" g="0" b="0"/>
              </a:lnRef>
              <a:fillRef idx="0">
                <a:scrgbClr r="0" g="0" b="0"/>
              </a:fillRef>
              <a:effectRef idx="0">
                <a:scrgbClr r="0" g="0" b="0"/>
              </a:effectRef>
              <a:fontRef idx="none"/>
            </p:style>
          </p:cxnSp>
          <p:cxnSp>
            <p:nvCxnSpPr>
              <p:cNvPr id="38" name="Straight Connector 37">
                <a:extLst>
                  <a:ext uri="{FF2B5EF4-FFF2-40B4-BE49-F238E27FC236}">
                    <a16:creationId xmlns:a16="http://schemas.microsoft.com/office/drawing/2014/main" id="{55281C02-4B67-7445-8CDB-55594DC9751E}"/>
                  </a:ext>
                </a:extLst>
              </p:cNvPr>
              <p:cNvCxnSpPr>
                <a:cxnSpLocks/>
              </p:cNvCxnSpPr>
              <p:nvPr/>
            </p:nvCxnSpPr>
            <p:spPr>
              <a:xfrm>
                <a:off x="6286550" y="5537684"/>
                <a:ext cx="0" cy="6432588"/>
              </a:xfrm>
              <a:prstGeom prst="line">
                <a:avLst/>
              </a:prstGeom>
              <a:noFill/>
              <a:ln w="76200" cap="flat">
                <a:solidFill>
                  <a:srgbClr val="C00000"/>
                </a:solidFill>
                <a:prstDash val="solid"/>
                <a:miter lim="400000"/>
              </a:ln>
              <a:effectLst/>
              <a:sp3d/>
            </p:spPr>
            <p:style>
              <a:lnRef idx="0">
                <a:scrgbClr r="0" g="0" b="0"/>
              </a:lnRef>
              <a:fillRef idx="0">
                <a:scrgbClr r="0" g="0" b="0"/>
              </a:fillRef>
              <a:effectRef idx="0">
                <a:scrgbClr r="0" g="0" b="0"/>
              </a:effectRef>
              <a:fontRef idx="none"/>
            </p:style>
          </p:cxnSp>
          <p:sp>
            <p:nvSpPr>
              <p:cNvPr id="39" name="Rectangle 38">
                <a:extLst>
                  <a:ext uri="{FF2B5EF4-FFF2-40B4-BE49-F238E27FC236}">
                    <a16:creationId xmlns:a16="http://schemas.microsoft.com/office/drawing/2014/main" id="{E6459009-4CF1-CF47-8F80-1FD73EA969A1}"/>
                  </a:ext>
                </a:extLst>
              </p:cNvPr>
              <p:cNvSpPr/>
              <p:nvPr/>
            </p:nvSpPr>
            <p:spPr>
              <a:xfrm>
                <a:off x="6358557" y="5531804"/>
                <a:ext cx="1111035" cy="6432588"/>
              </a:xfrm>
              <a:prstGeom prst="rect">
                <a:avLst/>
              </a:prstGeom>
              <a:solidFill>
                <a:srgbClr val="C00000">
                  <a:alpha val="37647"/>
                </a:srgbClr>
              </a:solidFill>
              <a:ln>
                <a:noFill/>
              </a:ln>
            </p:spPr>
            <p:txBody>
              <a:bodyPr rtlCol="0" anchor="ctr">
                <a:noAutofit/>
              </a:bodyPr>
              <a:lstStyle/>
              <a:p>
                <a:pPr algn="ctr"/>
                <a:endParaRPr lang="en-US" sz="1050" dirty="0"/>
              </a:p>
            </p:txBody>
          </p:sp>
        </p:grpSp>
        <p:sp>
          <p:nvSpPr>
            <p:cNvPr id="40" name="Oval 39">
              <a:extLst>
                <a:ext uri="{FF2B5EF4-FFF2-40B4-BE49-F238E27FC236}">
                  <a16:creationId xmlns:a16="http://schemas.microsoft.com/office/drawing/2014/main" id="{C40AD9E8-D71D-DF49-8403-32BDBF84B377}"/>
                </a:ext>
              </a:extLst>
            </p:cNvPr>
            <p:cNvSpPr/>
            <p:nvPr/>
          </p:nvSpPr>
          <p:spPr>
            <a:xfrm>
              <a:off x="7659687" y="2881246"/>
              <a:ext cx="551397" cy="486054"/>
            </a:xfrm>
            <a:prstGeom prst="ellipse">
              <a:avLst/>
            </a:prstGeom>
            <a:solidFill>
              <a:srgbClr val="0D74C1"/>
            </a:solidFill>
            <a:ln>
              <a:solidFill>
                <a:schemeClr val="accent1"/>
              </a:solidFill>
            </a:ln>
          </p:spPr>
          <p:txBody>
            <a:bodyPr lIns="0" rIns="0" rtlCol="0" anchor="ctr">
              <a:noAutofit/>
            </a:bodyPr>
            <a:lstStyle/>
            <a:p>
              <a:pPr algn="ctr"/>
              <a:r>
                <a:rPr lang="en-US" sz="1200" b="1" dirty="0">
                  <a:solidFill>
                    <a:schemeClr val="bg1"/>
                  </a:solidFill>
                  <a:latin typeface="IBM Plex Sans Condensed" panose="020B0506050203000203" pitchFamily="34" charset="77"/>
                </a:rPr>
                <a:t>Kafka</a:t>
              </a:r>
            </a:p>
          </p:txBody>
        </p:sp>
        <p:sp>
          <p:nvSpPr>
            <p:cNvPr id="41" name="Oval 40">
              <a:extLst>
                <a:ext uri="{FF2B5EF4-FFF2-40B4-BE49-F238E27FC236}">
                  <a16:creationId xmlns:a16="http://schemas.microsoft.com/office/drawing/2014/main" id="{34CA63F8-49FC-9E46-95D2-8C1F755071AF}"/>
                </a:ext>
              </a:extLst>
            </p:cNvPr>
            <p:cNvSpPr/>
            <p:nvPr/>
          </p:nvSpPr>
          <p:spPr>
            <a:xfrm>
              <a:off x="6904526" y="3494570"/>
              <a:ext cx="551397" cy="486054"/>
            </a:xfrm>
            <a:prstGeom prst="ellipse">
              <a:avLst/>
            </a:prstGeom>
            <a:solidFill>
              <a:srgbClr val="0D74C1"/>
            </a:solidFill>
            <a:ln>
              <a:solidFill>
                <a:schemeClr val="accent1"/>
              </a:solidFill>
            </a:ln>
          </p:spPr>
          <p:txBody>
            <a:bodyPr lIns="0" rIns="0" rtlCol="0" anchor="ctr">
              <a:noAutofit/>
            </a:bodyPr>
            <a:lstStyle/>
            <a:p>
              <a:pPr algn="ctr"/>
              <a:r>
                <a:rPr lang="en-US" sz="1200" b="1" dirty="0">
                  <a:solidFill>
                    <a:schemeClr val="bg1"/>
                  </a:solidFill>
                  <a:latin typeface="IBM Plex Sans Condensed" panose="020B0506050203000203" pitchFamily="34" charset="77"/>
                </a:rPr>
                <a:t>Kafka</a:t>
              </a:r>
            </a:p>
          </p:txBody>
        </p:sp>
        <p:sp>
          <p:nvSpPr>
            <p:cNvPr id="42" name="Oval 41">
              <a:extLst>
                <a:ext uri="{FF2B5EF4-FFF2-40B4-BE49-F238E27FC236}">
                  <a16:creationId xmlns:a16="http://schemas.microsoft.com/office/drawing/2014/main" id="{ECE196B8-69AB-5D4C-976E-F4E050F0683B}"/>
                </a:ext>
              </a:extLst>
            </p:cNvPr>
            <p:cNvSpPr/>
            <p:nvPr/>
          </p:nvSpPr>
          <p:spPr>
            <a:xfrm>
              <a:off x="7659687" y="4183622"/>
              <a:ext cx="551397" cy="486054"/>
            </a:xfrm>
            <a:prstGeom prst="ellipse">
              <a:avLst/>
            </a:prstGeom>
            <a:solidFill>
              <a:srgbClr val="0D74C1"/>
            </a:solidFill>
            <a:ln>
              <a:solidFill>
                <a:schemeClr val="accent1"/>
              </a:solidFill>
            </a:ln>
          </p:spPr>
          <p:txBody>
            <a:bodyPr lIns="0" rIns="0" rtlCol="0" anchor="ctr">
              <a:noAutofit/>
            </a:bodyPr>
            <a:lstStyle/>
            <a:p>
              <a:pPr algn="ctr"/>
              <a:r>
                <a:rPr lang="en-US" sz="1200" b="1" dirty="0">
                  <a:solidFill>
                    <a:schemeClr val="bg1"/>
                  </a:solidFill>
                  <a:latin typeface="IBM Plex Sans Condensed" panose="020B0506050203000203" pitchFamily="34" charset="77"/>
                </a:rPr>
                <a:t>Kafka</a:t>
              </a:r>
            </a:p>
          </p:txBody>
        </p:sp>
        <p:cxnSp>
          <p:nvCxnSpPr>
            <p:cNvPr id="43" name="Straight Connector 42">
              <a:extLst>
                <a:ext uri="{FF2B5EF4-FFF2-40B4-BE49-F238E27FC236}">
                  <a16:creationId xmlns:a16="http://schemas.microsoft.com/office/drawing/2014/main" id="{E923F9C4-2645-8C4B-9FAA-13BC72029FF7}"/>
                </a:ext>
              </a:extLst>
            </p:cNvPr>
            <p:cNvCxnSpPr>
              <a:cxnSpLocks/>
              <a:stCxn id="40" idx="3"/>
              <a:endCxn id="41" idx="7"/>
            </p:cNvCxnSpPr>
            <p:nvPr/>
          </p:nvCxnSpPr>
          <p:spPr>
            <a:xfrm flipH="1">
              <a:off x="7375173" y="3296119"/>
              <a:ext cx="365265" cy="269633"/>
            </a:xfrm>
            <a:prstGeom prst="line">
              <a:avLst/>
            </a:prstGeom>
            <a:noFill/>
            <a:ln w="60325" cap="flat">
              <a:solidFill>
                <a:srgbClr val="0D74C1"/>
              </a:solidFill>
              <a:prstDash val="solid"/>
              <a:miter lim="400000"/>
            </a:ln>
            <a:effectLst/>
            <a:sp3d/>
          </p:spPr>
          <p:style>
            <a:lnRef idx="0">
              <a:scrgbClr r="0" g="0" b="0"/>
            </a:lnRef>
            <a:fillRef idx="0">
              <a:scrgbClr r="0" g="0" b="0"/>
            </a:fillRef>
            <a:effectRef idx="0">
              <a:scrgbClr r="0" g="0" b="0"/>
            </a:effectRef>
            <a:fontRef idx="none"/>
          </p:style>
        </p:cxnSp>
        <p:cxnSp>
          <p:nvCxnSpPr>
            <p:cNvPr id="44" name="Straight Connector 43">
              <a:extLst>
                <a:ext uri="{FF2B5EF4-FFF2-40B4-BE49-F238E27FC236}">
                  <a16:creationId xmlns:a16="http://schemas.microsoft.com/office/drawing/2014/main" id="{5FDB0B0C-4063-7443-9834-D38DE7415B66}"/>
                </a:ext>
              </a:extLst>
            </p:cNvPr>
            <p:cNvCxnSpPr>
              <a:cxnSpLocks/>
              <a:stCxn id="42" idx="1"/>
              <a:endCxn id="41" idx="5"/>
            </p:cNvCxnSpPr>
            <p:nvPr/>
          </p:nvCxnSpPr>
          <p:spPr>
            <a:xfrm flipH="1" flipV="1">
              <a:off x="7375173" y="3909443"/>
              <a:ext cx="365264" cy="345359"/>
            </a:xfrm>
            <a:prstGeom prst="line">
              <a:avLst/>
            </a:prstGeom>
            <a:noFill/>
            <a:ln w="60325" cap="flat">
              <a:solidFill>
                <a:srgbClr val="0D74C1"/>
              </a:solidFill>
              <a:prstDash val="solid"/>
              <a:miter lim="400000"/>
            </a:ln>
            <a:effectLst/>
            <a:sp3d/>
          </p:spPr>
          <p:style>
            <a:lnRef idx="0">
              <a:scrgbClr r="0" g="0" b="0"/>
            </a:lnRef>
            <a:fillRef idx="0">
              <a:scrgbClr r="0" g="0" b="0"/>
            </a:fillRef>
            <a:effectRef idx="0">
              <a:scrgbClr r="0" g="0" b="0"/>
            </a:effectRef>
            <a:fontRef idx="none"/>
          </p:style>
        </p:cxnSp>
        <p:sp>
          <p:nvSpPr>
            <p:cNvPr id="51" name="Rectangle 50">
              <a:extLst>
                <a:ext uri="{FF2B5EF4-FFF2-40B4-BE49-F238E27FC236}">
                  <a16:creationId xmlns:a16="http://schemas.microsoft.com/office/drawing/2014/main" id="{B28984F5-4F97-4F4A-A8F9-C7C4337B0C03}"/>
                </a:ext>
              </a:extLst>
            </p:cNvPr>
            <p:cNvSpPr/>
            <p:nvPr/>
          </p:nvSpPr>
          <p:spPr>
            <a:xfrm>
              <a:off x="7600007" y="2006964"/>
              <a:ext cx="670755" cy="330860"/>
            </a:xfrm>
            <a:prstGeom prst="rect">
              <a:avLst/>
            </a:prstGeom>
            <a:solidFill>
              <a:srgbClr val="0D74C1"/>
            </a:solidFill>
            <a:ln w="25400">
              <a:noFill/>
              <a:round/>
              <a:headEnd/>
              <a:tailEnd/>
            </a:ln>
          </p:spPr>
          <p:txBody>
            <a:bodyPr lIns="68580" tIns="68580" rIns="68580" bIns="68580" anchor="ctr"/>
            <a:lstStyle/>
            <a:p>
              <a:pPr algn="ctr" fontAlgn="base">
                <a:spcBef>
                  <a:spcPts val="450"/>
                </a:spcBef>
                <a:spcAft>
                  <a:spcPct val="0"/>
                </a:spcAft>
              </a:pPr>
              <a:r>
                <a:rPr lang="en-US" sz="1200" b="1" dirty="0">
                  <a:solidFill>
                    <a:schemeClr val="bg1"/>
                  </a:solidFill>
                  <a:latin typeface="IBM Plex Sans" panose="020B0503050203000203" pitchFamily="34" charset="0"/>
                  <a:ea typeface="ＭＳ Ｐゴシック"/>
                </a:rPr>
                <a:t>App 2</a:t>
              </a:r>
            </a:p>
          </p:txBody>
        </p:sp>
        <p:sp>
          <p:nvSpPr>
            <p:cNvPr id="58" name="Rectangle 57">
              <a:extLst>
                <a:ext uri="{FF2B5EF4-FFF2-40B4-BE49-F238E27FC236}">
                  <a16:creationId xmlns:a16="http://schemas.microsoft.com/office/drawing/2014/main" id="{F7DF38F0-A46A-9642-8460-C88DBBA1BB96}"/>
                </a:ext>
              </a:extLst>
            </p:cNvPr>
            <p:cNvSpPr/>
            <p:nvPr/>
          </p:nvSpPr>
          <p:spPr>
            <a:xfrm>
              <a:off x="2506847" y="3578584"/>
              <a:ext cx="1081916" cy="330860"/>
            </a:xfrm>
            <a:prstGeom prst="rect">
              <a:avLst/>
            </a:prstGeom>
            <a:solidFill>
              <a:srgbClr val="0D74C1"/>
            </a:solidFill>
            <a:ln w="25400">
              <a:noFill/>
              <a:round/>
              <a:headEnd/>
              <a:tailEnd/>
            </a:ln>
          </p:spPr>
          <p:txBody>
            <a:bodyPr lIns="68580" tIns="68580" rIns="68580" bIns="68580" anchor="ctr"/>
            <a:lstStyle/>
            <a:p>
              <a:pPr algn="ctr" fontAlgn="base">
                <a:spcBef>
                  <a:spcPts val="450"/>
                </a:spcBef>
                <a:spcAft>
                  <a:spcPct val="0"/>
                </a:spcAft>
              </a:pPr>
              <a:r>
                <a:rPr lang="en-US" sz="1200" b="1" dirty="0">
                  <a:solidFill>
                    <a:schemeClr val="bg1"/>
                  </a:solidFill>
                  <a:latin typeface="IBM Plex Sans" panose="020B0503050203000203" pitchFamily="34" charset="0"/>
                  <a:ea typeface="ＭＳ Ｐゴシック"/>
                </a:rPr>
                <a:t>DataPower</a:t>
              </a:r>
            </a:p>
          </p:txBody>
        </p:sp>
        <p:cxnSp>
          <p:nvCxnSpPr>
            <p:cNvPr id="68" name="Straight Arrow Connector 67">
              <a:extLst>
                <a:ext uri="{FF2B5EF4-FFF2-40B4-BE49-F238E27FC236}">
                  <a16:creationId xmlns:a16="http://schemas.microsoft.com/office/drawing/2014/main" id="{9C69017B-88F8-1543-BBB9-3F750D2D7117}"/>
                </a:ext>
              </a:extLst>
            </p:cNvPr>
            <p:cNvCxnSpPr>
              <a:cxnSpLocks/>
              <a:stCxn id="58" idx="3"/>
              <a:endCxn id="41" idx="2"/>
            </p:cNvCxnSpPr>
            <p:nvPr/>
          </p:nvCxnSpPr>
          <p:spPr>
            <a:xfrm flipV="1">
              <a:off x="3588763" y="3737597"/>
              <a:ext cx="3315764" cy="6416"/>
            </a:xfrm>
            <a:prstGeom prst="straightConnector1">
              <a:avLst/>
            </a:prstGeom>
            <a:noFill/>
            <a:ln w="53975" cap="flat">
              <a:solidFill>
                <a:schemeClr val="tx1"/>
              </a:solidFill>
              <a:prstDash val="dash"/>
              <a:miter lim="400000"/>
              <a:tailEnd type="triangle"/>
            </a:ln>
            <a:effectLst/>
            <a:sp3d/>
          </p:spPr>
          <p:style>
            <a:lnRef idx="0">
              <a:scrgbClr r="0" g="0" b="0"/>
            </a:lnRef>
            <a:fillRef idx="0">
              <a:scrgbClr r="0" g="0" b="0"/>
            </a:fillRef>
            <a:effectRef idx="0">
              <a:scrgbClr r="0" g="0" b="0"/>
            </a:effectRef>
            <a:fontRef idx="none"/>
          </p:style>
        </p:cxnSp>
        <p:cxnSp>
          <p:nvCxnSpPr>
            <p:cNvPr id="73" name="Straight Arrow Connector 72">
              <a:extLst>
                <a:ext uri="{FF2B5EF4-FFF2-40B4-BE49-F238E27FC236}">
                  <a16:creationId xmlns:a16="http://schemas.microsoft.com/office/drawing/2014/main" id="{F7B3CA3A-8186-F643-A801-75A06756FFA6}"/>
                </a:ext>
              </a:extLst>
            </p:cNvPr>
            <p:cNvCxnSpPr>
              <a:cxnSpLocks/>
              <a:stCxn id="40" idx="0"/>
              <a:endCxn id="51" idx="2"/>
            </p:cNvCxnSpPr>
            <p:nvPr/>
          </p:nvCxnSpPr>
          <p:spPr>
            <a:xfrm flipH="1" flipV="1">
              <a:off x="7935385" y="2337824"/>
              <a:ext cx="1" cy="543422"/>
            </a:xfrm>
            <a:prstGeom prst="straightConnector1">
              <a:avLst/>
            </a:prstGeom>
            <a:noFill/>
            <a:ln w="53975" cap="flat">
              <a:solidFill>
                <a:schemeClr val="tx1"/>
              </a:solidFill>
              <a:prstDash val="dash"/>
              <a:miter lim="400000"/>
              <a:tailEnd type="triangle"/>
            </a:ln>
            <a:effectLst/>
            <a:sp3d/>
          </p:spPr>
          <p:style>
            <a:lnRef idx="0">
              <a:scrgbClr r="0" g="0" b="0"/>
            </a:lnRef>
            <a:fillRef idx="0">
              <a:scrgbClr r="0" g="0" b="0"/>
            </a:fillRef>
            <a:effectRef idx="0">
              <a:scrgbClr r="0" g="0" b="0"/>
            </a:effectRef>
            <a:fontRef idx="none"/>
          </p:style>
        </p:cxnSp>
        <p:sp>
          <p:nvSpPr>
            <p:cNvPr id="76" name="Rectangle 75">
              <a:extLst>
                <a:ext uri="{FF2B5EF4-FFF2-40B4-BE49-F238E27FC236}">
                  <a16:creationId xmlns:a16="http://schemas.microsoft.com/office/drawing/2014/main" id="{06780B0C-6754-024D-98BD-7CB94F207DEB}"/>
                </a:ext>
              </a:extLst>
            </p:cNvPr>
            <p:cNvSpPr/>
            <p:nvPr/>
          </p:nvSpPr>
          <p:spPr>
            <a:xfrm>
              <a:off x="6041587" y="2006964"/>
              <a:ext cx="1390731" cy="362270"/>
            </a:xfrm>
            <a:prstGeom prst="rect">
              <a:avLst/>
            </a:prstGeom>
          </p:spPr>
          <p:txBody>
            <a:bodyPr wrap="square">
              <a:spAutoFit/>
            </a:bodyPr>
            <a:lstStyle/>
            <a:p>
              <a:r>
                <a:rPr lang="en-US" sz="1050" dirty="0">
                  <a:solidFill>
                    <a:srgbClr val="272727"/>
                  </a:solidFill>
                  <a:latin typeface="IBM Plex Sans" panose="020B0503050203000203" pitchFamily="34" charset="0"/>
                </a:rPr>
                <a:t>App 2 accepts events as they arrive</a:t>
              </a:r>
            </a:p>
          </p:txBody>
        </p:sp>
        <p:sp>
          <p:nvSpPr>
            <p:cNvPr id="78" name="TextBox 77">
              <a:extLst>
                <a:ext uri="{FF2B5EF4-FFF2-40B4-BE49-F238E27FC236}">
                  <a16:creationId xmlns:a16="http://schemas.microsoft.com/office/drawing/2014/main" id="{3956EED9-FBF9-3E46-ADB3-DB74BBEE4667}"/>
                </a:ext>
              </a:extLst>
            </p:cNvPr>
            <p:cNvSpPr txBox="1"/>
            <p:nvPr/>
          </p:nvSpPr>
          <p:spPr>
            <a:xfrm>
              <a:off x="1412649" y="2859309"/>
              <a:ext cx="314115" cy="2738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9050" tIns="19050" rIns="19050" bIns="19050" numCol="1" spcCol="38100" rtlCol="0" anchor="t">
              <a:noAutofit/>
            </a:bodyPr>
            <a:lstStyle/>
            <a:p>
              <a:pPr defTabSz="4763" hangingPunct="0">
                <a:lnSpc>
                  <a:spcPct val="120000"/>
                </a:lnSpc>
                <a:tabLst>
                  <a:tab pos="133350" algn="l"/>
                  <a:tab pos="266700" algn="l"/>
                  <a:tab pos="400050" algn="l"/>
                  <a:tab pos="533400" algn="l"/>
                  <a:tab pos="666750" algn="l"/>
                  <a:tab pos="800100" algn="l"/>
                  <a:tab pos="933450" algn="l"/>
                  <a:tab pos="1066800" algn="l"/>
                  <a:tab pos="1200150" algn="l"/>
                  <a:tab pos="1333500" algn="l"/>
                  <a:tab pos="1466850" algn="l"/>
                  <a:tab pos="1600200" algn="l"/>
                </a:tabLst>
              </a:pPr>
              <a:r>
                <a:rPr lang="en-US" sz="1200" b="1" dirty="0">
                  <a:solidFill>
                    <a:schemeClr val="bg1"/>
                  </a:solidFill>
                  <a:latin typeface="IBM Plex Sans" panose="020B0503050203000203" pitchFamily="34" charset="0"/>
                  <a:ea typeface="IBM Plex Sans"/>
                  <a:cs typeface="IBM Plex Sans"/>
                  <a:sym typeface="IBM Plex Sans"/>
                </a:rPr>
                <a:t>DMZ</a:t>
              </a:r>
            </a:p>
          </p:txBody>
        </p:sp>
        <p:cxnSp>
          <p:nvCxnSpPr>
            <p:cNvPr id="88" name="Straight Connector 87">
              <a:extLst>
                <a:ext uri="{FF2B5EF4-FFF2-40B4-BE49-F238E27FC236}">
                  <a16:creationId xmlns:a16="http://schemas.microsoft.com/office/drawing/2014/main" id="{C05CBB98-399A-274C-AAF0-8F5EEF4CAD67}"/>
                </a:ext>
              </a:extLst>
            </p:cNvPr>
            <p:cNvCxnSpPr>
              <a:cxnSpLocks/>
            </p:cNvCxnSpPr>
            <p:nvPr/>
          </p:nvCxnSpPr>
          <p:spPr>
            <a:xfrm flipV="1">
              <a:off x="7935385" y="3367300"/>
              <a:ext cx="0" cy="823521"/>
            </a:xfrm>
            <a:prstGeom prst="line">
              <a:avLst/>
            </a:prstGeom>
            <a:noFill/>
            <a:ln w="60325" cap="flat">
              <a:solidFill>
                <a:srgbClr val="0D74C1"/>
              </a:solidFill>
              <a:prstDash val="solid"/>
              <a:miter lim="400000"/>
            </a:ln>
            <a:effectLst/>
            <a:sp3d/>
          </p:spPr>
          <p:style>
            <a:lnRef idx="0">
              <a:scrgbClr r="0" g="0" b="0"/>
            </a:lnRef>
            <a:fillRef idx="0">
              <a:scrgbClr r="0" g="0" b="0"/>
            </a:fillRef>
            <a:effectRef idx="0">
              <a:scrgbClr r="0" g="0" b="0"/>
            </a:effectRef>
            <a:fontRef idx="none"/>
          </p:style>
        </p:cxnSp>
        <p:sp>
          <p:nvSpPr>
            <p:cNvPr id="45" name="Rectangle 44">
              <a:extLst>
                <a:ext uri="{FF2B5EF4-FFF2-40B4-BE49-F238E27FC236}">
                  <a16:creationId xmlns:a16="http://schemas.microsoft.com/office/drawing/2014/main" id="{15D94A11-9AAD-6F44-A6C4-FBE94920D939}"/>
                </a:ext>
              </a:extLst>
            </p:cNvPr>
            <p:cNvSpPr/>
            <p:nvPr/>
          </p:nvSpPr>
          <p:spPr>
            <a:xfrm>
              <a:off x="2713113" y="2006964"/>
              <a:ext cx="670755" cy="330860"/>
            </a:xfrm>
            <a:prstGeom prst="rect">
              <a:avLst/>
            </a:prstGeom>
            <a:solidFill>
              <a:srgbClr val="0D74C1"/>
            </a:solidFill>
            <a:ln w="25400">
              <a:noFill/>
              <a:round/>
              <a:headEnd/>
              <a:tailEnd/>
            </a:ln>
          </p:spPr>
          <p:txBody>
            <a:bodyPr lIns="68580" tIns="68580" rIns="68580" bIns="68580" anchor="ctr"/>
            <a:lstStyle/>
            <a:p>
              <a:pPr algn="ctr" fontAlgn="base">
                <a:spcBef>
                  <a:spcPts val="450"/>
                </a:spcBef>
                <a:spcAft>
                  <a:spcPct val="0"/>
                </a:spcAft>
              </a:pPr>
              <a:r>
                <a:rPr lang="en-US" sz="1200" b="1" dirty="0">
                  <a:solidFill>
                    <a:schemeClr val="bg1"/>
                  </a:solidFill>
                  <a:latin typeface="IBM Plex Sans" panose="020B0503050203000203" pitchFamily="34" charset="0"/>
                  <a:ea typeface="ＭＳ Ｐゴシック"/>
                </a:rPr>
                <a:t>App 1</a:t>
              </a:r>
            </a:p>
          </p:txBody>
        </p:sp>
        <p:cxnSp>
          <p:nvCxnSpPr>
            <p:cNvPr id="46" name="Straight Arrow Connector 45">
              <a:extLst>
                <a:ext uri="{FF2B5EF4-FFF2-40B4-BE49-F238E27FC236}">
                  <a16:creationId xmlns:a16="http://schemas.microsoft.com/office/drawing/2014/main" id="{719DDC26-856A-E245-BC0C-AFC76A15B165}"/>
                </a:ext>
              </a:extLst>
            </p:cNvPr>
            <p:cNvCxnSpPr>
              <a:cxnSpLocks/>
              <a:stCxn id="45" idx="2"/>
              <a:endCxn id="58" idx="0"/>
            </p:cNvCxnSpPr>
            <p:nvPr/>
          </p:nvCxnSpPr>
          <p:spPr>
            <a:xfrm flipH="1">
              <a:off x="3047805" y="2337824"/>
              <a:ext cx="686" cy="1240760"/>
            </a:xfrm>
            <a:prstGeom prst="straightConnector1">
              <a:avLst/>
            </a:prstGeom>
            <a:noFill/>
            <a:ln w="53975" cap="flat">
              <a:solidFill>
                <a:schemeClr val="tx1"/>
              </a:solidFill>
              <a:prstDash val="dash"/>
              <a:miter lim="400000"/>
              <a:tailEnd type="triangle"/>
            </a:ln>
            <a:effectLst/>
            <a:sp3d/>
          </p:spPr>
          <p:style>
            <a:lnRef idx="0">
              <a:scrgbClr r="0" g="0" b="0"/>
            </a:lnRef>
            <a:fillRef idx="0">
              <a:scrgbClr r="0" g="0" b="0"/>
            </a:fillRef>
            <a:effectRef idx="0">
              <a:scrgbClr r="0" g="0" b="0"/>
            </a:effectRef>
            <a:fontRef idx="none"/>
          </p:style>
        </p:cxnSp>
        <p:sp>
          <p:nvSpPr>
            <p:cNvPr id="47" name="Rectangle 46">
              <a:extLst>
                <a:ext uri="{FF2B5EF4-FFF2-40B4-BE49-F238E27FC236}">
                  <a16:creationId xmlns:a16="http://schemas.microsoft.com/office/drawing/2014/main" id="{98CBEBFA-0366-B84C-8C99-115815A2DA55}"/>
                </a:ext>
              </a:extLst>
            </p:cNvPr>
            <p:cNvSpPr/>
            <p:nvPr/>
          </p:nvSpPr>
          <p:spPr>
            <a:xfrm>
              <a:off x="3420531" y="2533591"/>
              <a:ext cx="1617220" cy="644037"/>
            </a:xfrm>
            <a:prstGeom prst="rect">
              <a:avLst/>
            </a:prstGeom>
          </p:spPr>
          <p:txBody>
            <a:bodyPr wrap="square">
              <a:spAutoFit/>
            </a:bodyPr>
            <a:lstStyle/>
            <a:p>
              <a:r>
                <a:rPr lang="en-US" sz="1050" dirty="0">
                  <a:solidFill>
                    <a:srgbClr val="272727"/>
                  </a:solidFill>
                  <a:latin typeface="IBM Plex Sans" panose="020B0503050203000203" pitchFamily="34" charset="0"/>
                </a:rPr>
                <a:t>App 1 would like to establish a secure connection using a protocol that Kafka doesn’t support</a:t>
              </a:r>
            </a:p>
          </p:txBody>
        </p:sp>
        <p:sp>
          <p:nvSpPr>
            <p:cNvPr id="48" name="Rectangle 47">
              <a:extLst>
                <a:ext uri="{FF2B5EF4-FFF2-40B4-BE49-F238E27FC236}">
                  <a16:creationId xmlns:a16="http://schemas.microsoft.com/office/drawing/2014/main" id="{B4123CCF-3499-414C-B37B-BFE53B0B2B81}"/>
                </a:ext>
              </a:extLst>
            </p:cNvPr>
            <p:cNvSpPr/>
            <p:nvPr/>
          </p:nvSpPr>
          <p:spPr>
            <a:xfrm>
              <a:off x="3543088" y="3988720"/>
              <a:ext cx="2125262" cy="1207569"/>
            </a:xfrm>
            <a:prstGeom prst="rect">
              <a:avLst/>
            </a:prstGeom>
          </p:spPr>
          <p:txBody>
            <a:bodyPr wrap="square">
              <a:spAutoFit/>
            </a:bodyPr>
            <a:lstStyle/>
            <a:p>
              <a:r>
                <a:rPr lang="en-US" sz="1050" dirty="0">
                  <a:solidFill>
                    <a:srgbClr val="272727"/>
                  </a:solidFill>
                  <a:latin typeface="IBM Plex Sans" panose="020B0503050203000203" pitchFamily="34" charset="0"/>
                </a:rPr>
                <a:t>DataPower is able to negotiate the authentication protocol and validate the event workload</a:t>
              </a:r>
            </a:p>
            <a:p>
              <a:endParaRPr lang="en-US" sz="1050" dirty="0">
                <a:solidFill>
                  <a:srgbClr val="272727"/>
                </a:solidFill>
                <a:latin typeface="IBM Plex Sans" panose="020B0503050203000203" pitchFamily="34" charset="0"/>
              </a:endParaRPr>
            </a:p>
            <a:p>
              <a:endParaRPr lang="en-US" sz="1050" dirty="0">
                <a:solidFill>
                  <a:srgbClr val="272727"/>
                </a:solidFill>
                <a:latin typeface="IBM Plex Sans" panose="020B0503050203000203" pitchFamily="34" charset="0"/>
              </a:endParaRPr>
            </a:p>
            <a:p>
              <a:r>
                <a:rPr lang="en-US" sz="1050" dirty="0">
                  <a:solidFill>
                    <a:srgbClr val="272727"/>
                  </a:solidFill>
                  <a:latin typeface="IBM Plex Sans" panose="020B0503050203000203" pitchFamily="34" charset="0"/>
                </a:rPr>
                <a:t>Standard DataPower capabilities such as authentication, validation, transformation are all available</a:t>
              </a:r>
            </a:p>
          </p:txBody>
        </p:sp>
      </p:grpSp>
      <p:sp>
        <p:nvSpPr>
          <p:cNvPr id="26" name="Footer Placeholder 3">
            <a:extLst>
              <a:ext uri="{FF2B5EF4-FFF2-40B4-BE49-F238E27FC236}">
                <a16:creationId xmlns:a16="http://schemas.microsoft.com/office/drawing/2014/main" id="{0C6F9EE4-962C-CF47-B921-C36EA76F99B7}"/>
              </a:ext>
            </a:extLst>
          </p:cNvPr>
          <p:cNvSpPr txBox="1">
            <a:spLocks/>
          </p:cNvSpPr>
          <p:nvPr/>
        </p:nvSpPr>
        <p:spPr>
          <a:xfrm>
            <a:off x="42250" y="4977365"/>
            <a:ext cx="1731986" cy="166135"/>
          </a:xfrm>
          <a:prstGeom prst="rect">
            <a:avLst/>
          </a:prstGeom>
        </p:spPr>
        <p:txBody>
          <a:bodyPr/>
          <a:lstStyle>
            <a:defPPr>
              <a:defRPr lang="en-US"/>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a:lstStyle>
          <a:p>
            <a:r>
              <a:rPr lang="en-US" sz="600" dirty="0" err="1"/>
              <a:t>TechCon</a:t>
            </a:r>
            <a:r>
              <a:rPr lang="en-US" sz="600" dirty="0"/>
              <a:t> 2020/ © 2020 IBM Corporation</a:t>
            </a:r>
          </a:p>
        </p:txBody>
      </p:sp>
    </p:spTree>
    <p:extLst>
      <p:ext uri="{BB962C8B-B14F-4D97-AF65-F5344CB8AC3E}">
        <p14:creationId xmlns:p14="http://schemas.microsoft.com/office/powerpoint/2010/main" val="655328709"/>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B5AA047-2184-F04E-8208-1E94EC99F268}"/>
              </a:ext>
            </a:extLst>
          </p:cNvPr>
          <p:cNvSpPr txBox="1">
            <a:spLocks/>
          </p:cNvSpPr>
          <p:nvPr/>
        </p:nvSpPr>
        <p:spPr>
          <a:xfrm>
            <a:off x="100382" y="231430"/>
            <a:ext cx="4804128" cy="330860"/>
          </a:xfrm>
          <a:prstGeom prst="rect">
            <a:avLst/>
          </a:prstGeom>
        </p:spPr>
        <p:txBody>
          <a:bodyPr/>
          <a:lstStyle>
            <a:lvl1pPr marL="0" marR="57144" indent="0" algn="l" defTabSz="1282572" latinLnBrk="0">
              <a:lnSpc>
                <a:spcPct val="100000"/>
              </a:lnSpc>
              <a:spcBef>
                <a:spcPts val="0"/>
              </a:spcBef>
              <a:spcAft>
                <a:spcPts val="1200"/>
              </a:spcAft>
              <a:buClrTx/>
              <a:buSzTx/>
              <a:buFontTx/>
              <a:buNone/>
              <a:tabLst/>
              <a:defRPr sz="6500" b="0" i="0" u="none" strike="noStrike" cap="none" spc="-144" baseline="0">
                <a:ln>
                  <a:noFill/>
                </a:ln>
                <a:solidFill>
                  <a:schemeClr val="tx1"/>
                </a:solidFill>
                <a:uFill>
                  <a:solidFill>
                    <a:srgbClr val="5E5E5E"/>
                  </a:solidFill>
                </a:uFill>
                <a:latin typeface="+mn-lt"/>
                <a:ea typeface="IBM Plex Sans Light" charset="0"/>
                <a:cs typeface="IBM Plex Sans Light" charset="0"/>
                <a:sym typeface="IBM Plex Sans"/>
              </a:defRPr>
            </a:lvl1pPr>
            <a:lvl2pPr marL="0" marR="57144" indent="228577" algn="l" defTabSz="1282572" latinLnBrk="0">
              <a:lnSpc>
                <a:spcPct val="100000"/>
              </a:lnSpc>
              <a:spcBef>
                <a:spcPts val="0"/>
              </a:spcBef>
              <a:spcAft>
                <a:spcPts val="0"/>
              </a:spcAft>
              <a:buClrTx/>
              <a:buSzTx/>
              <a:buFontTx/>
              <a:buNone/>
              <a:tabLst/>
              <a:defRPr sz="4800" b="1" i="0" u="none" strike="noStrike" cap="none" spc="-144" baseline="0">
                <a:ln>
                  <a:noFill/>
                </a:ln>
                <a:solidFill>
                  <a:srgbClr val="5E5E5E"/>
                </a:solidFill>
                <a:uFill>
                  <a:solidFill>
                    <a:srgbClr val="5E5E5E"/>
                  </a:solidFill>
                </a:uFill>
                <a:latin typeface="IBM Plex Sans"/>
                <a:ea typeface="IBM Plex Sans"/>
                <a:cs typeface="IBM Plex Sans"/>
                <a:sym typeface="IBM Plex Sans"/>
              </a:defRPr>
            </a:lvl2pPr>
            <a:lvl3pPr marL="0" marR="57144" indent="457154" algn="l" defTabSz="1282572" latinLnBrk="0">
              <a:lnSpc>
                <a:spcPct val="100000"/>
              </a:lnSpc>
              <a:spcBef>
                <a:spcPts val="0"/>
              </a:spcBef>
              <a:spcAft>
                <a:spcPts val="0"/>
              </a:spcAft>
              <a:buClrTx/>
              <a:buSzTx/>
              <a:buFontTx/>
              <a:buNone/>
              <a:tabLst/>
              <a:defRPr sz="4800" b="1" i="0" u="none" strike="noStrike" cap="none" spc="-144" baseline="0">
                <a:ln>
                  <a:noFill/>
                </a:ln>
                <a:solidFill>
                  <a:srgbClr val="5E5E5E"/>
                </a:solidFill>
                <a:uFill>
                  <a:solidFill>
                    <a:srgbClr val="5E5E5E"/>
                  </a:solidFill>
                </a:uFill>
                <a:latin typeface="IBM Plex Sans"/>
                <a:ea typeface="IBM Plex Sans"/>
                <a:cs typeface="IBM Plex Sans"/>
                <a:sym typeface="IBM Plex Sans"/>
              </a:defRPr>
            </a:lvl3pPr>
            <a:lvl4pPr marL="0" marR="57144" indent="685731" algn="l" defTabSz="1282572" latinLnBrk="0">
              <a:lnSpc>
                <a:spcPct val="100000"/>
              </a:lnSpc>
              <a:spcBef>
                <a:spcPts val="0"/>
              </a:spcBef>
              <a:spcAft>
                <a:spcPts val="0"/>
              </a:spcAft>
              <a:buClrTx/>
              <a:buSzTx/>
              <a:buFontTx/>
              <a:buNone/>
              <a:tabLst/>
              <a:defRPr sz="4800" b="1" i="0" u="none" strike="noStrike" cap="none" spc="-144" baseline="0">
                <a:ln>
                  <a:noFill/>
                </a:ln>
                <a:solidFill>
                  <a:srgbClr val="5E5E5E"/>
                </a:solidFill>
                <a:uFill>
                  <a:solidFill>
                    <a:srgbClr val="5E5E5E"/>
                  </a:solidFill>
                </a:uFill>
                <a:latin typeface="IBM Plex Sans"/>
                <a:ea typeface="IBM Plex Sans"/>
                <a:cs typeface="IBM Plex Sans"/>
                <a:sym typeface="IBM Plex Sans"/>
              </a:defRPr>
            </a:lvl4pPr>
            <a:lvl5pPr marL="0" marR="57144" indent="914309" algn="l" defTabSz="1282572" latinLnBrk="0">
              <a:lnSpc>
                <a:spcPct val="100000"/>
              </a:lnSpc>
              <a:spcBef>
                <a:spcPts val="0"/>
              </a:spcBef>
              <a:spcAft>
                <a:spcPts val="0"/>
              </a:spcAft>
              <a:buClrTx/>
              <a:buSzTx/>
              <a:buFontTx/>
              <a:buNone/>
              <a:tabLst/>
              <a:defRPr sz="4800" b="1" i="0" u="none" strike="noStrike" cap="none" spc="-144" baseline="0">
                <a:ln>
                  <a:noFill/>
                </a:ln>
                <a:solidFill>
                  <a:srgbClr val="5E5E5E"/>
                </a:solidFill>
                <a:uFill>
                  <a:solidFill>
                    <a:srgbClr val="5E5E5E"/>
                  </a:solidFill>
                </a:uFill>
                <a:latin typeface="IBM Plex Sans"/>
                <a:ea typeface="IBM Plex Sans"/>
                <a:cs typeface="IBM Plex Sans"/>
                <a:sym typeface="IBM Plex Sans"/>
              </a:defRPr>
            </a:lvl5pPr>
            <a:lvl6pPr marL="0" marR="57144" indent="1142886" algn="l" defTabSz="1282572" latinLnBrk="0">
              <a:lnSpc>
                <a:spcPct val="100000"/>
              </a:lnSpc>
              <a:spcBef>
                <a:spcPts val="0"/>
              </a:spcBef>
              <a:spcAft>
                <a:spcPts val="0"/>
              </a:spcAft>
              <a:buClrTx/>
              <a:buSzTx/>
              <a:buFontTx/>
              <a:buNone/>
              <a:tabLst/>
              <a:defRPr sz="4800" b="1" i="0" u="none" strike="noStrike" cap="none" spc="-144" baseline="0">
                <a:ln>
                  <a:noFill/>
                </a:ln>
                <a:solidFill>
                  <a:srgbClr val="5E5E5E"/>
                </a:solidFill>
                <a:uFill>
                  <a:solidFill>
                    <a:srgbClr val="5E5E5E"/>
                  </a:solidFill>
                </a:uFill>
                <a:latin typeface="IBM Plex Sans"/>
                <a:ea typeface="IBM Plex Sans"/>
                <a:cs typeface="IBM Plex Sans"/>
                <a:sym typeface="IBM Plex Sans"/>
              </a:defRPr>
            </a:lvl6pPr>
            <a:lvl7pPr marL="0" marR="57144" indent="1371463" algn="l" defTabSz="1282572" latinLnBrk="0">
              <a:lnSpc>
                <a:spcPct val="100000"/>
              </a:lnSpc>
              <a:spcBef>
                <a:spcPts val="0"/>
              </a:spcBef>
              <a:spcAft>
                <a:spcPts val="0"/>
              </a:spcAft>
              <a:buClrTx/>
              <a:buSzTx/>
              <a:buFontTx/>
              <a:buNone/>
              <a:tabLst/>
              <a:defRPr sz="4800" b="1" i="0" u="none" strike="noStrike" cap="none" spc="-144" baseline="0">
                <a:ln>
                  <a:noFill/>
                </a:ln>
                <a:solidFill>
                  <a:srgbClr val="5E5E5E"/>
                </a:solidFill>
                <a:uFill>
                  <a:solidFill>
                    <a:srgbClr val="5E5E5E"/>
                  </a:solidFill>
                </a:uFill>
                <a:latin typeface="IBM Plex Sans"/>
                <a:ea typeface="IBM Plex Sans"/>
                <a:cs typeface="IBM Plex Sans"/>
                <a:sym typeface="IBM Plex Sans"/>
              </a:defRPr>
            </a:lvl7pPr>
            <a:lvl8pPr marL="0" marR="57144" indent="1600040" algn="l" defTabSz="1282572" latinLnBrk="0">
              <a:lnSpc>
                <a:spcPct val="100000"/>
              </a:lnSpc>
              <a:spcBef>
                <a:spcPts val="0"/>
              </a:spcBef>
              <a:spcAft>
                <a:spcPts val="0"/>
              </a:spcAft>
              <a:buClrTx/>
              <a:buSzTx/>
              <a:buFontTx/>
              <a:buNone/>
              <a:tabLst/>
              <a:defRPr sz="4800" b="1" i="0" u="none" strike="noStrike" cap="none" spc="-144" baseline="0">
                <a:ln>
                  <a:noFill/>
                </a:ln>
                <a:solidFill>
                  <a:srgbClr val="5E5E5E"/>
                </a:solidFill>
                <a:uFill>
                  <a:solidFill>
                    <a:srgbClr val="5E5E5E"/>
                  </a:solidFill>
                </a:uFill>
                <a:latin typeface="IBM Plex Sans"/>
                <a:ea typeface="IBM Plex Sans"/>
                <a:cs typeface="IBM Plex Sans"/>
                <a:sym typeface="IBM Plex Sans"/>
              </a:defRPr>
            </a:lvl8pPr>
            <a:lvl9pPr marL="0" marR="57144" indent="1828617" algn="l" defTabSz="1282572" latinLnBrk="0">
              <a:lnSpc>
                <a:spcPct val="100000"/>
              </a:lnSpc>
              <a:spcBef>
                <a:spcPts val="0"/>
              </a:spcBef>
              <a:spcAft>
                <a:spcPts val="0"/>
              </a:spcAft>
              <a:buClrTx/>
              <a:buSzTx/>
              <a:buFontTx/>
              <a:buNone/>
              <a:tabLst/>
              <a:defRPr sz="4800" b="1" i="0" u="none" strike="noStrike" cap="none" spc="-144" baseline="0">
                <a:ln>
                  <a:noFill/>
                </a:ln>
                <a:solidFill>
                  <a:srgbClr val="5E5E5E"/>
                </a:solidFill>
                <a:uFill>
                  <a:solidFill>
                    <a:srgbClr val="5E5E5E"/>
                  </a:solidFill>
                </a:uFill>
                <a:latin typeface="IBM Plex Sans"/>
                <a:ea typeface="IBM Plex Sans"/>
                <a:cs typeface="IBM Plex Sans"/>
                <a:sym typeface="IBM Plex Sans"/>
              </a:defRPr>
            </a:lvl9pPr>
          </a:lstStyle>
          <a:p>
            <a:r>
              <a:rPr lang="en-US" sz="2025" kern="0" dirty="0">
                <a:solidFill>
                  <a:schemeClr val="bg1">
                    <a:lumMod val="10000"/>
                  </a:schemeClr>
                </a:solidFill>
                <a:latin typeface="IBM Plex Sans" panose="020B0503050203000203" pitchFamily="34" charset="0"/>
                <a:cs typeface="Arial" panose="020B0604020202020204" pitchFamily="34" charset="0"/>
              </a:rPr>
              <a:t>Sc</a:t>
            </a:r>
            <a:r>
              <a:rPr lang="en-US" sz="2400" kern="0" dirty="0">
                <a:solidFill>
                  <a:schemeClr val="bg1">
                    <a:lumMod val="10000"/>
                  </a:schemeClr>
                </a:solidFill>
                <a:latin typeface="IBM Plex Sans" panose="020B0503050203000203" pitchFamily="34" charset="0"/>
                <a:cs typeface="Arial" panose="020B0604020202020204" pitchFamily="34" charset="0"/>
              </a:rPr>
              <a:t>enario 3: DP protecting traffic into data center</a:t>
            </a:r>
            <a:endParaRPr lang="en-US" sz="2400" kern="0" dirty="0">
              <a:solidFill>
                <a:schemeClr val="bg1">
                  <a:lumMod val="10000"/>
                </a:schemeClr>
              </a:solidFill>
              <a:latin typeface="IBM Plex Sans" panose="020B0503050203000203" pitchFamily="34" charset="0"/>
            </a:endParaRPr>
          </a:p>
        </p:txBody>
      </p:sp>
      <p:sp>
        <p:nvSpPr>
          <p:cNvPr id="7" name="Rectangle 6">
            <a:extLst>
              <a:ext uri="{FF2B5EF4-FFF2-40B4-BE49-F238E27FC236}">
                <a16:creationId xmlns:a16="http://schemas.microsoft.com/office/drawing/2014/main" id="{ADBEF4D3-5F62-0848-93C7-BD7E1088D17A}"/>
              </a:ext>
            </a:extLst>
          </p:cNvPr>
          <p:cNvSpPr/>
          <p:nvPr/>
        </p:nvSpPr>
        <p:spPr>
          <a:xfrm>
            <a:off x="440541" y="2002994"/>
            <a:ext cx="670755" cy="330860"/>
          </a:xfrm>
          <a:prstGeom prst="rect">
            <a:avLst/>
          </a:prstGeom>
          <a:solidFill>
            <a:srgbClr val="0D74C1"/>
          </a:solidFill>
          <a:ln w="25400">
            <a:noFill/>
            <a:round/>
            <a:headEnd/>
            <a:tailEnd/>
          </a:ln>
        </p:spPr>
        <p:txBody>
          <a:bodyPr lIns="68580" tIns="68580" rIns="68580" bIns="68580" anchor="ctr"/>
          <a:lstStyle/>
          <a:p>
            <a:pPr algn="ctr" fontAlgn="base">
              <a:spcBef>
                <a:spcPts val="450"/>
              </a:spcBef>
              <a:spcAft>
                <a:spcPct val="0"/>
              </a:spcAft>
            </a:pPr>
            <a:r>
              <a:rPr lang="en-US" sz="1200" b="1" dirty="0">
                <a:solidFill>
                  <a:schemeClr val="bg1"/>
                </a:solidFill>
                <a:latin typeface="IBM Plex Sans" panose="020B0503050203000203" pitchFamily="34" charset="0"/>
                <a:ea typeface="ＭＳ Ｐゴシック"/>
              </a:rPr>
              <a:t>App 1</a:t>
            </a:r>
          </a:p>
        </p:txBody>
      </p:sp>
      <p:sp>
        <p:nvSpPr>
          <p:cNvPr id="14" name="Rectangle 13">
            <a:extLst>
              <a:ext uri="{FF2B5EF4-FFF2-40B4-BE49-F238E27FC236}">
                <a16:creationId xmlns:a16="http://schemas.microsoft.com/office/drawing/2014/main" id="{3AA56947-A17C-DF47-BD33-FB22B0D1B366}"/>
              </a:ext>
            </a:extLst>
          </p:cNvPr>
          <p:cNvSpPr/>
          <p:nvPr/>
        </p:nvSpPr>
        <p:spPr>
          <a:xfrm>
            <a:off x="1176480" y="2066145"/>
            <a:ext cx="1617220" cy="415498"/>
          </a:xfrm>
          <a:prstGeom prst="rect">
            <a:avLst/>
          </a:prstGeom>
        </p:spPr>
        <p:txBody>
          <a:bodyPr wrap="square">
            <a:spAutoFit/>
          </a:bodyPr>
          <a:lstStyle/>
          <a:p>
            <a:r>
              <a:rPr lang="en-US" sz="1050" dirty="0">
                <a:solidFill>
                  <a:srgbClr val="272727"/>
                </a:solidFill>
                <a:latin typeface="IBM Plex Sans" panose="020B0503050203000203" pitchFamily="34" charset="0"/>
              </a:rPr>
              <a:t>App 1 writes data to Kafka to capture events</a:t>
            </a:r>
          </a:p>
        </p:txBody>
      </p:sp>
      <p:sp>
        <p:nvSpPr>
          <p:cNvPr id="2" name="Oval 1">
            <a:extLst>
              <a:ext uri="{FF2B5EF4-FFF2-40B4-BE49-F238E27FC236}">
                <a16:creationId xmlns:a16="http://schemas.microsoft.com/office/drawing/2014/main" id="{D37734FD-6D7B-CF46-9792-A13373794631}"/>
              </a:ext>
            </a:extLst>
          </p:cNvPr>
          <p:cNvSpPr/>
          <p:nvPr/>
        </p:nvSpPr>
        <p:spPr>
          <a:xfrm>
            <a:off x="494547" y="2881246"/>
            <a:ext cx="551397" cy="486054"/>
          </a:xfrm>
          <a:prstGeom prst="ellipse">
            <a:avLst/>
          </a:prstGeom>
          <a:solidFill>
            <a:srgbClr val="0D74C1"/>
          </a:solidFill>
          <a:ln>
            <a:solidFill>
              <a:schemeClr val="accent1"/>
            </a:solidFill>
          </a:ln>
        </p:spPr>
        <p:txBody>
          <a:bodyPr lIns="0" rIns="0" rtlCol="0" anchor="ctr">
            <a:noAutofit/>
          </a:bodyPr>
          <a:lstStyle/>
          <a:p>
            <a:pPr algn="ctr"/>
            <a:r>
              <a:rPr lang="en-US" sz="1200" b="1" dirty="0">
                <a:solidFill>
                  <a:schemeClr val="bg1"/>
                </a:solidFill>
                <a:latin typeface="IBM Plex Sans Condensed" panose="020B0506050203000203" pitchFamily="34" charset="77"/>
              </a:rPr>
              <a:t>Kafka</a:t>
            </a:r>
          </a:p>
        </p:txBody>
      </p:sp>
      <p:sp>
        <p:nvSpPr>
          <p:cNvPr id="25" name="Oval 24">
            <a:extLst>
              <a:ext uri="{FF2B5EF4-FFF2-40B4-BE49-F238E27FC236}">
                <a16:creationId xmlns:a16="http://schemas.microsoft.com/office/drawing/2014/main" id="{E0F527FB-B505-6242-A7EB-186A5632380C}"/>
              </a:ext>
            </a:extLst>
          </p:cNvPr>
          <p:cNvSpPr/>
          <p:nvPr/>
        </p:nvSpPr>
        <p:spPr>
          <a:xfrm>
            <a:off x="1109608" y="3494570"/>
            <a:ext cx="551397" cy="486054"/>
          </a:xfrm>
          <a:prstGeom prst="ellipse">
            <a:avLst/>
          </a:prstGeom>
          <a:solidFill>
            <a:srgbClr val="0D74C1"/>
          </a:solidFill>
          <a:ln>
            <a:solidFill>
              <a:schemeClr val="accent1"/>
            </a:solidFill>
          </a:ln>
        </p:spPr>
        <p:txBody>
          <a:bodyPr lIns="0" rIns="0" rtlCol="0" anchor="ctr">
            <a:noAutofit/>
          </a:bodyPr>
          <a:lstStyle/>
          <a:p>
            <a:pPr algn="ctr"/>
            <a:r>
              <a:rPr lang="en-US" sz="1200" b="1" dirty="0">
                <a:solidFill>
                  <a:schemeClr val="bg1"/>
                </a:solidFill>
                <a:latin typeface="IBM Plex Sans Condensed" panose="020B0506050203000203" pitchFamily="34" charset="77"/>
              </a:rPr>
              <a:t>Kafka</a:t>
            </a:r>
          </a:p>
        </p:txBody>
      </p:sp>
      <p:sp>
        <p:nvSpPr>
          <p:cNvPr id="26" name="Oval 25">
            <a:extLst>
              <a:ext uri="{FF2B5EF4-FFF2-40B4-BE49-F238E27FC236}">
                <a16:creationId xmlns:a16="http://schemas.microsoft.com/office/drawing/2014/main" id="{298C7635-33AC-C247-9E1A-4FF8DDC8F8AA}"/>
              </a:ext>
            </a:extLst>
          </p:cNvPr>
          <p:cNvSpPr/>
          <p:nvPr/>
        </p:nvSpPr>
        <p:spPr>
          <a:xfrm>
            <a:off x="494546" y="4183622"/>
            <a:ext cx="551397" cy="486054"/>
          </a:xfrm>
          <a:prstGeom prst="ellipse">
            <a:avLst/>
          </a:prstGeom>
          <a:solidFill>
            <a:srgbClr val="0D74C1"/>
          </a:solidFill>
          <a:ln>
            <a:solidFill>
              <a:schemeClr val="accent1"/>
            </a:solidFill>
          </a:ln>
        </p:spPr>
        <p:txBody>
          <a:bodyPr lIns="0" rIns="0" rtlCol="0" anchor="ctr">
            <a:noAutofit/>
          </a:bodyPr>
          <a:lstStyle/>
          <a:p>
            <a:pPr algn="ctr"/>
            <a:r>
              <a:rPr lang="en-US" sz="1200" b="1" dirty="0">
                <a:solidFill>
                  <a:schemeClr val="bg1"/>
                </a:solidFill>
                <a:latin typeface="IBM Plex Sans Condensed" panose="020B0506050203000203" pitchFamily="34" charset="77"/>
              </a:rPr>
              <a:t>Kafka</a:t>
            </a:r>
          </a:p>
        </p:txBody>
      </p:sp>
      <p:cxnSp>
        <p:nvCxnSpPr>
          <p:cNvPr id="16" name="Straight Connector 15">
            <a:extLst>
              <a:ext uri="{FF2B5EF4-FFF2-40B4-BE49-F238E27FC236}">
                <a16:creationId xmlns:a16="http://schemas.microsoft.com/office/drawing/2014/main" id="{689A53D0-CB61-294E-B8C9-72863D0206E4}"/>
              </a:ext>
            </a:extLst>
          </p:cNvPr>
          <p:cNvCxnSpPr>
            <a:cxnSpLocks/>
            <a:stCxn id="2" idx="5"/>
            <a:endCxn id="25" idx="1"/>
          </p:cNvCxnSpPr>
          <p:nvPr/>
        </p:nvCxnSpPr>
        <p:spPr>
          <a:xfrm>
            <a:off x="965193" y="3296119"/>
            <a:ext cx="225165" cy="269633"/>
          </a:xfrm>
          <a:prstGeom prst="line">
            <a:avLst/>
          </a:prstGeom>
          <a:noFill/>
          <a:ln w="60325" cap="flat">
            <a:solidFill>
              <a:srgbClr val="0D74C1"/>
            </a:solidFill>
            <a:prstDash val="solid"/>
            <a:miter lim="400000"/>
          </a:ln>
          <a:effectLst/>
          <a:sp3d/>
        </p:spPr>
        <p:style>
          <a:lnRef idx="0">
            <a:scrgbClr r="0" g="0" b="0"/>
          </a:lnRef>
          <a:fillRef idx="0">
            <a:scrgbClr r="0" g="0" b="0"/>
          </a:fillRef>
          <a:effectRef idx="0">
            <a:scrgbClr r="0" g="0" b="0"/>
          </a:effectRef>
          <a:fontRef idx="none"/>
        </p:style>
      </p:cxnSp>
      <p:cxnSp>
        <p:nvCxnSpPr>
          <p:cNvPr id="29" name="Straight Connector 28">
            <a:extLst>
              <a:ext uri="{FF2B5EF4-FFF2-40B4-BE49-F238E27FC236}">
                <a16:creationId xmlns:a16="http://schemas.microsoft.com/office/drawing/2014/main" id="{7D75FEC5-17F1-9A4B-93FE-467138A4AF7C}"/>
              </a:ext>
            </a:extLst>
          </p:cNvPr>
          <p:cNvCxnSpPr>
            <a:cxnSpLocks/>
            <a:stCxn id="26" idx="7"/>
            <a:endCxn id="25" idx="3"/>
          </p:cNvCxnSpPr>
          <p:nvPr/>
        </p:nvCxnSpPr>
        <p:spPr>
          <a:xfrm flipV="1">
            <a:off x="965193" y="3909443"/>
            <a:ext cx="225166" cy="345359"/>
          </a:xfrm>
          <a:prstGeom prst="line">
            <a:avLst/>
          </a:prstGeom>
          <a:noFill/>
          <a:ln w="60325" cap="flat">
            <a:solidFill>
              <a:srgbClr val="0D74C1"/>
            </a:solidFill>
            <a:prstDash val="solid"/>
            <a:miter lim="400000"/>
          </a:ln>
          <a:effectLst/>
          <a:sp3d/>
        </p:spPr>
        <p:style>
          <a:lnRef idx="0">
            <a:scrgbClr r="0" g="0" b="0"/>
          </a:lnRef>
          <a:fillRef idx="0">
            <a:scrgbClr r="0" g="0" b="0"/>
          </a:fillRef>
          <a:effectRef idx="0">
            <a:scrgbClr r="0" g="0" b="0"/>
          </a:effectRef>
          <a:fontRef idx="none"/>
        </p:style>
      </p:cxnSp>
      <p:grpSp>
        <p:nvGrpSpPr>
          <p:cNvPr id="35" name="Group 34">
            <a:extLst>
              <a:ext uri="{FF2B5EF4-FFF2-40B4-BE49-F238E27FC236}">
                <a16:creationId xmlns:a16="http://schemas.microsoft.com/office/drawing/2014/main" id="{D738FA6B-1C9C-5A41-A3FA-8A72CDC47C49}"/>
              </a:ext>
            </a:extLst>
          </p:cNvPr>
          <p:cNvGrpSpPr/>
          <p:nvPr/>
        </p:nvGrpSpPr>
        <p:grpSpPr>
          <a:xfrm>
            <a:off x="2816803" y="2005199"/>
            <a:ext cx="459051" cy="3131836"/>
            <a:chOff x="6286550" y="5531804"/>
            <a:chExt cx="1224136" cy="6438468"/>
          </a:xfrm>
        </p:grpSpPr>
        <p:cxnSp>
          <p:nvCxnSpPr>
            <p:cNvPr id="4" name="Straight Connector 3">
              <a:extLst>
                <a:ext uri="{FF2B5EF4-FFF2-40B4-BE49-F238E27FC236}">
                  <a16:creationId xmlns:a16="http://schemas.microsoft.com/office/drawing/2014/main" id="{E65BA471-34ED-AA42-B1A7-1F7C5D1F7579}"/>
                </a:ext>
              </a:extLst>
            </p:cNvPr>
            <p:cNvCxnSpPr>
              <a:cxnSpLocks/>
            </p:cNvCxnSpPr>
            <p:nvPr/>
          </p:nvCxnSpPr>
          <p:spPr>
            <a:xfrm>
              <a:off x="7510686" y="5531804"/>
              <a:ext cx="0" cy="6432588"/>
            </a:xfrm>
            <a:prstGeom prst="line">
              <a:avLst/>
            </a:prstGeom>
            <a:noFill/>
            <a:ln w="76200" cap="flat">
              <a:solidFill>
                <a:srgbClr val="C00000"/>
              </a:solidFill>
              <a:prstDash val="solid"/>
              <a:miter lim="400000"/>
            </a:ln>
            <a:effectLst/>
            <a:sp3d/>
          </p:spPr>
          <p:style>
            <a:lnRef idx="0">
              <a:scrgbClr r="0" g="0" b="0"/>
            </a:lnRef>
            <a:fillRef idx="0">
              <a:scrgbClr r="0" g="0" b="0"/>
            </a:fillRef>
            <a:effectRef idx="0">
              <a:scrgbClr r="0" g="0" b="0"/>
            </a:effectRef>
            <a:fontRef idx="none"/>
          </p:style>
        </p:cxnSp>
        <p:cxnSp>
          <p:nvCxnSpPr>
            <p:cNvPr id="33" name="Straight Connector 32">
              <a:extLst>
                <a:ext uri="{FF2B5EF4-FFF2-40B4-BE49-F238E27FC236}">
                  <a16:creationId xmlns:a16="http://schemas.microsoft.com/office/drawing/2014/main" id="{FF89C43A-6BA1-EA45-BEE8-DDDEB5B0CD0C}"/>
                </a:ext>
              </a:extLst>
            </p:cNvPr>
            <p:cNvCxnSpPr>
              <a:cxnSpLocks/>
            </p:cNvCxnSpPr>
            <p:nvPr/>
          </p:nvCxnSpPr>
          <p:spPr>
            <a:xfrm>
              <a:off x="6286550" y="5537684"/>
              <a:ext cx="0" cy="6432588"/>
            </a:xfrm>
            <a:prstGeom prst="line">
              <a:avLst/>
            </a:prstGeom>
            <a:noFill/>
            <a:ln w="76200" cap="flat">
              <a:solidFill>
                <a:srgbClr val="C00000"/>
              </a:solidFill>
              <a:prstDash val="solid"/>
              <a:miter lim="400000"/>
            </a:ln>
            <a:effectLst/>
            <a:sp3d/>
          </p:spPr>
          <p:style>
            <a:lnRef idx="0">
              <a:scrgbClr r="0" g="0" b="0"/>
            </a:lnRef>
            <a:fillRef idx="0">
              <a:scrgbClr r="0" g="0" b="0"/>
            </a:fillRef>
            <a:effectRef idx="0">
              <a:scrgbClr r="0" g="0" b="0"/>
            </a:effectRef>
            <a:fontRef idx="none"/>
          </p:style>
        </p:cxnSp>
        <p:sp>
          <p:nvSpPr>
            <p:cNvPr id="34" name="Rectangle 33">
              <a:extLst>
                <a:ext uri="{FF2B5EF4-FFF2-40B4-BE49-F238E27FC236}">
                  <a16:creationId xmlns:a16="http://schemas.microsoft.com/office/drawing/2014/main" id="{D3DDC125-FEFD-AE40-98AC-A7C9B1441976}"/>
                </a:ext>
              </a:extLst>
            </p:cNvPr>
            <p:cNvSpPr/>
            <p:nvPr/>
          </p:nvSpPr>
          <p:spPr>
            <a:xfrm>
              <a:off x="6358557" y="5531804"/>
              <a:ext cx="1111035" cy="6432588"/>
            </a:xfrm>
            <a:prstGeom prst="rect">
              <a:avLst/>
            </a:prstGeom>
            <a:solidFill>
              <a:srgbClr val="C00000">
                <a:alpha val="37647"/>
              </a:srgbClr>
            </a:solidFill>
            <a:ln>
              <a:noFill/>
            </a:ln>
          </p:spPr>
          <p:txBody>
            <a:bodyPr rtlCol="0" anchor="ctr">
              <a:noAutofit/>
            </a:bodyPr>
            <a:lstStyle/>
            <a:p>
              <a:pPr algn="ctr"/>
              <a:endParaRPr lang="en-US" sz="1050" dirty="0"/>
            </a:p>
          </p:txBody>
        </p:sp>
      </p:grpSp>
      <p:grpSp>
        <p:nvGrpSpPr>
          <p:cNvPr id="36" name="Group 35">
            <a:extLst>
              <a:ext uri="{FF2B5EF4-FFF2-40B4-BE49-F238E27FC236}">
                <a16:creationId xmlns:a16="http://schemas.microsoft.com/office/drawing/2014/main" id="{B6A375BE-C925-5749-844E-199D396880BC}"/>
              </a:ext>
            </a:extLst>
          </p:cNvPr>
          <p:cNvGrpSpPr/>
          <p:nvPr/>
        </p:nvGrpSpPr>
        <p:grpSpPr>
          <a:xfrm>
            <a:off x="5868030" y="2002994"/>
            <a:ext cx="459051" cy="3131836"/>
            <a:chOff x="6286550" y="5531804"/>
            <a:chExt cx="1224136" cy="6438468"/>
          </a:xfrm>
        </p:grpSpPr>
        <p:cxnSp>
          <p:nvCxnSpPr>
            <p:cNvPr id="37" name="Straight Connector 36">
              <a:extLst>
                <a:ext uri="{FF2B5EF4-FFF2-40B4-BE49-F238E27FC236}">
                  <a16:creationId xmlns:a16="http://schemas.microsoft.com/office/drawing/2014/main" id="{2437BEF0-D2F1-1342-9C6D-CE3CEF854607}"/>
                </a:ext>
              </a:extLst>
            </p:cNvPr>
            <p:cNvCxnSpPr>
              <a:cxnSpLocks/>
            </p:cNvCxnSpPr>
            <p:nvPr/>
          </p:nvCxnSpPr>
          <p:spPr>
            <a:xfrm>
              <a:off x="7510686" y="5531804"/>
              <a:ext cx="0" cy="6432588"/>
            </a:xfrm>
            <a:prstGeom prst="line">
              <a:avLst/>
            </a:prstGeom>
            <a:noFill/>
            <a:ln w="76200" cap="flat">
              <a:solidFill>
                <a:srgbClr val="C00000"/>
              </a:solidFill>
              <a:prstDash val="solid"/>
              <a:miter lim="400000"/>
            </a:ln>
            <a:effectLst/>
            <a:sp3d/>
          </p:spPr>
          <p:style>
            <a:lnRef idx="0">
              <a:scrgbClr r="0" g="0" b="0"/>
            </a:lnRef>
            <a:fillRef idx="0">
              <a:scrgbClr r="0" g="0" b="0"/>
            </a:fillRef>
            <a:effectRef idx="0">
              <a:scrgbClr r="0" g="0" b="0"/>
            </a:effectRef>
            <a:fontRef idx="none"/>
          </p:style>
        </p:cxnSp>
        <p:cxnSp>
          <p:nvCxnSpPr>
            <p:cNvPr id="38" name="Straight Connector 37">
              <a:extLst>
                <a:ext uri="{FF2B5EF4-FFF2-40B4-BE49-F238E27FC236}">
                  <a16:creationId xmlns:a16="http://schemas.microsoft.com/office/drawing/2014/main" id="{55281C02-4B67-7445-8CDB-55594DC9751E}"/>
                </a:ext>
              </a:extLst>
            </p:cNvPr>
            <p:cNvCxnSpPr>
              <a:cxnSpLocks/>
            </p:cNvCxnSpPr>
            <p:nvPr/>
          </p:nvCxnSpPr>
          <p:spPr>
            <a:xfrm>
              <a:off x="6286550" y="5537684"/>
              <a:ext cx="0" cy="6432588"/>
            </a:xfrm>
            <a:prstGeom prst="line">
              <a:avLst/>
            </a:prstGeom>
            <a:noFill/>
            <a:ln w="76200" cap="flat">
              <a:solidFill>
                <a:srgbClr val="C00000"/>
              </a:solidFill>
              <a:prstDash val="solid"/>
              <a:miter lim="400000"/>
            </a:ln>
            <a:effectLst/>
            <a:sp3d/>
          </p:spPr>
          <p:style>
            <a:lnRef idx="0">
              <a:scrgbClr r="0" g="0" b="0"/>
            </a:lnRef>
            <a:fillRef idx="0">
              <a:scrgbClr r="0" g="0" b="0"/>
            </a:fillRef>
            <a:effectRef idx="0">
              <a:scrgbClr r="0" g="0" b="0"/>
            </a:effectRef>
            <a:fontRef idx="none"/>
          </p:style>
        </p:cxnSp>
        <p:sp>
          <p:nvSpPr>
            <p:cNvPr id="39" name="Rectangle 38">
              <a:extLst>
                <a:ext uri="{FF2B5EF4-FFF2-40B4-BE49-F238E27FC236}">
                  <a16:creationId xmlns:a16="http://schemas.microsoft.com/office/drawing/2014/main" id="{E6459009-4CF1-CF47-8F80-1FD73EA969A1}"/>
                </a:ext>
              </a:extLst>
            </p:cNvPr>
            <p:cNvSpPr/>
            <p:nvPr/>
          </p:nvSpPr>
          <p:spPr>
            <a:xfrm>
              <a:off x="6358557" y="5531804"/>
              <a:ext cx="1111035" cy="6432588"/>
            </a:xfrm>
            <a:prstGeom prst="rect">
              <a:avLst/>
            </a:prstGeom>
            <a:solidFill>
              <a:srgbClr val="C00000">
                <a:alpha val="37647"/>
              </a:srgbClr>
            </a:solidFill>
            <a:ln>
              <a:noFill/>
            </a:ln>
          </p:spPr>
          <p:txBody>
            <a:bodyPr rtlCol="0" anchor="ctr">
              <a:noAutofit/>
            </a:bodyPr>
            <a:lstStyle/>
            <a:p>
              <a:pPr algn="ctr"/>
              <a:endParaRPr lang="en-US" sz="1050" dirty="0"/>
            </a:p>
          </p:txBody>
        </p:sp>
      </p:grpSp>
      <p:sp>
        <p:nvSpPr>
          <p:cNvPr id="40" name="Oval 39">
            <a:extLst>
              <a:ext uri="{FF2B5EF4-FFF2-40B4-BE49-F238E27FC236}">
                <a16:creationId xmlns:a16="http://schemas.microsoft.com/office/drawing/2014/main" id="{C40AD9E8-D71D-DF49-8403-32BDBF84B377}"/>
              </a:ext>
            </a:extLst>
          </p:cNvPr>
          <p:cNvSpPr/>
          <p:nvPr/>
        </p:nvSpPr>
        <p:spPr>
          <a:xfrm>
            <a:off x="8098057" y="2881246"/>
            <a:ext cx="551397" cy="486054"/>
          </a:xfrm>
          <a:prstGeom prst="ellipse">
            <a:avLst/>
          </a:prstGeom>
          <a:solidFill>
            <a:srgbClr val="0D74C1"/>
          </a:solidFill>
          <a:ln>
            <a:solidFill>
              <a:schemeClr val="accent1"/>
            </a:solidFill>
          </a:ln>
        </p:spPr>
        <p:txBody>
          <a:bodyPr lIns="0" rIns="0" rtlCol="0" anchor="ctr">
            <a:noAutofit/>
          </a:bodyPr>
          <a:lstStyle/>
          <a:p>
            <a:pPr algn="ctr"/>
            <a:r>
              <a:rPr lang="en-US" sz="1200" b="1" dirty="0">
                <a:solidFill>
                  <a:schemeClr val="bg1"/>
                </a:solidFill>
                <a:latin typeface="IBM Plex Sans Condensed" panose="020B0506050203000203" pitchFamily="34" charset="77"/>
              </a:rPr>
              <a:t>Kafka</a:t>
            </a:r>
          </a:p>
        </p:txBody>
      </p:sp>
      <p:sp>
        <p:nvSpPr>
          <p:cNvPr id="41" name="Oval 40">
            <a:extLst>
              <a:ext uri="{FF2B5EF4-FFF2-40B4-BE49-F238E27FC236}">
                <a16:creationId xmlns:a16="http://schemas.microsoft.com/office/drawing/2014/main" id="{34CA63F8-49FC-9E46-95D2-8C1F755071AF}"/>
              </a:ext>
            </a:extLst>
          </p:cNvPr>
          <p:cNvSpPr/>
          <p:nvPr/>
        </p:nvSpPr>
        <p:spPr>
          <a:xfrm>
            <a:off x="7342896" y="3494570"/>
            <a:ext cx="551397" cy="486054"/>
          </a:xfrm>
          <a:prstGeom prst="ellipse">
            <a:avLst/>
          </a:prstGeom>
          <a:solidFill>
            <a:srgbClr val="0D74C1"/>
          </a:solidFill>
          <a:ln>
            <a:solidFill>
              <a:schemeClr val="accent1"/>
            </a:solidFill>
          </a:ln>
        </p:spPr>
        <p:txBody>
          <a:bodyPr lIns="0" rIns="0" rtlCol="0" anchor="ctr">
            <a:noAutofit/>
          </a:bodyPr>
          <a:lstStyle/>
          <a:p>
            <a:pPr algn="ctr"/>
            <a:r>
              <a:rPr lang="en-US" sz="1200" b="1" dirty="0">
                <a:solidFill>
                  <a:schemeClr val="bg1"/>
                </a:solidFill>
                <a:latin typeface="IBM Plex Sans Condensed" panose="020B0506050203000203" pitchFamily="34" charset="77"/>
              </a:rPr>
              <a:t>Kafka</a:t>
            </a:r>
          </a:p>
        </p:txBody>
      </p:sp>
      <p:sp>
        <p:nvSpPr>
          <p:cNvPr id="42" name="Oval 41">
            <a:extLst>
              <a:ext uri="{FF2B5EF4-FFF2-40B4-BE49-F238E27FC236}">
                <a16:creationId xmlns:a16="http://schemas.microsoft.com/office/drawing/2014/main" id="{ECE196B8-69AB-5D4C-976E-F4E050F0683B}"/>
              </a:ext>
            </a:extLst>
          </p:cNvPr>
          <p:cNvSpPr/>
          <p:nvPr/>
        </p:nvSpPr>
        <p:spPr>
          <a:xfrm>
            <a:off x="8098056" y="4183622"/>
            <a:ext cx="551397" cy="486054"/>
          </a:xfrm>
          <a:prstGeom prst="ellipse">
            <a:avLst/>
          </a:prstGeom>
          <a:solidFill>
            <a:srgbClr val="0D74C1"/>
          </a:solidFill>
          <a:ln>
            <a:solidFill>
              <a:schemeClr val="accent1"/>
            </a:solidFill>
          </a:ln>
        </p:spPr>
        <p:txBody>
          <a:bodyPr lIns="0" rIns="0" rtlCol="0" anchor="ctr">
            <a:noAutofit/>
          </a:bodyPr>
          <a:lstStyle/>
          <a:p>
            <a:pPr algn="ctr"/>
            <a:r>
              <a:rPr lang="en-US" sz="1200" b="1" dirty="0">
                <a:solidFill>
                  <a:schemeClr val="bg1"/>
                </a:solidFill>
                <a:latin typeface="IBM Plex Sans Condensed" panose="020B0506050203000203" pitchFamily="34" charset="77"/>
              </a:rPr>
              <a:t>Kafka</a:t>
            </a:r>
          </a:p>
        </p:txBody>
      </p:sp>
      <p:cxnSp>
        <p:nvCxnSpPr>
          <p:cNvPr id="43" name="Straight Connector 42">
            <a:extLst>
              <a:ext uri="{FF2B5EF4-FFF2-40B4-BE49-F238E27FC236}">
                <a16:creationId xmlns:a16="http://schemas.microsoft.com/office/drawing/2014/main" id="{E923F9C4-2645-8C4B-9FAA-13BC72029FF7}"/>
              </a:ext>
            </a:extLst>
          </p:cNvPr>
          <p:cNvCxnSpPr>
            <a:cxnSpLocks/>
            <a:stCxn id="40" idx="3"/>
            <a:endCxn id="41" idx="7"/>
          </p:cNvCxnSpPr>
          <p:nvPr/>
        </p:nvCxnSpPr>
        <p:spPr>
          <a:xfrm flipH="1">
            <a:off x="7813542" y="3296119"/>
            <a:ext cx="365265" cy="269633"/>
          </a:xfrm>
          <a:prstGeom prst="line">
            <a:avLst/>
          </a:prstGeom>
          <a:noFill/>
          <a:ln w="60325" cap="flat">
            <a:solidFill>
              <a:srgbClr val="0D74C1"/>
            </a:solidFill>
            <a:prstDash val="solid"/>
            <a:miter lim="400000"/>
          </a:ln>
          <a:effectLst/>
          <a:sp3d/>
        </p:spPr>
        <p:style>
          <a:lnRef idx="0">
            <a:scrgbClr r="0" g="0" b="0"/>
          </a:lnRef>
          <a:fillRef idx="0">
            <a:scrgbClr r="0" g="0" b="0"/>
          </a:fillRef>
          <a:effectRef idx="0">
            <a:scrgbClr r="0" g="0" b="0"/>
          </a:effectRef>
          <a:fontRef idx="none"/>
        </p:style>
      </p:cxnSp>
      <p:cxnSp>
        <p:nvCxnSpPr>
          <p:cNvPr id="44" name="Straight Connector 43">
            <a:extLst>
              <a:ext uri="{FF2B5EF4-FFF2-40B4-BE49-F238E27FC236}">
                <a16:creationId xmlns:a16="http://schemas.microsoft.com/office/drawing/2014/main" id="{5FDB0B0C-4063-7443-9834-D38DE7415B66}"/>
              </a:ext>
            </a:extLst>
          </p:cNvPr>
          <p:cNvCxnSpPr>
            <a:cxnSpLocks/>
            <a:stCxn id="42" idx="1"/>
            <a:endCxn id="41" idx="5"/>
          </p:cNvCxnSpPr>
          <p:nvPr/>
        </p:nvCxnSpPr>
        <p:spPr>
          <a:xfrm flipH="1" flipV="1">
            <a:off x="7813543" y="3909443"/>
            <a:ext cx="365264" cy="345359"/>
          </a:xfrm>
          <a:prstGeom prst="line">
            <a:avLst/>
          </a:prstGeom>
          <a:noFill/>
          <a:ln w="60325" cap="flat">
            <a:solidFill>
              <a:srgbClr val="0D74C1"/>
            </a:solidFill>
            <a:prstDash val="solid"/>
            <a:miter lim="400000"/>
          </a:ln>
          <a:effectLst/>
          <a:sp3d/>
        </p:spPr>
        <p:style>
          <a:lnRef idx="0">
            <a:scrgbClr r="0" g="0" b="0"/>
          </a:lnRef>
          <a:fillRef idx="0">
            <a:scrgbClr r="0" g="0" b="0"/>
          </a:fillRef>
          <a:effectRef idx="0">
            <a:scrgbClr r="0" g="0" b="0"/>
          </a:effectRef>
          <a:fontRef idx="none"/>
        </p:style>
      </p:cxnSp>
      <p:sp>
        <p:nvSpPr>
          <p:cNvPr id="51" name="Rectangle 50">
            <a:extLst>
              <a:ext uri="{FF2B5EF4-FFF2-40B4-BE49-F238E27FC236}">
                <a16:creationId xmlns:a16="http://schemas.microsoft.com/office/drawing/2014/main" id="{B28984F5-4F97-4F4A-A8F9-C7C4337B0C03}"/>
              </a:ext>
            </a:extLst>
          </p:cNvPr>
          <p:cNvSpPr/>
          <p:nvPr/>
        </p:nvSpPr>
        <p:spPr>
          <a:xfrm>
            <a:off x="8038377" y="2006964"/>
            <a:ext cx="670755" cy="330860"/>
          </a:xfrm>
          <a:prstGeom prst="rect">
            <a:avLst/>
          </a:prstGeom>
          <a:solidFill>
            <a:srgbClr val="0D74C1"/>
          </a:solidFill>
          <a:ln w="25400">
            <a:noFill/>
            <a:round/>
            <a:headEnd/>
            <a:tailEnd/>
          </a:ln>
        </p:spPr>
        <p:txBody>
          <a:bodyPr lIns="68580" tIns="68580" rIns="68580" bIns="68580" anchor="ctr"/>
          <a:lstStyle/>
          <a:p>
            <a:pPr algn="ctr" fontAlgn="base">
              <a:spcBef>
                <a:spcPts val="450"/>
              </a:spcBef>
              <a:spcAft>
                <a:spcPct val="0"/>
              </a:spcAft>
            </a:pPr>
            <a:r>
              <a:rPr lang="en-US" sz="1050" b="1" dirty="0">
                <a:solidFill>
                  <a:schemeClr val="bg1"/>
                </a:solidFill>
                <a:latin typeface="IBM Plex Sans" panose="020B0503050203000203" pitchFamily="34" charset="0"/>
                <a:ea typeface="ＭＳ Ｐゴシック"/>
              </a:rPr>
              <a:t>App 2</a:t>
            </a:r>
          </a:p>
        </p:txBody>
      </p:sp>
      <p:cxnSp>
        <p:nvCxnSpPr>
          <p:cNvPr id="53" name="Straight Arrow Connector 52">
            <a:extLst>
              <a:ext uri="{FF2B5EF4-FFF2-40B4-BE49-F238E27FC236}">
                <a16:creationId xmlns:a16="http://schemas.microsoft.com/office/drawing/2014/main" id="{B248DD26-51F5-1D4D-8DF6-BDFD1A2606CD}"/>
              </a:ext>
            </a:extLst>
          </p:cNvPr>
          <p:cNvCxnSpPr>
            <a:stCxn id="7" idx="2"/>
            <a:endCxn id="2" idx="0"/>
          </p:cNvCxnSpPr>
          <p:nvPr/>
        </p:nvCxnSpPr>
        <p:spPr>
          <a:xfrm flipH="1">
            <a:off x="770246" y="2333854"/>
            <a:ext cx="5673" cy="547392"/>
          </a:xfrm>
          <a:prstGeom prst="straightConnector1">
            <a:avLst/>
          </a:prstGeom>
          <a:noFill/>
          <a:ln w="53975" cap="flat">
            <a:solidFill>
              <a:schemeClr val="tx1"/>
            </a:solidFill>
            <a:prstDash val="dash"/>
            <a:miter lim="400000"/>
            <a:tailEnd type="triangle"/>
          </a:ln>
          <a:effectLst/>
          <a:sp3d/>
        </p:spPr>
        <p:style>
          <a:lnRef idx="0">
            <a:scrgbClr r="0" g="0" b="0"/>
          </a:lnRef>
          <a:fillRef idx="0">
            <a:scrgbClr r="0" g="0" b="0"/>
          </a:fillRef>
          <a:effectRef idx="0">
            <a:scrgbClr r="0" g="0" b="0"/>
          </a:effectRef>
          <a:fontRef idx="none"/>
        </p:style>
      </p:cxnSp>
      <p:sp>
        <p:nvSpPr>
          <p:cNvPr id="58" name="Rectangle 57">
            <a:extLst>
              <a:ext uri="{FF2B5EF4-FFF2-40B4-BE49-F238E27FC236}">
                <a16:creationId xmlns:a16="http://schemas.microsoft.com/office/drawing/2014/main" id="{F7DF38F0-A46A-9642-8460-C88DBBA1BB96}"/>
              </a:ext>
            </a:extLst>
          </p:cNvPr>
          <p:cNvSpPr/>
          <p:nvPr/>
        </p:nvSpPr>
        <p:spPr>
          <a:xfrm>
            <a:off x="5577433" y="3578584"/>
            <a:ext cx="1051839" cy="330860"/>
          </a:xfrm>
          <a:prstGeom prst="rect">
            <a:avLst/>
          </a:prstGeom>
          <a:solidFill>
            <a:srgbClr val="0D74C1"/>
          </a:solidFill>
          <a:ln w="25400">
            <a:noFill/>
            <a:round/>
            <a:headEnd/>
            <a:tailEnd/>
          </a:ln>
        </p:spPr>
        <p:txBody>
          <a:bodyPr lIns="68580" tIns="68580" rIns="68580" bIns="68580" anchor="ctr"/>
          <a:lstStyle/>
          <a:p>
            <a:pPr algn="ctr" fontAlgn="base">
              <a:spcBef>
                <a:spcPts val="450"/>
              </a:spcBef>
              <a:spcAft>
                <a:spcPct val="0"/>
              </a:spcAft>
            </a:pPr>
            <a:r>
              <a:rPr lang="en-US" sz="1200" b="1" dirty="0">
                <a:solidFill>
                  <a:schemeClr val="bg1"/>
                </a:solidFill>
                <a:latin typeface="IBM Plex Sans" panose="020B0503050203000203" pitchFamily="34" charset="0"/>
                <a:ea typeface="ＭＳ Ｐゴシック"/>
              </a:rPr>
              <a:t>DataPower</a:t>
            </a:r>
          </a:p>
        </p:txBody>
      </p:sp>
      <p:sp>
        <p:nvSpPr>
          <p:cNvPr id="59" name="Rectangle 58">
            <a:extLst>
              <a:ext uri="{FF2B5EF4-FFF2-40B4-BE49-F238E27FC236}">
                <a16:creationId xmlns:a16="http://schemas.microsoft.com/office/drawing/2014/main" id="{576DD0F0-B8B2-0541-8DA7-19EA005B84D5}"/>
              </a:ext>
            </a:extLst>
          </p:cNvPr>
          <p:cNvSpPr/>
          <p:nvPr/>
        </p:nvSpPr>
        <p:spPr>
          <a:xfrm>
            <a:off x="2514729" y="3578584"/>
            <a:ext cx="1051839" cy="330860"/>
          </a:xfrm>
          <a:prstGeom prst="rect">
            <a:avLst/>
          </a:prstGeom>
          <a:solidFill>
            <a:srgbClr val="0D74C1"/>
          </a:solidFill>
          <a:ln w="25400">
            <a:noFill/>
            <a:round/>
            <a:headEnd/>
            <a:tailEnd/>
          </a:ln>
        </p:spPr>
        <p:txBody>
          <a:bodyPr lIns="68580" tIns="68580" rIns="68580" bIns="68580" anchor="ctr"/>
          <a:lstStyle/>
          <a:p>
            <a:pPr algn="ctr" fontAlgn="base">
              <a:spcBef>
                <a:spcPts val="450"/>
              </a:spcBef>
              <a:spcAft>
                <a:spcPct val="0"/>
              </a:spcAft>
            </a:pPr>
            <a:r>
              <a:rPr lang="en-US" sz="1200" b="1" dirty="0">
                <a:solidFill>
                  <a:schemeClr val="bg1"/>
                </a:solidFill>
                <a:latin typeface="IBM Plex Sans" panose="020B0503050203000203" pitchFamily="34" charset="0"/>
                <a:ea typeface="ＭＳ Ｐゴシック"/>
              </a:rPr>
              <a:t>DataPower</a:t>
            </a:r>
          </a:p>
        </p:txBody>
      </p:sp>
      <p:sp>
        <p:nvSpPr>
          <p:cNvPr id="60" name="Rectangle 59">
            <a:extLst>
              <a:ext uri="{FF2B5EF4-FFF2-40B4-BE49-F238E27FC236}">
                <a16:creationId xmlns:a16="http://schemas.microsoft.com/office/drawing/2014/main" id="{C9A3462B-22D4-C649-B8AE-629C3DAB8DFC}"/>
              </a:ext>
            </a:extLst>
          </p:cNvPr>
          <p:cNvSpPr/>
          <p:nvPr/>
        </p:nvSpPr>
        <p:spPr>
          <a:xfrm>
            <a:off x="1218404" y="4013877"/>
            <a:ext cx="1582989" cy="738664"/>
          </a:xfrm>
          <a:prstGeom prst="rect">
            <a:avLst/>
          </a:prstGeom>
        </p:spPr>
        <p:txBody>
          <a:bodyPr wrap="square">
            <a:spAutoFit/>
          </a:bodyPr>
          <a:lstStyle/>
          <a:p>
            <a:r>
              <a:rPr lang="en-US" sz="1050" dirty="0">
                <a:solidFill>
                  <a:srgbClr val="272727"/>
                </a:solidFill>
                <a:latin typeface="IBM Plex Sans" panose="020B0503050203000203" pitchFamily="34" charset="0"/>
              </a:rPr>
              <a:t>A ”broker” (can be any tech) subscribes to topic and forwards messages</a:t>
            </a:r>
          </a:p>
        </p:txBody>
      </p:sp>
      <p:cxnSp>
        <p:nvCxnSpPr>
          <p:cNvPr id="61" name="Straight Arrow Connector 60">
            <a:extLst>
              <a:ext uri="{FF2B5EF4-FFF2-40B4-BE49-F238E27FC236}">
                <a16:creationId xmlns:a16="http://schemas.microsoft.com/office/drawing/2014/main" id="{E5605653-A718-2145-A6C6-54F2374F754D}"/>
              </a:ext>
            </a:extLst>
          </p:cNvPr>
          <p:cNvCxnSpPr>
            <a:cxnSpLocks/>
            <a:stCxn id="25" idx="6"/>
            <a:endCxn id="59" idx="1"/>
          </p:cNvCxnSpPr>
          <p:nvPr/>
        </p:nvCxnSpPr>
        <p:spPr>
          <a:xfrm>
            <a:off x="1661005" y="3737597"/>
            <a:ext cx="853724" cy="6416"/>
          </a:xfrm>
          <a:prstGeom prst="straightConnector1">
            <a:avLst/>
          </a:prstGeom>
          <a:noFill/>
          <a:ln w="53975" cap="flat">
            <a:solidFill>
              <a:schemeClr val="tx1"/>
            </a:solidFill>
            <a:prstDash val="dash"/>
            <a:miter lim="400000"/>
            <a:tailEnd type="triangle"/>
          </a:ln>
          <a:effectLst/>
          <a:sp3d/>
        </p:spPr>
        <p:style>
          <a:lnRef idx="0">
            <a:scrgbClr r="0" g="0" b="0"/>
          </a:lnRef>
          <a:fillRef idx="0">
            <a:scrgbClr r="0" g="0" b="0"/>
          </a:fillRef>
          <a:effectRef idx="0">
            <a:scrgbClr r="0" g="0" b="0"/>
          </a:effectRef>
          <a:fontRef idx="none"/>
        </p:style>
      </p:cxnSp>
      <p:cxnSp>
        <p:nvCxnSpPr>
          <p:cNvPr id="65" name="Straight Arrow Connector 64">
            <a:extLst>
              <a:ext uri="{FF2B5EF4-FFF2-40B4-BE49-F238E27FC236}">
                <a16:creationId xmlns:a16="http://schemas.microsoft.com/office/drawing/2014/main" id="{11F9DFC8-6848-A341-96B0-E23EDF6D77D7}"/>
              </a:ext>
            </a:extLst>
          </p:cNvPr>
          <p:cNvCxnSpPr>
            <a:cxnSpLocks/>
            <a:endCxn id="58" idx="1"/>
          </p:cNvCxnSpPr>
          <p:nvPr/>
        </p:nvCxnSpPr>
        <p:spPr>
          <a:xfrm>
            <a:off x="3566568" y="3744014"/>
            <a:ext cx="2010865" cy="0"/>
          </a:xfrm>
          <a:prstGeom prst="straightConnector1">
            <a:avLst/>
          </a:prstGeom>
          <a:noFill/>
          <a:ln w="53975" cap="flat">
            <a:solidFill>
              <a:schemeClr val="tx1"/>
            </a:solidFill>
            <a:prstDash val="dash"/>
            <a:miter lim="400000"/>
            <a:tailEnd type="triangle"/>
          </a:ln>
          <a:effectLst/>
          <a:sp3d/>
        </p:spPr>
        <p:style>
          <a:lnRef idx="0">
            <a:scrgbClr r="0" g="0" b="0"/>
          </a:lnRef>
          <a:fillRef idx="0">
            <a:scrgbClr r="0" g="0" b="0"/>
          </a:fillRef>
          <a:effectRef idx="0">
            <a:scrgbClr r="0" g="0" b="0"/>
          </a:effectRef>
          <a:fontRef idx="none"/>
        </p:style>
      </p:cxnSp>
      <p:cxnSp>
        <p:nvCxnSpPr>
          <p:cNvPr id="68" name="Straight Arrow Connector 67">
            <a:extLst>
              <a:ext uri="{FF2B5EF4-FFF2-40B4-BE49-F238E27FC236}">
                <a16:creationId xmlns:a16="http://schemas.microsoft.com/office/drawing/2014/main" id="{9C69017B-88F8-1543-BBB9-3F750D2D7117}"/>
              </a:ext>
            </a:extLst>
          </p:cNvPr>
          <p:cNvCxnSpPr>
            <a:cxnSpLocks/>
            <a:stCxn id="58" idx="3"/>
            <a:endCxn id="41" idx="2"/>
          </p:cNvCxnSpPr>
          <p:nvPr/>
        </p:nvCxnSpPr>
        <p:spPr>
          <a:xfrm flipV="1">
            <a:off x="6629272" y="3737597"/>
            <a:ext cx="713624" cy="6416"/>
          </a:xfrm>
          <a:prstGeom prst="straightConnector1">
            <a:avLst/>
          </a:prstGeom>
          <a:noFill/>
          <a:ln w="53975" cap="flat">
            <a:solidFill>
              <a:schemeClr val="tx1"/>
            </a:solidFill>
            <a:prstDash val="dash"/>
            <a:miter lim="400000"/>
            <a:tailEnd type="triangle"/>
          </a:ln>
          <a:effectLst/>
          <a:sp3d/>
        </p:spPr>
        <p:style>
          <a:lnRef idx="0">
            <a:scrgbClr r="0" g="0" b="0"/>
          </a:lnRef>
          <a:fillRef idx="0">
            <a:scrgbClr r="0" g="0" b="0"/>
          </a:fillRef>
          <a:effectRef idx="0">
            <a:scrgbClr r="0" g="0" b="0"/>
          </a:effectRef>
          <a:fontRef idx="none"/>
        </p:style>
      </p:cxnSp>
      <p:sp>
        <p:nvSpPr>
          <p:cNvPr id="72" name="Rectangle 71">
            <a:extLst>
              <a:ext uri="{FF2B5EF4-FFF2-40B4-BE49-F238E27FC236}">
                <a16:creationId xmlns:a16="http://schemas.microsoft.com/office/drawing/2014/main" id="{2BE7EC61-275B-7544-8472-A221D48B48FF}"/>
              </a:ext>
            </a:extLst>
          </p:cNvPr>
          <p:cNvSpPr/>
          <p:nvPr/>
        </p:nvSpPr>
        <p:spPr>
          <a:xfrm>
            <a:off x="4141173" y="2556182"/>
            <a:ext cx="1613556" cy="738664"/>
          </a:xfrm>
          <a:prstGeom prst="rect">
            <a:avLst/>
          </a:prstGeom>
        </p:spPr>
        <p:txBody>
          <a:bodyPr wrap="square">
            <a:spAutoFit/>
          </a:bodyPr>
          <a:lstStyle/>
          <a:p>
            <a:r>
              <a:rPr lang="en-US" sz="1050" dirty="0">
                <a:solidFill>
                  <a:srgbClr val="272727"/>
                </a:solidFill>
                <a:latin typeface="IBM Plex Sans" panose="020B0503050203000203" pitchFamily="34" charset="0"/>
              </a:rPr>
              <a:t>DP protects edge of the enterprise configured to recognize traffic from the broker</a:t>
            </a:r>
          </a:p>
        </p:txBody>
      </p:sp>
      <p:cxnSp>
        <p:nvCxnSpPr>
          <p:cNvPr id="73" name="Straight Arrow Connector 72">
            <a:extLst>
              <a:ext uri="{FF2B5EF4-FFF2-40B4-BE49-F238E27FC236}">
                <a16:creationId xmlns:a16="http://schemas.microsoft.com/office/drawing/2014/main" id="{F7B3CA3A-8186-F643-A801-75A06756FFA6}"/>
              </a:ext>
            </a:extLst>
          </p:cNvPr>
          <p:cNvCxnSpPr>
            <a:cxnSpLocks/>
            <a:stCxn id="40" idx="0"/>
            <a:endCxn id="51" idx="2"/>
          </p:cNvCxnSpPr>
          <p:nvPr/>
        </p:nvCxnSpPr>
        <p:spPr>
          <a:xfrm flipH="1" flipV="1">
            <a:off x="8373754" y="2337824"/>
            <a:ext cx="1" cy="543422"/>
          </a:xfrm>
          <a:prstGeom prst="straightConnector1">
            <a:avLst/>
          </a:prstGeom>
          <a:noFill/>
          <a:ln w="53975" cap="flat">
            <a:solidFill>
              <a:schemeClr val="tx1"/>
            </a:solidFill>
            <a:prstDash val="dash"/>
            <a:miter lim="400000"/>
            <a:tailEnd type="triangle"/>
          </a:ln>
          <a:effectLst/>
          <a:sp3d/>
        </p:spPr>
        <p:style>
          <a:lnRef idx="0">
            <a:scrgbClr r="0" g="0" b="0"/>
          </a:lnRef>
          <a:fillRef idx="0">
            <a:scrgbClr r="0" g="0" b="0"/>
          </a:fillRef>
          <a:effectRef idx="0">
            <a:scrgbClr r="0" g="0" b="0"/>
          </a:effectRef>
          <a:fontRef idx="none"/>
        </p:style>
      </p:cxnSp>
      <p:sp>
        <p:nvSpPr>
          <p:cNvPr id="76" name="Rectangle 75">
            <a:extLst>
              <a:ext uri="{FF2B5EF4-FFF2-40B4-BE49-F238E27FC236}">
                <a16:creationId xmlns:a16="http://schemas.microsoft.com/office/drawing/2014/main" id="{06780B0C-6754-024D-98BD-7CB94F207DEB}"/>
              </a:ext>
            </a:extLst>
          </p:cNvPr>
          <p:cNvSpPr/>
          <p:nvPr/>
        </p:nvSpPr>
        <p:spPr>
          <a:xfrm>
            <a:off x="6518298" y="2040346"/>
            <a:ext cx="1390731" cy="577081"/>
          </a:xfrm>
          <a:prstGeom prst="rect">
            <a:avLst/>
          </a:prstGeom>
        </p:spPr>
        <p:txBody>
          <a:bodyPr wrap="square">
            <a:spAutoFit/>
          </a:bodyPr>
          <a:lstStyle/>
          <a:p>
            <a:r>
              <a:rPr lang="en-US" sz="1050" dirty="0">
                <a:solidFill>
                  <a:srgbClr val="272727"/>
                </a:solidFill>
                <a:latin typeface="IBM Plex Sans" panose="020B0503050203000203" pitchFamily="34" charset="0"/>
              </a:rPr>
              <a:t>App 2 accepts events as they arrive</a:t>
            </a:r>
          </a:p>
        </p:txBody>
      </p:sp>
      <p:sp>
        <p:nvSpPr>
          <p:cNvPr id="77" name="TextBox 76">
            <a:extLst>
              <a:ext uri="{FF2B5EF4-FFF2-40B4-BE49-F238E27FC236}">
                <a16:creationId xmlns:a16="http://schemas.microsoft.com/office/drawing/2014/main" id="{2277B2B5-7AA6-A64C-8D80-FFF54A77D53D}"/>
              </a:ext>
            </a:extLst>
          </p:cNvPr>
          <p:cNvSpPr txBox="1"/>
          <p:nvPr/>
        </p:nvSpPr>
        <p:spPr>
          <a:xfrm>
            <a:off x="2887153" y="2826538"/>
            <a:ext cx="380456" cy="2738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9050" tIns="19050" rIns="19050" bIns="19050" numCol="1" spcCol="38100" rtlCol="0" anchor="t">
            <a:noAutofit/>
          </a:bodyPr>
          <a:lstStyle/>
          <a:p>
            <a:pPr defTabSz="4763" hangingPunct="0">
              <a:lnSpc>
                <a:spcPct val="120000"/>
              </a:lnSpc>
              <a:tabLst>
                <a:tab pos="133350" algn="l"/>
                <a:tab pos="266700" algn="l"/>
                <a:tab pos="400050" algn="l"/>
                <a:tab pos="533400" algn="l"/>
                <a:tab pos="666750" algn="l"/>
                <a:tab pos="800100" algn="l"/>
                <a:tab pos="933450" algn="l"/>
                <a:tab pos="1066800" algn="l"/>
                <a:tab pos="1200150" algn="l"/>
                <a:tab pos="1333500" algn="l"/>
                <a:tab pos="1466850" algn="l"/>
                <a:tab pos="1600200" algn="l"/>
              </a:tabLst>
            </a:pPr>
            <a:r>
              <a:rPr lang="en-US" sz="1200" b="1" dirty="0">
                <a:solidFill>
                  <a:schemeClr val="bg1"/>
                </a:solidFill>
                <a:latin typeface="IBM Plex Sans" panose="020B0503050203000203" pitchFamily="34" charset="0"/>
                <a:ea typeface="IBM Plex Sans"/>
                <a:cs typeface="IBM Plex Sans"/>
                <a:sym typeface="IBM Plex Sans"/>
              </a:rPr>
              <a:t>DMZ</a:t>
            </a:r>
          </a:p>
        </p:txBody>
      </p:sp>
      <p:sp>
        <p:nvSpPr>
          <p:cNvPr id="78" name="TextBox 77">
            <a:extLst>
              <a:ext uri="{FF2B5EF4-FFF2-40B4-BE49-F238E27FC236}">
                <a16:creationId xmlns:a16="http://schemas.microsoft.com/office/drawing/2014/main" id="{3956EED9-FBF9-3E46-ADB3-DB74BBEE4667}"/>
              </a:ext>
            </a:extLst>
          </p:cNvPr>
          <p:cNvSpPr txBox="1"/>
          <p:nvPr/>
        </p:nvSpPr>
        <p:spPr>
          <a:xfrm>
            <a:off x="5946626" y="2859309"/>
            <a:ext cx="380456" cy="2738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9050" tIns="19050" rIns="19050" bIns="19050" numCol="1" spcCol="38100" rtlCol="0" anchor="t">
            <a:noAutofit/>
          </a:bodyPr>
          <a:lstStyle/>
          <a:p>
            <a:pPr defTabSz="4763" hangingPunct="0">
              <a:lnSpc>
                <a:spcPct val="120000"/>
              </a:lnSpc>
              <a:tabLst>
                <a:tab pos="133350" algn="l"/>
                <a:tab pos="266700" algn="l"/>
                <a:tab pos="400050" algn="l"/>
                <a:tab pos="533400" algn="l"/>
                <a:tab pos="666750" algn="l"/>
                <a:tab pos="800100" algn="l"/>
                <a:tab pos="933450" algn="l"/>
                <a:tab pos="1066800" algn="l"/>
                <a:tab pos="1200150" algn="l"/>
                <a:tab pos="1333500" algn="l"/>
                <a:tab pos="1466850" algn="l"/>
                <a:tab pos="1600200" algn="l"/>
              </a:tabLst>
            </a:pPr>
            <a:r>
              <a:rPr lang="en-US" sz="1050" b="1" dirty="0">
                <a:solidFill>
                  <a:schemeClr val="bg1"/>
                </a:solidFill>
                <a:latin typeface="IBM Plex Sans" panose="020B0503050203000203" pitchFamily="34" charset="0"/>
                <a:ea typeface="IBM Plex Sans"/>
                <a:cs typeface="IBM Plex Sans"/>
                <a:sym typeface="IBM Plex Sans"/>
              </a:rPr>
              <a:t>DMZ</a:t>
            </a:r>
          </a:p>
        </p:txBody>
      </p:sp>
      <p:sp>
        <p:nvSpPr>
          <p:cNvPr id="80" name="TextBox 79">
            <a:extLst>
              <a:ext uri="{FF2B5EF4-FFF2-40B4-BE49-F238E27FC236}">
                <a16:creationId xmlns:a16="http://schemas.microsoft.com/office/drawing/2014/main" id="{4B9F6C88-3E59-D945-A835-5359884C7FE0}"/>
              </a:ext>
            </a:extLst>
          </p:cNvPr>
          <p:cNvSpPr txBox="1"/>
          <p:nvPr/>
        </p:nvSpPr>
        <p:spPr>
          <a:xfrm>
            <a:off x="5577433" y="131817"/>
            <a:ext cx="3566567" cy="430474"/>
          </a:xfrm>
          <a:prstGeom prst="rect">
            <a:avLst/>
          </a:prstGeom>
          <a:gradFill flip="none" rotWithShape="1">
            <a:gsLst>
              <a:gs pos="100000">
                <a:schemeClr val="accent3">
                  <a:lumMod val="60000"/>
                  <a:lumOff val="40000"/>
                </a:schemeClr>
              </a:gs>
              <a:gs pos="0">
                <a:schemeClr val="accent2">
                  <a:lumMod val="45000"/>
                  <a:lumOff val="55000"/>
                </a:schemeClr>
              </a:gs>
              <a:gs pos="32000">
                <a:schemeClr val="accent2">
                  <a:lumMod val="45000"/>
                  <a:lumOff val="55000"/>
                </a:schemeClr>
              </a:gs>
              <a:gs pos="100000">
                <a:schemeClr val="accent2">
                  <a:lumMod val="30000"/>
                  <a:lumOff val="70000"/>
                </a:schemeClr>
              </a:gs>
            </a:gsLst>
            <a:lin ang="54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t">
            <a:noAutofit/>
          </a:bodyPr>
          <a:lstStyle/>
          <a:p>
            <a:pPr defTabSz="4763" hangingPunct="0">
              <a:tabLst>
                <a:tab pos="133350" algn="l"/>
                <a:tab pos="266700" algn="l"/>
                <a:tab pos="400050" algn="l"/>
                <a:tab pos="533400" algn="l"/>
                <a:tab pos="666750" algn="l"/>
                <a:tab pos="800100" algn="l"/>
                <a:tab pos="933450" algn="l"/>
                <a:tab pos="1066800" algn="l"/>
                <a:tab pos="1200150" algn="l"/>
                <a:tab pos="1333500" algn="l"/>
                <a:tab pos="1466850" algn="l"/>
                <a:tab pos="1600200" algn="l"/>
              </a:tabLst>
            </a:pPr>
            <a:r>
              <a:rPr lang="en-US" sz="1200" dirty="0">
                <a:solidFill>
                  <a:srgbClr val="3E3E3E"/>
                </a:solidFill>
                <a:latin typeface="IBM Plex Sans" panose="020B0503050203000203" pitchFamily="34" charset="0"/>
                <a:ea typeface="IBM Plex Sans"/>
                <a:cs typeface="IBM Plex Sans"/>
                <a:sym typeface="IBM Plex Sans"/>
              </a:rPr>
              <a:t>Protecting edge of the enterprise for only trusted workloads</a:t>
            </a:r>
          </a:p>
        </p:txBody>
      </p:sp>
      <p:sp>
        <p:nvSpPr>
          <p:cNvPr id="81" name="TextBox 80">
            <a:extLst>
              <a:ext uri="{FF2B5EF4-FFF2-40B4-BE49-F238E27FC236}">
                <a16:creationId xmlns:a16="http://schemas.microsoft.com/office/drawing/2014/main" id="{F23F59D2-9329-7845-9DB2-681A082D2CDF}"/>
              </a:ext>
            </a:extLst>
          </p:cNvPr>
          <p:cNvSpPr txBox="1"/>
          <p:nvPr/>
        </p:nvSpPr>
        <p:spPr>
          <a:xfrm>
            <a:off x="278523" y="1453702"/>
            <a:ext cx="3017892" cy="258040"/>
          </a:xfrm>
          <a:prstGeom prst="rect">
            <a:avLst/>
          </a:prstGeom>
          <a:noFill/>
          <a:ln w="12700" cap="flat">
            <a:solidFill>
              <a:schemeClr val="bg1">
                <a:lumMod val="5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9050" tIns="19050" rIns="19050" bIns="19050" numCol="1" spcCol="38100" rtlCol="0" anchor="t">
            <a:noAutofit/>
          </a:bodyPr>
          <a:lstStyle/>
          <a:p>
            <a:pPr algn="ctr" defTabSz="4763" hangingPunct="0">
              <a:lnSpc>
                <a:spcPct val="120000"/>
              </a:lnSpc>
              <a:tabLst>
                <a:tab pos="133350" algn="l"/>
                <a:tab pos="266700" algn="l"/>
                <a:tab pos="400050" algn="l"/>
                <a:tab pos="533400" algn="l"/>
                <a:tab pos="666750" algn="l"/>
                <a:tab pos="800100" algn="l"/>
                <a:tab pos="933450" algn="l"/>
                <a:tab pos="1066800" algn="l"/>
                <a:tab pos="1200150" algn="l"/>
                <a:tab pos="1333500" algn="l"/>
                <a:tab pos="1466850" algn="l"/>
                <a:tab pos="1600200" algn="l"/>
              </a:tabLst>
            </a:pPr>
            <a:r>
              <a:rPr lang="en-US" sz="1400" b="1" dirty="0">
                <a:solidFill>
                  <a:srgbClr val="3E3E3E"/>
                </a:solidFill>
                <a:latin typeface="IBM Plex Sans" panose="020B0503050203000203" pitchFamily="34" charset="0"/>
                <a:ea typeface="IBM Plex Sans"/>
                <a:cs typeface="IBM Plex Sans"/>
                <a:sym typeface="IBM Plex Sans"/>
              </a:rPr>
              <a:t>Data Center 1</a:t>
            </a:r>
          </a:p>
        </p:txBody>
      </p:sp>
      <p:sp>
        <p:nvSpPr>
          <p:cNvPr id="82" name="TextBox 81">
            <a:extLst>
              <a:ext uri="{FF2B5EF4-FFF2-40B4-BE49-F238E27FC236}">
                <a16:creationId xmlns:a16="http://schemas.microsoft.com/office/drawing/2014/main" id="{EC29DF35-A2A4-2A44-BD2C-6CF2B77C75D8}"/>
              </a:ext>
            </a:extLst>
          </p:cNvPr>
          <p:cNvSpPr txBox="1"/>
          <p:nvPr/>
        </p:nvSpPr>
        <p:spPr>
          <a:xfrm>
            <a:off x="5847586" y="1501132"/>
            <a:ext cx="3029365" cy="258040"/>
          </a:xfrm>
          <a:prstGeom prst="rect">
            <a:avLst/>
          </a:prstGeom>
          <a:noFill/>
          <a:ln w="12700" cap="flat">
            <a:solidFill>
              <a:schemeClr val="bg1">
                <a:lumMod val="5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9050" tIns="19050" rIns="19050" bIns="19050" numCol="1" spcCol="38100" rtlCol="0" anchor="t">
            <a:noAutofit/>
          </a:bodyPr>
          <a:lstStyle/>
          <a:p>
            <a:pPr algn="ctr" defTabSz="4763" hangingPunct="0">
              <a:lnSpc>
                <a:spcPct val="120000"/>
              </a:lnSpc>
              <a:tabLst>
                <a:tab pos="133350" algn="l"/>
                <a:tab pos="266700" algn="l"/>
                <a:tab pos="400050" algn="l"/>
                <a:tab pos="533400" algn="l"/>
                <a:tab pos="666750" algn="l"/>
                <a:tab pos="800100" algn="l"/>
                <a:tab pos="933450" algn="l"/>
                <a:tab pos="1066800" algn="l"/>
                <a:tab pos="1200150" algn="l"/>
                <a:tab pos="1333500" algn="l"/>
                <a:tab pos="1466850" algn="l"/>
                <a:tab pos="1600200" algn="l"/>
              </a:tabLst>
            </a:pPr>
            <a:r>
              <a:rPr lang="en-US" sz="1400" b="1" dirty="0">
                <a:solidFill>
                  <a:srgbClr val="3E3E3E"/>
                </a:solidFill>
                <a:latin typeface="IBM Plex Sans" panose="020B0503050203000203" pitchFamily="34" charset="0"/>
                <a:ea typeface="IBM Plex Sans"/>
                <a:cs typeface="IBM Plex Sans"/>
                <a:sym typeface="IBM Plex Sans"/>
              </a:rPr>
              <a:t>Data Center 2</a:t>
            </a:r>
          </a:p>
        </p:txBody>
      </p:sp>
      <p:sp>
        <p:nvSpPr>
          <p:cNvPr id="45" name="Rectangle 44">
            <a:extLst>
              <a:ext uri="{FF2B5EF4-FFF2-40B4-BE49-F238E27FC236}">
                <a16:creationId xmlns:a16="http://schemas.microsoft.com/office/drawing/2014/main" id="{FB458B5A-C9A1-8748-B992-29635D8CF120}"/>
              </a:ext>
            </a:extLst>
          </p:cNvPr>
          <p:cNvSpPr/>
          <p:nvPr/>
        </p:nvSpPr>
        <p:spPr>
          <a:xfrm>
            <a:off x="6467995" y="3085123"/>
            <a:ext cx="1426298" cy="415498"/>
          </a:xfrm>
          <a:prstGeom prst="rect">
            <a:avLst/>
          </a:prstGeom>
        </p:spPr>
        <p:txBody>
          <a:bodyPr wrap="square">
            <a:spAutoFit/>
          </a:bodyPr>
          <a:lstStyle/>
          <a:p>
            <a:r>
              <a:rPr lang="en-US" sz="1050" dirty="0">
                <a:solidFill>
                  <a:srgbClr val="272727"/>
                </a:solidFill>
                <a:latin typeface="IBM Plex Sans" panose="020B0503050203000203" pitchFamily="34" charset="0"/>
              </a:rPr>
              <a:t>DP writes to Kafka in other data center</a:t>
            </a:r>
          </a:p>
        </p:txBody>
      </p:sp>
      <p:cxnSp>
        <p:nvCxnSpPr>
          <p:cNvPr id="46" name="Straight Connector 45">
            <a:extLst>
              <a:ext uri="{FF2B5EF4-FFF2-40B4-BE49-F238E27FC236}">
                <a16:creationId xmlns:a16="http://schemas.microsoft.com/office/drawing/2014/main" id="{C0B5B89B-DF90-D34B-8CCB-3D5AE12CA2D5}"/>
              </a:ext>
            </a:extLst>
          </p:cNvPr>
          <p:cNvCxnSpPr>
            <a:cxnSpLocks/>
            <a:stCxn id="26" idx="0"/>
          </p:cNvCxnSpPr>
          <p:nvPr/>
        </p:nvCxnSpPr>
        <p:spPr>
          <a:xfrm flipV="1">
            <a:off x="770245" y="3360101"/>
            <a:ext cx="0" cy="823521"/>
          </a:xfrm>
          <a:prstGeom prst="line">
            <a:avLst/>
          </a:prstGeom>
          <a:noFill/>
          <a:ln w="60325" cap="flat">
            <a:solidFill>
              <a:srgbClr val="0D74C1"/>
            </a:solidFill>
            <a:prstDash val="solid"/>
            <a:miter lim="400000"/>
          </a:ln>
          <a:effectLst/>
          <a:sp3d/>
        </p:spPr>
        <p:style>
          <a:lnRef idx="0">
            <a:scrgbClr r="0" g="0" b="0"/>
          </a:lnRef>
          <a:fillRef idx="0">
            <a:scrgbClr r="0" g="0" b="0"/>
          </a:fillRef>
          <a:effectRef idx="0">
            <a:scrgbClr r="0" g="0" b="0"/>
          </a:effectRef>
          <a:fontRef idx="none"/>
        </p:style>
      </p:cxnSp>
      <p:cxnSp>
        <p:nvCxnSpPr>
          <p:cNvPr id="47" name="Straight Connector 46">
            <a:extLst>
              <a:ext uri="{FF2B5EF4-FFF2-40B4-BE49-F238E27FC236}">
                <a16:creationId xmlns:a16="http://schemas.microsoft.com/office/drawing/2014/main" id="{8A13E2EE-1BAA-454E-A93F-A84F675759C6}"/>
              </a:ext>
            </a:extLst>
          </p:cNvPr>
          <p:cNvCxnSpPr>
            <a:cxnSpLocks/>
          </p:cNvCxnSpPr>
          <p:nvPr/>
        </p:nvCxnSpPr>
        <p:spPr>
          <a:xfrm flipV="1">
            <a:off x="8373755" y="3367300"/>
            <a:ext cx="0" cy="823521"/>
          </a:xfrm>
          <a:prstGeom prst="line">
            <a:avLst/>
          </a:prstGeom>
          <a:noFill/>
          <a:ln w="60325" cap="flat">
            <a:solidFill>
              <a:srgbClr val="0D74C1"/>
            </a:solidFill>
            <a:prstDash val="solid"/>
            <a:miter lim="400000"/>
          </a:ln>
          <a:effectLst/>
          <a:sp3d/>
        </p:spPr>
        <p:style>
          <a:lnRef idx="0">
            <a:scrgbClr r="0" g="0" b="0"/>
          </a:lnRef>
          <a:fillRef idx="0">
            <a:scrgbClr r="0" g="0" b="0"/>
          </a:fillRef>
          <a:effectRef idx="0">
            <a:scrgbClr r="0" g="0" b="0"/>
          </a:effectRef>
          <a:fontRef idx="none"/>
        </p:style>
      </p:cxnSp>
      <p:sp>
        <p:nvSpPr>
          <p:cNvPr id="48" name="Footer Placeholder 3">
            <a:extLst>
              <a:ext uri="{FF2B5EF4-FFF2-40B4-BE49-F238E27FC236}">
                <a16:creationId xmlns:a16="http://schemas.microsoft.com/office/drawing/2014/main" id="{9D5F9A87-74FF-C746-9FEF-49A94E707BDC}"/>
              </a:ext>
            </a:extLst>
          </p:cNvPr>
          <p:cNvSpPr txBox="1">
            <a:spLocks/>
          </p:cNvSpPr>
          <p:nvPr/>
        </p:nvSpPr>
        <p:spPr>
          <a:xfrm>
            <a:off x="18255" y="4954959"/>
            <a:ext cx="1731986" cy="166135"/>
          </a:xfrm>
          <a:prstGeom prst="rect">
            <a:avLst/>
          </a:prstGeom>
        </p:spPr>
        <p:txBody>
          <a:bodyPr/>
          <a:lstStyle>
            <a:defPPr>
              <a:defRPr lang="en-US"/>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a:lstStyle>
          <a:p>
            <a:r>
              <a:rPr lang="en-US" sz="600" dirty="0" err="1"/>
              <a:t>TechCon</a:t>
            </a:r>
            <a:r>
              <a:rPr lang="en-US" sz="600" dirty="0"/>
              <a:t> 2020/ © 2020 IBM Corporation</a:t>
            </a:r>
          </a:p>
        </p:txBody>
      </p:sp>
    </p:spTree>
    <p:extLst>
      <p:ext uri="{BB962C8B-B14F-4D97-AF65-F5344CB8AC3E}">
        <p14:creationId xmlns:p14="http://schemas.microsoft.com/office/powerpoint/2010/main" val="2805927670"/>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B5AA047-2184-F04E-8208-1E94EC99F268}"/>
              </a:ext>
            </a:extLst>
          </p:cNvPr>
          <p:cNvSpPr txBox="1">
            <a:spLocks/>
          </p:cNvSpPr>
          <p:nvPr/>
        </p:nvSpPr>
        <p:spPr>
          <a:xfrm>
            <a:off x="100381" y="231430"/>
            <a:ext cx="5486849" cy="330860"/>
          </a:xfrm>
          <a:prstGeom prst="rect">
            <a:avLst/>
          </a:prstGeom>
        </p:spPr>
        <p:txBody>
          <a:bodyPr/>
          <a:lstStyle>
            <a:lvl1pPr marL="0" marR="57144" indent="0" algn="l" defTabSz="1282572" latinLnBrk="0">
              <a:lnSpc>
                <a:spcPct val="100000"/>
              </a:lnSpc>
              <a:spcBef>
                <a:spcPts val="0"/>
              </a:spcBef>
              <a:spcAft>
                <a:spcPts val="1200"/>
              </a:spcAft>
              <a:buClrTx/>
              <a:buSzTx/>
              <a:buFontTx/>
              <a:buNone/>
              <a:tabLst/>
              <a:defRPr sz="6500" b="0" i="0" u="none" strike="noStrike" cap="none" spc="-144" baseline="0">
                <a:ln>
                  <a:noFill/>
                </a:ln>
                <a:solidFill>
                  <a:schemeClr val="tx1"/>
                </a:solidFill>
                <a:uFill>
                  <a:solidFill>
                    <a:srgbClr val="5E5E5E"/>
                  </a:solidFill>
                </a:uFill>
                <a:latin typeface="+mn-lt"/>
                <a:ea typeface="IBM Plex Sans Light" charset="0"/>
                <a:cs typeface="IBM Plex Sans Light" charset="0"/>
                <a:sym typeface="IBM Plex Sans"/>
              </a:defRPr>
            </a:lvl1pPr>
            <a:lvl2pPr marL="0" marR="57144" indent="228577" algn="l" defTabSz="1282572" latinLnBrk="0">
              <a:lnSpc>
                <a:spcPct val="100000"/>
              </a:lnSpc>
              <a:spcBef>
                <a:spcPts val="0"/>
              </a:spcBef>
              <a:spcAft>
                <a:spcPts val="0"/>
              </a:spcAft>
              <a:buClrTx/>
              <a:buSzTx/>
              <a:buFontTx/>
              <a:buNone/>
              <a:tabLst/>
              <a:defRPr sz="4800" b="1" i="0" u="none" strike="noStrike" cap="none" spc="-144" baseline="0">
                <a:ln>
                  <a:noFill/>
                </a:ln>
                <a:solidFill>
                  <a:srgbClr val="5E5E5E"/>
                </a:solidFill>
                <a:uFill>
                  <a:solidFill>
                    <a:srgbClr val="5E5E5E"/>
                  </a:solidFill>
                </a:uFill>
                <a:latin typeface="IBM Plex Sans"/>
                <a:ea typeface="IBM Plex Sans"/>
                <a:cs typeface="IBM Plex Sans"/>
                <a:sym typeface="IBM Plex Sans"/>
              </a:defRPr>
            </a:lvl2pPr>
            <a:lvl3pPr marL="0" marR="57144" indent="457154" algn="l" defTabSz="1282572" latinLnBrk="0">
              <a:lnSpc>
                <a:spcPct val="100000"/>
              </a:lnSpc>
              <a:spcBef>
                <a:spcPts val="0"/>
              </a:spcBef>
              <a:spcAft>
                <a:spcPts val="0"/>
              </a:spcAft>
              <a:buClrTx/>
              <a:buSzTx/>
              <a:buFontTx/>
              <a:buNone/>
              <a:tabLst/>
              <a:defRPr sz="4800" b="1" i="0" u="none" strike="noStrike" cap="none" spc="-144" baseline="0">
                <a:ln>
                  <a:noFill/>
                </a:ln>
                <a:solidFill>
                  <a:srgbClr val="5E5E5E"/>
                </a:solidFill>
                <a:uFill>
                  <a:solidFill>
                    <a:srgbClr val="5E5E5E"/>
                  </a:solidFill>
                </a:uFill>
                <a:latin typeface="IBM Plex Sans"/>
                <a:ea typeface="IBM Plex Sans"/>
                <a:cs typeface="IBM Plex Sans"/>
                <a:sym typeface="IBM Plex Sans"/>
              </a:defRPr>
            </a:lvl3pPr>
            <a:lvl4pPr marL="0" marR="57144" indent="685731" algn="l" defTabSz="1282572" latinLnBrk="0">
              <a:lnSpc>
                <a:spcPct val="100000"/>
              </a:lnSpc>
              <a:spcBef>
                <a:spcPts val="0"/>
              </a:spcBef>
              <a:spcAft>
                <a:spcPts val="0"/>
              </a:spcAft>
              <a:buClrTx/>
              <a:buSzTx/>
              <a:buFontTx/>
              <a:buNone/>
              <a:tabLst/>
              <a:defRPr sz="4800" b="1" i="0" u="none" strike="noStrike" cap="none" spc="-144" baseline="0">
                <a:ln>
                  <a:noFill/>
                </a:ln>
                <a:solidFill>
                  <a:srgbClr val="5E5E5E"/>
                </a:solidFill>
                <a:uFill>
                  <a:solidFill>
                    <a:srgbClr val="5E5E5E"/>
                  </a:solidFill>
                </a:uFill>
                <a:latin typeface="IBM Plex Sans"/>
                <a:ea typeface="IBM Plex Sans"/>
                <a:cs typeface="IBM Plex Sans"/>
                <a:sym typeface="IBM Plex Sans"/>
              </a:defRPr>
            </a:lvl4pPr>
            <a:lvl5pPr marL="0" marR="57144" indent="914309" algn="l" defTabSz="1282572" latinLnBrk="0">
              <a:lnSpc>
                <a:spcPct val="100000"/>
              </a:lnSpc>
              <a:spcBef>
                <a:spcPts val="0"/>
              </a:spcBef>
              <a:spcAft>
                <a:spcPts val="0"/>
              </a:spcAft>
              <a:buClrTx/>
              <a:buSzTx/>
              <a:buFontTx/>
              <a:buNone/>
              <a:tabLst/>
              <a:defRPr sz="4800" b="1" i="0" u="none" strike="noStrike" cap="none" spc="-144" baseline="0">
                <a:ln>
                  <a:noFill/>
                </a:ln>
                <a:solidFill>
                  <a:srgbClr val="5E5E5E"/>
                </a:solidFill>
                <a:uFill>
                  <a:solidFill>
                    <a:srgbClr val="5E5E5E"/>
                  </a:solidFill>
                </a:uFill>
                <a:latin typeface="IBM Plex Sans"/>
                <a:ea typeface="IBM Plex Sans"/>
                <a:cs typeface="IBM Plex Sans"/>
                <a:sym typeface="IBM Plex Sans"/>
              </a:defRPr>
            </a:lvl5pPr>
            <a:lvl6pPr marL="0" marR="57144" indent="1142886" algn="l" defTabSz="1282572" latinLnBrk="0">
              <a:lnSpc>
                <a:spcPct val="100000"/>
              </a:lnSpc>
              <a:spcBef>
                <a:spcPts val="0"/>
              </a:spcBef>
              <a:spcAft>
                <a:spcPts val="0"/>
              </a:spcAft>
              <a:buClrTx/>
              <a:buSzTx/>
              <a:buFontTx/>
              <a:buNone/>
              <a:tabLst/>
              <a:defRPr sz="4800" b="1" i="0" u="none" strike="noStrike" cap="none" spc="-144" baseline="0">
                <a:ln>
                  <a:noFill/>
                </a:ln>
                <a:solidFill>
                  <a:srgbClr val="5E5E5E"/>
                </a:solidFill>
                <a:uFill>
                  <a:solidFill>
                    <a:srgbClr val="5E5E5E"/>
                  </a:solidFill>
                </a:uFill>
                <a:latin typeface="IBM Plex Sans"/>
                <a:ea typeface="IBM Plex Sans"/>
                <a:cs typeface="IBM Plex Sans"/>
                <a:sym typeface="IBM Plex Sans"/>
              </a:defRPr>
            </a:lvl6pPr>
            <a:lvl7pPr marL="0" marR="57144" indent="1371463" algn="l" defTabSz="1282572" latinLnBrk="0">
              <a:lnSpc>
                <a:spcPct val="100000"/>
              </a:lnSpc>
              <a:spcBef>
                <a:spcPts val="0"/>
              </a:spcBef>
              <a:spcAft>
                <a:spcPts val="0"/>
              </a:spcAft>
              <a:buClrTx/>
              <a:buSzTx/>
              <a:buFontTx/>
              <a:buNone/>
              <a:tabLst/>
              <a:defRPr sz="4800" b="1" i="0" u="none" strike="noStrike" cap="none" spc="-144" baseline="0">
                <a:ln>
                  <a:noFill/>
                </a:ln>
                <a:solidFill>
                  <a:srgbClr val="5E5E5E"/>
                </a:solidFill>
                <a:uFill>
                  <a:solidFill>
                    <a:srgbClr val="5E5E5E"/>
                  </a:solidFill>
                </a:uFill>
                <a:latin typeface="IBM Plex Sans"/>
                <a:ea typeface="IBM Plex Sans"/>
                <a:cs typeface="IBM Plex Sans"/>
                <a:sym typeface="IBM Plex Sans"/>
              </a:defRPr>
            </a:lvl7pPr>
            <a:lvl8pPr marL="0" marR="57144" indent="1600040" algn="l" defTabSz="1282572" latinLnBrk="0">
              <a:lnSpc>
                <a:spcPct val="100000"/>
              </a:lnSpc>
              <a:spcBef>
                <a:spcPts val="0"/>
              </a:spcBef>
              <a:spcAft>
                <a:spcPts val="0"/>
              </a:spcAft>
              <a:buClrTx/>
              <a:buSzTx/>
              <a:buFontTx/>
              <a:buNone/>
              <a:tabLst/>
              <a:defRPr sz="4800" b="1" i="0" u="none" strike="noStrike" cap="none" spc="-144" baseline="0">
                <a:ln>
                  <a:noFill/>
                </a:ln>
                <a:solidFill>
                  <a:srgbClr val="5E5E5E"/>
                </a:solidFill>
                <a:uFill>
                  <a:solidFill>
                    <a:srgbClr val="5E5E5E"/>
                  </a:solidFill>
                </a:uFill>
                <a:latin typeface="IBM Plex Sans"/>
                <a:ea typeface="IBM Plex Sans"/>
                <a:cs typeface="IBM Plex Sans"/>
                <a:sym typeface="IBM Plex Sans"/>
              </a:defRPr>
            </a:lvl8pPr>
            <a:lvl9pPr marL="0" marR="57144" indent="1828617" algn="l" defTabSz="1282572" latinLnBrk="0">
              <a:lnSpc>
                <a:spcPct val="100000"/>
              </a:lnSpc>
              <a:spcBef>
                <a:spcPts val="0"/>
              </a:spcBef>
              <a:spcAft>
                <a:spcPts val="0"/>
              </a:spcAft>
              <a:buClrTx/>
              <a:buSzTx/>
              <a:buFontTx/>
              <a:buNone/>
              <a:tabLst/>
              <a:defRPr sz="4800" b="1" i="0" u="none" strike="noStrike" cap="none" spc="-144" baseline="0">
                <a:ln>
                  <a:noFill/>
                </a:ln>
                <a:solidFill>
                  <a:srgbClr val="5E5E5E"/>
                </a:solidFill>
                <a:uFill>
                  <a:solidFill>
                    <a:srgbClr val="5E5E5E"/>
                  </a:solidFill>
                </a:uFill>
                <a:latin typeface="IBM Plex Sans"/>
                <a:ea typeface="IBM Plex Sans"/>
                <a:cs typeface="IBM Plex Sans"/>
                <a:sym typeface="IBM Plex Sans"/>
              </a:defRPr>
            </a:lvl9pPr>
          </a:lstStyle>
          <a:p>
            <a:r>
              <a:rPr lang="en-US" sz="2025" kern="0" dirty="0">
                <a:solidFill>
                  <a:schemeClr val="bg1">
                    <a:lumMod val="10000"/>
                  </a:schemeClr>
                </a:solidFill>
                <a:latin typeface="IBM Plex Sans" panose="020B0503050203000203" pitchFamily="34" charset="0"/>
                <a:cs typeface="Arial" panose="020B0604020202020204" pitchFamily="34" charset="0"/>
              </a:rPr>
              <a:t>Sc</a:t>
            </a:r>
            <a:r>
              <a:rPr lang="en-US" sz="2400" kern="0" dirty="0">
                <a:solidFill>
                  <a:schemeClr val="bg1">
                    <a:lumMod val="10000"/>
                  </a:schemeClr>
                </a:solidFill>
                <a:latin typeface="IBM Plex Sans" panose="020B0503050203000203" pitchFamily="34" charset="0"/>
                <a:cs typeface="Arial" panose="020B0604020202020204" pitchFamily="34" charset="0"/>
              </a:rPr>
              <a:t>enario 4: Secure Kafka communication between data centers</a:t>
            </a:r>
            <a:endParaRPr lang="en-US" sz="2400" kern="0" dirty="0">
              <a:solidFill>
                <a:schemeClr val="bg1">
                  <a:lumMod val="10000"/>
                </a:schemeClr>
              </a:solidFill>
              <a:latin typeface="IBM Plex Sans" panose="020B0503050203000203" pitchFamily="34" charset="0"/>
            </a:endParaRPr>
          </a:p>
        </p:txBody>
      </p:sp>
      <p:sp>
        <p:nvSpPr>
          <p:cNvPr id="7" name="Rectangle 6">
            <a:extLst>
              <a:ext uri="{FF2B5EF4-FFF2-40B4-BE49-F238E27FC236}">
                <a16:creationId xmlns:a16="http://schemas.microsoft.com/office/drawing/2014/main" id="{ADBEF4D3-5F62-0848-93C7-BD7E1088D17A}"/>
              </a:ext>
            </a:extLst>
          </p:cNvPr>
          <p:cNvSpPr/>
          <p:nvPr/>
        </p:nvSpPr>
        <p:spPr>
          <a:xfrm>
            <a:off x="440541" y="2002994"/>
            <a:ext cx="670755" cy="330860"/>
          </a:xfrm>
          <a:prstGeom prst="rect">
            <a:avLst/>
          </a:prstGeom>
          <a:solidFill>
            <a:srgbClr val="0D74C1"/>
          </a:solidFill>
          <a:ln w="25400">
            <a:noFill/>
            <a:round/>
            <a:headEnd/>
            <a:tailEnd/>
          </a:ln>
        </p:spPr>
        <p:txBody>
          <a:bodyPr lIns="68580" tIns="68580" rIns="68580" bIns="68580" anchor="ctr"/>
          <a:lstStyle/>
          <a:p>
            <a:pPr algn="ctr" fontAlgn="base">
              <a:spcBef>
                <a:spcPts val="450"/>
              </a:spcBef>
              <a:spcAft>
                <a:spcPct val="0"/>
              </a:spcAft>
            </a:pPr>
            <a:r>
              <a:rPr lang="en-US" sz="1200" b="1" dirty="0">
                <a:solidFill>
                  <a:schemeClr val="bg1"/>
                </a:solidFill>
                <a:latin typeface="IBM Plex Sans" panose="020B0503050203000203" pitchFamily="34" charset="0"/>
                <a:ea typeface="ＭＳ Ｐゴシック"/>
              </a:rPr>
              <a:t>App 1</a:t>
            </a:r>
          </a:p>
        </p:txBody>
      </p:sp>
      <p:sp>
        <p:nvSpPr>
          <p:cNvPr id="14" name="Rectangle 13">
            <a:extLst>
              <a:ext uri="{FF2B5EF4-FFF2-40B4-BE49-F238E27FC236}">
                <a16:creationId xmlns:a16="http://schemas.microsoft.com/office/drawing/2014/main" id="{3AA56947-A17C-DF47-BD33-FB22B0D1B366}"/>
              </a:ext>
            </a:extLst>
          </p:cNvPr>
          <p:cNvSpPr/>
          <p:nvPr/>
        </p:nvSpPr>
        <p:spPr>
          <a:xfrm>
            <a:off x="1199583" y="1997936"/>
            <a:ext cx="1617220" cy="415498"/>
          </a:xfrm>
          <a:prstGeom prst="rect">
            <a:avLst/>
          </a:prstGeom>
        </p:spPr>
        <p:txBody>
          <a:bodyPr wrap="square">
            <a:spAutoFit/>
          </a:bodyPr>
          <a:lstStyle/>
          <a:p>
            <a:r>
              <a:rPr lang="en-US" sz="1050" dirty="0">
                <a:solidFill>
                  <a:srgbClr val="272727"/>
                </a:solidFill>
                <a:latin typeface="IBM Plex Sans" panose="020B0503050203000203" pitchFamily="34" charset="0"/>
              </a:rPr>
              <a:t>App 1 writes data to Kafka to capture events</a:t>
            </a:r>
          </a:p>
        </p:txBody>
      </p:sp>
      <p:sp>
        <p:nvSpPr>
          <p:cNvPr id="2" name="Oval 1">
            <a:extLst>
              <a:ext uri="{FF2B5EF4-FFF2-40B4-BE49-F238E27FC236}">
                <a16:creationId xmlns:a16="http://schemas.microsoft.com/office/drawing/2014/main" id="{D37734FD-6D7B-CF46-9792-A13373794631}"/>
              </a:ext>
            </a:extLst>
          </p:cNvPr>
          <p:cNvSpPr/>
          <p:nvPr/>
        </p:nvSpPr>
        <p:spPr>
          <a:xfrm>
            <a:off x="494547" y="2881246"/>
            <a:ext cx="551397" cy="486054"/>
          </a:xfrm>
          <a:prstGeom prst="ellipse">
            <a:avLst/>
          </a:prstGeom>
          <a:solidFill>
            <a:srgbClr val="0D74C1"/>
          </a:solidFill>
          <a:ln>
            <a:solidFill>
              <a:schemeClr val="accent1"/>
            </a:solidFill>
          </a:ln>
        </p:spPr>
        <p:txBody>
          <a:bodyPr lIns="0" rIns="0" rtlCol="0" anchor="ctr">
            <a:noAutofit/>
          </a:bodyPr>
          <a:lstStyle/>
          <a:p>
            <a:pPr algn="ctr"/>
            <a:r>
              <a:rPr lang="en-US" sz="1200" b="1" dirty="0">
                <a:solidFill>
                  <a:schemeClr val="bg1"/>
                </a:solidFill>
                <a:latin typeface="IBM Plex Sans Condensed" panose="020B0506050203000203" pitchFamily="34" charset="77"/>
              </a:rPr>
              <a:t>Kafka</a:t>
            </a:r>
          </a:p>
        </p:txBody>
      </p:sp>
      <p:sp>
        <p:nvSpPr>
          <p:cNvPr id="25" name="Oval 24">
            <a:extLst>
              <a:ext uri="{FF2B5EF4-FFF2-40B4-BE49-F238E27FC236}">
                <a16:creationId xmlns:a16="http://schemas.microsoft.com/office/drawing/2014/main" id="{E0F527FB-B505-6242-A7EB-186A5632380C}"/>
              </a:ext>
            </a:extLst>
          </p:cNvPr>
          <p:cNvSpPr/>
          <p:nvPr/>
        </p:nvSpPr>
        <p:spPr>
          <a:xfrm>
            <a:off x="1109608" y="3494570"/>
            <a:ext cx="551397" cy="486054"/>
          </a:xfrm>
          <a:prstGeom prst="ellipse">
            <a:avLst/>
          </a:prstGeom>
          <a:solidFill>
            <a:srgbClr val="0D74C1"/>
          </a:solidFill>
          <a:ln>
            <a:solidFill>
              <a:schemeClr val="accent1"/>
            </a:solidFill>
          </a:ln>
        </p:spPr>
        <p:txBody>
          <a:bodyPr lIns="0" rIns="0" rtlCol="0" anchor="ctr">
            <a:noAutofit/>
          </a:bodyPr>
          <a:lstStyle/>
          <a:p>
            <a:pPr algn="ctr"/>
            <a:r>
              <a:rPr lang="en-US" sz="1200" b="1" dirty="0">
                <a:solidFill>
                  <a:schemeClr val="bg1"/>
                </a:solidFill>
                <a:latin typeface="IBM Plex Sans Condensed" panose="020B0506050203000203" pitchFamily="34" charset="77"/>
              </a:rPr>
              <a:t>Kafka</a:t>
            </a:r>
          </a:p>
        </p:txBody>
      </p:sp>
      <p:sp>
        <p:nvSpPr>
          <p:cNvPr id="26" name="Oval 25">
            <a:extLst>
              <a:ext uri="{FF2B5EF4-FFF2-40B4-BE49-F238E27FC236}">
                <a16:creationId xmlns:a16="http://schemas.microsoft.com/office/drawing/2014/main" id="{298C7635-33AC-C247-9E1A-4FF8DDC8F8AA}"/>
              </a:ext>
            </a:extLst>
          </p:cNvPr>
          <p:cNvSpPr/>
          <p:nvPr/>
        </p:nvSpPr>
        <p:spPr>
          <a:xfrm>
            <a:off x="494546" y="4183622"/>
            <a:ext cx="551397" cy="486054"/>
          </a:xfrm>
          <a:prstGeom prst="ellipse">
            <a:avLst/>
          </a:prstGeom>
          <a:solidFill>
            <a:srgbClr val="0D74C1"/>
          </a:solidFill>
          <a:ln>
            <a:solidFill>
              <a:schemeClr val="accent1"/>
            </a:solidFill>
          </a:ln>
        </p:spPr>
        <p:txBody>
          <a:bodyPr lIns="0" rIns="0" rtlCol="0" anchor="ctr">
            <a:noAutofit/>
          </a:bodyPr>
          <a:lstStyle/>
          <a:p>
            <a:pPr algn="ctr"/>
            <a:r>
              <a:rPr lang="en-US" sz="1200" b="1" dirty="0">
                <a:solidFill>
                  <a:schemeClr val="bg1"/>
                </a:solidFill>
                <a:latin typeface="IBM Plex Sans Condensed" panose="020B0506050203000203" pitchFamily="34" charset="77"/>
              </a:rPr>
              <a:t>Kafka</a:t>
            </a:r>
          </a:p>
        </p:txBody>
      </p:sp>
      <p:cxnSp>
        <p:nvCxnSpPr>
          <p:cNvPr id="16" name="Straight Connector 15">
            <a:extLst>
              <a:ext uri="{FF2B5EF4-FFF2-40B4-BE49-F238E27FC236}">
                <a16:creationId xmlns:a16="http://schemas.microsoft.com/office/drawing/2014/main" id="{689A53D0-CB61-294E-B8C9-72863D0206E4}"/>
              </a:ext>
            </a:extLst>
          </p:cNvPr>
          <p:cNvCxnSpPr>
            <a:cxnSpLocks/>
            <a:stCxn id="2" idx="5"/>
            <a:endCxn id="25" idx="1"/>
          </p:cNvCxnSpPr>
          <p:nvPr/>
        </p:nvCxnSpPr>
        <p:spPr>
          <a:xfrm>
            <a:off x="965193" y="3296119"/>
            <a:ext cx="225165" cy="269633"/>
          </a:xfrm>
          <a:prstGeom prst="line">
            <a:avLst/>
          </a:prstGeom>
          <a:noFill/>
          <a:ln w="60325" cap="flat">
            <a:solidFill>
              <a:srgbClr val="0D74C1"/>
            </a:solidFill>
            <a:prstDash val="solid"/>
            <a:miter lim="400000"/>
          </a:ln>
          <a:effectLst/>
          <a:sp3d/>
        </p:spPr>
        <p:style>
          <a:lnRef idx="0">
            <a:scrgbClr r="0" g="0" b="0"/>
          </a:lnRef>
          <a:fillRef idx="0">
            <a:scrgbClr r="0" g="0" b="0"/>
          </a:fillRef>
          <a:effectRef idx="0">
            <a:scrgbClr r="0" g="0" b="0"/>
          </a:effectRef>
          <a:fontRef idx="none"/>
        </p:style>
      </p:cxnSp>
      <p:cxnSp>
        <p:nvCxnSpPr>
          <p:cNvPr id="29" name="Straight Connector 28">
            <a:extLst>
              <a:ext uri="{FF2B5EF4-FFF2-40B4-BE49-F238E27FC236}">
                <a16:creationId xmlns:a16="http://schemas.microsoft.com/office/drawing/2014/main" id="{7D75FEC5-17F1-9A4B-93FE-467138A4AF7C}"/>
              </a:ext>
            </a:extLst>
          </p:cNvPr>
          <p:cNvCxnSpPr>
            <a:cxnSpLocks/>
            <a:stCxn id="26" idx="7"/>
            <a:endCxn id="25" idx="3"/>
          </p:cNvCxnSpPr>
          <p:nvPr/>
        </p:nvCxnSpPr>
        <p:spPr>
          <a:xfrm flipV="1">
            <a:off x="965193" y="3909443"/>
            <a:ext cx="225166" cy="345359"/>
          </a:xfrm>
          <a:prstGeom prst="line">
            <a:avLst/>
          </a:prstGeom>
          <a:noFill/>
          <a:ln w="60325" cap="flat">
            <a:solidFill>
              <a:srgbClr val="0D74C1"/>
            </a:solidFill>
            <a:prstDash val="solid"/>
            <a:miter lim="400000"/>
          </a:ln>
          <a:effectLst/>
          <a:sp3d/>
        </p:spPr>
        <p:style>
          <a:lnRef idx="0">
            <a:scrgbClr r="0" g="0" b="0"/>
          </a:lnRef>
          <a:fillRef idx="0">
            <a:scrgbClr r="0" g="0" b="0"/>
          </a:fillRef>
          <a:effectRef idx="0">
            <a:scrgbClr r="0" g="0" b="0"/>
          </a:effectRef>
          <a:fontRef idx="none"/>
        </p:style>
      </p:cxnSp>
      <p:grpSp>
        <p:nvGrpSpPr>
          <p:cNvPr id="35" name="Group 34">
            <a:extLst>
              <a:ext uri="{FF2B5EF4-FFF2-40B4-BE49-F238E27FC236}">
                <a16:creationId xmlns:a16="http://schemas.microsoft.com/office/drawing/2014/main" id="{D738FA6B-1C9C-5A41-A3FA-8A72CDC47C49}"/>
              </a:ext>
            </a:extLst>
          </p:cNvPr>
          <p:cNvGrpSpPr/>
          <p:nvPr/>
        </p:nvGrpSpPr>
        <p:grpSpPr>
          <a:xfrm>
            <a:off x="2816803" y="2005199"/>
            <a:ext cx="459051" cy="3131836"/>
            <a:chOff x="6286550" y="5531804"/>
            <a:chExt cx="1224136" cy="6438468"/>
          </a:xfrm>
        </p:grpSpPr>
        <p:cxnSp>
          <p:nvCxnSpPr>
            <p:cNvPr id="4" name="Straight Connector 3">
              <a:extLst>
                <a:ext uri="{FF2B5EF4-FFF2-40B4-BE49-F238E27FC236}">
                  <a16:creationId xmlns:a16="http://schemas.microsoft.com/office/drawing/2014/main" id="{E65BA471-34ED-AA42-B1A7-1F7C5D1F7579}"/>
                </a:ext>
              </a:extLst>
            </p:cNvPr>
            <p:cNvCxnSpPr>
              <a:cxnSpLocks/>
            </p:cNvCxnSpPr>
            <p:nvPr/>
          </p:nvCxnSpPr>
          <p:spPr>
            <a:xfrm>
              <a:off x="7510686" y="5531804"/>
              <a:ext cx="0" cy="6432588"/>
            </a:xfrm>
            <a:prstGeom prst="line">
              <a:avLst/>
            </a:prstGeom>
            <a:noFill/>
            <a:ln w="76200" cap="flat">
              <a:solidFill>
                <a:srgbClr val="C00000"/>
              </a:solidFill>
              <a:prstDash val="solid"/>
              <a:miter lim="400000"/>
            </a:ln>
            <a:effectLst/>
            <a:sp3d/>
          </p:spPr>
          <p:style>
            <a:lnRef idx="0">
              <a:scrgbClr r="0" g="0" b="0"/>
            </a:lnRef>
            <a:fillRef idx="0">
              <a:scrgbClr r="0" g="0" b="0"/>
            </a:fillRef>
            <a:effectRef idx="0">
              <a:scrgbClr r="0" g="0" b="0"/>
            </a:effectRef>
            <a:fontRef idx="none"/>
          </p:style>
        </p:cxnSp>
        <p:cxnSp>
          <p:nvCxnSpPr>
            <p:cNvPr id="33" name="Straight Connector 32">
              <a:extLst>
                <a:ext uri="{FF2B5EF4-FFF2-40B4-BE49-F238E27FC236}">
                  <a16:creationId xmlns:a16="http://schemas.microsoft.com/office/drawing/2014/main" id="{FF89C43A-6BA1-EA45-BEE8-DDDEB5B0CD0C}"/>
                </a:ext>
              </a:extLst>
            </p:cNvPr>
            <p:cNvCxnSpPr>
              <a:cxnSpLocks/>
            </p:cNvCxnSpPr>
            <p:nvPr/>
          </p:nvCxnSpPr>
          <p:spPr>
            <a:xfrm>
              <a:off x="6286550" y="5537684"/>
              <a:ext cx="0" cy="6432588"/>
            </a:xfrm>
            <a:prstGeom prst="line">
              <a:avLst/>
            </a:prstGeom>
            <a:noFill/>
            <a:ln w="76200" cap="flat">
              <a:solidFill>
                <a:srgbClr val="C00000"/>
              </a:solidFill>
              <a:prstDash val="solid"/>
              <a:miter lim="400000"/>
            </a:ln>
            <a:effectLst/>
            <a:sp3d/>
          </p:spPr>
          <p:style>
            <a:lnRef idx="0">
              <a:scrgbClr r="0" g="0" b="0"/>
            </a:lnRef>
            <a:fillRef idx="0">
              <a:scrgbClr r="0" g="0" b="0"/>
            </a:fillRef>
            <a:effectRef idx="0">
              <a:scrgbClr r="0" g="0" b="0"/>
            </a:effectRef>
            <a:fontRef idx="none"/>
          </p:style>
        </p:cxnSp>
        <p:sp>
          <p:nvSpPr>
            <p:cNvPr id="34" name="Rectangle 33">
              <a:extLst>
                <a:ext uri="{FF2B5EF4-FFF2-40B4-BE49-F238E27FC236}">
                  <a16:creationId xmlns:a16="http://schemas.microsoft.com/office/drawing/2014/main" id="{D3DDC125-FEFD-AE40-98AC-A7C9B1441976}"/>
                </a:ext>
              </a:extLst>
            </p:cNvPr>
            <p:cNvSpPr/>
            <p:nvPr/>
          </p:nvSpPr>
          <p:spPr>
            <a:xfrm>
              <a:off x="6358557" y="5531804"/>
              <a:ext cx="1111035" cy="6432588"/>
            </a:xfrm>
            <a:prstGeom prst="rect">
              <a:avLst/>
            </a:prstGeom>
            <a:solidFill>
              <a:srgbClr val="C00000">
                <a:alpha val="37647"/>
              </a:srgbClr>
            </a:solidFill>
            <a:ln>
              <a:noFill/>
            </a:ln>
          </p:spPr>
          <p:txBody>
            <a:bodyPr rtlCol="0" anchor="ctr">
              <a:noAutofit/>
            </a:bodyPr>
            <a:lstStyle/>
            <a:p>
              <a:pPr algn="ctr"/>
              <a:endParaRPr lang="en-US" sz="1050" dirty="0"/>
            </a:p>
          </p:txBody>
        </p:sp>
      </p:grpSp>
      <p:grpSp>
        <p:nvGrpSpPr>
          <p:cNvPr id="36" name="Group 35">
            <a:extLst>
              <a:ext uri="{FF2B5EF4-FFF2-40B4-BE49-F238E27FC236}">
                <a16:creationId xmlns:a16="http://schemas.microsoft.com/office/drawing/2014/main" id="{B6A375BE-C925-5749-844E-199D396880BC}"/>
              </a:ext>
            </a:extLst>
          </p:cNvPr>
          <p:cNvGrpSpPr/>
          <p:nvPr/>
        </p:nvGrpSpPr>
        <p:grpSpPr>
          <a:xfrm>
            <a:off x="5868030" y="2002994"/>
            <a:ext cx="459051" cy="3131836"/>
            <a:chOff x="6286550" y="5531804"/>
            <a:chExt cx="1224136" cy="6438468"/>
          </a:xfrm>
        </p:grpSpPr>
        <p:cxnSp>
          <p:nvCxnSpPr>
            <p:cNvPr id="37" name="Straight Connector 36">
              <a:extLst>
                <a:ext uri="{FF2B5EF4-FFF2-40B4-BE49-F238E27FC236}">
                  <a16:creationId xmlns:a16="http://schemas.microsoft.com/office/drawing/2014/main" id="{2437BEF0-D2F1-1342-9C6D-CE3CEF854607}"/>
                </a:ext>
              </a:extLst>
            </p:cNvPr>
            <p:cNvCxnSpPr>
              <a:cxnSpLocks/>
            </p:cNvCxnSpPr>
            <p:nvPr/>
          </p:nvCxnSpPr>
          <p:spPr>
            <a:xfrm>
              <a:off x="7510686" y="5531804"/>
              <a:ext cx="0" cy="6432588"/>
            </a:xfrm>
            <a:prstGeom prst="line">
              <a:avLst/>
            </a:prstGeom>
            <a:noFill/>
            <a:ln w="76200" cap="flat">
              <a:solidFill>
                <a:srgbClr val="C00000"/>
              </a:solidFill>
              <a:prstDash val="solid"/>
              <a:miter lim="400000"/>
            </a:ln>
            <a:effectLst/>
            <a:sp3d/>
          </p:spPr>
          <p:style>
            <a:lnRef idx="0">
              <a:scrgbClr r="0" g="0" b="0"/>
            </a:lnRef>
            <a:fillRef idx="0">
              <a:scrgbClr r="0" g="0" b="0"/>
            </a:fillRef>
            <a:effectRef idx="0">
              <a:scrgbClr r="0" g="0" b="0"/>
            </a:effectRef>
            <a:fontRef idx="none"/>
          </p:style>
        </p:cxnSp>
        <p:cxnSp>
          <p:nvCxnSpPr>
            <p:cNvPr id="38" name="Straight Connector 37">
              <a:extLst>
                <a:ext uri="{FF2B5EF4-FFF2-40B4-BE49-F238E27FC236}">
                  <a16:creationId xmlns:a16="http://schemas.microsoft.com/office/drawing/2014/main" id="{55281C02-4B67-7445-8CDB-55594DC9751E}"/>
                </a:ext>
              </a:extLst>
            </p:cNvPr>
            <p:cNvCxnSpPr>
              <a:cxnSpLocks/>
            </p:cNvCxnSpPr>
            <p:nvPr/>
          </p:nvCxnSpPr>
          <p:spPr>
            <a:xfrm>
              <a:off x="6286550" y="5537684"/>
              <a:ext cx="0" cy="6432588"/>
            </a:xfrm>
            <a:prstGeom prst="line">
              <a:avLst/>
            </a:prstGeom>
            <a:noFill/>
            <a:ln w="76200" cap="flat">
              <a:solidFill>
                <a:srgbClr val="C00000"/>
              </a:solidFill>
              <a:prstDash val="solid"/>
              <a:miter lim="400000"/>
            </a:ln>
            <a:effectLst/>
            <a:sp3d/>
          </p:spPr>
          <p:style>
            <a:lnRef idx="0">
              <a:scrgbClr r="0" g="0" b="0"/>
            </a:lnRef>
            <a:fillRef idx="0">
              <a:scrgbClr r="0" g="0" b="0"/>
            </a:fillRef>
            <a:effectRef idx="0">
              <a:scrgbClr r="0" g="0" b="0"/>
            </a:effectRef>
            <a:fontRef idx="none"/>
          </p:style>
        </p:cxnSp>
        <p:sp>
          <p:nvSpPr>
            <p:cNvPr id="39" name="Rectangle 38">
              <a:extLst>
                <a:ext uri="{FF2B5EF4-FFF2-40B4-BE49-F238E27FC236}">
                  <a16:creationId xmlns:a16="http://schemas.microsoft.com/office/drawing/2014/main" id="{E6459009-4CF1-CF47-8F80-1FD73EA969A1}"/>
                </a:ext>
              </a:extLst>
            </p:cNvPr>
            <p:cNvSpPr/>
            <p:nvPr/>
          </p:nvSpPr>
          <p:spPr>
            <a:xfrm>
              <a:off x="6358557" y="5531804"/>
              <a:ext cx="1111035" cy="6432588"/>
            </a:xfrm>
            <a:prstGeom prst="rect">
              <a:avLst/>
            </a:prstGeom>
            <a:solidFill>
              <a:srgbClr val="C00000">
                <a:alpha val="37647"/>
              </a:srgbClr>
            </a:solidFill>
            <a:ln>
              <a:noFill/>
            </a:ln>
          </p:spPr>
          <p:txBody>
            <a:bodyPr rtlCol="0" anchor="ctr">
              <a:noAutofit/>
            </a:bodyPr>
            <a:lstStyle/>
            <a:p>
              <a:pPr algn="ctr"/>
              <a:endParaRPr lang="en-US" sz="1050" dirty="0"/>
            </a:p>
          </p:txBody>
        </p:sp>
      </p:grpSp>
      <p:sp>
        <p:nvSpPr>
          <p:cNvPr id="40" name="Oval 39">
            <a:extLst>
              <a:ext uri="{FF2B5EF4-FFF2-40B4-BE49-F238E27FC236}">
                <a16:creationId xmlns:a16="http://schemas.microsoft.com/office/drawing/2014/main" id="{C40AD9E8-D71D-DF49-8403-32BDBF84B377}"/>
              </a:ext>
            </a:extLst>
          </p:cNvPr>
          <p:cNvSpPr/>
          <p:nvPr/>
        </p:nvSpPr>
        <p:spPr>
          <a:xfrm>
            <a:off x="8098057" y="2881246"/>
            <a:ext cx="551397" cy="486054"/>
          </a:xfrm>
          <a:prstGeom prst="ellipse">
            <a:avLst/>
          </a:prstGeom>
          <a:solidFill>
            <a:srgbClr val="0D74C1"/>
          </a:solidFill>
          <a:ln>
            <a:solidFill>
              <a:schemeClr val="accent1"/>
            </a:solidFill>
          </a:ln>
        </p:spPr>
        <p:txBody>
          <a:bodyPr lIns="0" rIns="0" rtlCol="0" anchor="ctr">
            <a:noAutofit/>
          </a:bodyPr>
          <a:lstStyle/>
          <a:p>
            <a:pPr algn="ctr"/>
            <a:r>
              <a:rPr lang="en-US" sz="1200" b="1" dirty="0">
                <a:solidFill>
                  <a:schemeClr val="bg1"/>
                </a:solidFill>
                <a:latin typeface="IBM Plex Sans Condensed" panose="020B0506050203000203" pitchFamily="34" charset="77"/>
              </a:rPr>
              <a:t>Kafka</a:t>
            </a:r>
          </a:p>
        </p:txBody>
      </p:sp>
      <p:sp>
        <p:nvSpPr>
          <p:cNvPr id="41" name="Oval 40">
            <a:extLst>
              <a:ext uri="{FF2B5EF4-FFF2-40B4-BE49-F238E27FC236}">
                <a16:creationId xmlns:a16="http://schemas.microsoft.com/office/drawing/2014/main" id="{34CA63F8-49FC-9E46-95D2-8C1F755071AF}"/>
              </a:ext>
            </a:extLst>
          </p:cNvPr>
          <p:cNvSpPr/>
          <p:nvPr/>
        </p:nvSpPr>
        <p:spPr>
          <a:xfrm>
            <a:off x="7342896" y="3494570"/>
            <a:ext cx="551397" cy="486054"/>
          </a:xfrm>
          <a:prstGeom prst="ellipse">
            <a:avLst/>
          </a:prstGeom>
          <a:solidFill>
            <a:srgbClr val="0D74C1"/>
          </a:solidFill>
          <a:ln>
            <a:solidFill>
              <a:schemeClr val="accent1"/>
            </a:solidFill>
          </a:ln>
        </p:spPr>
        <p:txBody>
          <a:bodyPr lIns="0" rIns="0" rtlCol="0" anchor="ctr">
            <a:noAutofit/>
          </a:bodyPr>
          <a:lstStyle/>
          <a:p>
            <a:pPr algn="ctr"/>
            <a:r>
              <a:rPr lang="en-US" sz="1200" b="1" dirty="0">
                <a:solidFill>
                  <a:schemeClr val="bg1"/>
                </a:solidFill>
                <a:latin typeface="IBM Plex Sans Condensed" panose="020B0506050203000203" pitchFamily="34" charset="77"/>
              </a:rPr>
              <a:t>Kafka</a:t>
            </a:r>
          </a:p>
        </p:txBody>
      </p:sp>
      <p:sp>
        <p:nvSpPr>
          <p:cNvPr id="42" name="Oval 41">
            <a:extLst>
              <a:ext uri="{FF2B5EF4-FFF2-40B4-BE49-F238E27FC236}">
                <a16:creationId xmlns:a16="http://schemas.microsoft.com/office/drawing/2014/main" id="{ECE196B8-69AB-5D4C-976E-F4E050F0683B}"/>
              </a:ext>
            </a:extLst>
          </p:cNvPr>
          <p:cNvSpPr/>
          <p:nvPr/>
        </p:nvSpPr>
        <p:spPr>
          <a:xfrm>
            <a:off x="8098056" y="4183622"/>
            <a:ext cx="551397" cy="486054"/>
          </a:xfrm>
          <a:prstGeom prst="ellipse">
            <a:avLst/>
          </a:prstGeom>
          <a:solidFill>
            <a:srgbClr val="0D74C1"/>
          </a:solidFill>
          <a:ln>
            <a:solidFill>
              <a:schemeClr val="accent1"/>
            </a:solidFill>
          </a:ln>
        </p:spPr>
        <p:txBody>
          <a:bodyPr lIns="0" rIns="0" rtlCol="0" anchor="ctr">
            <a:noAutofit/>
          </a:bodyPr>
          <a:lstStyle/>
          <a:p>
            <a:pPr algn="ctr"/>
            <a:r>
              <a:rPr lang="en-US" sz="1200" b="1" dirty="0">
                <a:solidFill>
                  <a:schemeClr val="bg1"/>
                </a:solidFill>
                <a:latin typeface="IBM Plex Sans Condensed" panose="020B0506050203000203" pitchFamily="34" charset="77"/>
              </a:rPr>
              <a:t>Kafka</a:t>
            </a:r>
          </a:p>
        </p:txBody>
      </p:sp>
      <p:cxnSp>
        <p:nvCxnSpPr>
          <p:cNvPr id="43" name="Straight Connector 42">
            <a:extLst>
              <a:ext uri="{FF2B5EF4-FFF2-40B4-BE49-F238E27FC236}">
                <a16:creationId xmlns:a16="http://schemas.microsoft.com/office/drawing/2014/main" id="{E923F9C4-2645-8C4B-9FAA-13BC72029FF7}"/>
              </a:ext>
            </a:extLst>
          </p:cNvPr>
          <p:cNvCxnSpPr>
            <a:cxnSpLocks/>
            <a:stCxn id="40" idx="3"/>
            <a:endCxn id="41" idx="7"/>
          </p:cNvCxnSpPr>
          <p:nvPr/>
        </p:nvCxnSpPr>
        <p:spPr>
          <a:xfrm flipH="1">
            <a:off x="7813542" y="3296119"/>
            <a:ext cx="365265" cy="269633"/>
          </a:xfrm>
          <a:prstGeom prst="line">
            <a:avLst/>
          </a:prstGeom>
          <a:noFill/>
          <a:ln w="60325" cap="flat">
            <a:solidFill>
              <a:srgbClr val="0D74C1"/>
            </a:solidFill>
            <a:prstDash val="solid"/>
            <a:miter lim="400000"/>
          </a:ln>
          <a:effectLst/>
          <a:sp3d/>
        </p:spPr>
        <p:style>
          <a:lnRef idx="0">
            <a:scrgbClr r="0" g="0" b="0"/>
          </a:lnRef>
          <a:fillRef idx="0">
            <a:scrgbClr r="0" g="0" b="0"/>
          </a:fillRef>
          <a:effectRef idx="0">
            <a:scrgbClr r="0" g="0" b="0"/>
          </a:effectRef>
          <a:fontRef idx="none"/>
        </p:style>
      </p:cxnSp>
      <p:cxnSp>
        <p:nvCxnSpPr>
          <p:cNvPr id="44" name="Straight Connector 43">
            <a:extLst>
              <a:ext uri="{FF2B5EF4-FFF2-40B4-BE49-F238E27FC236}">
                <a16:creationId xmlns:a16="http://schemas.microsoft.com/office/drawing/2014/main" id="{5FDB0B0C-4063-7443-9834-D38DE7415B66}"/>
              </a:ext>
            </a:extLst>
          </p:cNvPr>
          <p:cNvCxnSpPr>
            <a:cxnSpLocks/>
            <a:stCxn id="42" idx="1"/>
            <a:endCxn id="41" idx="5"/>
          </p:cNvCxnSpPr>
          <p:nvPr/>
        </p:nvCxnSpPr>
        <p:spPr>
          <a:xfrm flipH="1" flipV="1">
            <a:off x="7813543" y="3909443"/>
            <a:ext cx="365264" cy="345359"/>
          </a:xfrm>
          <a:prstGeom prst="line">
            <a:avLst/>
          </a:prstGeom>
          <a:noFill/>
          <a:ln w="60325" cap="flat">
            <a:solidFill>
              <a:srgbClr val="0D74C1"/>
            </a:solidFill>
            <a:prstDash val="solid"/>
            <a:miter lim="400000"/>
          </a:ln>
          <a:effectLst/>
          <a:sp3d/>
        </p:spPr>
        <p:style>
          <a:lnRef idx="0">
            <a:scrgbClr r="0" g="0" b="0"/>
          </a:lnRef>
          <a:fillRef idx="0">
            <a:scrgbClr r="0" g="0" b="0"/>
          </a:fillRef>
          <a:effectRef idx="0">
            <a:scrgbClr r="0" g="0" b="0"/>
          </a:effectRef>
          <a:fontRef idx="none"/>
        </p:style>
      </p:cxnSp>
      <p:sp>
        <p:nvSpPr>
          <p:cNvPr id="51" name="Rectangle 50">
            <a:extLst>
              <a:ext uri="{FF2B5EF4-FFF2-40B4-BE49-F238E27FC236}">
                <a16:creationId xmlns:a16="http://schemas.microsoft.com/office/drawing/2014/main" id="{B28984F5-4F97-4F4A-A8F9-C7C4337B0C03}"/>
              </a:ext>
            </a:extLst>
          </p:cNvPr>
          <p:cNvSpPr/>
          <p:nvPr/>
        </p:nvSpPr>
        <p:spPr>
          <a:xfrm>
            <a:off x="8038377" y="2006964"/>
            <a:ext cx="670755" cy="330860"/>
          </a:xfrm>
          <a:prstGeom prst="rect">
            <a:avLst/>
          </a:prstGeom>
          <a:solidFill>
            <a:srgbClr val="0D74C1"/>
          </a:solidFill>
          <a:ln w="25400">
            <a:noFill/>
            <a:round/>
            <a:headEnd/>
            <a:tailEnd/>
          </a:ln>
        </p:spPr>
        <p:txBody>
          <a:bodyPr lIns="68580" tIns="68580" rIns="68580" bIns="68580" anchor="ctr"/>
          <a:lstStyle/>
          <a:p>
            <a:pPr algn="ctr" fontAlgn="base">
              <a:spcBef>
                <a:spcPts val="450"/>
              </a:spcBef>
              <a:spcAft>
                <a:spcPct val="0"/>
              </a:spcAft>
            </a:pPr>
            <a:r>
              <a:rPr lang="en-US" sz="1050" b="1" dirty="0">
                <a:solidFill>
                  <a:schemeClr val="bg1"/>
                </a:solidFill>
                <a:latin typeface="IBM Plex Sans" panose="020B0503050203000203" pitchFamily="34" charset="0"/>
                <a:ea typeface="ＭＳ Ｐゴシック"/>
              </a:rPr>
              <a:t>App 2</a:t>
            </a:r>
          </a:p>
        </p:txBody>
      </p:sp>
      <p:cxnSp>
        <p:nvCxnSpPr>
          <p:cNvPr id="53" name="Straight Arrow Connector 52">
            <a:extLst>
              <a:ext uri="{FF2B5EF4-FFF2-40B4-BE49-F238E27FC236}">
                <a16:creationId xmlns:a16="http://schemas.microsoft.com/office/drawing/2014/main" id="{B248DD26-51F5-1D4D-8DF6-BDFD1A2606CD}"/>
              </a:ext>
            </a:extLst>
          </p:cNvPr>
          <p:cNvCxnSpPr>
            <a:stCxn id="7" idx="2"/>
            <a:endCxn id="2" idx="0"/>
          </p:cNvCxnSpPr>
          <p:nvPr/>
        </p:nvCxnSpPr>
        <p:spPr>
          <a:xfrm flipH="1">
            <a:off x="770246" y="2333854"/>
            <a:ext cx="5673" cy="547392"/>
          </a:xfrm>
          <a:prstGeom prst="straightConnector1">
            <a:avLst/>
          </a:prstGeom>
          <a:noFill/>
          <a:ln w="53975" cap="flat">
            <a:solidFill>
              <a:schemeClr val="tx1"/>
            </a:solidFill>
            <a:prstDash val="dash"/>
            <a:miter lim="400000"/>
            <a:tailEnd type="triangle"/>
          </a:ln>
          <a:effectLst/>
          <a:sp3d/>
        </p:spPr>
        <p:style>
          <a:lnRef idx="0">
            <a:scrgbClr r="0" g="0" b="0"/>
          </a:lnRef>
          <a:fillRef idx="0">
            <a:scrgbClr r="0" g="0" b="0"/>
          </a:fillRef>
          <a:effectRef idx="0">
            <a:scrgbClr r="0" g="0" b="0"/>
          </a:effectRef>
          <a:fontRef idx="none"/>
        </p:style>
      </p:cxnSp>
      <p:sp>
        <p:nvSpPr>
          <p:cNvPr id="58" name="Rectangle 57">
            <a:extLst>
              <a:ext uri="{FF2B5EF4-FFF2-40B4-BE49-F238E27FC236}">
                <a16:creationId xmlns:a16="http://schemas.microsoft.com/office/drawing/2014/main" id="{F7DF38F0-A46A-9642-8460-C88DBBA1BB96}"/>
              </a:ext>
            </a:extLst>
          </p:cNvPr>
          <p:cNvSpPr/>
          <p:nvPr/>
        </p:nvSpPr>
        <p:spPr>
          <a:xfrm>
            <a:off x="5577433" y="3578584"/>
            <a:ext cx="1051839" cy="330860"/>
          </a:xfrm>
          <a:prstGeom prst="rect">
            <a:avLst/>
          </a:prstGeom>
          <a:solidFill>
            <a:srgbClr val="0D74C1"/>
          </a:solidFill>
          <a:ln w="25400">
            <a:noFill/>
            <a:round/>
            <a:headEnd/>
            <a:tailEnd/>
          </a:ln>
        </p:spPr>
        <p:txBody>
          <a:bodyPr lIns="68580" tIns="68580" rIns="68580" bIns="68580" anchor="ctr"/>
          <a:lstStyle/>
          <a:p>
            <a:pPr algn="ctr" fontAlgn="base">
              <a:spcBef>
                <a:spcPts val="450"/>
              </a:spcBef>
              <a:spcAft>
                <a:spcPct val="0"/>
              </a:spcAft>
            </a:pPr>
            <a:r>
              <a:rPr lang="en-US" sz="1200" b="1" dirty="0">
                <a:solidFill>
                  <a:schemeClr val="bg1"/>
                </a:solidFill>
                <a:latin typeface="IBM Plex Sans" panose="020B0503050203000203" pitchFamily="34" charset="0"/>
                <a:ea typeface="ＭＳ Ｐゴシック"/>
              </a:rPr>
              <a:t>DataPower</a:t>
            </a:r>
          </a:p>
        </p:txBody>
      </p:sp>
      <p:sp>
        <p:nvSpPr>
          <p:cNvPr id="59" name="Rectangle 58">
            <a:extLst>
              <a:ext uri="{FF2B5EF4-FFF2-40B4-BE49-F238E27FC236}">
                <a16:creationId xmlns:a16="http://schemas.microsoft.com/office/drawing/2014/main" id="{576DD0F0-B8B2-0541-8DA7-19EA005B84D5}"/>
              </a:ext>
            </a:extLst>
          </p:cNvPr>
          <p:cNvSpPr/>
          <p:nvPr/>
        </p:nvSpPr>
        <p:spPr>
          <a:xfrm>
            <a:off x="2514729" y="3578584"/>
            <a:ext cx="1051839" cy="330860"/>
          </a:xfrm>
          <a:prstGeom prst="rect">
            <a:avLst/>
          </a:prstGeom>
          <a:solidFill>
            <a:srgbClr val="0D74C1"/>
          </a:solidFill>
          <a:ln w="25400">
            <a:noFill/>
            <a:round/>
            <a:headEnd/>
            <a:tailEnd/>
          </a:ln>
        </p:spPr>
        <p:txBody>
          <a:bodyPr lIns="68580" tIns="68580" rIns="68580" bIns="68580" anchor="ctr"/>
          <a:lstStyle/>
          <a:p>
            <a:pPr algn="ctr" fontAlgn="base">
              <a:spcBef>
                <a:spcPts val="450"/>
              </a:spcBef>
              <a:spcAft>
                <a:spcPct val="0"/>
              </a:spcAft>
            </a:pPr>
            <a:r>
              <a:rPr lang="en-US" sz="1200" b="1" dirty="0">
                <a:solidFill>
                  <a:schemeClr val="bg1"/>
                </a:solidFill>
                <a:latin typeface="IBM Plex Sans" panose="020B0503050203000203" pitchFamily="34" charset="0"/>
                <a:ea typeface="ＭＳ Ｐゴシック"/>
              </a:rPr>
              <a:t>DataPower</a:t>
            </a:r>
          </a:p>
        </p:txBody>
      </p:sp>
      <p:sp>
        <p:nvSpPr>
          <p:cNvPr id="60" name="Rectangle 59">
            <a:extLst>
              <a:ext uri="{FF2B5EF4-FFF2-40B4-BE49-F238E27FC236}">
                <a16:creationId xmlns:a16="http://schemas.microsoft.com/office/drawing/2014/main" id="{C9A3462B-22D4-C649-B8AE-629C3DAB8DFC}"/>
              </a:ext>
            </a:extLst>
          </p:cNvPr>
          <p:cNvSpPr/>
          <p:nvPr/>
        </p:nvSpPr>
        <p:spPr>
          <a:xfrm>
            <a:off x="1105508" y="2840727"/>
            <a:ext cx="1582989" cy="577081"/>
          </a:xfrm>
          <a:prstGeom prst="rect">
            <a:avLst/>
          </a:prstGeom>
        </p:spPr>
        <p:txBody>
          <a:bodyPr wrap="square">
            <a:spAutoFit/>
          </a:bodyPr>
          <a:lstStyle/>
          <a:p>
            <a:r>
              <a:rPr lang="en-US" sz="1050" dirty="0">
                <a:solidFill>
                  <a:srgbClr val="272727"/>
                </a:solidFill>
                <a:latin typeface="IBM Plex Sans" panose="020B0503050203000203" pitchFamily="34" charset="0"/>
              </a:rPr>
              <a:t>DataPower subscribes to topic to capture events in real time</a:t>
            </a:r>
          </a:p>
        </p:txBody>
      </p:sp>
      <p:cxnSp>
        <p:nvCxnSpPr>
          <p:cNvPr id="61" name="Straight Arrow Connector 60">
            <a:extLst>
              <a:ext uri="{FF2B5EF4-FFF2-40B4-BE49-F238E27FC236}">
                <a16:creationId xmlns:a16="http://schemas.microsoft.com/office/drawing/2014/main" id="{E5605653-A718-2145-A6C6-54F2374F754D}"/>
              </a:ext>
            </a:extLst>
          </p:cNvPr>
          <p:cNvCxnSpPr>
            <a:cxnSpLocks/>
            <a:stCxn id="25" idx="6"/>
            <a:endCxn id="59" idx="1"/>
          </p:cNvCxnSpPr>
          <p:nvPr/>
        </p:nvCxnSpPr>
        <p:spPr>
          <a:xfrm>
            <a:off x="1661005" y="3737597"/>
            <a:ext cx="853724" cy="6416"/>
          </a:xfrm>
          <a:prstGeom prst="straightConnector1">
            <a:avLst/>
          </a:prstGeom>
          <a:noFill/>
          <a:ln w="53975" cap="flat">
            <a:solidFill>
              <a:schemeClr val="tx1"/>
            </a:solidFill>
            <a:prstDash val="dash"/>
            <a:miter lim="400000"/>
            <a:tailEnd type="triangle"/>
          </a:ln>
          <a:effectLst/>
          <a:sp3d/>
        </p:spPr>
        <p:style>
          <a:lnRef idx="0">
            <a:scrgbClr r="0" g="0" b="0"/>
          </a:lnRef>
          <a:fillRef idx="0">
            <a:scrgbClr r="0" g="0" b="0"/>
          </a:fillRef>
          <a:effectRef idx="0">
            <a:scrgbClr r="0" g="0" b="0"/>
          </a:effectRef>
          <a:fontRef idx="none"/>
        </p:style>
      </p:cxnSp>
      <p:cxnSp>
        <p:nvCxnSpPr>
          <p:cNvPr id="65" name="Straight Arrow Connector 64">
            <a:extLst>
              <a:ext uri="{FF2B5EF4-FFF2-40B4-BE49-F238E27FC236}">
                <a16:creationId xmlns:a16="http://schemas.microsoft.com/office/drawing/2014/main" id="{11F9DFC8-6848-A341-96B0-E23EDF6D77D7}"/>
              </a:ext>
            </a:extLst>
          </p:cNvPr>
          <p:cNvCxnSpPr>
            <a:cxnSpLocks/>
            <a:endCxn id="58" idx="1"/>
          </p:cNvCxnSpPr>
          <p:nvPr/>
        </p:nvCxnSpPr>
        <p:spPr>
          <a:xfrm>
            <a:off x="3566568" y="3744014"/>
            <a:ext cx="2010865" cy="0"/>
          </a:xfrm>
          <a:prstGeom prst="straightConnector1">
            <a:avLst/>
          </a:prstGeom>
          <a:noFill/>
          <a:ln w="53975" cap="flat">
            <a:solidFill>
              <a:schemeClr val="tx1"/>
            </a:solidFill>
            <a:prstDash val="dash"/>
            <a:miter lim="400000"/>
            <a:tailEnd type="triangle"/>
          </a:ln>
          <a:effectLst/>
          <a:sp3d/>
        </p:spPr>
        <p:style>
          <a:lnRef idx="0">
            <a:scrgbClr r="0" g="0" b="0"/>
          </a:lnRef>
          <a:fillRef idx="0">
            <a:scrgbClr r="0" g="0" b="0"/>
          </a:fillRef>
          <a:effectRef idx="0">
            <a:scrgbClr r="0" g="0" b="0"/>
          </a:effectRef>
          <a:fontRef idx="none"/>
        </p:style>
      </p:cxnSp>
      <p:sp>
        <p:nvSpPr>
          <p:cNvPr id="67" name="Rectangle 66">
            <a:extLst>
              <a:ext uri="{FF2B5EF4-FFF2-40B4-BE49-F238E27FC236}">
                <a16:creationId xmlns:a16="http://schemas.microsoft.com/office/drawing/2014/main" id="{D4752367-433D-4547-9303-1722D8EBACFE}"/>
              </a:ext>
            </a:extLst>
          </p:cNvPr>
          <p:cNvSpPr/>
          <p:nvPr/>
        </p:nvSpPr>
        <p:spPr>
          <a:xfrm>
            <a:off x="3491821" y="3988720"/>
            <a:ext cx="2349204" cy="738664"/>
          </a:xfrm>
          <a:prstGeom prst="rect">
            <a:avLst/>
          </a:prstGeom>
        </p:spPr>
        <p:txBody>
          <a:bodyPr wrap="square">
            <a:spAutoFit/>
          </a:bodyPr>
          <a:lstStyle/>
          <a:p>
            <a:r>
              <a:rPr lang="en-US" sz="1050" dirty="0">
                <a:solidFill>
                  <a:srgbClr val="272727"/>
                </a:solidFill>
                <a:latin typeface="IBM Plex Sans" panose="020B0503050203000203" pitchFamily="34" charset="0"/>
              </a:rPr>
              <a:t>DataPower ensures secure communication between data centers with the security protocols of the organization’s choice</a:t>
            </a:r>
          </a:p>
        </p:txBody>
      </p:sp>
      <p:cxnSp>
        <p:nvCxnSpPr>
          <p:cNvPr id="68" name="Straight Arrow Connector 67">
            <a:extLst>
              <a:ext uri="{FF2B5EF4-FFF2-40B4-BE49-F238E27FC236}">
                <a16:creationId xmlns:a16="http://schemas.microsoft.com/office/drawing/2014/main" id="{9C69017B-88F8-1543-BBB9-3F750D2D7117}"/>
              </a:ext>
            </a:extLst>
          </p:cNvPr>
          <p:cNvCxnSpPr>
            <a:cxnSpLocks/>
            <a:stCxn id="58" idx="3"/>
            <a:endCxn id="41" idx="2"/>
          </p:cNvCxnSpPr>
          <p:nvPr/>
        </p:nvCxnSpPr>
        <p:spPr>
          <a:xfrm flipV="1">
            <a:off x="6629272" y="3737597"/>
            <a:ext cx="713624" cy="6416"/>
          </a:xfrm>
          <a:prstGeom prst="straightConnector1">
            <a:avLst/>
          </a:prstGeom>
          <a:noFill/>
          <a:ln w="53975" cap="flat">
            <a:solidFill>
              <a:schemeClr val="tx1"/>
            </a:solidFill>
            <a:prstDash val="dash"/>
            <a:miter lim="400000"/>
            <a:tailEnd type="triangle"/>
          </a:ln>
          <a:effectLst/>
          <a:sp3d/>
        </p:spPr>
        <p:style>
          <a:lnRef idx="0">
            <a:scrgbClr r="0" g="0" b="0"/>
          </a:lnRef>
          <a:fillRef idx="0">
            <a:scrgbClr r="0" g="0" b="0"/>
          </a:fillRef>
          <a:effectRef idx="0">
            <a:scrgbClr r="0" g="0" b="0"/>
          </a:effectRef>
          <a:fontRef idx="none"/>
        </p:style>
      </p:cxnSp>
      <p:sp>
        <p:nvSpPr>
          <p:cNvPr id="72" name="Rectangle 71">
            <a:extLst>
              <a:ext uri="{FF2B5EF4-FFF2-40B4-BE49-F238E27FC236}">
                <a16:creationId xmlns:a16="http://schemas.microsoft.com/office/drawing/2014/main" id="{2BE7EC61-275B-7544-8472-A221D48B48FF}"/>
              </a:ext>
            </a:extLst>
          </p:cNvPr>
          <p:cNvSpPr/>
          <p:nvPr/>
        </p:nvSpPr>
        <p:spPr>
          <a:xfrm>
            <a:off x="4141173" y="2556182"/>
            <a:ext cx="1613556" cy="900246"/>
          </a:xfrm>
          <a:prstGeom prst="rect">
            <a:avLst/>
          </a:prstGeom>
        </p:spPr>
        <p:txBody>
          <a:bodyPr wrap="square">
            <a:spAutoFit/>
          </a:bodyPr>
          <a:lstStyle/>
          <a:p>
            <a:r>
              <a:rPr lang="en-US" sz="1050" dirty="0">
                <a:solidFill>
                  <a:srgbClr val="272727"/>
                </a:solidFill>
                <a:latin typeface="IBM Plex Sans" panose="020B0503050203000203" pitchFamily="34" charset="0"/>
              </a:rPr>
              <a:t>DataPower protects edge of the enterprise configured to trust traffic from DataPower in datacenter 1</a:t>
            </a:r>
          </a:p>
        </p:txBody>
      </p:sp>
      <p:cxnSp>
        <p:nvCxnSpPr>
          <p:cNvPr id="73" name="Straight Arrow Connector 72">
            <a:extLst>
              <a:ext uri="{FF2B5EF4-FFF2-40B4-BE49-F238E27FC236}">
                <a16:creationId xmlns:a16="http://schemas.microsoft.com/office/drawing/2014/main" id="{F7B3CA3A-8186-F643-A801-75A06756FFA6}"/>
              </a:ext>
            </a:extLst>
          </p:cNvPr>
          <p:cNvCxnSpPr>
            <a:cxnSpLocks/>
            <a:stCxn id="40" idx="0"/>
            <a:endCxn id="51" idx="2"/>
          </p:cNvCxnSpPr>
          <p:nvPr/>
        </p:nvCxnSpPr>
        <p:spPr>
          <a:xfrm flipH="1" flipV="1">
            <a:off x="8373754" y="2337824"/>
            <a:ext cx="1" cy="543422"/>
          </a:xfrm>
          <a:prstGeom prst="straightConnector1">
            <a:avLst/>
          </a:prstGeom>
          <a:noFill/>
          <a:ln w="53975" cap="flat">
            <a:solidFill>
              <a:schemeClr val="tx1"/>
            </a:solidFill>
            <a:prstDash val="dash"/>
            <a:miter lim="400000"/>
            <a:tailEnd type="triangle"/>
          </a:ln>
          <a:effectLst/>
          <a:sp3d/>
        </p:spPr>
        <p:style>
          <a:lnRef idx="0">
            <a:scrgbClr r="0" g="0" b="0"/>
          </a:lnRef>
          <a:fillRef idx="0">
            <a:scrgbClr r="0" g="0" b="0"/>
          </a:fillRef>
          <a:effectRef idx="0">
            <a:scrgbClr r="0" g="0" b="0"/>
          </a:effectRef>
          <a:fontRef idx="none"/>
        </p:style>
      </p:cxnSp>
      <p:sp>
        <p:nvSpPr>
          <p:cNvPr id="76" name="Rectangle 75">
            <a:extLst>
              <a:ext uri="{FF2B5EF4-FFF2-40B4-BE49-F238E27FC236}">
                <a16:creationId xmlns:a16="http://schemas.microsoft.com/office/drawing/2014/main" id="{06780B0C-6754-024D-98BD-7CB94F207DEB}"/>
              </a:ext>
            </a:extLst>
          </p:cNvPr>
          <p:cNvSpPr/>
          <p:nvPr/>
        </p:nvSpPr>
        <p:spPr>
          <a:xfrm>
            <a:off x="6518298" y="2040346"/>
            <a:ext cx="1390731" cy="577081"/>
          </a:xfrm>
          <a:prstGeom prst="rect">
            <a:avLst/>
          </a:prstGeom>
        </p:spPr>
        <p:txBody>
          <a:bodyPr wrap="square">
            <a:spAutoFit/>
          </a:bodyPr>
          <a:lstStyle/>
          <a:p>
            <a:r>
              <a:rPr lang="en-US" sz="1050" dirty="0">
                <a:solidFill>
                  <a:srgbClr val="272727"/>
                </a:solidFill>
                <a:latin typeface="IBM Plex Sans" panose="020B0503050203000203" pitchFamily="34" charset="0"/>
              </a:rPr>
              <a:t>App 2 accepts events as they arrive</a:t>
            </a:r>
          </a:p>
        </p:txBody>
      </p:sp>
      <p:sp>
        <p:nvSpPr>
          <p:cNvPr id="77" name="TextBox 76">
            <a:extLst>
              <a:ext uri="{FF2B5EF4-FFF2-40B4-BE49-F238E27FC236}">
                <a16:creationId xmlns:a16="http://schemas.microsoft.com/office/drawing/2014/main" id="{2277B2B5-7AA6-A64C-8D80-FFF54A77D53D}"/>
              </a:ext>
            </a:extLst>
          </p:cNvPr>
          <p:cNvSpPr txBox="1"/>
          <p:nvPr/>
        </p:nvSpPr>
        <p:spPr>
          <a:xfrm>
            <a:off x="2887153" y="2826538"/>
            <a:ext cx="380456" cy="2738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9050" tIns="19050" rIns="19050" bIns="19050" numCol="1" spcCol="38100" rtlCol="0" anchor="t">
            <a:noAutofit/>
          </a:bodyPr>
          <a:lstStyle/>
          <a:p>
            <a:pPr defTabSz="4763" hangingPunct="0">
              <a:lnSpc>
                <a:spcPct val="120000"/>
              </a:lnSpc>
              <a:tabLst>
                <a:tab pos="133350" algn="l"/>
                <a:tab pos="266700" algn="l"/>
                <a:tab pos="400050" algn="l"/>
                <a:tab pos="533400" algn="l"/>
                <a:tab pos="666750" algn="l"/>
                <a:tab pos="800100" algn="l"/>
                <a:tab pos="933450" algn="l"/>
                <a:tab pos="1066800" algn="l"/>
                <a:tab pos="1200150" algn="l"/>
                <a:tab pos="1333500" algn="l"/>
                <a:tab pos="1466850" algn="l"/>
                <a:tab pos="1600200" algn="l"/>
              </a:tabLst>
            </a:pPr>
            <a:r>
              <a:rPr lang="en-US" sz="1200" b="1" dirty="0">
                <a:solidFill>
                  <a:schemeClr val="bg1"/>
                </a:solidFill>
                <a:latin typeface="IBM Plex Sans" panose="020B0503050203000203" pitchFamily="34" charset="0"/>
                <a:ea typeface="IBM Plex Sans"/>
                <a:cs typeface="IBM Plex Sans"/>
                <a:sym typeface="IBM Plex Sans"/>
              </a:rPr>
              <a:t>DMZ</a:t>
            </a:r>
          </a:p>
        </p:txBody>
      </p:sp>
      <p:sp>
        <p:nvSpPr>
          <p:cNvPr id="78" name="TextBox 77">
            <a:extLst>
              <a:ext uri="{FF2B5EF4-FFF2-40B4-BE49-F238E27FC236}">
                <a16:creationId xmlns:a16="http://schemas.microsoft.com/office/drawing/2014/main" id="{3956EED9-FBF9-3E46-ADB3-DB74BBEE4667}"/>
              </a:ext>
            </a:extLst>
          </p:cNvPr>
          <p:cNvSpPr txBox="1"/>
          <p:nvPr/>
        </p:nvSpPr>
        <p:spPr>
          <a:xfrm>
            <a:off x="5946626" y="2859309"/>
            <a:ext cx="380456" cy="2738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9050" tIns="19050" rIns="19050" bIns="19050" numCol="1" spcCol="38100" rtlCol="0" anchor="t">
            <a:noAutofit/>
          </a:bodyPr>
          <a:lstStyle/>
          <a:p>
            <a:pPr defTabSz="4763" hangingPunct="0">
              <a:lnSpc>
                <a:spcPct val="120000"/>
              </a:lnSpc>
              <a:tabLst>
                <a:tab pos="133350" algn="l"/>
                <a:tab pos="266700" algn="l"/>
                <a:tab pos="400050" algn="l"/>
                <a:tab pos="533400" algn="l"/>
                <a:tab pos="666750" algn="l"/>
                <a:tab pos="800100" algn="l"/>
                <a:tab pos="933450" algn="l"/>
                <a:tab pos="1066800" algn="l"/>
                <a:tab pos="1200150" algn="l"/>
                <a:tab pos="1333500" algn="l"/>
                <a:tab pos="1466850" algn="l"/>
                <a:tab pos="1600200" algn="l"/>
              </a:tabLst>
            </a:pPr>
            <a:r>
              <a:rPr lang="en-US" sz="1050" b="1" dirty="0">
                <a:solidFill>
                  <a:schemeClr val="bg1"/>
                </a:solidFill>
                <a:latin typeface="IBM Plex Sans" panose="020B0503050203000203" pitchFamily="34" charset="0"/>
                <a:ea typeface="IBM Plex Sans"/>
                <a:cs typeface="IBM Plex Sans"/>
                <a:sym typeface="IBM Plex Sans"/>
              </a:rPr>
              <a:t>DMZ</a:t>
            </a:r>
          </a:p>
        </p:txBody>
      </p:sp>
      <p:sp>
        <p:nvSpPr>
          <p:cNvPr id="80" name="TextBox 79">
            <a:extLst>
              <a:ext uri="{FF2B5EF4-FFF2-40B4-BE49-F238E27FC236}">
                <a16:creationId xmlns:a16="http://schemas.microsoft.com/office/drawing/2014/main" id="{4B9F6C88-3E59-D945-A835-5359884C7FE0}"/>
              </a:ext>
            </a:extLst>
          </p:cNvPr>
          <p:cNvSpPr txBox="1"/>
          <p:nvPr/>
        </p:nvSpPr>
        <p:spPr>
          <a:xfrm>
            <a:off x="5577433" y="131817"/>
            <a:ext cx="3566567" cy="430473"/>
          </a:xfrm>
          <a:prstGeom prst="rect">
            <a:avLst/>
          </a:prstGeom>
          <a:gradFill flip="none" rotWithShape="1">
            <a:gsLst>
              <a:gs pos="100000">
                <a:schemeClr val="accent3">
                  <a:lumMod val="60000"/>
                  <a:lumOff val="40000"/>
                </a:schemeClr>
              </a:gs>
              <a:gs pos="0">
                <a:schemeClr val="accent2">
                  <a:lumMod val="45000"/>
                  <a:lumOff val="55000"/>
                </a:schemeClr>
              </a:gs>
              <a:gs pos="32000">
                <a:schemeClr val="accent2">
                  <a:lumMod val="45000"/>
                  <a:lumOff val="55000"/>
                </a:schemeClr>
              </a:gs>
              <a:gs pos="100000">
                <a:schemeClr val="accent2">
                  <a:lumMod val="30000"/>
                  <a:lumOff val="70000"/>
                </a:schemeClr>
              </a:gs>
            </a:gsLst>
            <a:lin ang="54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t">
            <a:noAutofit/>
          </a:bodyPr>
          <a:lstStyle/>
          <a:p>
            <a:pPr defTabSz="4763" hangingPunct="0">
              <a:tabLst>
                <a:tab pos="133350" algn="l"/>
                <a:tab pos="266700" algn="l"/>
                <a:tab pos="400050" algn="l"/>
                <a:tab pos="533400" algn="l"/>
                <a:tab pos="666750" algn="l"/>
                <a:tab pos="800100" algn="l"/>
                <a:tab pos="933450" algn="l"/>
                <a:tab pos="1066800" algn="l"/>
                <a:tab pos="1200150" algn="l"/>
                <a:tab pos="1333500" algn="l"/>
                <a:tab pos="1466850" algn="l"/>
                <a:tab pos="1600200" algn="l"/>
              </a:tabLst>
            </a:pPr>
            <a:r>
              <a:rPr lang="en-US" sz="1200" dirty="0">
                <a:solidFill>
                  <a:srgbClr val="3E3E3E"/>
                </a:solidFill>
                <a:latin typeface="IBM Plex Sans" panose="020B0503050203000203" pitchFamily="34" charset="0"/>
                <a:ea typeface="IBM Plex Sans"/>
                <a:cs typeface="IBM Plex Sans"/>
                <a:sym typeface="IBM Plex Sans"/>
              </a:rPr>
              <a:t>Encryption of payloads before sending to Kafka clusters</a:t>
            </a:r>
          </a:p>
        </p:txBody>
      </p:sp>
      <p:sp>
        <p:nvSpPr>
          <p:cNvPr id="81" name="TextBox 80">
            <a:extLst>
              <a:ext uri="{FF2B5EF4-FFF2-40B4-BE49-F238E27FC236}">
                <a16:creationId xmlns:a16="http://schemas.microsoft.com/office/drawing/2014/main" id="{F23F59D2-9329-7845-9DB2-681A082D2CDF}"/>
              </a:ext>
            </a:extLst>
          </p:cNvPr>
          <p:cNvSpPr txBox="1"/>
          <p:nvPr/>
        </p:nvSpPr>
        <p:spPr>
          <a:xfrm>
            <a:off x="278523" y="1453702"/>
            <a:ext cx="3017892" cy="258040"/>
          </a:xfrm>
          <a:prstGeom prst="rect">
            <a:avLst/>
          </a:prstGeom>
          <a:noFill/>
          <a:ln w="12700" cap="flat">
            <a:solidFill>
              <a:schemeClr val="bg1">
                <a:lumMod val="5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9050" tIns="19050" rIns="19050" bIns="19050" numCol="1" spcCol="38100" rtlCol="0" anchor="t">
            <a:noAutofit/>
          </a:bodyPr>
          <a:lstStyle/>
          <a:p>
            <a:pPr algn="ctr" defTabSz="4763" hangingPunct="0">
              <a:lnSpc>
                <a:spcPct val="120000"/>
              </a:lnSpc>
              <a:tabLst>
                <a:tab pos="133350" algn="l"/>
                <a:tab pos="266700" algn="l"/>
                <a:tab pos="400050" algn="l"/>
                <a:tab pos="533400" algn="l"/>
                <a:tab pos="666750" algn="l"/>
                <a:tab pos="800100" algn="l"/>
                <a:tab pos="933450" algn="l"/>
                <a:tab pos="1066800" algn="l"/>
                <a:tab pos="1200150" algn="l"/>
                <a:tab pos="1333500" algn="l"/>
                <a:tab pos="1466850" algn="l"/>
                <a:tab pos="1600200" algn="l"/>
              </a:tabLst>
            </a:pPr>
            <a:r>
              <a:rPr lang="en-US" sz="1400" b="1" dirty="0">
                <a:solidFill>
                  <a:srgbClr val="3E3E3E"/>
                </a:solidFill>
                <a:latin typeface="IBM Plex Sans" panose="020B0503050203000203" pitchFamily="34" charset="0"/>
                <a:ea typeface="IBM Plex Sans"/>
                <a:cs typeface="IBM Plex Sans"/>
                <a:sym typeface="IBM Plex Sans"/>
              </a:rPr>
              <a:t>Data Center 1</a:t>
            </a:r>
          </a:p>
        </p:txBody>
      </p:sp>
      <p:sp>
        <p:nvSpPr>
          <p:cNvPr id="82" name="TextBox 81">
            <a:extLst>
              <a:ext uri="{FF2B5EF4-FFF2-40B4-BE49-F238E27FC236}">
                <a16:creationId xmlns:a16="http://schemas.microsoft.com/office/drawing/2014/main" id="{EC29DF35-A2A4-2A44-BD2C-6CF2B77C75D8}"/>
              </a:ext>
            </a:extLst>
          </p:cNvPr>
          <p:cNvSpPr txBox="1"/>
          <p:nvPr/>
        </p:nvSpPr>
        <p:spPr>
          <a:xfrm>
            <a:off x="5847586" y="1501132"/>
            <a:ext cx="3029365" cy="258040"/>
          </a:xfrm>
          <a:prstGeom prst="rect">
            <a:avLst/>
          </a:prstGeom>
          <a:noFill/>
          <a:ln w="12700" cap="flat">
            <a:solidFill>
              <a:schemeClr val="bg1">
                <a:lumMod val="5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19050" tIns="19050" rIns="19050" bIns="19050" numCol="1" spcCol="38100" rtlCol="0" anchor="t">
            <a:noAutofit/>
          </a:bodyPr>
          <a:lstStyle/>
          <a:p>
            <a:pPr algn="ctr" defTabSz="4763" hangingPunct="0">
              <a:lnSpc>
                <a:spcPct val="120000"/>
              </a:lnSpc>
              <a:tabLst>
                <a:tab pos="133350" algn="l"/>
                <a:tab pos="266700" algn="l"/>
                <a:tab pos="400050" algn="l"/>
                <a:tab pos="533400" algn="l"/>
                <a:tab pos="666750" algn="l"/>
                <a:tab pos="800100" algn="l"/>
                <a:tab pos="933450" algn="l"/>
                <a:tab pos="1066800" algn="l"/>
                <a:tab pos="1200150" algn="l"/>
                <a:tab pos="1333500" algn="l"/>
                <a:tab pos="1466850" algn="l"/>
                <a:tab pos="1600200" algn="l"/>
              </a:tabLst>
            </a:pPr>
            <a:r>
              <a:rPr lang="en-US" sz="1400" b="1" dirty="0">
                <a:solidFill>
                  <a:srgbClr val="3E3E3E"/>
                </a:solidFill>
                <a:latin typeface="IBM Plex Sans" panose="020B0503050203000203" pitchFamily="34" charset="0"/>
                <a:ea typeface="IBM Plex Sans"/>
                <a:cs typeface="IBM Plex Sans"/>
                <a:sym typeface="IBM Plex Sans"/>
              </a:rPr>
              <a:t>Data Center 2</a:t>
            </a:r>
          </a:p>
        </p:txBody>
      </p:sp>
      <p:sp>
        <p:nvSpPr>
          <p:cNvPr id="45" name="Rectangle 44">
            <a:extLst>
              <a:ext uri="{FF2B5EF4-FFF2-40B4-BE49-F238E27FC236}">
                <a16:creationId xmlns:a16="http://schemas.microsoft.com/office/drawing/2014/main" id="{FB458B5A-C9A1-8748-B992-29635D8CF120}"/>
              </a:ext>
            </a:extLst>
          </p:cNvPr>
          <p:cNvSpPr/>
          <p:nvPr/>
        </p:nvSpPr>
        <p:spPr>
          <a:xfrm>
            <a:off x="6467995" y="3085123"/>
            <a:ext cx="1426298" cy="577081"/>
          </a:xfrm>
          <a:prstGeom prst="rect">
            <a:avLst/>
          </a:prstGeom>
        </p:spPr>
        <p:txBody>
          <a:bodyPr wrap="square">
            <a:spAutoFit/>
          </a:bodyPr>
          <a:lstStyle/>
          <a:p>
            <a:r>
              <a:rPr lang="en-US" sz="1050" dirty="0">
                <a:solidFill>
                  <a:srgbClr val="272727"/>
                </a:solidFill>
                <a:latin typeface="IBM Plex Sans" panose="020B0503050203000203" pitchFamily="34" charset="0"/>
              </a:rPr>
              <a:t>DataPower writes to Kafka in other data center</a:t>
            </a:r>
          </a:p>
        </p:txBody>
      </p:sp>
      <p:cxnSp>
        <p:nvCxnSpPr>
          <p:cNvPr id="46" name="Straight Connector 45">
            <a:extLst>
              <a:ext uri="{FF2B5EF4-FFF2-40B4-BE49-F238E27FC236}">
                <a16:creationId xmlns:a16="http://schemas.microsoft.com/office/drawing/2014/main" id="{C0B5B89B-DF90-D34B-8CCB-3D5AE12CA2D5}"/>
              </a:ext>
            </a:extLst>
          </p:cNvPr>
          <p:cNvCxnSpPr>
            <a:cxnSpLocks/>
            <a:stCxn id="26" idx="0"/>
          </p:cNvCxnSpPr>
          <p:nvPr/>
        </p:nvCxnSpPr>
        <p:spPr>
          <a:xfrm flipV="1">
            <a:off x="770245" y="3360101"/>
            <a:ext cx="0" cy="823521"/>
          </a:xfrm>
          <a:prstGeom prst="line">
            <a:avLst/>
          </a:prstGeom>
          <a:noFill/>
          <a:ln w="60325" cap="flat">
            <a:solidFill>
              <a:srgbClr val="0D74C1"/>
            </a:solidFill>
            <a:prstDash val="solid"/>
            <a:miter lim="400000"/>
          </a:ln>
          <a:effectLst/>
          <a:sp3d/>
        </p:spPr>
        <p:style>
          <a:lnRef idx="0">
            <a:scrgbClr r="0" g="0" b="0"/>
          </a:lnRef>
          <a:fillRef idx="0">
            <a:scrgbClr r="0" g="0" b="0"/>
          </a:fillRef>
          <a:effectRef idx="0">
            <a:scrgbClr r="0" g="0" b="0"/>
          </a:effectRef>
          <a:fontRef idx="none"/>
        </p:style>
      </p:cxnSp>
      <p:cxnSp>
        <p:nvCxnSpPr>
          <p:cNvPr id="47" name="Straight Connector 46">
            <a:extLst>
              <a:ext uri="{FF2B5EF4-FFF2-40B4-BE49-F238E27FC236}">
                <a16:creationId xmlns:a16="http://schemas.microsoft.com/office/drawing/2014/main" id="{8A13E2EE-1BAA-454E-A93F-A84F675759C6}"/>
              </a:ext>
            </a:extLst>
          </p:cNvPr>
          <p:cNvCxnSpPr>
            <a:cxnSpLocks/>
          </p:cNvCxnSpPr>
          <p:nvPr/>
        </p:nvCxnSpPr>
        <p:spPr>
          <a:xfrm flipV="1">
            <a:off x="8373755" y="3367300"/>
            <a:ext cx="0" cy="823521"/>
          </a:xfrm>
          <a:prstGeom prst="line">
            <a:avLst/>
          </a:prstGeom>
          <a:noFill/>
          <a:ln w="60325" cap="flat">
            <a:solidFill>
              <a:srgbClr val="0D74C1"/>
            </a:solidFill>
            <a:prstDash val="solid"/>
            <a:miter lim="400000"/>
          </a:ln>
          <a:effectLst/>
          <a:sp3d/>
        </p:spPr>
        <p:style>
          <a:lnRef idx="0">
            <a:scrgbClr r="0" g="0" b="0"/>
          </a:lnRef>
          <a:fillRef idx="0">
            <a:scrgbClr r="0" g="0" b="0"/>
          </a:fillRef>
          <a:effectRef idx="0">
            <a:scrgbClr r="0" g="0" b="0"/>
          </a:effectRef>
          <a:fontRef idx="none"/>
        </p:style>
      </p:cxnSp>
      <p:sp>
        <p:nvSpPr>
          <p:cNvPr id="48" name="Footer Placeholder 3">
            <a:extLst>
              <a:ext uri="{FF2B5EF4-FFF2-40B4-BE49-F238E27FC236}">
                <a16:creationId xmlns:a16="http://schemas.microsoft.com/office/drawing/2014/main" id="{CDDF89DE-0444-6C45-B32C-0EBC8F2AAFCA}"/>
              </a:ext>
            </a:extLst>
          </p:cNvPr>
          <p:cNvSpPr txBox="1">
            <a:spLocks/>
          </p:cNvSpPr>
          <p:nvPr/>
        </p:nvSpPr>
        <p:spPr>
          <a:xfrm>
            <a:off x="56735" y="4943855"/>
            <a:ext cx="1731986" cy="166135"/>
          </a:xfrm>
          <a:prstGeom prst="rect">
            <a:avLst/>
          </a:prstGeom>
        </p:spPr>
        <p:txBody>
          <a:bodyPr/>
          <a:lstStyle>
            <a:defPPr>
              <a:defRPr lang="en-US"/>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a:lstStyle>
          <a:p>
            <a:r>
              <a:rPr lang="en-US" sz="600" dirty="0" err="1"/>
              <a:t>TechCon</a:t>
            </a:r>
            <a:r>
              <a:rPr lang="en-US" sz="600" dirty="0"/>
              <a:t> 2020/ © 2020 IBM Corporation</a:t>
            </a:r>
          </a:p>
        </p:txBody>
      </p:sp>
    </p:spTree>
    <p:extLst>
      <p:ext uri="{BB962C8B-B14F-4D97-AF65-F5344CB8AC3E}">
        <p14:creationId xmlns:p14="http://schemas.microsoft.com/office/powerpoint/2010/main" val="571408664"/>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411512" y="1516726"/>
            <a:ext cx="8778172" cy="511579"/>
          </a:xfrm>
        </p:spPr>
        <p:txBody>
          <a:bodyPr/>
          <a:lstStyle/>
          <a:p>
            <a:r>
              <a:rPr lang="en-US" sz="4000" dirty="0">
                <a:latin typeface="IBM Plex Sans ExtraLight" panose="020B0303050203000203" pitchFamily="34" charset="0"/>
              </a:rPr>
              <a:t>DataPower and Kafka in action</a:t>
            </a:r>
            <a:br>
              <a:rPr lang="en-US" sz="4000" dirty="0">
                <a:latin typeface="IBM Plex Sans ExtraLight" panose="020B0303050203000203" pitchFamily="34" charset="0"/>
              </a:rPr>
            </a:br>
            <a:endParaRPr lang="en-US" sz="4000" dirty="0">
              <a:latin typeface="IBM Plex Sans ExtraLight" panose="020B0303050203000203" pitchFamily="34" charset="0"/>
            </a:endParaRPr>
          </a:p>
        </p:txBody>
      </p:sp>
      <p:sp>
        <p:nvSpPr>
          <p:cNvPr id="4" name="Slide Number Placeholder"/>
          <p:cNvSpPr>
            <a:spLocks noGrp="1"/>
          </p:cNvSpPr>
          <p:nvPr>
            <p:ph type="sldNum" sz="quarter" idx="11"/>
          </p:nvPr>
        </p:nvSpPr>
        <p:spPr/>
        <p:txBody>
          <a:bodyPr/>
          <a:lstStyle/>
          <a:p>
            <a:fld id="{59395FB3-9C97-154F-86B2-7E381B951268}" type="slidenum">
              <a:rPr lang="en-US" smtClean="0"/>
              <a:pPr/>
              <a:t>17</a:t>
            </a:fld>
            <a:endParaRPr lang="en-US" dirty="0"/>
          </a:p>
        </p:txBody>
      </p:sp>
      <p:sp>
        <p:nvSpPr>
          <p:cNvPr id="5" name="Footer Placeholder">
            <a:extLst>
              <a:ext uri="{FF2B5EF4-FFF2-40B4-BE49-F238E27FC236}">
                <a16:creationId xmlns:a16="http://schemas.microsoft.com/office/drawing/2014/main" id="{A9F0E7E5-F62D-D448-9187-56D20B6B067C}"/>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tx1"/>
                </a:solidFill>
                <a:latin typeface="IBM Plex Sans" panose="020B0503050203000203" pitchFamily="34" charset="0"/>
              </a:defRPr>
            </a:lvl1pPr>
          </a:lstStyle>
          <a:p>
            <a:r>
              <a:rPr lang="en-US" dirty="0" err="1">
                <a:latin typeface="IBM Plex Sans"/>
              </a:rPr>
              <a:t>TechCon</a:t>
            </a:r>
            <a:r>
              <a:rPr lang="en-US" dirty="0">
                <a:latin typeface="IBM Plex Sans"/>
              </a:rPr>
              <a:t> 2020 / © 2020 IBM Corporation</a:t>
            </a:r>
          </a:p>
        </p:txBody>
      </p:sp>
    </p:spTree>
    <p:extLst>
      <p:ext uri="{BB962C8B-B14F-4D97-AF65-F5344CB8AC3E}">
        <p14:creationId xmlns:p14="http://schemas.microsoft.com/office/powerpoint/2010/main" val="7876942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27EDFE1-3390-914F-A4B9-9760DFE4BD80}"/>
              </a:ext>
            </a:extLst>
          </p:cNvPr>
          <p:cNvSpPr>
            <a:spLocks noGrp="1"/>
          </p:cNvSpPr>
          <p:nvPr>
            <p:ph type="sldNum" sz="quarter" idx="11"/>
          </p:nvPr>
        </p:nvSpPr>
        <p:spPr/>
        <p:txBody>
          <a:bodyPr/>
          <a:lstStyle/>
          <a:p>
            <a:fld id="{59395FB3-9C97-154F-86B2-7E381B951268}" type="slidenum">
              <a:rPr lang="en-US" smtClean="0"/>
              <a:pPr/>
              <a:t>18</a:t>
            </a:fld>
            <a:endParaRPr lang="en-US" dirty="0"/>
          </a:p>
        </p:txBody>
      </p:sp>
      <p:sp>
        <p:nvSpPr>
          <p:cNvPr id="4" name="Footer Placeholder 3">
            <a:extLst>
              <a:ext uri="{FF2B5EF4-FFF2-40B4-BE49-F238E27FC236}">
                <a16:creationId xmlns:a16="http://schemas.microsoft.com/office/drawing/2014/main" id="{B58DE736-DED6-8A4F-B7A2-2A38507B63C3}"/>
              </a:ext>
            </a:extLst>
          </p:cNvPr>
          <p:cNvSpPr>
            <a:spLocks noGrp="1"/>
          </p:cNvSpPr>
          <p:nvPr>
            <p:ph type="ftr" sz="quarter" idx="3"/>
          </p:nvPr>
        </p:nvSpPr>
        <p:spPr/>
        <p:txBody>
          <a:bodyPr/>
          <a:lstStyle/>
          <a:p>
            <a:r>
              <a:rPr lang="en-US"/>
              <a:t>TechCon 2020/ © 2020 IBM Corporation</a:t>
            </a:r>
            <a:endParaRPr lang="en-US" dirty="0"/>
          </a:p>
        </p:txBody>
      </p:sp>
      <p:sp>
        <p:nvSpPr>
          <p:cNvPr id="5" name="Title">
            <a:extLst>
              <a:ext uri="{FF2B5EF4-FFF2-40B4-BE49-F238E27FC236}">
                <a16:creationId xmlns:a16="http://schemas.microsoft.com/office/drawing/2014/main" id="{BEA78F85-25DB-3543-AC30-F80A9CFABAF0}"/>
              </a:ext>
            </a:extLst>
          </p:cNvPr>
          <p:cNvSpPr txBox="1">
            <a:spLocks/>
          </p:cNvSpPr>
          <p:nvPr/>
        </p:nvSpPr>
        <p:spPr>
          <a:xfrm>
            <a:off x="228666" y="149114"/>
            <a:ext cx="7279455" cy="412972"/>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9600" b="1">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1pPr>
            <a:lvl2pPr algn="l" rtl="0" eaLnBrk="1" fontAlgn="base" hangingPunct="1">
              <a:lnSpc>
                <a:spcPct val="90000"/>
              </a:lnSpc>
              <a:spcBef>
                <a:spcPct val="0"/>
              </a:spcBef>
              <a:spcAft>
                <a:spcPct val="0"/>
              </a:spcAft>
              <a:defRPr sz="2220">
                <a:solidFill>
                  <a:srgbClr val="191919"/>
                </a:solidFill>
                <a:latin typeface="HelvNeue Light for IBM" pitchFamily="34" charset="0"/>
              </a:defRPr>
            </a:lvl2pPr>
            <a:lvl3pPr algn="l" rtl="0" eaLnBrk="1" fontAlgn="base" hangingPunct="1">
              <a:lnSpc>
                <a:spcPct val="90000"/>
              </a:lnSpc>
              <a:spcBef>
                <a:spcPct val="0"/>
              </a:spcBef>
              <a:spcAft>
                <a:spcPct val="0"/>
              </a:spcAft>
              <a:defRPr sz="2220">
                <a:solidFill>
                  <a:srgbClr val="191919"/>
                </a:solidFill>
                <a:latin typeface="HelvNeue Light for IBM" pitchFamily="34" charset="0"/>
              </a:defRPr>
            </a:lvl3pPr>
            <a:lvl4pPr algn="l" rtl="0" eaLnBrk="1" fontAlgn="base" hangingPunct="1">
              <a:lnSpc>
                <a:spcPct val="90000"/>
              </a:lnSpc>
              <a:spcBef>
                <a:spcPct val="0"/>
              </a:spcBef>
              <a:spcAft>
                <a:spcPct val="0"/>
              </a:spcAft>
              <a:defRPr sz="2220">
                <a:solidFill>
                  <a:srgbClr val="191919"/>
                </a:solidFill>
                <a:latin typeface="HelvNeue Light for IBM" pitchFamily="34" charset="0"/>
              </a:defRPr>
            </a:lvl4pPr>
            <a:lvl5pPr algn="l" rtl="0" eaLnBrk="1" fontAlgn="base" hangingPunct="1">
              <a:lnSpc>
                <a:spcPct val="90000"/>
              </a:lnSpc>
              <a:spcBef>
                <a:spcPct val="0"/>
              </a:spcBef>
              <a:spcAft>
                <a:spcPct val="0"/>
              </a:spcAft>
              <a:defRPr sz="2220">
                <a:solidFill>
                  <a:srgbClr val="191919"/>
                </a:solidFill>
                <a:latin typeface="HelvNeue Light for IBM" pitchFamily="34" charset="0"/>
              </a:defRPr>
            </a:lvl5pPr>
            <a:lvl6pPr marL="362568" algn="l" rtl="0" eaLnBrk="1" fontAlgn="base" hangingPunct="1">
              <a:lnSpc>
                <a:spcPct val="90000"/>
              </a:lnSpc>
              <a:spcBef>
                <a:spcPct val="0"/>
              </a:spcBef>
              <a:spcAft>
                <a:spcPct val="0"/>
              </a:spcAft>
              <a:defRPr sz="2220">
                <a:solidFill>
                  <a:srgbClr val="191919"/>
                </a:solidFill>
                <a:latin typeface="HelvNeue Light for IBM" pitchFamily="34" charset="0"/>
              </a:defRPr>
            </a:lvl6pPr>
            <a:lvl7pPr marL="725139" algn="l" rtl="0" eaLnBrk="1" fontAlgn="base" hangingPunct="1">
              <a:lnSpc>
                <a:spcPct val="90000"/>
              </a:lnSpc>
              <a:spcBef>
                <a:spcPct val="0"/>
              </a:spcBef>
              <a:spcAft>
                <a:spcPct val="0"/>
              </a:spcAft>
              <a:defRPr sz="2220">
                <a:solidFill>
                  <a:srgbClr val="191919"/>
                </a:solidFill>
                <a:latin typeface="HelvNeue Light for IBM" pitchFamily="34" charset="0"/>
              </a:defRPr>
            </a:lvl7pPr>
            <a:lvl8pPr marL="1087707" algn="l" rtl="0" eaLnBrk="1" fontAlgn="base" hangingPunct="1">
              <a:lnSpc>
                <a:spcPct val="90000"/>
              </a:lnSpc>
              <a:spcBef>
                <a:spcPct val="0"/>
              </a:spcBef>
              <a:spcAft>
                <a:spcPct val="0"/>
              </a:spcAft>
              <a:defRPr sz="2220">
                <a:solidFill>
                  <a:srgbClr val="191919"/>
                </a:solidFill>
                <a:latin typeface="HelvNeue Light for IBM" pitchFamily="34" charset="0"/>
              </a:defRPr>
            </a:lvl8pPr>
            <a:lvl9pPr marL="1450276" algn="l" rtl="0" eaLnBrk="1" fontAlgn="base" hangingPunct="1">
              <a:lnSpc>
                <a:spcPct val="90000"/>
              </a:lnSpc>
              <a:spcBef>
                <a:spcPct val="0"/>
              </a:spcBef>
              <a:spcAft>
                <a:spcPct val="0"/>
              </a:spcAft>
              <a:defRPr sz="2220">
                <a:solidFill>
                  <a:srgbClr val="191919"/>
                </a:solidFill>
                <a:latin typeface="HelvNeue Light for IBM" pitchFamily="34" charset="0"/>
              </a:defRPr>
            </a:lvl9pPr>
          </a:lstStyle>
          <a:p>
            <a:pPr defTabSz="914400"/>
            <a:r>
              <a:rPr lang="en-US" sz="2400" b="0" kern="0" dirty="0">
                <a:ea typeface="Helvetica Neue" panose="02000503000000020004" pitchFamily="2" charset="0"/>
                <a:cs typeface="Helvetica Neue" panose="02000503000000020004" pitchFamily="2" charset="0"/>
              </a:rPr>
              <a:t>Kafka Cluster</a:t>
            </a:r>
          </a:p>
        </p:txBody>
      </p:sp>
      <p:sp>
        <p:nvSpPr>
          <p:cNvPr id="8" name="TextBox 7">
            <a:extLst>
              <a:ext uri="{FF2B5EF4-FFF2-40B4-BE49-F238E27FC236}">
                <a16:creationId xmlns:a16="http://schemas.microsoft.com/office/drawing/2014/main" id="{3332F391-D786-064F-B3C5-D245EB1C25DD}"/>
              </a:ext>
            </a:extLst>
          </p:cNvPr>
          <p:cNvSpPr txBox="1"/>
          <p:nvPr/>
        </p:nvSpPr>
        <p:spPr>
          <a:xfrm>
            <a:off x="91440" y="1005840"/>
            <a:ext cx="4242816" cy="3252216"/>
          </a:xfrm>
          <a:prstGeom prst="rect">
            <a:avLst/>
          </a:prstGeom>
        </p:spPr>
        <p:style>
          <a:lnRef idx="0">
            <a:scrgbClr r="0" g="0" b="0"/>
          </a:lnRef>
          <a:fillRef idx="0">
            <a:scrgbClr r="0" g="0" b="0"/>
          </a:fillRef>
          <a:effectRef idx="0">
            <a:scrgbClr r="0" g="0" b="0"/>
          </a:effectRef>
          <a:fontRef idx="none"/>
        </p:style>
        <p:txBody>
          <a:bodyPr rot="0" spcFirstLastPara="1" vertOverflow="overflow" horzOverflow="overflow" vert="horz" lIns="0" tIns="0" rIns="0" bIns="0" numCol="1" spcCol="38100" rtlCol="0">
            <a:normAutofit fontScale="25000" lnSpcReduction="20000"/>
          </a:bodyPr>
          <a:lstStyle/>
          <a:p>
            <a:pPr marL="685800" indent="-685800" defTabSz="12700" hangingPunct="0">
              <a:lnSpc>
                <a:spcPct val="120000"/>
              </a:lnSpc>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5600" dirty="0"/>
              <a:t>Responsible for the messaging services</a:t>
            </a:r>
          </a:p>
          <a:p>
            <a:pPr marL="685800" indent="-685800" defTabSz="12700" hangingPunct="0">
              <a:lnSpc>
                <a:spcPct val="120000"/>
              </a:lnSpc>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4800" dirty="0">
              <a:ea typeface="IBM Plex Sans"/>
              <a:cs typeface="IBM Plex Sans"/>
              <a:sym typeface="IBM Plex Sans"/>
            </a:endParaRPr>
          </a:p>
          <a:p>
            <a:pPr marL="685800" indent="-685800" defTabSz="12700" hangingPunct="0">
              <a:lnSpc>
                <a:spcPct val="120000"/>
              </a:lnSpc>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5600" dirty="0"/>
              <a:t>Periodically monitors and polls topics</a:t>
            </a:r>
          </a:p>
          <a:p>
            <a:pPr marL="685800" indent="-685800" defTabSz="12700" hangingPunct="0">
              <a:lnSpc>
                <a:spcPct val="120000"/>
              </a:lnSpc>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5600" dirty="0"/>
          </a:p>
          <a:p>
            <a:pPr marL="685800" indent="-685800" defTabSz="12700" hangingPunct="0">
              <a:lnSpc>
                <a:spcPct val="120000"/>
              </a:lnSpc>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5600" dirty="0"/>
              <a:t>Ensures that sent messages are directed to correct response topic or are routed to another server</a:t>
            </a:r>
          </a:p>
          <a:p>
            <a:pPr marL="685800" indent="-685800" defTabSz="12700" hangingPunct="0">
              <a:lnSpc>
                <a:spcPct val="120000"/>
              </a:lnSpc>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5600" dirty="0"/>
          </a:p>
          <a:p>
            <a:pPr marL="685800" indent="-685800" defTabSz="12700" hangingPunct="0">
              <a:lnSpc>
                <a:spcPct val="120000"/>
              </a:lnSpc>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5600" dirty="0">
                <a:ea typeface="IBM Plex Sans"/>
                <a:cs typeface="IBM Plex Sans"/>
                <a:sym typeface="IBM Plex Sans"/>
              </a:rPr>
              <a:t>DataPower is a Kafka Client</a:t>
            </a:r>
            <a:endParaRPr lang="en-US" sz="5600" dirty="0">
              <a:sym typeface="IBM Plex Sans"/>
            </a:endParaRPr>
          </a:p>
          <a:p>
            <a:pPr marL="685800" indent="-685800" defTabSz="12700" hangingPunct="0">
              <a:lnSpc>
                <a:spcPct val="120000"/>
              </a:lnSpc>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5600" dirty="0">
              <a:ea typeface="IBM Plex Sans"/>
              <a:cs typeface="IBM Plex Sans"/>
              <a:sym typeface="IBM Plex Sans"/>
            </a:endParaRPr>
          </a:p>
          <a:p>
            <a:pPr marL="685800" indent="-685800" defTabSz="12700" hangingPunct="0">
              <a:lnSpc>
                <a:spcPct val="120000"/>
              </a:lnSpc>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5400" dirty="0">
                <a:ea typeface="IBM Plex Sans"/>
                <a:cs typeface="IBM Plex Sans"/>
                <a:sym typeface="IBM Plex Sans"/>
              </a:rPr>
              <a:t>Supports Kafka headers which are converted into normal request/response headers in DataPower</a:t>
            </a:r>
          </a:p>
        </p:txBody>
      </p:sp>
      <p:pic>
        <p:nvPicPr>
          <p:cNvPr id="9" name="Picture 8">
            <a:extLst>
              <a:ext uri="{FF2B5EF4-FFF2-40B4-BE49-F238E27FC236}">
                <a16:creationId xmlns:a16="http://schemas.microsoft.com/office/drawing/2014/main" id="{CE46E14E-2EF4-A04E-8E52-9BC28570B311}"/>
              </a:ext>
            </a:extLst>
          </p:cNvPr>
          <p:cNvPicPr>
            <a:picLocks noChangeAspect="1"/>
          </p:cNvPicPr>
          <p:nvPr/>
        </p:nvPicPr>
        <p:blipFill>
          <a:blip r:embed="rId2"/>
          <a:stretch>
            <a:fillRect/>
          </a:stretch>
        </p:blipFill>
        <p:spPr>
          <a:xfrm>
            <a:off x="4501409" y="860097"/>
            <a:ext cx="4551151" cy="3397959"/>
          </a:xfrm>
          <a:prstGeom prst="rect">
            <a:avLst/>
          </a:prstGeom>
        </p:spPr>
      </p:pic>
      <p:cxnSp>
        <p:nvCxnSpPr>
          <p:cNvPr id="10" name="Straight Connector 9">
            <a:extLst>
              <a:ext uri="{FF2B5EF4-FFF2-40B4-BE49-F238E27FC236}">
                <a16:creationId xmlns:a16="http://schemas.microsoft.com/office/drawing/2014/main" id="{070598F2-8A01-FD43-8E8E-5B4680BBA5FC}"/>
              </a:ext>
            </a:extLst>
          </p:cNvPr>
          <p:cNvCxnSpPr>
            <a:cxnSpLocks/>
          </p:cNvCxnSpPr>
          <p:nvPr/>
        </p:nvCxnSpPr>
        <p:spPr>
          <a:xfrm flipH="1">
            <a:off x="4325111" y="1005840"/>
            <a:ext cx="9145" cy="2777695"/>
          </a:xfrm>
          <a:prstGeom prst="line">
            <a:avLst/>
          </a:prstGeom>
          <a:noFill/>
          <a:ln w="3175" cap="flat">
            <a:solidFill>
              <a:schemeClr val="bg1">
                <a:lumMod val="50000"/>
              </a:schemeClr>
            </a:solidFill>
            <a:prstDash val="sysDot"/>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41355330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27EDFE1-3390-914F-A4B9-9760DFE4BD80}"/>
              </a:ext>
            </a:extLst>
          </p:cNvPr>
          <p:cNvSpPr>
            <a:spLocks noGrp="1"/>
          </p:cNvSpPr>
          <p:nvPr>
            <p:ph type="sldNum" sz="quarter" idx="11"/>
          </p:nvPr>
        </p:nvSpPr>
        <p:spPr/>
        <p:txBody>
          <a:bodyPr/>
          <a:lstStyle/>
          <a:p>
            <a:fld id="{59395FB3-9C97-154F-86B2-7E381B951268}" type="slidenum">
              <a:rPr lang="en-US" smtClean="0"/>
              <a:pPr/>
              <a:t>19</a:t>
            </a:fld>
            <a:endParaRPr lang="en-US" dirty="0"/>
          </a:p>
        </p:txBody>
      </p:sp>
      <p:sp>
        <p:nvSpPr>
          <p:cNvPr id="4" name="Footer Placeholder 3">
            <a:extLst>
              <a:ext uri="{FF2B5EF4-FFF2-40B4-BE49-F238E27FC236}">
                <a16:creationId xmlns:a16="http://schemas.microsoft.com/office/drawing/2014/main" id="{B58DE736-DED6-8A4F-B7A2-2A38507B63C3}"/>
              </a:ext>
            </a:extLst>
          </p:cNvPr>
          <p:cNvSpPr>
            <a:spLocks noGrp="1"/>
          </p:cNvSpPr>
          <p:nvPr>
            <p:ph type="ftr" sz="quarter" idx="3"/>
          </p:nvPr>
        </p:nvSpPr>
        <p:spPr/>
        <p:txBody>
          <a:bodyPr/>
          <a:lstStyle/>
          <a:p>
            <a:r>
              <a:rPr lang="en-US"/>
              <a:t>TechCon 2020/ © 2020 IBM Corporation</a:t>
            </a:r>
            <a:endParaRPr lang="en-US" dirty="0"/>
          </a:p>
        </p:txBody>
      </p:sp>
      <p:sp>
        <p:nvSpPr>
          <p:cNvPr id="5" name="Title">
            <a:extLst>
              <a:ext uri="{FF2B5EF4-FFF2-40B4-BE49-F238E27FC236}">
                <a16:creationId xmlns:a16="http://schemas.microsoft.com/office/drawing/2014/main" id="{BEA78F85-25DB-3543-AC30-F80A9CFABAF0}"/>
              </a:ext>
            </a:extLst>
          </p:cNvPr>
          <p:cNvSpPr txBox="1">
            <a:spLocks/>
          </p:cNvSpPr>
          <p:nvPr/>
        </p:nvSpPr>
        <p:spPr>
          <a:xfrm>
            <a:off x="228666" y="363943"/>
            <a:ext cx="7279455" cy="412972"/>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9600" b="1">
                <a:solidFill>
                  <a:schemeClr val="tx1"/>
                </a:solidFill>
                <a:latin typeface="IBM Plex Sans" panose="020B0503050203000203" pitchFamily="34" charset="0"/>
                <a:ea typeface="IBM Plex Sans" panose="020B0503050203000203" pitchFamily="34" charset="0"/>
                <a:cs typeface="IBM Plex Sans" panose="020B0503050203000203" pitchFamily="34" charset="0"/>
              </a:defRPr>
            </a:lvl1pPr>
            <a:lvl2pPr algn="l" rtl="0" eaLnBrk="1" fontAlgn="base" hangingPunct="1">
              <a:lnSpc>
                <a:spcPct val="90000"/>
              </a:lnSpc>
              <a:spcBef>
                <a:spcPct val="0"/>
              </a:spcBef>
              <a:spcAft>
                <a:spcPct val="0"/>
              </a:spcAft>
              <a:defRPr sz="2220">
                <a:solidFill>
                  <a:srgbClr val="191919"/>
                </a:solidFill>
                <a:latin typeface="HelvNeue Light for IBM" pitchFamily="34" charset="0"/>
              </a:defRPr>
            </a:lvl2pPr>
            <a:lvl3pPr algn="l" rtl="0" eaLnBrk="1" fontAlgn="base" hangingPunct="1">
              <a:lnSpc>
                <a:spcPct val="90000"/>
              </a:lnSpc>
              <a:spcBef>
                <a:spcPct val="0"/>
              </a:spcBef>
              <a:spcAft>
                <a:spcPct val="0"/>
              </a:spcAft>
              <a:defRPr sz="2220">
                <a:solidFill>
                  <a:srgbClr val="191919"/>
                </a:solidFill>
                <a:latin typeface="HelvNeue Light for IBM" pitchFamily="34" charset="0"/>
              </a:defRPr>
            </a:lvl3pPr>
            <a:lvl4pPr algn="l" rtl="0" eaLnBrk="1" fontAlgn="base" hangingPunct="1">
              <a:lnSpc>
                <a:spcPct val="90000"/>
              </a:lnSpc>
              <a:spcBef>
                <a:spcPct val="0"/>
              </a:spcBef>
              <a:spcAft>
                <a:spcPct val="0"/>
              </a:spcAft>
              <a:defRPr sz="2220">
                <a:solidFill>
                  <a:srgbClr val="191919"/>
                </a:solidFill>
                <a:latin typeface="HelvNeue Light for IBM" pitchFamily="34" charset="0"/>
              </a:defRPr>
            </a:lvl4pPr>
            <a:lvl5pPr algn="l" rtl="0" eaLnBrk="1" fontAlgn="base" hangingPunct="1">
              <a:lnSpc>
                <a:spcPct val="90000"/>
              </a:lnSpc>
              <a:spcBef>
                <a:spcPct val="0"/>
              </a:spcBef>
              <a:spcAft>
                <a:spcPct val="0"/>
              </a:spcAft>
              <a:defRPr sz="2220">
                <a:solidFill>
                  <a:srgbClr val="191919"/>
                </a:solidFill>
                <a:latin typeface="HelvNeue Light for IBM" pitchFamily="34" charset="0"/>
              </a:defRPr>
            </a:lvl5pPr>
            <a:lvl6pPr marL="362568" algn="l" rtl="0" eaLnBrk="1" fontAlgn="base" hangingPunct="1">
              <a:lnSpc>
                <a:spcPct val="90000"/>
              </a:lnSpc>
              <a:spcBef>
                <a:spcPct val="0"/>
              </a:spcBef>
              <a:spcAft>
                <a:spcPct val="0"/>
              </a:spcAft>
              <a:defRPr sz="2220">
                <a:solidFill>
                  <a:srgbClr val="191919"/>
                </a:solidFill>
                <a:latin typeface="HelvNeue Light for IBM" pitchFamily="34" charset="0"/>
              </a:defRPr>
            </a:lvl6pPr>
            <a:lvl7pPr marL="725139" algn="l" rtl="0" eaLnBrk="1" fontAlgn="base" hangingPunct="1">
              <a:lnSpc>
                <a:spcPct val="90000"/>
              </a:lnSpc>
              <a:spcBef>
                <a:spcPct val="0"/>
              </a:spcBef>
              <a:spcAft>
                <a:spcPct val="0"/>
              </a:spcAft>
              <a:defRPr sz="2220">
                <a:solidFill>
                  <a:srgbClr val="191919"/>
                </a:solidFill>
                <a:latin typeface="HelvNeue Light for IBM" pitchFamily="34" charset="0"/>
              </a:defRPr>
            </a:lvl7pPr>
            <a:lvl8pPr marL="1087707" algn="l" rtl="0" eaLnBrk="1" fontAlgn="base" hangingPunct="1">
              <a:lnSpc>
                <a:spcPct val="90000"/>
              </a:lnSpc>
              <a:spcBef>
                <a:spcPct val="0"/>
              </a:spcBef>
              <a:spcAft>
                <a:spcPct val="0"/>
              </a:spcAft>
              <a:defRPr sz="2220">
                <a:solidFill>
                  <a:srgbClr val="191919"/>
                </a:solidFill>
                <a:latin typeface="HelvNeue Light for IBM" pitchFamily="34" charset="0"/>
              </a:defRPr>
            </a:lvl8pPr>
            <a:lvl9pPr marL="1450276" algn="l" rtl="0" eaLnBrk="1" fontAlgn="base" hangingPunct="1">
              <a:lnSpc>
                <a:spcPct val="90000"/>
              </a:lnSpc>
              <a:spcBef>
                <a:spcPct val="0"/>
              </a:spcBef>
              <a:spcAft>
                <a:spcPct val="0"/>
              </a:spcAft>
              <a:defRPr sz="2220">
                <a:solidFill>
                  <a:srgbClr val="191919"/>
                </a:solidFill>
                <a:latin typeface="HelvNeue Light for IBM" pitchFamily="34" charset="0"/>
              </a:defRPr>
            </a:lvl9pPr>
          </a:lstStyle>
          <a:p>
            <a:pPr defTabSz="914400"/>
            <a:r>
              <a:rPr lang="en-US" sz="2400" b="0" kern="0" dirty="0">
                <a:ea typeface="Helvetica Neue" panose="02000503000000020004" pitchFamily="2" charset="0"/>
                <a:cs typeface="Helvetica Neue" panose="02000503000000020004" pitchFamily="2" charset="0"/>
              </a:rPr>
              <a:t>Kafka Cluster predefined protocol support </a:t>
            </a:r>
          </a:p>
        </p:txBody>
      </p:sp>
      <p:sp>
        <p:nvSpPr>
          <p:cNvPr id="8" name="TextBox 7">
            <a:extLst>
              <a:ext uri="{FF2B5EF4-FFF2-40B4-BE49-F238E27FC236}">
                <a16:creationId xmlns:a16="http://schemas.microsoft.com/office/drawing/2014/main" id="{3332F391-D786-064F-B3C5-D245EB1C25DD}"/>
              </a:ext>
            </a:extLst>
          </p:cNvPr>
          <p:cNvSpPr txBox="1"/>
          <p:nvPr/>
        </p:nvSpPr>
        <p:spPr>
          <a:xfrm>
            <a:off x="546102" y="1389769"/>
            <a:ext cx="3575888" cy="3252216"/>
          </a:xfrm>
          <a:prstGeom prst="rect">
            <a:avLst/>
          </a:prstGeom>
        </p:spPr>
        <p:style>
          <a:lnRef idx="0">
            <a:scrgbClr r="0" g="0" b="0"/>
          </a:lnRef>
          <a:fillRef idx="0">
            <a:scrgbClr r="0" g="0" b="0"/>
          </a:fillRef>
          <a:effectRef idx="0">
            <a:scrgbClr r="0" g="0" b="0"/>
          </a:effectRef>
          <a:fontRef idx="none"/>
        </p:style>
        <p:txBody>
          <a:bodyPr rot="0" spcFirstLastPara="1" vertOverflow="overflow" horzOverflow="overflow" vert="horz" lIns="0" tIns="0" rIns="0" bIns="0" numCol="1" spcCol="38100" rtlCol="0">
            <a:normAutofit/>
          </a:bodyPr>
          <a:lstStyle/>
          <a:p>
            <a:pPr defTabSz="12700" hangingPunct="0">
              <a:lnSpc>
                <a:spcPct val="12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400" dirty="0">
                <a:ea typeface="IBM Plex Sans"/>
                <a:cs typeface="IBM Plex Sans"/>
                <a:sym typeface="IBM Plex Sans"/>
              </a:rPr>
              <a:t>Supported protocols:</a:t>
            </a:r>
          </a:p>
          <a:p>
            <a:pPr defTabSz="12700" hangingPunct="0">
              <a:lnSpc>
                <a:spcPct val="12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1400" dirty="0">
              <a:ea typeface="IBM Plex Sans"/>
              <a:cs typeface="IBM Plex Sans"/>
              <a:sym typeface="IBM Plex Sans"/>
            </a:endParaRPr>
          </a:p>
          <a:p>
            <a:pPr marL="285750" indent="-285750" defTabSz="12700" hangingPunct="0">
              <a:lnSpc>
                <a:spcPct val="120000"/>
              </a:lnSpc>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400" dirty="0">
                <a:ea typeface="IBM Plex Sans"/>
                <a:cs typeface="IBM Plex Sans"/>
                <a:sym typeface="IBM Plex Sans"/>
              </a:rPr>
              <a:t>plaintext (PLAINTEXT)</a:t>
            </a:r>
          </a:p>
          <a:p>
            <a:pPr marL="285750" indent="-285750" defTabSz="12700" hangingPunct="0">
              <a:lnSpc>
                <a:spcPct val="120000"/>
              </a:lnSpc>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400" dirty="0">
                <a:ea typeface="IBM Plex Sans"/>
                <a:cs typeface="IBM Plex Sans"/>
                <a:sym typeface="IBM Plex Sans"/>
              </a:rPr>
              <a:t>TLS (SSL)</a:t>
            </a:r>
          </a:p>
          <a:p>
            <a:pPr marL="285750" indent="-285750" defTabSz="12700" hangingPunct="0">
              <a:lnSpc>
                <a:spcPct val="120000"/>
              </a:lnSpc>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400" dirty="0">
                <a:ea typeface="IBM Plex Sans"/>
                <a:cs typeface="IBM Plex Sans"/>
                <a:sym typeface="IBM Plex Sans"/>
              </a:rPr>
              <a:t>SASL Plaintext (SASL_PLAINTEXT)</a:t>
            </a:r>
          </a:p>
          <a:p>
            <a:pPr marL="285750" indent="-285750" defTabSz="12700" hangingPunct="0">
              <a:lnSpc>
                <a:spcPct val="120000"/>
              </a:lnSpc>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400" dirty="0">
                <a:ea typeface="IBM Plex Sans"/>
                <a:cs typeface="IBM Plex Sans"/>
                <a:sym typeface="IBM Plex Sans"/>
              </a:rPr>
              <a:t>SASL TLS (SASL_SSL)</a:t>
            </a:r>
          </a:p>
          <a:p>
            <a:pPr marL="285750" indent="-285750" defTabSz="12700" hangingPunct="0">
              <a:lnSpc>
                <a:spcPct val="120000"/>
              </a:lnSpc>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1400" dirty="0">
              <a:ea typeface="IBM Plex Sans"/>
              <a:cs typeface="IBM Plex Sans"/>
              <a:sym typeface="IBM Plex Sans"/>
            </a:endParaRPr>
          </a:p>
          <a:p>
            <a:pPr fontAlgn="base"/>
            <a:r>
              <a:rPr lang="en-US" sz="1400" dirty="0"/>
              <a:t>For SASL authentication, the mechanism to communicate are:</a:t>
            </a:r>
          </a:p>
          <a:p>
            <a:pPr fontAlgn="base"/>
            <a:endParaRPr lang="en-US" sz="1400" dirty="0"/>
          </a:p>
          <a:p>
            <a:pPr marL="285750" indent="-285750" fontAlgn="base">
              <a:buFont typeface="Arial" panose="020B0604020202020204" pitchFamily="34" charset="0"/>
              <a:buChar char="•"/>
            </a:pPr>
            <a:r>
              <a:rPr lang="en-US" sz="1400" dirty="0"/>
              <a:t>PLAIN </a:t>
            </a:r>
          </a:p>
          <a:p>
            <a:pPr marL="285750" indent="-285750" fontAlgn="base">
              <a:buFont typeface="Arial" panose="020B0604020202020204" pitchFamily="34" charset="0"/>
              <a:buChar char="•"/>
            </a:pPr>
            <a:r>
              <a:rPr lang="en-US" sz="1400" dirty="0"/>
              <a:t>SCRAM-SHA-256 </a:t>
            </a:r>
          </a:p>
          <a:p>
            <a:pPr marL="285750" indent="-285750" fontAlgn="base">
              <a:buFont typeface="Arial" panose="020B0604020202020204" pitchFamily="34" charset="0"/>
              <a:buChar char="•"/>
            </a:pPr>
            <a:r>
              <a:rPr lang="en-US" sz="1400" dirty="0"/>
              <a:t>SCRAM-SHA-512 </a:t>
            </a:r>
          </a:p>
          <a:p>
            <a:pPr marL="285750" indent="-285750" defTabSz="12700" hangingPunct="0">
              <a:lnSpc>
                <a:spcPct val="120000"/>
              </a:lnSpc>
              <a:buFont typeface="Arial" panose="020B0604020202020204" pitchFamily="34" charset="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1400" dirty="0">
              <a:ea typeface="IBM Plex Sans"/>
              <a:cs typeface="IBM Plex Sans"/>
              <a:sym typeface="IBM Plex Sans"/>
            </a:endParaRPr>
          </a:p>
        </p:txBody>
      </p:sp>
      <p:sp>
        <p:nvSpPr>
          <p:cNvPr id="2" name="Rectangle 1">
            <a:extLst>
              <a:ext uri="{FF2B5EF4-FFF2-40B4-BE49-F238E27FC236}">
                <a16:creationId xmlns:a16="http://schemas.microsoft.com/office/drawing/2014/main" id="{6D09D999-3D07-8244-9363-EB89E87AD245}"/>
              </a:ext>
            </a:extLst>
          </p:cNvPr>
          <p:cNvSpPr/>
          <p:nvPr/>
        </p:nvSpPr>
        <p:spPr>
          <a:xfrm>
            <a:off x="2286000" y="-4418048"/>
            <a:ext cx="4572000" cy="1183978"/>
          </a:xfrm>
          <a:prstGeom prst="rect">
            <a:avLst/>
          </a:prstGeom>
        </p:spPr>
        <p:txBody>
          <a:bodyPr>
            <a:spAutoFit/>
          </a:bodyPr>
          <a:lstStyle/>
          <a:p>
            <a:pPr marL="457200" indent="-457200" defTabSz="12700" hangingPunct="0">
              <a:lnSpc>
                <a:spcPct val="120000"/>
              </a:lnSpc>
              <a:buFont typeface=".AppleSystemUIFont" charset="-12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200" dirty="0">
                <a:ea typeface="IBM Plex Sans"/>
                <a:cs typeface="IBM Plex Sans"/>
                <a:sym typeface="IBM Plex Sans"/>
              </a:rPr>
              <a:t>Supported protocols:</a:t>
            </a:r>
          </a:p>
          <a:p>
            <a:pPr marL="1371554" lvl="1" indent="-457200" defTabSz="12700" hangingPunct="0">
              <a:lnSpc>
                <a:spcPct val="120000"/>
              </a:lnSpc>
              <a:buFont typeface=".AppleSystemUIFont" charset="-12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200" dirty="0">
                <a:ea typeface="IBM Plex Sans"/>
                <a:cs typeface="IBM Plex Sans"/>
                <a:sym typeface="IBM Plex Sans"/>
              </a:rPr>
              <a:t>plaintext (PLAINTEXT)</a:t>
            </a:r>
          </a:p>
          <a:p>
            <a:pPr marL="1371554" lvl="1" indent="-457200" defTabSz="12700" hangingPunct="0">
              <a:lnSpc>
                <a:spcPct val="120000"/>
              </a:lnSpc>
              <a:buFont typeface=".AppleSystemUIFont" charset="-12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200" dirty="0">
                <a:ea typeface="IBM Plex Sans"/>
                <a:cs typeface="IBM Plex Sans"/>
                <a:sym typeface="IBM Plex Sans"/>
              </a:rPr>
              <a:t>TLS (SSL)</a:t>
            </a:r>
          </a:p>
          <a:p>
            <a:pPr marL="1371554" lvl="1" indent="-457200" defTabSz="12700" hangingPunct="0">
              <a:lnSpc>
                <a:spcPct val="120000"/>
              </a:lnSpc>
              <a:buFont typeface=".AppleSystemUIFont" charset="-12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200" dirty="0">
                <a:ea typeface="IBM Plex Sans"/>
                <a:cs typeface="IBM Plex Sans"/>
                <a:sym typeface="IBM Plex Sans"/>
              </a:rPr>
              <a:t>SASL Plaintext (SASL_PLAINTEXT)</a:t>
            </a:r>
          </a:p>
          <a:p>
            <a:pPr marL="1371554" lvl="1" indent="-457200" defTabSz="12700" hangingPunct="0">
              <a:lnSpc>
                <a:spcPct val="120000"/>
              </a:lnSpc>
              <a:buFont typeface=".AppleSystemUIFont" charset="-12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200" dirty="0">
                <a:ea typeface="IBM Plex Sans"/>
                <a:cs typeface="IBM Plex Sans"/>
                <a:sym typeface="IBM Plex Sans"/>
              </a:rPr>
              <a:t>SASL TLS (SASL_SSL)</a:t>
            </a:r>
          </a:p>
        </p:txBody>
      </p:sp>
      <p:pic>
        <p:nvPicPr>
          <p:cNvPr id="10" name="Picture 9">
            <a:extLst>
              <a:ext uri="{FF2B5EF4-FFF2-40B4-BE49-F238E27FC236}">
                <a16:creationId xmlns:a16="http://schemas.microsoft.com/office/drawing/2014/main" id="{BB8AFBD5-2646-154B-989E-AC5A3D93E17C}"/>
              </a:ext>
            </a:extLst>
          </p:cNvPr>
          <p:cNvPicPr>
            <a:picLocks noChangeAspect="1"/>
          </p:cNvPicPr>
          <p:nvPr/>
        </p:nvPicPr>
        <p:blipFill>
          <a:blip r:embed="rId3"/>
          <a:stretch>
            <a:fillRect/>
          </a:stretch>
        </p:blipFill>
        <p:spPr>
          <a:xfrm>
            <a:off x="6420255" y="1389769"/>
            <a:ext cx="2019300" cy="1193800"/>
          </a:xfrm>
          <a:prstGeom prst="rect">
            <a:avLst/>
          </a:prstGeom>
        </p:spPr>
      </p:pic>
      <p:sp>
        <p:nvSpPr>
          <p:cNvPr id="11" name="TextBox 10">
            <a:extLst>
              <a:ext uri="{FF2B5EF4-FFF2-40B4-BE49-F238E27FC236}">
                <a16:creationId xmlns:a16="http://schemas.microsoft.com/office/drawing/2014/main" id="{7D595F4A-2B08-AD44-9EB0-9C7C6A1B039A}"/>
              </a:ext>
            </a:extLst>
          </p:cNvPr>
          <p:cNvSpPr txBox="1"/>
          <p:nvPr/>
        </p:nvSpPr>
        <p:spPr>
          <a:xfrm>
            <a:off x="5295697" y="1820961"/>
            <a:ext cx="1052613" cy="307777"/>
          </a:xfrm>
          <a:prstGeom prst="rect">
            <a:avLst/>
          </a:prstGeom>
          <a:noFill/>
        </p:spPr>
        <p:txBody>
          <a:bodyPr wrap="square" rtlCol="0">
            <a:spAutoFit/>
          </a:bodyPr>
          <a:lstStyle/>
          <a:p>
            <a:pPr algn="l"/>
            <a:r>
              <a:rPr lang="en-US" sz="1400" dirty="0">
                <a:solidFill>
                  <a:schemeClr val="tx1"/>
                </a:solidFill>
                <a:latin typeface="IBM Plex Sans" charset="0"/>
                <a:ea typeface="IBM Plex Sans" charset="0"/>
                <a:cs typeface="IBM Plex Sans" charset="0"/>
              </a:rPr>
              <a:t>Protocol : </a:t>
            </a:r>
          </a:p>
        </p:txBody>
      </p:sp>
      <p:pic>
        <p:nvPicPr>
          <p:cNvPr id="13" name="Picture 12">
            <a:extLst>
              <a:ext uri="{FF2B5EF4-FFF2-40B4-BE49-F238E27FC236}">
                <a16:creationId xmlns:a16="http://schemas.microsoft.com/office/drawing/2014/main" id="{929D65A2-1506-7A40-A66C-72800C104643}"/>
              </a:ext>
            </a:extLst>
          </p:cNvPr>
          <p:cNvPicPr>
            <a:picLocks noChangeAspect="1"/>
          </p:cNvPicPr>
          <p:nvPr/>
        </p:nvPicPr>
        <p:blipFill>
          <a:blip r:embed="rId4"/>
          <a:stretch>
            <a:fillRect/>
          </a:stretch>
        </p:blipFill>
        <p:spPr>
          <a:xfrm>
            <a:off x="6420255" y="3587885"/>
            <a:ext cx="2197100" cy="1054100"/>
          </a:xfrm>
          <a:prstGeom prst="rect">
            <a:avLst/>
          </a:prstGeom>
        </p:spPr>
      </p:pic>
      <p:sp>
        <p:nvSpPr>
          <p:cNvPr id="14" name="TextBox 13">
            <a:extLst>
              <a:ext uri="{FF2B5EF4-FFF2-40B4-BE49-F238E27FC236}">
                <a16:creationId xmlns:a16="http://schemas.microsoft.com/office/drawing/2014/main" id="{9FD9645B-5428-3A46-B9E8-11E34D138096}"/>
              </a:ext>
            </a:extLst>
          </p:cNvPr>
          <p:cNvSpPr txBox="1"/>
          <p:nvPr/>
        </p:nvSpPr>
        <p:spPr>
          <a:xfrm>
            <a:off x="5223752" y="3851708"/>
            <a:ext cx="1196502" cy="523220"/>
          </a:xfrm>
          <a:prstGeom prst="rect">
            <a:avLst/>
          </a:prstGeom>
          <a:noFill/>
        </p:spPr>
        <p:txBody>
          <a:bodyPr wrap="square" rtlCol="0">
            <a:spAutoFit/>
          </a:bodyPr>
          <a:lstStyle/>
          <a:p>
            <a:pPr algn="l"/>
            <a:r>
              <a:rPr lang="en-US" sz="1400" dirty="0">
                <a:solidFill>
                  <a:schemeClr val="tx1"/>
                </a:solidFill>
                <a:latin typeface="IBM Plex Sans" charset="0"/>
                <a:ea typeface="IBM Plex Sans" charset="0"/>
                <a:cs typeface="IBM Plex Sans" charset="0"/>
              </a:rPr>
              <a:t>SASL Mechanism :</a:t>
            </a:r>
          </a:p>
        </p:txBody>
      </p:sp>
    </p:spTree>
    <p:extLst>
      <p:ext uri="{BB962C8B-B14F-4D97-AF65-F5344CB8AC3E}">
        <p14:creationId xmlns:p14="http://schemas.microsoft.com/office/powerpoint/2010/main" val="10760313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dirty="0"/>
              <a:t>Agenda</a:t>
            </a:r>
          </a:p>
        </p:txBody>
      </p:sp>
      <p:sp>
        <p:nvSpPr>
          <p:cNvPr id="6" name="Text Placeholder 1"/>
          <p:cNvSpPr>
            <a:spLocks noGrp="1"/>
          </p:cNvSpPr>
          <p:nvPr>
            <p:ph type="body" sz="quarter" idx="13"/>
          </p:nvPr>
        </p:nvSpPr>
        <p:spPr/>
        <p:txBody>
          <a:bodyPr/>
          <a:lstStyle/>
          <a:p>
            <a:pPr marL="342900" indent="-342900" defTabSz="457206" fontAlgn="auto">
              <a:spcAft>
                <a:spcPts val="0"/>
              </a:spcAft>
              <a:buClrTx/>
              <a:buSzTx/>
              <a:buFont typeface="+mj-lt"/>
              <a:buAutoNum type="arabicPeriod"/>
              <a:tabLst>
                <a:tab pos="3940224" algn="dec"/>
              </a:tabLst>
            </a:pPr>
            <a:r>
              <a:rPr lang="en-US" kern="1200" dirty="0">
                <a:solidFill>
                  <a:srgbClr val="000000"/>
                </a:solidFill>
                <a:ea typeface="Arial" charset="0"/>
                <a:cs typeface="Arial" charset="0"/>
              </a:rPr>
              <a:t>DataPower Gateway Introduction	</a:t>
            </a:r>
          </a:p>
          <a:p>
            <a:pPr marL="342900" indent="-342900" defTabSz="457206" fontAlgn="auto">
              <a:spcAft>
                <a:spcPts val="0"/>
              </a:spcAft>
              <a:buClrTx/>
              <a:buSzTx/>
              <a:buFont typeface="+mj-lt"/>
              <a:buAutoNum type="arabicPeriod"/>
              <a:tabLst>
                <a:tab pos="3940224" algn="dec"/>
              </a:tabLst>
            </a:pPr>
            <a:r>
              <a:rPr lang="en-US" kern="1200" dirty="0">
                <a:solidFill>
                  <a:srgbClr val="000000"/>
                </a:solidFill>
                <a:ea typeface="Arial" charset="0"/>
                <a:cs typeface="Arial" charset="0"/>
              </a:rPr>
              <a:t>What is Kafka?</a:t>
            </a:r>
          </a:p>
          <a:p>
            <a:pPr marL="342900" indent="-342900" defTabSz="457206" fontAlgn="auto">
              <a:spcAft>
                <a:spcPts val="0"/>
              </a:spcAft>
              <a:buClrTx/>
              <a:buSzTx/>
              <a:buFont typeface="+mj-lt"/>
              <a:buAutoNum type="arabicPeriod"/>
              <a:tabLst>
                <a:tab pos="3940224" algn="dec"/>
              </a:tabLst>
            </a:pPr>
            <a:r>
              <a:rPr lang="en-US" kern="1200" dirty="0">
                <a:solidFill>
                  <a:srgbClr val="000000"/>
                </a:solidFill>
                <a:ea typeface="Arial" charset="0"/>
                <a:cs typeface="Arial" charset="0"/>
              </a:rPr>
              <a:t>DataPower and Kafka Integration</a:t>
            </a:r>
          </a:p>
          <a:p>
            <a:pPr marL="342900" indent="-342900" defTabSz="457206" fontAlgn="auto">
              <a:spcAft>
                <a:spcPts val="0"/>
              </a:spcAft>
              <a:buClrTx/>
              <a:buSzTx/>
              <a:buFont typeface="+mj-lt"/>
              <a:buAutoNum type="arabicPeriod"/>
              <a:tabLst>
                <a:tab pos="3940224" algn="dec"/>
              </a:tabLst>
            </a:pPr>
            <a:r>
              <a:rPr lang="en-US" kern="1200" dirty="0">
                <a:solidFill>
                  <a:srgbClr val="000000"/>
                </a:solidFill>
                <a:ea typeface="Arial" charset="0"/>
                <a:cs typeface="Arial" charset="0"/>
              </a:rPr>
              <a:t>Architecture</a:t>
            </a:r>
          </a:p>
          <a:p>
            <a:pPr marL="342900" indent="-342900" defTabSz="457206" fontAlgn="auto">
              <a:spcAft>
                <a:spcPts val="0"/>
              </a:spcAft>
              <a:buClrTx/>
              <a:buSzTx/>
              <a:buFont typeface="+mj-lt"/>
              <a:buAutoNum type="arabicPeriod"/>
              <a:tabLst>
                <a:tab pos="3940224" algn="dec"/>
              </a:tabLst>
            </a:pPr>
            <a:r>
              <a:rPr lang="en-US" kern="1200" dirty="0">
                <a:solidFill>
                  <a:srgbClr val="000000"/>
                </a:solidFill>
                <a:ea typeface="Arial" charset="0"/>
                <a:cs typeface="Arial" charset="0"/>
              </a:rPr>
              <a:t>Use cases</a:t>
            </a:r>
          </a:p>
          <a:p>
            <a:pPr marL="342900" indent="-342900" defTabSz="457206" fontAlgn="auto">
              <a:spcAft>
                <a:spcPts val="0"/>
              </a:spcAft>
              <a:buClrTx/>
              <a:buSzTx/>
              <a:buFont typeface="+mj-lt"/>
              <a:buAutoNum type="arabicPeriod"/>
              <a:tabLst>
                <a:tab pos="3940224" algn="dec"/>
              </a:tabLst>
            </a:pPr>
            <a:r>
              <a:rPr lang="en-US" kern="1200" dirty="0">
                <a:solidFill>
                  <a:srgbClr val="000000"/>
                </a:solidFill>
                <a:ea typeface="Arial" charset="0"/>
                <a:cs typeface="Arial" charset="0"/>
              </a:rPr>
              <a:t>Implementation</a:t>
            </a:r>
          </a:p>
        </p:txBody>
      </p:sp>
      <p:sp>
        <p:nvSpPr>
          <p:cNvPr id="4" name="Slide Number Placeholder"/>
          <p:cNvSpPr>
            <a:spLocks noGrp="1"/>
          </p:cNvSpPr>
          <p:nvPr>
            <p:ph type="sldNum" sz="quarter" idx="11"/>
          </p:nvPr>
        </p:nvSpPr>
        <p:spPr>
          <a:xfrm>
            <a:off x="7163603" y="4885012"/>
            <a:ext cx="1828732" cy="166687"/>
          </a:xfrm>
        </p:spPr>
        <p:txBody>
          <a:bodyPr/>
          <a:lstStyle/>
          <a:p>
            <a:fld id="{59395FB3-9C97-154F-86B2-7E381B951268}" type="slidenum">
              <a:rPr lang="en-US" smtClean="0"/>
              <a:pPr/>
              <a:t>2</a:t>
            </a:fld>
            <a:endParaRPr lang="en-US" dirty="0"/>
          </a:p>
        </p:txBody>
      </p:sp>
      <p:sp>
        <p:nvSpPr>
          <p:cNvPr id="7" name="Footer Placeholder">
            <a:extLst>
              <a:ext uri="{FF2B5EF4-FFF2-40B4-BE49-F238E27FC236}">
                <a16:creationId xmlns:a16="http://schemas.microsoft.com/office/drawing/2014/main" id="{35BF2F3C-CF50-3246-AF77-282B4E2FAA03}"/>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tx1"/>
                </a:solidFill>
                <a:latin typeface="IBM Plex Sans" panose="020B0503050203000203" pitchFamily="34" charset="0"/>
              </a:defRPr>
            </a:lvl1pPr>
          </a:lstStyle>
          <a:p>
            <a:r>
              <a:rPr lang="en-US" dirty="0" err="1">
                <a:latin typeface="IBM Plex Sans"/>
              </a:rPr>
              <a:t>TechCon</a:t>
            </a:r>
            <a:r>
              <a:rPr lang="en-US" dirty="0">
                <a:latin typeface="IBM Plex Sans"/>
              </a:rPr>
              <a:t> 2020 / © 2020 IBM Corporation</a:t>
            </a:r>
          </a:p>
        </p:txBody>
      </p:sp>
    </p:spTree>
    <p:extLst>
      <p:ext uri="{BB962C8B-B14F-4D97-AF65-F5344CB8AC3E}">
        <p14:creationId xmlns:p14="http://schemas.microsoft.com/office/powerpoint/2010/main" val="2549492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81DEF-8E11-744C-B3B9-25C36F515B13}"/>
              </a:ext>
            </a:extLst>
          </p:cNvPr>
          <p:cNvSpPr>
            <a:spLocks noGrp="1"/>
          </p:cNvSpPr>
          <p:nvPr>
            <p:ph type="title"/>
          </p:nvPr>
        </p:nvSpPr>
        <p:spPr>
          <a:xfrm>
            <a:off x="210311" y="201168"/>
            <a:ext cx="8281935" cy="804672"/>
          </a:xfrm>
        </p:spPr>
        <p:txBody>
          <a:bodyPr/>
          <a:lstStyle/>
          <a:p>
            <a:r>
              <a:rPr lang="en-US" dirty="0"/>
              <a:t>Configuration Properties to connect to Kafka securely </a:t>
            </a:r>
          </a:p>
        </p:txBody>
      </p:sp>
      <p:sp>
        <p:nvSpPr>
          <p:cNvPr id="5" name="Slide Number Placeholder 4">
            <a:extLst>
              <a:ext uri="{FF2B5EF4-FFF2-40B4-BE49-F238E27FC236}">
                <a16:creationId xmlns:a16="http://schemas.microsoft.com/office/drawing/2014/main" id="{8634924F-43F1-9545-9E52-116D893F762B}"/>
              </a:ext>
            </a:extLst>
          </p:cNvPr>
          <p:cNvSpPr>
            <a:spLocks noGrp="1"/>
          </p:cNvSpPr>
          <p:nvPr>
            <p:ph type="sldNum" sz="quarter" idx="11"/>
          </p:nvPr>
        </p:nvSpPr>
        <p:spPr>
          <a:xfrm>
            <a:off x="7105851" y="4942331"/>
            <a:ext cx="1828732" cy="166687"/>
          </a:xfrm>
        </p:spPr>
        <p:txBody>
          <a:bodyPr/>
          <a:lstStyle/>
          <a:p>
            <a:fld id="{59395FB3-9C97-154F-86B2-7E381B951268}" type="slidenum">
              <a:rPr lang="en-US" smtClean="0"/>
              <a:pPr/>
              <a:t>20</a:t>
            </a:fld>
            <a:endParaRPr lang="en-US" dirty="0"/>
          </a:p>
        </p:txBody>
      </p:sp>
      <p:sp>
        <p:nvSpPr>
          <p:cNvPr id="6" name="Footer Placeholder 5">
            <a:extLst>
              <a:ext uri="{FF2B5EF4-FFF2-40B4-BE49-F238E27FC236}">
                <a16:creationId xmlns:a16="http://schemas.microsoft.com/office/drawing/2014/main" id="{F214F25E-8443-EC43-8F6D-D148D69D7190}"/>
              </a:ext>
            </a:extLst>
          </p:cNvPr>
          <p:cNvSpPr>
            <a:spLocks noGrp="1"/>
          </p:cNvSpPr>
          <p:nvPr>
            <p:ph type="ftr" sz="quarter" idx="3"/>
          </p:nvPr>
        </p:nvSpPr>
        <p:spPr>
          <a:xfrm>
            <a:off x="122788" y="4942332"/>
            <a:ext cx="4114735" cy="166687"/>
          </a:xfrm>
        </p:spPr>
        <p:txBody>
          <a:bodyPr/>
          <a:lstStyle/>
          <a:p>
            <a:r>
              <a:rPr lang="en-US"/>
              <a:t>TechCon 2020/ © 2020 IBM Corporation</a:t>
            </a:r>
            <a:endParaRPr lang="en-US" dirty="0"/>
          </a:p>
        </p:txBody>
      </p:sp>
      <p:pic>
        <p:nvPicPr>
          <p:cNvPr id="8" name="Picture 7">
            <a:extLst>
              <a:ext uri="{FF2B5EF4-FFF2-40B4-BE49-F238E27FC236}">
                <a16:creationId xmlns:a16="http://schemas.microsoft.com/office/drawing/2014/main" id="{8DA8E1DD-C2A0-6445-A112-98FBF3D73B2A}"/>
              </a:ext>
            </a:extLst>
          </p:cNvPr>
          <p:cNvPicPr>
            <a:picLocks noChangeAspect="1"/>
          </p:cNvPicPr>
          <p:nvPr/>
        </p:nvPicPr>
        <p:blipFill>
          <a:blip r:embed="rId3"/>
          <a:stretch>
            <a:fillRect/>
          </a:stretch>
        </p:blipFill>
        <p:spPr>
          <a:xfrm>
            <a:off x="0" y="759552"/>
            <a:ext cx="9144000" cy="1983403"/>
          </a:xfrm>
          <a:prstGeom prst="rect">
            <a:avLst/>
          </a:prstGeom>
        </p:spPr>
      </p:pic>
      <p:pic>
        <p:nvPicPr>
          <p:cNvPr id="10" name="Picture 9">
            <a:extLst>
              <a:ext uri="{FF2B5EF4-FFF2-40B4-BE49-F238E27FC236}">
                <a16:creationId xmlns:a16="http://schemas.microsoft.com/office/drawing/2014/main" id="{CE5D9315-DEBC-3F4E-9A6D-A5A0F0E3FB9A}"/>
              </a:ext>
            </a:extLst>
          </p:cNvPr>
          <p:cNvPicPr>
            <a:picLocks noChangeAspect="1"/>
          </p:cNvPicPr>
          <p:nvPr/>
        </p:nvPicPr>
        <p:blipFill>
          <a:blip r:embed="rId4"/>
          <a:stretch>
            <a:fillRect/>
          </a:stretch>
        </p:blipFill>
        <p:spPr>
          <a:xfrm>
            <a:off x="0" y="2804496"/>
            <a:ext cx="9144000" cy="1983404"/>
          </a:xfrm>
          <a:prstGeom prst="rect">
            <a:avLst/>
          </a:prstGeom>
        </p:spPr>
      </p:pic>
    </p:spTree>
    <p:extLst>
      <p:ext uri="{BB962C8B-B14F-4D97-AF65-F5344CB8AC3E}">
        <p14:creationId xmlns:p14="http://schemas.microsoft.com/office/powerpoint/2010/main" val="37895516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28666" y="149114"/>
            <a:ext cx="7279455" cy="412972"/>
          </a:xfrm>
        </p:spPr>
        <p:txBody>
          <a:bodyPr/>
          <a:lstStyle/>
          <a:p>
            <a:r>
              <a:rPr lang="en-US" dirty="0">
                <a:ea typeface="Helvetica Neue" panose="02000503000000020004" pitchFamily="2" charset="0"/>
                <a:cs typeface="Helvetica Neue" panose="02000503000000020004" pitchFamily="2" charset="0"/>
              </a:rPr>
              <a:t>Configure Kafka Cluster in DataPower</a:t>
            </a:r>
          </a:p>
        </p:txBody>
      </p:sp>
      <p:sp>
        <p:nvSpPr>
          <p:cNvPr id="4" name="Slide Number Placeholder"/>
          <p:cNvSpPr>
            <a:spLocks noGrp="1"/>
          </p:cNvSpPr>
          <p:nvPr>
            <p:ph type="sldNum" sz="quarter" idx="11"/>
          </p:nvPr>
        </p:nvSpPr>
        <p:spPr/>
        <p:txBody>
          <a:bodyPr/>
          <a:lstStyle/>
          <a:p>
            <a:fld id="{59395FB3-9C97-154F-86B2-7E381B951268}" type="slidenum">
              <a:rPr lang="en-US" smtClean="0"/>
              <a:pPr/>
              <a:t>21</a:t>
            </a:fld>
            <a:endParaRPr lang="en-US" dirty="0"/>
          </a:p>
        </p:txBody>
      </p:sp>
      <p:sp>
        <p:nvSpPr>
          <p:cNvPr id="7" name="Footer Placeholder">
            <a:extLst>
              <a:ext uri="{FF2B5EF4-FFF2-40B4-BE49-F238E27FC236}">
                <a16:creationId xmlns:a16="http://schemas.microsoft.com/office/drawing/2014/main" id="{2FE0A6A4-84FF-4C47-95A6-ACE044206ED2}"/>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tx1"/>
                </a:solidFill>
                <a:latin typeface="IBM Plex Sans" panose="020B0503050203000203" pitchFamily="34" charset="0"/>
              </a:defRPr>
            </a:lvl1pPr>
          </a:lstStyle>
          <a:p>
            <a:r>
              <a:rPr lang="en-US" dirty="0" err="1">
                <a:latin typeface="IBM Plex Sans"/>
              </a:rPr>
              <a:t>TechCon</a:t>
            </a:r>
            <a:r>
              <a:rPr lang="en-US" dirty="0">
                <a:latin typeface="IBM Plex Sans"/>
              </a:rPr>
              <a:t> 2020 / © 2020 IBM Corporation</a:t>
            </a:r>
          </a:p>
        </p:txBody>
      </p:sp>
      <p:pic>
        <p:nvPicPr>
          <p:cNvPr id="6" name="Picture 5">
            <a:extLst>
              <a:ext uri="{FF2B5EF4-FFF2-40B4-BE49-F238E27FC236}">
                <a16:creationId xmlns:a16="http://schemas.microsoft.com/office/drawing/2014/main" id="{AE55A224-13FE-4C49-8285-06BC76C5EB30}"/>
              </a:ext>
            </a:extLst>
          </p:cNvPr>
          <p:cNvPicPr>
            <a:picLocks noChangeAspect="1"/>
          </p:cNvPicPr>
          <p:nvPr/>
        </p:nvPicPr>
        <p:blipFill>
          <a:blip r:embed="rId2"/>
          <a:stretch>
            <a:fillRect/>
          </a:stretch>
        </p:blipFill>
        <p:spPr>
          <a:xfrm>
            <a:off x="4776791" y="648848"/>
            <a:ext cx="3934329" cy="4052289"/>
          </a:xfrm>
          <a:prstGeom prst="rect">
            <a:avLst/>
          </a:prstGeom>
        </p:spPr>
      </p:pic>
      <p:pic>
        <p:nvPicPr>
          <p:cNvPr id="3" name="Picture 2">
            <a:extLst>
              <a:ext uri="{FF2B5EF4-FFF2-40B4-BE49-F238E27FC236}">
                <a16:creationId xmlns:a16="http://schemas.microsoft.com/office/drawing/2014/main" id="{546940C1-E731-E445-8A87-94755AAB8F62}"/>
              </a:ext>
            </a:extLst>
          </p:cNvPr>
          <p:cNvPicPr>
            <a:picLocks noChangeAspect="1"/>
          </p:cNvPicPr>
          <p:nvPr/>
        </p:nvPicPr>
        <p:blipFill>
          <a:blip r:embed="rId3"/>
          <a:stretch>
            <a:fillRect/>
          </a:stretch>
        </p:blipFill>
        <p:spPr>
          <a:xfrm>
            <a:off x="102428" y="1368940"/>
            <a:ext cx="4367210" cy="1202810"/>
          </a:xfrm>
          <a:prstGeom prst="rect">
            <a:avLst/>
          </a:prstGeom>
        </p:spPr>
      </p:pic>
      <p:sp>
        <p:nvSpPr>
          <p:cNvPr id="5" name="TextBox 4">
            <a:extLst>
              <a:ext uri="{FF2B5EF4-FFF2-40B4-BE49-F238E27FC236}">
                <a16:creationId xmlns:a16="http://schemas.microsoft.com/office/drawing/2014/main" id="{15AC6FFB-0079-F545-9243-7E549C1611CB}"/>
              </a:ext>
            </a:extLst>
          </p:cNvPr>
          <p:cNvSpPr txBox="1"/>
          <p:nvPr/>
        </p:nvSpPr>
        <p:spPr>
          <a:xfrm>
            <a:off x="102428" y="981518"/>
            <a:ext cx="3093396" cy="307777"/>
          </a:xfrm>
          <a:prstGeom prst="rect">
            <a:avLst/>
          </a:prstGeom>
          <a:noFill/>
        </p:spPr>
        <p:txBody>
          <a:bodyPr wrap="square" rtlCol="0">
            <a:spAutoFit/>
          </a:bodyPr>
          <a:lstStyle/>
          <a:p>
            <a:pPr algn="l"/>
            <a:r>
              <a:rPr lang="en-US" sz="1400" dirty="0">
                <a:solidFill>
                  <a:schemeClr val="tx1"/>
                </a:solidFill>
                <a:latin typeface="IBM Plex Sans" charset="0"/>
                <a:ea typeface="IBM Plex Sans" charset="0"/>
                <a:cs typeface="IBM Plex Sans" charset="0"/>
              </a:rPr>
              <a:t>Kafka Endpoint for High Availability:</a:t>
            </a:r>
          </a:p>
        </p:txBody>
      </p:sp>
      <p:pic>
        <p:nvPicPr>
          <p:cNvPr id="8" name="Picture 7">
            <a:extLst>
              <a:ext uri="{FF2B5EF4-FFF2-40B4-BE49-F238E27FC236}">
                <a16:creationId xmlns:a16="http://schemas.microsoft.com/office/drawing/2014/main" id="{5693447F-1E6F-3542-B552-BCC6209EC72A}"/>
              </a:ext>
            </a:extLst>
          </p:cNvPr>
          <p:cNvPicPr>
            <a:picLocks noChangeAspect="1"/>
          </p:cNvPicPr>
          <p:nvPr/>
        </p:nvPicPr>
        <p:blipFill>
          <a:blip r:embed="rId4"/>
          <a:stretch>
            <a:fillRect/>
          </a:stretch>
        </p:blipFill>
        <p:spPr>
          <a:xfrm>
            <a:off x="102428" y="3425853"/>
            <a:ext cx="4363051" cy="1048870"/>
          </a:xfrm>
          <a:prstGeom prst="rect">
            <a:avLst/>
          </a:prstGeom>
        </p:spPr>
      </p:pic>
      <p:sp>
        <p:nvSpPr>
          <p:cNvPr id="9" name="TextBox 8">
            <a:extLst>
              <a:ext uri="{FF2B5EF4-FFF2-40B4-BE49-F238E27FC236}">
                <a16:creationId xmlns:a16="http://schemas.microsoft.com/office/drawing/2014/main" id="{8F287761-C2EC-B640-A839-2A84E9F4BB65}"/>
              </a:ext>
            </a:extLst>
          </p:cNvPr>
          <p:cNvSpPr txBox="1"/>
          <p:nvPr/>
        </p:nvSpPr>
        <p:spPr>
          <a:xfrm>
            <a:off x="102428" y="2958787"/>
            <a:ext cx="2616740" cy="307777"/>
          </a:xfrm>
          <a:prstGeom prst="rect">
            <a:avLst/>
          </a:prstGeom>
          <a:noFill/>
        </p:spPr>
        <p:txBody>
          <a:bodyPr wrap="square" rtlCol="0">
            <a:spAutoFit/>
          </a:bodyPr>
          <a:lstStyle/>
          <a:p>
            <a:pPr algn="l"/>
            <a:r>
              <a:rPr lang="en-US" sz="1400" dirty="0">
                <a:solidFill>
                  <a:schemeClr val="tx1"/>
                </a:solidFill>
                <a:latin typeface="IBM Plex Sans" charset="0"/>
                <a:ea typeface="IBM Plex Sans" charset="0"/>
                <a:cs typeface="IBM Plex Sans" charset="0"/>
              </a:rPr>
              <a:t>Additional Properties: </a:t>
            </a:r>
          </a:p>
        </p:txBody>
      </p:sp>
    </p:spTree>
    <p:extLst>
      <p:ext uri="{BB962C8B-B14F-4D97-AF65-F5344CB8AC3E}">
        <p14:creationId xmlns:p14="http://schemas.microsoft.com/office/powerpoint/2010/main" val="21930603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538BC-8C55-EC4D-8E12-9CBE2DF15A09}"/>
              </a:ext>
            </a:extLst>
          </p:cNvPr>
          <p:cNvSpPr>
            <a:spLocks noGrp="1"/>
          </p:cNvSpPr>
          <p:nvPr>
            <p:ph type="title"/>
          </p:nvPr>
        </p:nvSpPr>
        <p:spPr>
          <a:xfrm>
            <a:off x="228666" y="256171"/>
            <a:ext cx="7869659" cy="472270"/>
          </a:xfrm>
        </p:spPr>
        <p:txBody>
          <a:bodyPr/>
          <a:lstStyle/>
          <a:p>
            <a:r>
              <a:rPr lang="en-US" dirty="0">
                <a:ea typeface="Helvetica Neue" panose="02000503000000020004" pitchFamily="2" charset="0"/>
                <a:cs typeface="Helvetica Neue" panose="02000503000000020004" pitchFamily="2" charset="0"/>
              </a:rPr>
              <a:t>Configure Kafka Handler in DataPower</a:t>
            </a:r>
            <a:br>
              <a:rPr lang="en-US" b="1" dirty="0">
                <a:solidFill>
                  <a:schemeClr val="bg1">
                    <a:lumMod val="25000"/>
                  </a:schemeClr>
                </a:solidFill>
                <a:ea typeface="Helvetica Neue" panose="02000503000000020004" pitchFamily="2" charset="0"/>
                <a:cs typeface="Helvetica Neue" panose="02000503000000020004" pitchFamily="2" charset="0"/>
              </a:rPr>
            </a:br>
            <a:endParaRPr lang="en-US" dirty="0"/>
          </a:p>
        </p:txBody>
      </p:sp>
      <p:sp>
        <p:nvSpPr>
          <p:cNvPr id="5" name="Slide Number Placeholder 4">
            <a:extLst>
              <a:ext uri="{FF2B5EF4-FFF2-40B4-BE49-F238E27FC236}">
                <a16:creationId xmlns:a16="http://schemas.microsoft.com/office/drawing/2014/main" id="{1FFEBD2D-7C7E-3B44-8C48-CF9F9941F172}"/>
              </a:ext>
            </a:extLst>
          </p:cNvPr>
          <p:cNvSpPr>
            <a:spLocks noGrp="1"/>
          </p:cNvSpPr>
          <p:nvPr>
            <p:ph type="sldNum" sz="quarter" idx="11"/>
          </p:nvPr>
        </p:nvSpPr>
        <p:spPr/>
        <p:txBody>
          <a:bodyPr/>
          <a:lstStyle/>
          <a:p>
            <a:fld id="{59395FB3-9C97-154F-86B2-7E381B951268}" type="slidenum">
              <a:rPr lang="en-US" smtClean="0"/>
              <a:pPr/>
              <a:t>22</a:t>
            </a:fld>
            <a:endParaRPr lang="en-US" dirty="0"/>
          </a:p>
        </p:txBody>
      </p:sp>
      <p:sp>
        <p:nvSpPr>
          <p:cNvPr id="6" name="Footer Placeholder 5">
            <a:extLst>
              <a:ext uri="{FF2B5EF4-FFF2-40B4-BE49-F238E27FC236}">
                <a16:creationId xmlns:a16="http://schemas.microsoft.com/office/drawing/2014/main" id="{2FE0AEC4-A254-BE45-9FC6-2130B8813D97}"/>
              </a:ext>
            </a:extLst>
          </p:cNvPr>
          <p:cNvSpPr>
            <a:spLocks noGrp="1"/>
          </p:cNvSpPr>
          <p:nvPr>
            <p:ph type="ftr" sz="quarter" idx="3"/>
          </p:nvPr>
        </p:nvSpPr>
        <p:spPr/>
        <p:txBody>
          <a:bodyPr/>
          <a:lstStyle/>
          <a:p>
            <a:r>
              <a:rPr lang="en-US"/>
              <a:t>TechCon 2020/ © 2020 IBM Corporation</a:t>
            </a:r>
            <a:endParaRPr lang="en-US" dirty="0"/>
          </a:p>
        </p:txBody>
      </p:sp>
      <p:pic>
        <p:nvPicPr>
          <p:cNvPr id="8" name="Picture 7">
            <a:extLst>
              <a:ext uri="{FF2B5EF4-FFF2-40B4-BE49-F238E27FC236}">
                <a16:creationId xmlns:a16="http://schemas.microsoft.com/office/drawing/2014/main" id="{0C59EA02-D967-C646-9A86-FDCF6999531E}"/>
              </a:ext>
            </a:extLst>
          </p:cNvPr>
          <p:cNvPicPr>
            <a:picLocks noChangeAspect="1"/>
          </p:cNvPicPr>
          <p:nvPr/>
        </p:nvPicPr>
        <p:blipFill>
          <a:blip r:embed="rId2"/>
          <a:stretch>
            <a:fillRect/>
          </a:stretch>
        </p:blipFill>
        <p:spPr>
          <a:xfrm>
            <a:off x="228668" y="1127653"/>
            <a:ext cx="4114733" cy="3413827"/>
          </a:xfrm>
          <a:prstGeom prst="rect">
            <a:avLst/>
          </a:prstGeom>
        </p:spPr>
      </p:pic>
      <p:sp>
        <p:nvSpPr>
          <p:cNvPr id="7" name="Rectangle 6">
            <a:extLst>
              <a:ext uri="{FF2B5EF4-FFF2-40B4-BE49-F238E27FC236}">
                <a16:creationId xmlns:a16="http://schemas.microsoft.com/office/drawing/2014/main" id="{758C5AAE-BFE1-634F-92E9-C288039A8D28}"/>
              </a:ext>
            </a:extLst>
          </p:cNvPr>
          <p:cNvSpPr/>
          <p:nvPr/>
        </p:nvSpPr>
        <p:spPr>
          <a:xfrm>
            <a:off x="5072280" y="1189338"/>
            <a:ext cx="3832514" cy="3208571"/>
          </a:xfrm>
          <a:prstGeom prst="rect">
            <a:avLst/>
          </a:prstGeom>
        </p:spPr>
        <p:txBody>
          <a:bodyPr wrap="square">
            <a:spAutoFit/>
          </a:bodyPr>
          <a:lstStyle/>
          <a:p>
            <a:pPr marL="571500" indent="-571500">
              <a:buFont typeface="Arial" panose="020B0604020202020204" pitchFamily="34" charset="0"/>
              <a:buChar char="•"/>
            </a:pPr>
            <a:r>
              <a:rPr lang="en-US" b="1" dirty="0"/>
              <a:t>FSH object receive messages </a:t>
            </a:r>
            <a:r>
              <a:rPr lang="en-US" dirty="0"/>
              <a:t>from Kafka topic with optional support to post reply to configured reply topic</a:t>
            </a:r>
          </a:p>
          <a:p>
            <a:pPr marL="571500" indent="-571500">
              <a:buFont typeface="Arial" panose="020B0604020202020204" pitchFamily="34" charset="0"/>
              <a:buChar char="•"/>
            </a:pPr>
            <a:endParaRPr lang="en-US" dirty="0"/>
          </a:p>
          <a:p>
            <a:pPr marL="571500" indent="-571500">
              <a:buFont typeface="Arial" panose="020B0604020202020204" pitchFamily="34" charset="0"/>
              <a:buChar char="•"/>
            </a:pPr>
            <a:r>
              <a:rPr lang="en-US" b="1" dirty="0"/>
              <a:t>Message headers </a:t>
            </a:r>
            <a:r>
              <a:rPr lang="en-US" dirty="0"/>
              <a:t>will be supplied to Processing policy as-is and sent back on a response message</a:t>
            </a:r>
          </a:p>
          <a:p>
            <a:pPr marL="571500" indent="-571500">
              <a:buFont typeface="Arial" panose="020B0604020202020204" pitchFamily="34" charset="0"/>
              <a:buChar char="•"/>
            </a:pPr>
            <a:endParaRPr lang="en-US" dirty="0"/>
          </a:p>
          <a:p>
            <a:pPr marL="571500" indent="-571500">
              <a:buFont typeface="Arial" panose="020B0604020202020204" pitchFamily="34" charset="0"/>
              <a:buChar char="•"/>
            </a:pPr>
            <a:r>
              <a:rPr lang="en-US" b="1" dirty="0"/>
              <a:t>Kafka Handler Object </a:t>
            </a:r>
            <a:r>
              <a:rPr lang="en-US" dirty="0"/>
              <a:t>for consuming messages from Kafka Cluster</a:t>
            </a:r>
          </a:p>
          <a:p>
            <a:endParaRPr lang="en-US" dirty="0"/>
          </a:p>
          <a:p>
            <a:pPr marL="285750" indent="-285750">
              <a:buFont typeface="Arial" panose="020B0604020202020204" pitchFamily="34" charset="0"/>
              <a:buChar char="•"/>
            </a:pPr>
            <a:endParaRPr lang="en-US" dirty="0">
              <a:solidFill>
                <a:schemeClr val="tx2"/>
              </a:solidFill>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endParaRPr lang="en-US" dirty="0">
              <a:solidFill>
                <a:schemeClr val="tx2"/>
              </a:solidFill>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endParaRPr lang="en-US" dirty="0">
              <a:solidFill>
                <a:srgbClr val="264A60"/>
              </a:solidFill>
              <a:ea typeface="Helvetica Neue" panose="02000503000000020004" pitchFamily="2" charset="0"/>
              <a:cs typeface="Helvetica Neue" panose="02000503000000020004" pitchFamily="2" charset="0"/>
            </a:endParaRPr>
          </a:p>
          <a:p>
            <a:endParaRPr lang="en-US" dirty="0">
              <a:latin typeface="IBM Plex Sans" panose="020B0503050203000203" pitchFamily="34" charset="0"/>
            </a:endParaRPr>
          </a:p>
        </p:txBody>
      </p:sp>
      <p:cxnSp>
        <p:nvCxnSpPr>
          <p:cNvPr id="10" name="Straight Connector 9">
            <a:extLst>
              <a:ext uri="{FF2B5EF4-FFF2-40B4-BE49-F238E27FC236}">
                <a16:creationId xmlns:a16="http://schemas.microsoft.com/office/drawing/2014/main" id="{E5473379-7D46-B14C-BE0F-C977282C688F}"/>
              </a:ext>
            </a:extLst>
          </p:cNvPr>
          <p:cNvCxnSpPr>
            <a:cxnSpLocks/>
          </p:cNvCxnSpPr>
          <p:nvPr/>
        </p:nvCxnSpPr>
        <p:spPr>
          <a:xfrm>
            <a:off x="4756825" y="1127653"/>
            <a:ext cx="0" cy="2780096"/>
          </a:xfrm>
          <a:prstGeom prst="line">
            <a:avLst/>
          </a:prstGeom>
          <a:noFill/>
          <a:ln w="3175" cap="flat">
            <a:solidFill>
              <a:schemeClr val="bg1">
                <a:lumMod val="50000"/>
              </a:schemeClr>
            </a:solidFill>
            <a:prstDash val="sysDot"/>
            <a:miter lim="400000"/>
          </a:ln>
          <a:effectLst/>
          <a:sp3d/>
        </p:spPr>
        <p:style>
          <a:lnRef idx="0">
            <a:scrgbClr r="0" g="0" b="0"/>
          </a:lnRef>
          <a:fillRef idx="0">
            <a:scrgbClr r="0" g="0" b="0"/>
          </a:fillRef>
          <a:effectRef idx="0">
            <a:scrgbClr r="0" g="0" b="0"/>
          </a:effectRef>
          <a:fontRef idx="none"/>
        </p:style>
      </p:cxnSp>
      <p:sp>
        <p:nvSpPr>
          <p:cNvPr id="11" name="Rectangle 10">
            <a:extLst>
              <a:ext uri="{FF2B5EF4-FFF2-40B4-BE49-F238E27FC236}">
                <a16:creationId xmlns:a16="http://schemas.microsoft.com/office/drawing/2014/main" id="{4C01E97B-91E5-F24F-B09D-57AA4043FA61}"/>
              </a:ext>
            </a:extLst>
          </p:cNvPr>
          <p:cNvSpPr/>
          <p:nvPr/>
        </p:nvSpPr>
        <p:spPr bwMode="auto">
          <a:xfrm>
            <a:off x="1877438" y="1926077"/>
            <a:ext cx="1906622" cy="116732"/>
          </a:xfrm>
          <a:prstGeom prst="rect">
            <a:avLst/>
          </a:prstGeom>
          <a:solidFill>
            <a:schemeClr val="bg1"/>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1400" b="0" i="0" u="none" strike="noStrike" cap="none" normalizeH="0" baseline="0" dirty="0">
              <a:ln>
                <a:noFill/>
              </a:ln>
              <a:solidFill>
                <a:schemeClr val="bg1"/>
              </a:solidFill>
              <a:effectLst/>
              <a:latin typeface="IBM Plex Sans" panose="020B0503050203000203" pitchFamily="34" charset="0"/>
            </a:endParaRPr>
          </a:p>
        </p:txBody>
      </p:sp>
    </p:spTree>
    <p:extLst>
      <p:ext uri="{BB962C8B-B14F-4D97-AF65-F5344CB8AC3E}">
        <p14:creationId xmlns:p14="http://schemas.microsoft.com/office/powerpoint/2010/main" val="15595747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458A1-2C48-A84E-8A2B-BC872AC23168}"/>
              </a:ext>
            </a:extLst>
          </p:cNvPr>
          <p:cNvSpPr>
            <a:spLocks noGrp="1"/>
          </p:cNvSpPr>
          <p:nvPr>
            <p:ph type="title"/>
          </p:nvPr>
        </p:nvSpPr>
        <p:spPr/>
        <p:txBody>
          <a:bodyPr/>
          <a:lstStyle/>
          <a:p>
            <a:r>
              <a:rPr lang="en-US" dirty="0">
                <a:ea typeface="Helvetica Neue" panose="02000503000000020004" pitchFamily="2" charset="0"/>
                <a:cs typeface="Helvetica Neue" panose="02000503000000020004" pitchFamily="2" charset="0"/>
              </a:rPr>
              <a:t>Kafka Cluster Status</a:t>
            </a:r>
            <a:endParaRPr lang="en-US" dirty="0"/>
          </a:p>
        </p:txBody>
      </p:sp>
      <p:sp>
        <p:nvSpPr>
          <p:cNvPr id="5" name="Slide Number Placeholder 4">
            <a:extLst>
              <a:ext uri="{FF2B5EF4-FFF2-40B4-BE49-F238E27FC236}">
                <a16:creationId xmlns:a16="http://schemas.microsoft.com/office/drawing/2014/main" id="{F9171C87-805A-F146-B25C-F89FFC8DB45F}"/>
              </a:ext>
            </a:extLst>
          </p:cNvPr>
          <p:cNvSpPr>
            <a:spLocks noGrp="1"/>
          </p:cNvSpPr>
          <p:nvPr>
            <p:ph type="sldNum" sz="quarter" idx="11"/>
          </p:nvPr>
        </p:nvSpPr>
        <p:spPr/>
        <p:txBody>
          <a:bodyPr/>
          <a:lstStyle/>
          <a:p>
            <a:fld id="{59395FB3-9C97-154F-86B2-7E381B951268}" type="slidenum">
              <a:rPr lang="en-US" smtClean="0"/>
              <a:pPr/>
              <a:t>23</a:t>
            </a:fld>
            <a:endParaRPr lang="en-US" dirty="0"/>
          </a:p>
        </p:txBody>
      </p:sp>
      <p:sp>
        <p:nvSpPr>
          <p:cNvPr id="6" name="Footer Placeholder 5">
            <a:extLst>
              <a:ext uri="{FF2B5EF4-FFF2-40B4-BE49-F238E27FC236}">
                <a16:creationId xmlns:a16="http://schemas.microsoft.com/office/drawing/2014/main" id="{227FB7C6-F75F-A746-86D7-A2EC087FA402}"/>
              </a:ext>
            </a:extLst>
          </p:cNvPr>
          <p:cNvSpPr>
            <a:spLocks noGrp="1"/>
          </p:cNvSpPr>
          <p:nvPr>
            <p:ph type="ftr" sz="quarter" idx="3"/>
          </p:nvPr>
        </p:nvSpPr>
        <p:spPr/>
        <p:txBody>
          <a:bodyPr/>
          <a:lstStyle/>
          <a:p>
            <a:r>
              <a:rPr lang="en-US"/>
              <a:t>TechCon 2020/ © 2020 IBM Corporation</a:t>
            </a:r>
            <a:endParaRPr lang="en-US" dirty="0"/>
          </a:p>
        </p:txBody>
      </p:sp>
      <p:pic>
        <p:nvPicPr>
          <p:cNvPr id="7" name="Picture 6">
            <a:extLst>
              <a:ext uri="{FF2B5EF4-FFF2-40B4-BE49-F238E27FC236}">
                <a16:creationId xmlns:a16="http://schemas.microsoft.com/office/drawing/2014/main" id="{D8D3760C-B4FE-EF40-9168-AD49C6CA5E6A}"/>
              </a:ext>
            </a:extLst>
          </p:cNvPr>
          <p:cNvPicPr>
            <a:picLocks noChangeAspect="1"/>
          </p:cNvPicPr>
          <p:nvPr/>
        </p:nvPicPr>
        <p:blipFill>
          <a:blip r:embed="rId2"/>
          <a:stretch>
            <a:fillRect/>
          </a:stretch>
        </p:blipFill>
        <p:spPr>
          <a:xfrm>
            <a:off x="210312" y="1371722"/>
            <a:ext cx="8800684" cy="2185976"/>
          </a:xfrm>
          <a:prstGeom prst="rect">
            <a:avLst/>
          </a:prstGeom>
        </p:spPr>
      </p:pic>
    </p:spTree>
    <p:extLst>
      <p:ext uri="{BB962C8B-B14F-4D97-AF65-F5344CB8AC3E}">
        <p14:creationId xmlns:p14="http://schemas.microsoft.com/office/powerpoint/2010/main" val="13411994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D24F5-E108-0340-AF2C-6899E2CC330B}"/>
              </a:ext>
            </a:extLst>
          </p:cNvPr>
          <p:cNvSpPr>
            <a:spLocks noGrp="1"/>
          </p:cNvSpPr>
          <p:nvPr>
            <p:ph type="title"/>
          </p:nvPr>
        </p:nvSpPr>
        <p:spPr>
          <a:xfrm>
            <a:off x="210311" y="201168"/>
            <a:ext cx="7815008" cy="804672"/>
          </a:xfrm>
        </p:spPr>
        <p:txBody>
          <a:bodyPr/>
          <a:lstStyle/>
          <a:p>
            <a:r>
              <a:rPr lang="en-US" dirty="0">
                <a:solidFill>
                  <a:schemeClr val="bg1">
                    <a:lumMod val="10000"/>
                  </a:schemeClr>
                </a:solidFill>
                <a:ea typeface="Helvetica Neue Medium" charset="0"/>
                <a:cs typeface="Aparajita" panose="020B0604020202020204" pitchFamily="34" charset="0"/>
              </a:rPr>
              <a:t>DataPower – Kafka: </a:t>
            </a:r>
            <a:r>
              <a:rPr lang="en-US" dirty="0"/>
              <a:t>URL Open/Backend Support</a:t>
            </a:r>
            <a:br>
              <a:rPr lang="en-US" dirty="0"/>
            </a:br>
            <a:endParaRPr lang="en-US" dirty="0"/>
          </a:p>
        </p:txBody>
      </p:sp>
      <p:sp>
        <p:nvSpPr>
          <p:cNvPr id="5" name="Slide Number Placeholder 4">
            <a:extLst>
              <a:ext uri="{FF2B5EF4-FFF2-40B4-BE49-F238E27FC236}">
                <a16:creationId xmlns:a16="http://schemas.microsoft.com/office/drawing/2014/main" id="{F8C5563A-F834-F74A-BB80-B6F35C7A4C8A}"/>
              </a:ext>
            </a:extLst>
          </p:cNvPr>
          <p:cNvSpPr>
            <a:spLocks noGrp="1"/>
          </p:cNvSpPr>
          <p:nvPr>
            <p:ph type="sldNum" sz="quarter" idx="11"/>
          </p:nvPr>
        </p:nvSpPr>
        <p:spPr/>
        <p:txBody>
          <a:bodyPr/>
          <a:lstStyle/>
          <a:p>
            <a:fld id="{59395FB3-9C97-154F-86B2-7E381B951268}" type="slidenum">
              <a:rPr lang="en-US" smtClean="0"/>
              <a:pPr/>
              <a:t>24</a:t>
            </a:fld>
            <a:endParaRPr lang="en-US" dirty="0"/>
          </a:p>
        </p:txBody>
      </p:sp>
      <p:sp>
        <p:nvSpPr>
          <p:cNvPr id="6" name="Footer Placeholder 5">
            <a:extLst>
              <a:ext uri="{FF2B5EF4-FFF2-40B4-BE49-F238E27FC236}">
                <a16:creationId xmlns:a16="http://schemas.microsoft.com/office/drawing/2014/main" id="{31ABA00C-956F-3347-B923-DCAE7990F140}"/>
              </a:ext>
            </a:extLst>
          </p:cNvPr>
          <p:cNvSpPr>
            <a:spLocks noGrp="1"/>
          </p:cNvSpPr>
          <p:nvPr>
            <p:ph type="ftr" sz="quarter" idx="3"/>
          </p:nvPr>
        </p:nvSpPr>
        <p:spPr/>
        <p:txBody>
          <a:bodyPr/>
          <a:lstStyle/>
          <a:p>
            <a:r>
              <a:rPr lang="en-US"/>
              <a:t>TechCon 2020/ © 2020 IBM Corporation</a:t>
            </a:r>
            <a:endParaRPr lang="en-US" dirty="0"/>
          </a:p>
        </p:txBody>
      </p:sp>
      <p:sp>
        <p:nvSpPr>
          <p:cNvPr id="7" name="Text Placeholder 6">
            <a:extLst>
              <a:ext uri="{FF2B5EF4-FFF2-40B4-BE49-F238E27FC236}">
                <a16:creationId xmlns:a16="http://schemas.microsoft.com/office/drawing/2014/main" id="{B17AB82A-9AAF-AF44-8DDA-1A447D7BE593}"/>
              </a:ext>
            </a:extLst>
          </p:cNvPr>
          <p:cNvSpPr>
            <a:spLocks noGrp="1"/>
          </p:cNvSpPr>
          <p:nvPr>
            <p:ph type="body" sz="quarter" idx="13"/>
          </p:nvPr>
        </p:nvSpPr>
        <p:spPr>
          <a:xfrm>
            <a:off x="107521" y="878369"/>
            <a:ext cx="8807812" cy="3498394"/>
          </a:xfrm>
          <a:prstGeom prst="rect">
            <a:avLst/>
          </a:prstGeom>
        </p:spPr>
        <p:txBody>
          <a:bodyPr wrap="square">
            <a:spAutoFit/>
          </a:bodyPr>
          <a:lstStyle/>
          <a:p>
            <a:pPr>
              <a:lnSpc>
                <a:spcPct val="150000"/>
              </a:lnSpc>
            </a:pPr>
            <a:r>
              <a:rPr lang="en-US" b="1" dirty="0" err="1"/>
              <a:t>dpkafka</a:t>
            </a:r>
            <a:r>
              <a:rPr lang="en-US" b="1" dirty="0"/>
              <a:t>:///&lt;cluster-name&gt;?</a:t>
            </a:r>
            <a:r>
              <a:rPr lang="en-US" b="1" dirty="0" err="1"/>
              <a:t>RequestTopic</a:t>
            </a:r>
            <a:r>
              <a:rPr lang="en-US" b="1" dirty="0"/>
              <a:t>=&lt;topic&gt;[&amp;</a:t>
            </a:r>
            <a:r>
              <a:rPr lang="en-US" b="1" dirty="0" err="1"/>
              <a:t>ReplyTopic</a:t>
            </a:r>
            <a:r>
              <a:rPr lang="en-US" b="1" dirty="0"/>
              <a:t>=&lt;topic&gt;&amp;</a:t>
            </a:r>
            <a:r>
              <a:rPr lang="en-US" b="1" dirty="0" err="1"/>
              <a:t>ConsumerGroup</a:t>
            </a:r>
            <a:r>
              <a:rPr lang="en-US" b="1" dirty="0"/>
              <a:t>=&lt;</a:t>
            </a:r>
            <a:r>
              <a:rPr lang="en-US" b="1" dirty="0" err="1"/>
              <a:t>cgroup</a:t>
            </a:r>
            <a:r>
              <a:rPr lang="en-US" b="1" dirty="0"/>
              <a:t>-name&gt;][&amp;Key=&lt;key&gt;[&amp;</a:t>
            </a:r>
            <a:r>
              <a:rPr lang="en-US" b="1" dirty="0" err="1"/>
              <a:t>KeyType</a:t>
            </a:r>
            <a:r>
              <a:rPr lang="en-US" b="1" dirty="0"/>
              <a:t>=binary]][&amp;</a:t>
            </a:r>
            <a:r>
              <a:rPr lang="en-US" b="1" dirty="0" err="1"/>
              <a:t>TimeOut</a:t>
            </a:r>
            <a:r>
              <a:rPr lang="en-US" b="1" dirty="0"/>
              <a:t>=&lt;timeout&gt;]</a:t>
            </a:r>
          </a:p>
          <a:p>
            <a:pPr marL="571500" indent="-571500">
              <a:buFont typeface="Arial" panose="020B0604020202020204" pitchFamily="34" charset="0"/>
              <a:buChar char="•"/>
            </a:pPr>
            <a:r>
              <a:rPr lang="en-US" b="1" dirty="0"/>
              <a:t>cluster-name</a:t>
            </a:r>
            <a:r>
              <a:rPr lang="en-US" dirty="0"/>
              <a:t> - Name of Kafka Cluster config object (</a:t>
            </a:r>
            <a:r>
              <a:rPr lang="en-US" b="1" dirty="0"/>
              <a:t>required</a:t>
            </a:r>
            <a:r>
              <a:rPr lang="en-US" dirty="0"/>
              <a:t>)</a:t>
            </a:r>
          </a:p>
          <a:p>
            <a:pPr marL="571500" indent="-571500">
              <a:buFont typeface="Arial" panose="020B0604020202020204" pitchFamily="34" charset="0"/>
              <a:buChar char="•"/>
            </a:pPr>
            <a:r>
              <a:rPr lang="en-US" b="1" dirty="0" err="1"/>
              <a:t>RequestTopic</a:t>
            </a:r>
            <a:r>
              <a:rPr lang="en-US" dirty="0"/>
              <a:t> - Name of topic to which the data will be posted (</a:t>
            </a:r>
            <a:r>
              <a:rPr lang="en-US" b="1" dirty="0"/>
              <a:t>required</a:t>
            </a:r>
            <a:r>
              <a:rPr lang="en-US" dirty="0"/>
              <a:t>)</a:t>
            </a:r>
          </a:p>
          <a:p>
            <a:pPr marL="571500" indent="-571500">
              <a:buFont typeface="Arial" panose="020B0604020202020204" pitchFamily="34" charset="0"/>
              <a:buChar char="•"/>
            </a:pPr>
            <a:r>
              <a:rPr lang="en-US" b="1" dirty="0" err="1"/>
              <a:t>ReplyTopic</a:t>
            </a:r>
            <a:r>
              <a:rPr lang="en-US" dirty="0"/>
              <a:t> - Name of topic from which data will be retrieved</a:t>
            </a:r>
          </a:p>
          <a:p>
            <a:pPr marL="571500" indent="-571500">
              <a:buFont typeface="Arial" panose="020B0604020202020204" pitchFamily="34" charset="0"/>
              <a:buChar char="•"/>
            </a:pPr>
            <a:r>
              <a:rPr lang="en-US" b="1" dirty="0" err="1"/>
              <a:t>ConsumerGroup</a:t>
            </a:r>
            <a:r>
              <a:rPr lang="en-US" dirty="0"/>
              <a:t> - Name of Kafka consumer group to be used</a:t>
            </a:r>
          </a:p>
          <a:p>
            <a:pPr marL="571500" indent="-571500">
              <a:buFont typeface="Arial" panose="020B0604020202020204" pitchFamily="34" charset="0"/>
              <a:buChar char="•"/>
            </a:pPr>
            <a:r>
              <a:rPr lang="en-US" b="1" dirty="0"/>
              <a:t>Key</a:t>
            </a:r>
            <a:r>
              <a:rPr lang="en-US" dirty="0"/>
              <a:t> - Message key for partitioning, </a:t>
            </a:r>
            <a:r>
              <a:rPr lang="en-US" dirty="0">
                <a:ea typeface="IBM Plex Sans"/>
                <a:cs typeface="IBM Plex Sans"/>
                <a:sym typeface="IBM Plex Sans"/>
              </a:rPr>
              <a:t>either ASCII or hex encoded binary</a:t>
            </a:r>
            <a:endParaRPr lang="en-US" dirty="0"/>
          </a:p>
          <a:p>
            <a:pPr marL="571500" indent="-571500">
              <a:buFont typeface="Arial" panose="020B0604020202020204" pitchFamily="34" charset="0"/>
              <a:buChar char="•"/>
            </a:pPr>
            <a:r>
              <a:rPr lang="en-US" b="1" dirty="0" err="1"/>
              <a:t>KeyType</a:t>
            </a:r>
            <a:r>
              <a:rPr lang="en-US" dirty="0"/>
              <a:t> - Binary to indicate that Key value is hex encoded</a:t>
            </a:r>
          </a:p>
          <a:p>
            <a:pPr marL="571500" indent="-571500">
              <a:buFont typeface="Arial" panose="020B0604020202020204" pitchFamily="34" charset="0"/>
              <a:buChar char="•"/>
            </a:pPr>
            <a:r>
              <a:rPr lang="en-US" b="1" dirty="0" err="1"/>
              <a:t>TimeOut</a:t>
            </a:r>
            <a:r>
              <a:rPr lang="en-US" dirty="0"/>
              <a:t> - Timeout when waiting for reply from reply topic</a:t>
            </a:r>
          </a:p>
          <a:p>
            <a:endParaRPr lang="en-US" dirty="0">
              <a:latin typeface="IBM Plex Sans" panose="020B0503050203000203" pitchFamily="34" charset="0"/>
            </a:endParaRPr>
          </a:p>
        </p:txBody>
      </p:sp>
    </p:spTree>
    <p:extLst>
      <p:ext uri="{BB962C8B-B14F-4D97-AF65-F5344CB8AC3E}">
        <p14:creationId xmlns:p14="http://schemas.microsoft.com/office/powerpoint/2010/main" val="30976601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317D7-A2DE-3C4E-91C1-B24B399BC2DB}"/>
              </a:ext>
            </a:extLst>
          </p:cNvPr>
          <p:cNvSpPr>
            <a:spLocks noGrp="1"/>
          </p:cNvSpPr>
          <p:nvPr>
            <p:ph type="title"/>
          </p:nvPr>
        </p:nvSpPr>
        <p:spPr>
          <a:xfrm>
            <a:off x="210312" y="201168"/>
            <a:ext cx="8145748" cy="401947"/>
          </a:xfrm>
        </p:spPr>
        <p:txBody>
          <a:bodyPr/>
          <a:lstStyle/>
          <a:p>
            <a:pPr lvl="1"/>
            <a:r>
              <a:rPr lang="en-US" sz="2400" dirty="0">
                <a:solidFill>
                  <a:schemeClr val="tx1"/>
                </a:solidFill>
                <a:latin typeface="IBM Plex Sans" panose="020B0503050203000203" pitchFamily="34" charset="0"/>
                <a:ea typeface="Helvetica Neue Medium" charset="0"/>
                <a:cs typeface="Aparajita" panose="020B0604020202020204" pitchFamily="34" charset="0"/>
              </a:rPr>
              <a:t>DataPower – </a:t>
            </a:r>
            <a:r>
              <a:rPr lang="en-US" sz="2400" dirty="0">
                <a:solidFill>
                  <a:schemeClr val="tx1"/>
                </a:solidFill>
              </a:rPr>
              <a:t>Kafka: Backend URL examples</a:t>
            </a:r>
          </a:p>
        </p:txBody>
      </p:sp>
      <p:sp>
        <p:nvSpPr>
          <p:cNvPr id="5" name="Slide Number Placeholder 4">
            <a:extLst>
              <a:ext uri="{FF2B5EF4-FFF2-40B4-BE49-F238E27FC236}">
                <a16:creationId xmlns:a16="http://schemas.microsoft.com/office/drawing/2014/main" id="{07E945A5-B263-A544-868F-58C609A6D07D}"/>
              </a:ext>
            </a:extLst>
          </p:cNvPr>
          <p:cNvSpPr>
            <a:spLocks noGrp="1"/>
          </p:cNvSpPr>
          <p:nvPr>
            <p:ph type="sldNum" sz="quarter" idx="11"/>
          </p:nvPr>
        </p:nvSpPr>
        <p:spPr/>
        <p:txBody>
          <a:bodyPr/>
          <a:lstStyle/>
          <a:p>
            <a:fld id="{59395FB3-9C97-154F-86B2-7E381B951268}" type="slidenum">
              <a:rPr lang="en-US" smtClean="0"/>
              <a:pPr/>
              <a:t>25</a:t>
            </a:fld>
            <a:endParaRPr lang="en-US" dirty="0"/>
          </a:p>
        </p:txBody>
      </p:sp>
      <p:sp>
        <p:nvSpPr>
          <p:cNvPr id="6" name="Footer Placeholder 5">
            <a:extLst>
              <a:ext uri="{FF2B5EF4-FFF2-40B4-BE49-F238E27FC236}">
                <a16:creationId xmlns:a16="http://schemas.microsoft.com/office/drawing/2014/main" id="{0CC12DC0-FC0A-B345-911D-28DC1F813C77}"/>
              </a:ext>
            </a:extLst>
          </p:cNvPr>
          <p:cNvSpPr>
            <a:spLocks noGrp="1"/>
          </p:cNvSpPr>
          <p:nvPr>
            <p:ph type="ftr" sz="quarter" idx="3"/>
          </p:nvPr>
        </p:nvSpPr>
        <p:spPr/>
        <p:txBody>
          <a:bodyPr/>
          <a:lstStyle/>
          <a:p>
            <a:r>
              <a:rPr lang="en-US"/>
              <a:t>TechCon 2020/ © 2020 IBM Corporation</a:t>
            </a:r>
            <a:endParaRPr lang="en-US" dirty="0"/>
          </a:p>
        </p:txBody>
      </p:sp>
      <p:sp>
        <p:nvSpPr>
          <p:cNvPr id="10" name="Rectangle 9">
            <a:extLst>
              <a:ext uri="{FF2B5EF4-FFF2-40B4-BE49-F238E27FC236}">
                <a16:creationId xmlns:a16="http://schemas.microsoft.com/office/drawing/2014/main" id="{695626FA-153C-3244-A162-046D034C8E07}"/>
              </a:ext>
            </a:extLst>
          </p:cNvPr>
          <p:cNvSpPr/>
          <p:nvPr/>
        </p:nvSpPr>
        <p:spPr>
          <a:xfrm>
            <a:off x="228666" y="772936"/>
            <a:ext cx="8424153" cy="2023631"/>
          </a:xfrm>
          <a:prstGeom prst="rect">
            <a:avLst/>
          </a:prstGeom>
        </p:spPr>
        <p:txBody>
          <a:bodyPr wrap="square">
            <a:spAutoFit/>
          </a:bodyPr>
          <a:lstStyle/>
          <a:p>
            <a:r>
              <a:rPr lang="en-US" b="1" dirty="0"/>
              <a:t>a) </a:t>
            </a:r>
            <a:r>
              <a:rPr lang="en-US" sz="1400" b="1" dirty="0" err="1"/>
              <a:t>dpkafka</a:t>
            </a:r>
            <a:r>
              <a:rPr lang="en-US" sz="1400" b="1" dirty="0"/>
              <a:t>://</a:t>
            </a:r>
            <a:r>
              <a:rPr lang="en-US" sz="1400" b="1" dirty="0" err="1"/>
              <a:t>kafka-test?RequestTopic</a:t>
            </a:r>
            <a:r>
              <a:rPr lang="en-US" sz="1400" b="1" dirty="0"/>
              <a:t>=request</a:t>
            </a:r>
            <a:endParaRPr lang="en-US" sz="1400" dirty="0"/>
          </a:p>
          <a:p>
            <a:pPr lvl="1"/>
            <a:r>
              <a:rPr lang="en-US" sz="1400" dirty="0"/>
              <a:t>produce a message to </a:t>
            </a:r>
            <a:r>
              <a:rPr lang="en-US" sz="1400" dirty="0" err="1"/>
              <a:t>kafka</a:t>
            </a:r>
            <a:r>
              <a:rPr lang="en-US" sz="1400" dirty="0"/>
              <a:t>-test cluster request topic, not expecting a response </a:t>
            </a:r>
          </a:p>
          <a:p>
            <a:endParaRPr lang="en-US" sz="1400" dirty="0"/>
          </a:p>
          <a:p>
            <a:r>
              <a:rPr lang="en-US" sz="1400" b="1" dirty="0"/>
              <a:t>b) </a:t>
            </a:r>
            <a:r>
              <a:rPr lang="en-US" sz="1400" b="1" dirty="0" err="1"/>
              <a:t>dpkafka</a:t>
            </a:r>
            <a:r>
              <a:rPr lang="en-US" sz="1400" b="1" dirty="0"/>
              <a:t>://</a:t>
            </a:r>
            <a:r>
              <a:rPr lang="en-US" sz="1400" b="1" dirty="0" err="1"/>
              <a:t>kafka-test?RequestTopic</a:t>
            </a:r>
            <a:r>
              <a:rPr lang="en-US" sz="1400" b="1" dirty="0"/>
              <a:t>=</a:t>
            </a:r>
            <a:r>
              <a:rPr lang="en-US" sz="1400" b="1" dirty="0" err="1"/>
              <a:t>request&amp;ReplyTopic</a:t>
            </a:r>
            <a:r>
              <a:rPr lang="en-US" sz="1400" b="1" dirty="0"/>
              <a:t>=</a:t>
            </a:r>
            <a:r>
              <a:rPr lang="en-US" sz="1400" b="1" dirty="0" err="1"/>
              <a:t>reply&amp;TimeOut</a:t>
            </a:r>
            <a:r>
              <a:rPr lang="en-US" sz="1400" b="1" dirty="0"/>
              <a:t>=30 </a:t>
            </a:r>
            <a:endParaRPr lang="en-US" sz="1400" dirty="0"/>
          </a:p>
          <a:p>
            <a:pPr lvl="1"/>
            <a:r>
              <a:rPr lang="en-US" sz="1400" dirty="0"/>
              <a:t>produce a message to </a:t>
            </a:r>
            <a:r>
              <a:rPr lang="en-US" sz="1400" dirty="0" err="1"/>
              <a:t>kafka</a:t>
            </a:r>
            <a:r>
              <a:rPr lang="en-US" sz="1400" dirty="0"/>
              <a:t>-test cluster request topic and wait up to 30s for reply from topic reply </a:t>
            </a:r>
            <a:br>
              <a:rPr lang="en-US" sz="1400" dirty="0"/>
            </a:br>
            <a:endParaRPr lang="en-US" sz="1400" dirty="0"/>
          </a:p>
          <a:p>
            <a:r>
              <a:rPr lang="en-US" sz="1400" b="1" dirty="0"/>
              <a:t>c) </a:t>
            </a:r>
            <a:r>
              <a:rPr lang="en-US" sz="1400" b="1" dirty="0" err="1"/>
              <a:t>dpkafka</a:t>
            </a:r>
            <a:r>
              <a:rPr lang="en-US" sz="1400" b="1" dirty="0"/>
              <a:t>://</a:t>
            </a:r>
            <a:r>
              <a:rPr lang="en-US" sz="1400" b="1" dirty="0" err="1"/>
              <a:t>kafka-test?RequestTopic</a:t>
            </a:r>
            <a:r>
              <a:rPr lang="en-US" sz="1400" b="1" dirty="0"/>
              <a:t>=</a:t>
            </a:r>
            <a:r>
              <a:rPr lang="en-US" sz="1400" b="1" dirty="0" err="1"/>
              <a:t>analytics&amp;Key</a:t>
            </a:r>
            <a:r>
              <a:rPr lang="en-US" sz="1400" b="1" dirty="0"/>
              <a:t>=616263096465&amp;KeyType=binary </a:t>
            </a:r>
            <a:endParaRPr lang="en-US" sz="1400" dirty="0"/>
          </a:p>
          <a:p>
            <a:pPr lvl="1"/>
            <a:r>
              <a:rPr lang="en-US" sz="1400" dirty="0"/>
              <a:t>produce a message to  </a:t>
            </a:r>
            <a:r>
              <a:rPr lang="en-US" sz="1400" dirty="0" err="1"/>
              <a:t>kafka</a:t>
            </a:r>
            <a:r>
              <a:rPr lang="en-US" sz="1400" dirty="0"/>
              <a:t>-test cluster analytics topic with a message key that is hex encoded</a:t>
            </a:r>
            <a:endParaRPr lang="en-US" dirty="0">
              <a:solidFill>
                <a:srgbClr val="264A60"/>
              </a:solidFill>
              <a:ea typeface="Helvetica Neue" panose="02000503000000020004" pitchFamily="2" charset="0"/>
              <a:cs typeface="Helvetica Neue" panose="02000503000000020004" pitchFamily="2" charset="0"/>
            </a:endParaRPr>
          </a:p>
          <a:p>
            <a:endParaRPr lang="en-US" dirty="0">
              <a:latin typeface="IBM Plex Sans" panose="020B0503050203000203" pitchFamily="34" charset="0"/>
            </a:endParaRPr>
          </a:p>
        </p:txBody>
      </p:sp>
      <p:pic>
        <p:nvPicPr>
          <p:cNvPr id="11" name="Picture 10">
            <a:extLst>
              <a:ext uri="{FF2B5EF4-FFF2-40B4-BE49-F238E27FC236}">
                <a16:creationId xmlns:a16="http://schemas.microsoft.com/office/drawing/2014/main" id="{5FAC6840-D74E-DF45-8488-C7DFA202248F}"/>
              </a:ext>
            </a:extLst>
          </p:cNvPr>
          <p:cNvPicPr>
            <a:picLocks noChangeAspect="1"/>
          </p:cNvPicPr>
          <p:nvPr/>
        </p:nvPicPr>
        <p:blipFill>
          <a:blip r:embed="rId2"/>
          <a:stretch>
            <a:fillRect/>
          </a:stretch>
        </p:blipFill>
        <p:spPr>
          <a:xfrm>
            <a:off x="2286033" y="2674634"/>
            <a:ext cx="5651500" cy="2235200"/>
          </a:xfrm>
          <a:prstGeom prst="rect">
            <a:avLst/>
          </a:prstGeom>
        </p:spPr>
      </p:pic>
    </p:spTree>
    <p:extLst>
      <p:ext uri="{BB962C8B-B14F-4D97-AF65-F5344CB8AC3E}">
        <p14:creationId xmlns:p14="http://schemas.microsoft.com/office/powerpoint/2010/main" val="13667944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F6D5B-874D-E14B-90C9-F3F6C3D24525}"/>
              </a:ext>
            </a:extLst>
          </p:cNvPr>
          <p:cNvSpPr>
            <a:spLocks noGrp="1"/>
          </p:cNvSpPr>
          <p:nvPr>
            <p:ph type="title"/>
          </p:nvPr>
        </p:nvSpPr>
        <p:spPr>
          <a:xfrm>
            <a:off x="210311" y="201168"/>
            <a:ext cx="7542633" cy="804672"/>
          </a:xfrm>
        </p:spPr>
        <p:txBody>
          <a:bodyPr/>
          <a:lstStyle/>
          <a:p>
            <a:r>
              <a:rPr lang="en-US" dirty="0">
                <a:ea typeface="Helvetica Neue Medium" charset="0"/>
                <a:cs typeface="Aparajita" panose="020B0604020202020204" pitchFamily="34" charset="0"/>
              </a:rPr>
              <a:t>DataPower – </a:t>
            </a:r>
            <a:r>
              <a:rPr lang="en-US" dirty="0"/>
              <a:t>Kafka: Message Headers</a:t>
            </a:r>
            <a:br>
              <a:rPr lang="en-US" dirty="0"/>
            </a:br>
            <a:endParaRPr lang="en-US" dirty="0"/>
          </a:p>
        </p:txBody>
      </p:sp>
      <p:sp>
        <p:nvSpPr>
          <p:cNvPr id="3" name="Text Placeholder 2">
            <a:extLst>
              <a:ext uri="{FF2B5EF4-FFF2-40B4-BE49-F238E27FC236}">
                <a16:creationId xmlns:a16="http://schemas.microsoft.com/office/drawing/2014/main" id="{146F67A4-512C-434E-B467-F0B2537CF65D}"/>
              </a:ext>
            </a:extLst>
          </p:cNvPr>
          <p:cNvSpPr>
            <a:spLocks noGrp="1"/>
          </p:cNvSpPr>
          <p:nvPr>
            <p:ph type="body" sz="quarter" idx="13"/>
          </p:nvPr>
        </p:nvSpPr>
        <p:spPr>
          <a:xfrm>
            <a:off x="287550" y="897036"/>
            <a:ext cx="8856450" cy="1674714"/>
          </a:xfrm>
        </p:spPr>
        <p:txBody>
          <a:bodyPr/>
          <a:lstStyle/>
          <a:p>
            <a:r>
              <a:rPr lang="en-US" dirty="0">
                <a:ea typeface="IBM Plex Sans"/>
                <a:cs typeface="IBM Plex Sans"/>
                <a:sym typeface="IBM Plex Sans"/>
              </a:rPr>
              <a:t>Following headers provide information about consumed messages</a:t>
            </a:r>
            <a:r>
              <a:rPr lang="en-US" dirty="0"/>
              <a:t>:</a:t>
            </a:r>
          </a:p>
          <a:p>
            <a:pPr marL="285750" indent="-285750">
              <a:lnSpc>
                <a:spcPct val="150000"/>
              </a:lnSpc>
              <a:buFont typeface="Arial" panose="020B0604020202020204" pitchFamily="34" charset="0"/>
              <a:buChar char="•"/>
            </a:pPr>
            <a:r>
              <a:rPr lang="en-US" b="1" dirty="0" err="1"/>
              <a:t>DP_JMSKafkaOffset</a:t>
            </a:r>
            <a:r>
              <a:rPr lang="en-US" b="1" dirty="0"/>
              <a:t> </a:t>
            </a:r>
            <a:r>
              <a:rPr lang="en-US" dirty="0"/>
              <a:t>- message offset inside partition</a:t>
            </a:r>
          </a:p>
          <a:p>
            <a:pPr marL="285750" indent="-285750">
              <a:lnSpc>
                <a:spcPct val="150000"/>
              </a:lnSpc>
              <a:buFont typeface="Arial" panose="020B0604020202020204" pitchFamily="34" charset="0"/>
              <a:buChar char="•"/>
            </a:pPr>
            <a:r>
              <a:rPr lang="en-US" b="1" dirty="0" err="1"/>
              <a:t>DP_JMSKafkaPartition</a:t>
            </a:r>
            <a:r>
              <a:rPr lang="en-US" b="1" dirty="0"/>
              <a:t> </a:t>
            </a:r>
            <a:r>
              <a:rPr lang="en-US" dirty="0"/>
              <a:t>- message partition</a:t>
            </a:r>
          </a:p>
          <a:p>
            <a:pPr marL="285750" indent="-285750">
              <a:lnSpc>
                <a:spcPct val="150000"/>
              </a:lnSpc>
              <a:buFont typeface="Arial" panose="020B0604020202020204" pitchFamily="34" charset="0"/>
              <a:buChar char="•"/>
            </a:pPr>
            <a:r>
              <a:rPr lang="en-US" b="1" dirty="0" err="1"/>
              <a:t>DP_JMSKafkaKey</a:t>
            </a:r>
            <a:r>
              <a:rPr lang="en-US" b="1" dirty="0"/>
              <a:t> </a:t>
            </a:r>
            <a:r>
              <a:rPr lang="en-US" dirty="0"/>
              <a:t>- message key (</a:t>
            </a:r>
            <a:r>
              <a:rPr lang="en-US" dirty="0">
                <a:ea typeface="IBM Plex Sans"/>
                <a:cs typeface="IBM Plex Sans"/>
                <a:sym typeface="IBM Plex Sans"/>
              </a:rPr>
              <a:t>assumed to be ASCII unless the next property is set to `binary</a:t>
            </a:r>
            <a:r>
              <a:rPr lang="en-US" dirty="0"/>
              <a:t>)</a:t>
            </a:r>
          </a:p>
          <a:p>
            <a:pPr marL="285750" indent="-285750">
              <a:lnSpc>
                <a:spcPct val="150000"/>
              </a:lnSpc>
              <a:buFont typeface="Arial" panose="020B0604020202020204" pitchFamily="34" charset="0"/>
              <a:buChar char="•"/>
            </a:pPr>
            <a:r>
              <a:rPr lang="en-US" b="1" dirty="0" err="1"/>
              <a:t>DP_JMSKafkaKeyType</a:t>
            </a:r>
            <a:r>
              <a:rPr lang="en-US" b="1" dirty="0"/>
              <a:t> </a:t>
            </a:r>
            <a:r>
              <a:rPr lang="en-US" dirty="0"/>
              <a:t>- message key type, </a:t>
            </a:r>
            <a:r>
              <a:rPr lang="en-US" dirty="0">
                <a:ea typeface="IBM Plex Sans"/>
                <a:cs typeface="IBM Plex Sans"/>
                <a:sym typeface="IBM Plex Sans"/>
              </a:rPr>
              <a:t>use binary to denote message key header contains hex encoded value</a:t>
            </a:r>
          </a:p>
          <a:p>
            <a:pPr marL="285750" indent="-285750">
              <a:lnSpc>
                <a:spcPct val="150000"/>
              </a:lnSpc>
              <a:buFont typeface="Arial" panose="020B0604020202020204" pitchFamily="34" charset="0"/>
              <a:buChar char="•"/>
            </a:pPr>
            <a:endParaRPr lang="en-US" dirty="0">
              <a:ea typeface="IBM Plex Sans"/>
              <a:cs typeface="IBM Plex Sans"/>
              <a:sym typeface="IBM Plex Sans"/>
            </a:endParaRPr>
          </a:p>
          <a:p>
            <a:pPr marL="285750" indent="-285750">
              <a:buFont typeface="Arial" panose="020B0604020202020204" pitchFamily="34" charset="0"/>
              <a:buChar char="•"/>
            </a:pPr>
            <a:endParaRPr lang="en-US" dirty="0"/>
          </a:p>
          <a:p>
            <a:endParaRPr lang="en-US" dirty="0"/>
          </a:p>
        </p:txBody>
      </p:sp>
      <p:sp>
        <p:nvSpPr>
          <p:cNvPr id="5" name="Slide Number Placeholder 4">
            <a:extLst>
              <a:ext uri="{FF2B5EF4-FFF2-40B4-BE49-F238E27FC236}">
                <a16:creationId xmlns:a16="http://schemas.microsoft.com/office/drawing/2014/main" id="{4AA31383-A408-0043-BD74-712276A84632}"/>
              </a:ext>
            </a:extLst>
          </p:cNvPr>
          <p:cNvSpPr>
            <a:spLocks noGrp="1"/>
          </p:cNvSpPr>
          <p:nvPr>
            <p:ph type="sldNum" sz="quarter" idx="11"/>
          </p:nvPr>
        </p:nvSpPr>
        <p:spPr/>
        <p:txBody>
          <a:bodyPr/>
          <a:lstStyle/>
          <a:p>
            <a:fld id="{59395FB3-9C97-154F-86B2-7E381B951268}" type="slidenum">
              <a:rPr lang="en-US" smtClean="0"/>
              <a:pPr/>
              <a:t>26</a:t>
            </a:fld>
            <a:endParaRPr lang="en-US" dirty="0"/>
          </a:p>
        </p:txBody>
      </p:sp>
      <p:sp>
        <p:nvSpPr>
          <p:cNvPr id="6" name="Footer Placeholder 5">
            <a:extLst>
              <a:ext uri="{FF2B5EF4-FFF2-40B4-BE49-F238E27FC236}">
                <a16:creationId xmlns:a16="http://schemas.microsoft.com/office/drawing/2014/main" id="{1DB21E93-A7B8-E640-81EF-529E6FCFA1DD}"/>
              </a:ext>
            </a:extLst>
          </p:cNvPr>
          <p:cNvSpPr>
            <a:spLocks noGrp="1"/>
          </p:cNvSpPr>
          <p:nvPr>
            <p:ph type="ftr" sz="quarter" idx="3"/>
          </p:nvPr>
        </p:nvSpPr>
        <p:spPr/>
        <p:txBody>
          <a:bodyPr/>
          <a:lstStyle/>
          <a:p>
            <a:r>
              <a:rPr lang="en-US"/>
              <a:t>TechCon 2020/ © 2020 IBM Corporation</a:t>
            </a:r>
            <a:endParaRPr lang="en-US" dirty="0"/>
          </a:p>
        </p:txBody>
      </p:sp>
    </p:spTree>
    <p:extLst>
      <p:ext uri="{BB962C8B-B14F-4D97-AF65-F5344CB8AC3E}">
        <p14:creationId xmlns:p14="http://schemas.microsoft.com/office/powerpoint/2010/main" val="11405596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EC907-B417-3A49-B842-19CC3975FDD0}"/>
              </a:ext>
            </a:extLst>
          </p:cNvPr>
          <p:cNvSpPr>
            <a:spLocks noGrp="1"/>
          </p:cNvSpPr>
          <p:nvPr>
            <p:ph type="title"/>
          </p:nvPr>
        </p:nvSpPr>
        <p:spPr>
          <a:xfrm>
            <a:off x="228665" y="137698"/>
            <a:ext cx="8847957" cy="460313"/>
          </a:xfrm>
        </p:spPr>
        <p:txBody>
          <a:bodyPr/>
          <a:lstStyle/>
          <a:p>
            <a:r>
              <a:rPr lang="en-US" dirty="0"/>
              <a:t>Multi Protocol Gateway : Processing policy example for Producer</a:t>
            </a:r>
          </a:p>
        </p:txBody>
      </p:sp>
      <p:sp>
        <p:nvSpPr>
          <p:cNvPr id="5" name="Slide Number Placeholder 4">
            <a:extLst>
              <a:ext uri="{FF2B5EF4-FFF2-40B4-BE49-F238E27FC236}">
                <a16:creationId xmlns:a16="http://schemas.microsoft.com/office/drawing/2014/main" id="{528B9AF1-6F54-DF42-BB3D-D185D2FA6022}"/>
              </a:ext>
            </a:extLst>
          </p:cNvPr>
          <p:cNvSpPr>
            <a:spLocks noGrp="1"/>
          </p:cNvSpPr>
          <p:nvPr>
            <p:ph type="sldNum" sz="quarter" idx="11"/>
          </p:nvPr>
        </p:nvSpPr>
        <p:spPr>
          <a:xfrm>
            <a:off x="7247890" y="4976812"/>
            <a:ext cx="1828732" cy="166687"/>
          </a:xfrm>
        </p:spPr>
        <p:txBody>
          <a:bodyPr/>
          <a:lstStyle/>
          <a:p>
            <a:fld id="{59395FB3-9C97-154F-86B2-7E381B951268}" type="slidenum">
              <a:rPr lang="en-US" smtClean="0"/>
              <a:pPr/>
              <a:t>27</a:t>
            </a:fld>
            <a:endParaRPr lang="en-US" dirty="0"/>
          </a:p>
        </p:txBody>
      </p:sp>
      <p:sp>
        <p:nvSpPr>
          <p:cNvPr id="6" name="Footer Placeholder 5">
            <a:extLst>
              <a:ext uri="{FF2B5EF4-FFF2-40B4-BE49-F238E27FC236}">
                <a16:creationId xmlns:a16="http://schemas.microsoft.com/office/drawing/2014/main" id="{BBD95AA9-0592-DF48-B6C6-D9D16000E8DB}"/>
              </a:ext>
            </a:extLst>
          </p:cNvPr>
          <p:cNvSpPr>
            <a:spLocks noGrp="1"/>
          </p:cNvSpPr>
          <p:nvPr>
            <p:ph type="ftr" sz="quarter" idx="3"/>
          </p:nvPr>
        </p:nvSpPr>
        <p:spPr>
          <a:xfrm>
            <a:off x="40890" y="4976813"/>
            <a:ext cx="4114735" cy="166687"/>
          </a:xfrm>
        </p:spPr>
        <p:txBody>
          <a:bodyPr/>
          <a:lstStyle/>
          <a:p>
            <a:r>
              <a:rPr lang="en-US" dirty="0" err="1"/>
              <a:t>TechCon</a:t>
            </a:r>
            <a:r>
              <a:rPr lang="en-US" dirty="0"/>
              <a:t> 2020/ © 2020 IBM Corporation</a:t>
            </a:r>
          </a:p>
        </p:txBody>
      </p:sp>
      <p:pic>
        <p:nvPicPr>
          <p:cNvPr id="11" name="Picture 10" descr="A screenshot of a social media post&#10;&#10;Description automatically generated">
            <a:extLst>
              <a:ext uri="{FF2B5EF4-FFF2-40B4-BE49-F238E27FC236}">
                <a16:creationId xmlns:a16="http://schemas.microsoft.com/office/drawing/2014/main" id="{5358AA5B-45E7-9842-AD19-10F19EA794EE}"/>
              </a:ext>
            </a:extLst>
          </p:cNvPr>
          <p:cNvPicPr>
            <a:picLocks noChangeAspect="1"/>
          </p:cNvPicPr>
          <p:nvPr/>
        </p:nvPicPr>
        <p:blipFill>
          <a:blip r:embed="rId2"/>
          <a:stretch>
            <a:fillRect/>
          </a:stretch>
        </p:blipFill>
        <p:spPr>
          <a:xfrm>
            <a:off x="2288871" y="534568"/>
            <a:ext cx="4166861" cy="2107845"/>
          </a:xfrm>
          <a:prstGeom prst="rect">
            <a:avLst/>
          </a:prstGeom>
        </p:spPr>
      </p:pic>
      <p:pic>
        <p:nvPicPr>
          <p:cNvPr id="12" name="Picture 11">
            <a:extLst>
              <a:ext uri="{FF2B5EF4-FFF2-40B4-BE49-F238E27FC236}">
                <a16:creationId xmlns:a16="http://schemas.microsoft.com/office/drawing/2014/main" id="{7C9F543E-AEDE-8544-AFAA-08931F334FF0}"/>
              </a:ext>
            </a:extLst>
          </p:cNvPr>
          <p:cNvPicPr>
            <a:picLocks noChangeAspect="1"/>
          </p:cNvPicPr>
          <p:nvPr/>
        </p:nvPicPr>
        <p:blipFill>
          <a:blip r:embed="rId3"/>
          <a:stretch>
            <a:fillRect/>
          </a:stretch>
        </p:blipFill>
        <p:spPr>
          <a:xfrm>
            <a:off x="1724532" y="2707438"/>
            <a:ext cx="2561740" cy="1638290"/>
          </a:xfrm>
          <a:prstGeom prst="rect">
            <a:avLst/>
          </a:prstGeom>
        </p:spPr>
      </p:pic>
      <p:pic>
        <p:nvPicPr>
          <p:cNvPr id="13" name="Picture 12">
            <a:extLst>
              <a:ext uri="{FF2B5EF4-FFF2-40B4-BE49-F238E27FC236}">
                <a16:creationId xmlns:a16="http://schemas.microsoft.com/office/drawing/2014/main" id="{9DB47BAD-88F5-324F-BFA7-B159A515AF1E}"/>
              </a:ext>
            </a:extLst>
          </p:cNvPr>
          <p:cNvPicPr>
            <a:picLocks noChangeAspect="1"/>
          </p:cNvPicPr>
          <p:nvPr/>
        </p:nvPicPr>
        <p:blipFill>
          <a:blip r:embed="rId4"/>
          <a:stretch>
            <a:fillRect/>
          </a:stretch>
        </p:blipFill>
        <p:spPr>
          <a:xfrm>
            <a:off x="4572000" y="2732411"/>
            <a:ext cx="2847468" cy="1613317"/>
          </a:xfrm>
          <a:prstGeom prst="rect">
            <a:avLst/>
          </a:prstGeom>
        </p:spPr>
      </p:pic>
      <p:pic>
        <p:nvPicPr>
          <p:cNvPr id="14" name="Picture 13">
            <a:extLst>
              <a:ext uri="{FF2B5EF4-FFF2-40B4-BE49-F238E27FC236}">
                <a16:creationId xmlns:a16="http://schemas.microsoft.com/office/drawing/2014/main" id="{04406496-C150-C448-AA78-D023D6988976}"/>
              </a:ext>
            </a:extLst>
          </p:cNvPr>
          <p:cNvPicPr>
            <a:picLocks noChangeAspect="1"/>
          </p:cNvPicPr>
          <p:nvPr/>
        </p:nvPicPr>
        <p:blipFill>
          <a:blip r:embed="rId5"/>
          <a:stretch>
            <a:fillRect/>
          </a:stretch>
        </p:blipFill>
        <p:spPr>
          <a:xfrm>
            <a:off x="1152726" y="4400920"/>
            <a:ext cx="7175500" cy="520700"/>
          </a:xfrm>
          <a:prstGeom prst="rect">
            <a:avLst/>
          </a:prstGeom>
        </p:spPr>
      </p:pic>
    </p:spTree>
    <p:extLst>
      <p:ext uri="{BB962C8B-B14F-4D97-AF65-F5344CB8AC3E}">
        <p14:creationId xmlns:p14="http://schemas.microsoft.com/office/powerpoint/2010/main" val="28514379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317D7-A2DE-3C4E-91C1-B24B399BC2DB}"/>
              </a:ext>
            </a:extLst>
          </p:cNvPr>
          <p:cNvSpPr>
            <a:spLocks noGrp="1"/>
          </p:cNvSpPr>
          <p:nvPr>
            <p:ph type="title"/>
          </p:nvPr>
        </p:nvSpPr>
        <p:spPr>
          <a:xfrm>
            <a:off x="210312" y="201168"/>
            <a:ext cx="8067926" cy="400649"/>
          </a:xfrm>
        </p:spPr>
        <p:txBody>
          <a:bodyPr/>
          <a:lstStyle/>
          <a:p>
            <a:pPr lvl="1"/>
            <a:r>
              <a:rPr lang="en-US" sz="2400" dirty="0">
                <a:solidFill>
                  <a:schemeClr val="tx1"/>
                </a:solidFill>
                <a:latin typeface="IBM Plex Sans" panose="020B0503050203000203" pitchFamily="34" charset="0"/>
                <a:ea typeface="Helvetica Neue Medium" charset="0"/>
                <a:cs typeface="Aparajita" panose="020B0604020202020204" pitchFamily="34" charset="0"/>
              </a:rPr>
              <a:t>DataPower – </a:t>
            </a:r>
            <a:r>
              <a:rPr lang="en-US" sz="2400" dirty="0">
                <a:solidFill>
                  <a:schemeClr val="tx1"/>
                </a:solidFill>
                <a:latin typeface="IBM Plex Sans" panose="020B0503050203000203" pitchFamily="34" charset="0"/>
              </a:rPr>
              <a:t>Kafka: </a:t>
            </a:r>
            <a:r>
              <a:rPr lang="en-US" sz="2400" dirty="0" err="1">
                <a:solidFill>
                  <a:schemeClr val="tx1"/>
                </a:solidFill>
                <a:latin typeface="IBM Plex Sans" panose="020B0503050203000203" pitchFamily="34" charset="0"/>
              </a:rPr>
              <a:t>GatewayScript</a:t>
            </a:r>
            <a:r>
              <a:rPr lang="en-US" sz="2400" dirty="0">
                <a:solidFill>
                  <a:schemeClr val="tx1"/>
                </a:solidFill>
                <a:latin typeface="IBM Plex Sans" panose="020B0503050203000203" pitchFamily="34" charset="0"/>
              </a:rPr>
              <a:t> Example</a:t>
            </a:r>
          </a:p>
        </p:txBody>
      </p:sp>
      <p:sp>
        <p:nvSpPr>
          <p:cNvPr id="5" name="Slide Number Placeholder 4">
            <a:extLst>
              <a:ext uri="{FF2B5EF4-FFF2-40B4-BE49-F238E27FC236}">
                <a16:creationId xmlns:a16="http://schemas.microsoft.com/office/drawing/2014/main" id="{07E945A5-B263-A544-868F-58C609A6D07D}"/>
              </a:ext>
            </a:extLst>
          </p:cNvPr>
          <p:cNvSpPr>
            <a:spLocks noGrp="1"/>
          </p:cNvSpPr>
          <p:nvPr>
            <p:ph type="sldNum" sz="quarter" idx="11"/>
          </p:nvPr>
        </p:nvSpPr>
        <p:spPr>
          <a:xfrm>
            <a:off x="7142014" y="4922809"/>
            <a:ext cx="1828732" cy="166687"/>
          </a:xfrm>
        </p:spPr>
        <p:txBody>
          <a:bodyPr/>
          <a:lstStyle/>
          <a:p>
            <a:fld id="{59395FB3-9C97-154F-86B2-7E381B951268}" type="slidenum">
              <a:rPr lang="en-US" smtClean="0"/>
              <a:pPr/>
              <a:t>28</a:t>
            </a:fld>
            <a:endParaRPr lang="en-US" dirty="0"/>
          </a:p>
        </p:txBody>
      </p:sp>
      <p:sp>
        <p:nvSpPr>
          <p:cNvPr id="6" name="Footer Placeholder 5">
            <a:extLst>
              <a:ext uri="{FF2B5EF4-FFF2-40B4-BE49-F238E27FC236}">
                <a16:creationId xmlns:a16="http://schemas.microsoft.com/office/drawing/2014/main" id="{0CC12DC0-FC0A-B345-911D-28DC1F813C77}"/>
              </a:ext>
            </a:extLst>
          </p:cNvPr>
          <p:cNvSpPr>
            <a:spLocks noGrp="1"/>
          </p:cNvSpPr>
          <p:nvPr>
            <p:ph type="ftr" sz="quarter" idx="3"/>
          </p:nvPr>
        </p:nvSpPr>
        <p:spPr>
          <a:xfrm>
            <a:off x="129540" y="4875387"/>
            <a:ext cx="4114735" cy="166687"/>
          </a:xfrm>
        </p:spPr>
        <p:txBody>
          <a:bodyPr/>
          <a:lstStyle/>
          <a:p>
            <a:r>
              <a:rPr lang="en-US" dirty="0" err="1"/>
              <a:t>TechCon</a:t>
            </a:r>
            <a:r>
              <a:rPr lang="en-US" dirty="0"/>
              <a:t> 2020/ © 2020 IBM Corporation</a:t>
            </a:r>
          </a:p>
        </p:txBody>
      </p:sp>
      <p:cxnSp>
        <p:nvCxnSpPr>
          <p:cNvPr id="12" name="Straight Connector 11">
            <a:extLst>
              <a:ext uri="{FF2B5EF4-FFF2-40B4-BE49-F238E27FC236}">
                <a16:creationId xmlns:a16="http://schemas.microsoft.com/office/drawing/2014/main" id="{704E6FA0-60A6-FA4D-BD38-37C48CBEDA1E}"/>
              </a:ext>
            </a:extLst>
          </p:cNvPr>
          <p:cNvCxnSpPr>
            <a:cxnSpLocks/>
          </p:cNvCxnSpPr>
          <p:nvPr/>
        </p:nvCxnSpPr>
        <p:spPr>
          <a:xfrm>
            <a:off x="11975182" y="3698592"/>
            <a:ext cx="0" cy="4266"/>
          </a:xfrm>
          <a:prstGeom prst="line">
            <a:avLst/>
          </a:prstGeom>
          <a:noFill/>
          <a:ln w="3175" cap="flat">
            <a:solidFill>
              <a:schemeClr val="bg1">
                <a:lumMod val="50000"/>
              </a:schemeClr>
            </a:solidFill>
            <a:prstDash val="sysDot"/>
            <a:miter lim="400000"/>
          </a:ln>
          <a:effectLst/>
          <a:sp3d/>
        </p:spPr>
        <p:style>
          <a:lnRef idx="0">
            <a:scrgbClr r="0" g="0" b="0"/>
          </a:lnRef>
          <a:fillRef idx="0">
            <a:scrgbClr r="0" g="0" b="0"/>
          </a:fillRef>
          <a:effectRef idx="0">
            <a:scrgbClr r="0" g="0" b="0"/>
          </a:effectRef>
          <a:fontRef idx="none"/>
        </p:style>
      </p:cxnSp>
      <p:sp>
        <p:nvSpPr>
          <p:cNvPr id="16" name="Rectangle 15">
            <a:extLst>
              <a:ext uri="{FF2B5EF4-FFF2-40B4-BE49-F238E27FC236}">
                <a16:creationId xmlns:a16="http://schemas.microsoft.com/office/drawing/2014/main" id="{4C80AC53-7D53-9945-A1AD-6C347406BBEF}"/>
              </a:ext>
            </a:extLst>
          </p:cNvPr>
          <p:cNvSpPr/>
          <p:nvPr/>
        </p:nvSpPr>
        <p:spPr>
          <a:xfrm>
            <a:off x="173254" y="812261"/>
            <a:ext cx="8797492" cy="3961597"/>
          </a:xfrm>
          <a:prstGeom prst="rect">
            <a:avLst/>
          </a:prstGeom>
        </p:spPr>
        <p:txBody>
          <a:bodyPr wrap="square">
            <a:spAutoFit/>
          </a:bodyPr>
          <a:lstStyle/>
          <a:p>
            <a:pPr defTabSz="12700" hangingPunct="0">
              <a:lnSpc>
                <a:spcPct val="12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050" dirty="0">
                <a:latin typeface="Courier" pitchFamily="2" charset="0"/>
                <a:ea typeface="IBM Plex Sans"/>
                <a:cs typeface="IBM Plex Sans"/>
                <a:sym typeface="IBM Plex Sans"/>
              </a:rPr>
              <a:t>var </a:t>
            </a:r>
            <a:r>
              <a:rPr lang="en-US" sz="1050" dirty="0" err="1">
                <a:latin typeface="Courier" pitchFamily="2" charset="0"/>
                <a:ea typeface="IBM Plex Sans"/>
                <a:cs typeface="IBM Plex Sans"/>
                <a:sym typeface="IBM Plex Sans"/>
              </a:rPr>
              <a:t>urlopen</a:t>
            </a:r>
            <a:r>
              <a:rPr lang="en-US" sz="1050" dirty="0">
                <a:latin typeface="Courier" pitchFamily="2" charset="0"/>
                <a:ea typeface="IBM Plex Sans"/>
                <a:cs typeface="IBM Plex Sans"/>
                <a:sym typeface="IBM Plex Sans"/>
              </a:rPr>
              <a:t> = require('</a:t>
            </a:r>
            <a:r>
              <a:rPr lang="en-US" sz="1050" dirty="0" err="1">
                <a:latin typeface="Courier" pitchFamily="2" charset="0"/>
                <a:ea typeface="IBM Plex Sans"/>
                <a:cs typeface="IBM Plex Sans"/>
                <a:sym typeface="IBM Plex Sans"/>
              </a:rPr>
              <a:t>urlopen</a:t>
            </a:r>
            <a:r>
              <a:rPr lang="en-US" sz="1050" dirty="0">
                <a:latin typeface="Courier" pitchFamily="2" charset="0"/>
                <a:ea typeface="IBM Plex Sans"/>
                <a:cs typeface="IBM Plex Sans"/>
                <a:sym typeface="IBM Plex Sans"/>
              </a:rPr>
              <a:t>’);</a:t>
            </a:r>
          </a:p>
          <a:p>
            <a:pPr defTabSz="12700" hangingPunct="0">
              <a:lnSpc>
                <a:spcPct val="12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050" dirty="0">
                <a:latin typeface="Courier" pitchFamily="2" charset="0"/>
                <a:ea typeface="IBM Plex Sans"/>
                <a:cs typeface="IBM Plex Sans"/>
                <a:sym typeface="IBM Plex Sans"/>
              </a:rPr>
              <a:t>var hm = require('header-metadata’);</a:t>
            </a:r>
          </a:p>
          <a:p>
            <a:pPr defTabSz="12700" hangingPunct="0">
              <a:lnSpc>
                <a:spcPct val="12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050" dirty="0">
                <a:latin typeface="Courier" pitchFamily="2" charset="0"/>
                <a:ea typeface="IBM Plex Sans"/>
                <a:cs typeface="IBM Plex Sans"/>
                <a:sym typeface="IBM Plex Sans"/>
              </a:rPr>
              <a:t>var </a:t>
            </a:r>
            <a:r>
              <a:rPr lang="en-US" sz="1050" dirty="0" err="1">
                <a:latin typeface="Courier" pitchFamily="2" charset="0"/>
                <a:ea typeface="IBM Plex Sans"/>
                <a:cs typeface="IBM Plex Sans"/>
                <a:sym typeface="IBM Plex Sans"/>
              </a:rPr>
              <a:t>open_options</a:t>
            </a:r>
            <a:r>
              <a:rPr lang="en-US" sz="1050" dirty="0">
                <a:latin typeface="Courier" pitchFamily="2" charset="0"/>
                <a:ea typeface="IBM Plex Sans"/>
                <a:cs typeface="IBM Plex Sans"/>
                <a:sym typeface="IBM Plex Sans"/>
              </a:rPr>
              <a:t> = {</a:t>
            </a:r>
          </a:p>
          <a:p>
            <a:pPr defTabSz="12700" hangingPunct="0">
              <a:lnSpc>
                <a:spcPct val="12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050" b="1" dirty="0">
                <a:latin typeface="Courier" pitchFamily="2" charset="0"/>
                <a:ea typeface="IBM Plex Sans"/>
                <a:cs typeface="IBM Plex Sans"/>
                <a:sym typeface="IBM Plex Sans"/>
              </a:rPr>
              <a:t>    target: '</a:t>
            </a:r>
            <a:r>
              <a:rPr lang="en-US" sz="1050" b="1" dirty="0" err="1">
                <a:latin typeface="Courier" pitchFamily="2" charset="0"/>
                <a:ea typeface="IBM Plex Sans"/>
                <a:cs typeface="IBM Plex Sans"/>
                <a:sym typeface="IBM Plex Sans"/>
              </a:rPr>
              <a:t>dpkafka</a:t>
            </a:r>
            <a:r>
              <a:rPr lang="en-US" sz="1050" b="1" dirty="0">
                <a:latin typeface="Courier" pitchFamily="2" charset="0"/>
                <a:ea typeface="IBM Plex Sans"/>
                <a:cs typeface="IBM Plex Sans"/>
                <a:sym typeface="IBM Plex Sans"/>
              </a:rPr>
              <a:t>://</a:t>
            </a:r>
            <a:r>
              <a:rPr lang="en-US" sz="1050" b="1" dirty="0" err="1">
                <a:latin typeface="Courier" pitchFamily="2" charset="0"/>
                <a:ea typeface="IBM Plex Sans"/>
                <a:cs typeface="IBM Plex Sans"/>
                <a:sym typeface="IBM Plex Sans"/>
              </a:rPr>
              <a:t>kafka-test?RequestTopic</a:t>
            </a:r>
            <a:r>
              <a:rPr lang="en-US" sz="1050" b="1" dirty="0">
                <a:latin typeface="Courier" pitchFamily="2" charset="0"/>
                <a:ea typeface="IBM Plex Sans"/>
                <a:cs typeface="IBM Plex Sans"/>
                <a:sym typeface="IBM Plex Sans"/>
              </a:rPr>
              <a:t>=</a:t>
            </a:r>
            <a:r>
              <a:rPr lang="en-US" sz="1050" b="1" dirty="0" err="1">
                <a:latin typeface="Courier" pitchFamily="2" charset="0"/>
                <a:ea typeface="IBM Plex Sans"/>
                <a:cs typeface="IBM Plex Sans"/>
                <a:sym typeface="IBM Plex Sans"/>
              </a:rPr>
              <a:t>request&amp;Key</a:t>
            </a:r>
            <a:r>
              <a:rPr lang="en-US" sz="1050" b="1" dirty="0">
                <a:latin typeface="Courier" pitchFamily="2" charset="0"/>
                <a:ea typeface="IBM Plex Sans"/>
                <a:cs typeface="IBM Plex Sans"/>
                <a:sym typeface="IBM Plex Sans"/>
              </a:rPr>
              <a:t>=413133&amp;KeyType=binary',</a:t>
            </a:r>
          </a:p>
          <a:p>
            <a:pPr defTabSz="12700" hangingPunct="0">
              <a:lnSpc>
                <a:spcPct val="12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050" dirty="0">
                <a:latin typeface="Courier" pitchFamily="2" charset="0"/>
                <a:ea typeface="IBM Plex Sans"/>
                <a:cs typeface="IBM Plex Sans"/>
                <a:sym typeface="IBM Plex Sans"/>
              </a:rPr>
              <a:t>    data: {withdraw: 100},</a:t>
            </a:r>
          </a:p>
          <a:p>
            <a:pPr defTabSz="12700" hangingPunct="0">
              <a:lnSpc>
                <a:spcPct val="12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050" dirty="0">
                <a:latin typeface="Courier" pitchFamily="2" charset="0"/>
                <a:ea typeface="IBM Plex Sans"/>
                <a:cs typeface="IBM Plex Sans"/>
                <a:sym typeface="IBM Plex Sans"/>
              </a:rPr>
              <a:t>    timeout: 10</a:t>
            </a:r>
          </a:p>
          <a:p>
            <a:pPr defTabSz="12700" hangingPunct="0">
              <a:lnSpc>
                <a:spcPct val="12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050" dirty="0">
                <a:latin typeface="Courier" pitchFamily="2" charset="0"/>
                <a:ea typeface="IBM Plex Sans"/>
                <a:cs typeface="IBM Plex Sans"/>
                <a:sym typeface="IBM Plex Sans"/>
              </a:rPr>
              <a:t>};</a:t>
            </a:r>
          </a:p>
          <a:p>
            <a:pPr defTabSz="12700" hangingPunct="0">
              <a:lnSpc>
                <a:spcPct val="12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050" dirty="0" err="1">
                <a:latin typeface="Courier" pitchFamily="2" charset="0"/>
                <a:ea typeface="IBM Plex Sans"/>
                <a:cs typeface="IBM Plex Sans"/>
                <a:sym typeface="IBM Plex Sans"/>
              </a:rPr>
              <a:t>urlopen.open</a:t>
            </a:r>
            <a:r>
              <a:rPr lang="en-US" sz="1050" dirty="0">
                <a:latin typeface="Courier" pitchFamily="2" charset="0"/>
                <a:ea typeface="IBM Plex Sans"/>
                <a:cs typeface="IBM Plex Sans"/>
                <a:sym typeface="IBM Plex Sans"/>
              </a:rPr>
              <a:t>(</a:t>
            </a:r>
            <a:r>
              <a:rPr lang="en-US" sz="1050" dirty="0" err="1">
                <a:latin typeface="Courier" pitchFamily="2" charset="0"/>
                <a:ea typeface="IBM Plex Sans"/>
                <a:cs typeface="IBM Plex Sans"/>
                <a:sym typeface="IBM Plex Sans"/>
              </a:rPr>
              <a:t>open_options</a:t>
            </a:r>
            <a:r>
              <a:rPr lang="en-US" sz="1050" dirty="0">
                <a:latin typeface="Courier" pitchFamily="2" charset="0"/>
                <a:ea typeface="IBM Plex Sans"/>
                <a:cs typeface="IBM Plex Sans"/>
                <a:sym typeface="IBM Plex Sans"/>
              </a:rPr>
              <a:t>, function (err, response) {</a:t>
            </a:r>
          </a:p>
          <a:p>
            <a:pPr defTabSz="12700" hangingPunct="0">
              <a:lnSpc>
                <a:spcPct val="12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050" dirty="0">
                <a:latin typeface="Courier" pitchFamily="2" charset="0"/>
                <a:ea typeface="IBM Plex Sans"/>
                <a:cs typeface="IBM Plex Sans"/>
                <a:sym typeface="IBM Plex Sans"/>
              </a:rPr>
              <a:t>    if (error) {</a:t>
            </a:r>
          </a:p>
          <a:p>
            <a:pPr defTabSz="12700" hangingPunct="0">
              <a:lnSpc>
                <a:spcPct val="12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050" dirty="0">
                <a:latin typeface="Courier" pitchFamily="2" charset="0"/>
                <a:ea typeface="IBM Plex Sans"/>
                <a:cs typeface="IBM Plex Sans"/>
                <a:sym typeface="IBM Plex Sans"/>
              </a:rPr>
              <a:t>        </a:t>
            </a:r>
            <a:r>
              <a:rPr lang="en-US" sz="1050" dirty="0" err="1">
                <a:latin typeface="Courier" pitchFamily="2" charset="0"/>
                <a:ea typeface="IBM Plex Sans"/>
                <a:cs typeface="IBM Plex Sans"/>
                <a:sym typeface="IBM Plex Sans"/>
              </a:rPr>
              <a:t>session.output.write</a:t>
            </a:r>
            <a:r>
              <a:rPr lang="en-US" sz="1050" dirty="0">
                <a:latin typeface="Courier" pitchFamily="2" charset="0"/>
                <a:ea typeface="IBM Plex Sans"/>
                <a:cs typeface="IBM Plex Sans"/>
                <a:sym typeface="IBM Plex Sans"/>
              </a:rPr>
              <a:t>({ error: "</a:t>
            </a:r>
            <a:r>
              <a:rPr lang="en-US" sz="1050" dirty="0" err="1">
                <a:latin typeface="Courier" pitchFamily="2" charset="0"/>
                <a:ea typeface="IBM Plex Sans"/>
                <a:cs typeface="IBM Plex Sans"/>
                <a:sym typeface="IBM Plex Sans"/>
              </a:rPr>
              <a:t>openCallback</a:t>
            </a:r>
            <a:r>
              <a:rPr lang="en-US" sz="1050" dirty="0">
                <a:latin typeface="Courier" pitchFamily="2" charset="0"/>
                <a:ea typeface="IBM Plex Sans"/>
                <a:cs typeface="IBM Plex Sans"/>
                <a:sym typeface="IBM Plex Sans"/>
              </a:rPr>
              <a:t> error: " + </a:t>
            </a:r>
            <a:r>
              <a:rPr lang="en-US" sz="1050" dirty="0" err="1">
                <a:latin typeface="Courier" pitchFamily="2" charset="0"/>
                <a:ea typeface="IBM Plex Sans"/>
                <a:cs typeface="IBM Plex Sans"/>
                <a:sym typeface="IBM Plex Sans"/>
              </a:rPr>
              <a:t>err.errorMessage</a:t>
            </a:r>
            <a:r>
              <a:rPr lang="en-US" sz="1050" dirty="0">
                <a:latin typeface="Courier" pitchFamily="2" charset="0"/>
                <a:ea typeface="IBM Plex Sans"/>
                <a:cs typeface="IBM Plex Sans"/>
                <a:sym typeface="IBM Plex Sans"/>
              </a:rPr>
              <a:t> });</a:t>
            </a:r>
          </a:p>
          <a:p>
            <a:pPr defTabSz="12700" hangingPunct="0">
              <a:lnSpc>
                <a:spcPct val="12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050" dirty="0">
                <a:latin typeface="Courier" pitchFamily="2" charset="0"/>
                <a:ea typeface="IBM Plex Sans"/>
                <a:cs typeface="IBM Plex Sans"/>
                <a:sym typeface="IBM Plex Sans"/>
              </a:rPr>
              <a:t>    } else {</a:t>
            </a:r>
          </a:p>
          <a:p>
            <a:pPr defTabSz="12700" hangingPunct="0">
              <a:lnSpc>
                <a:spcPct val="12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050" dirty="0">
                <a:latin typeface="Courier" pitchFamily="2" charset="0"/>
                <a:ea typeface="IBM Plex Sans"/>
                <a:cs typeface="IBM Plex Sans"/>
                <a:sym typeface="IBM Plex Sans"/>
              </a:rPr>
              <a:t>            </a:t>
            </a:r>
            <a:r>
              <a:rPr lang="en-US" sz="1050" dirty="0" err="1">
                <a:latin typeface="Courier" pitchFamily="2" charset="0"/>
                <a:ea typeface="IBM Plex Sans"/>
                <a:cs typeface="IBM Plex Sans"/>
                <a:sym typeface="IBM Plex Sans"/>
              </a:rPr>
              <a:t>response.readAsBuffer</a:t>
            </a:r>
            <a:r>
              <a:rPr lang="en-US" sz="1050" dirty="0">
                <a:latin typeface="Courier" pitchFamily="2" charset="0"/>
                <a:ea typeface="IBM Plex Sans"/>
                <a:cs typeface="IBM Plex Sans"/>
                <a:sym typeface="IBM Plex Sans"/>
              </a:rPr>
              <a:t>(function(</a:t>
            </a:r>
            <a:r>
              <a:rPr lang="en-US" sz="1050" dirty="0" err="1">
                <a:latin typeface="Courier" pitchFamily="2" charset="0"/>
                <a:ea typeface="IBM Plex Sans"/>
                <a:cs typeface="IBM Plex Sans"/>
                <a:sym typeface="IBM Plex Sans"/>
              </a:rPr>
              <a:t>readError</a:t>
            </a:r>
            <a:r>
              <a:rPr lang="en-US" sz="1050" dirty="0">
                <a:latin typeface="Courier" pitchFamily="2" charset="0"/>
                <a:ea typeface="IBM Plex Sans"/>
                <a:cs typeface="IBM Plex Sans"/>
                <a:sym typeface="IBM Plex Sans"/>
              </a:rPr>
              <a:t>, data) {</a:t>
            </a:r>
          </a:p>
          <a:p>
            <a:pPr defTabSz="12700" hangingPunct="0">
              <a:lnSpc>
                <a:spcPct val="12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050" dirty="0">
                <a:latin typeface="Courier" pitchFamily="2" charset="0"/>
                <a:ea typeface="IBM Plex Sans"/>
                <a:cs typeface="IBM Plex Sans"/>
                <a:sym typeface="IBM Plex Sans"/>
              </a:rPr>
              <a:t>            if (</a:t>
            </a:r>
            <a:r>
              <a:rPr lang="en-US" sz="1050" dirty="0" err="1">
                <a:latin typeface="Courier" pitchFamily="2" charset="0"/>
                <a:ea typeface="IBM Plex Sans"/>
                <a:cs typeface="IBM Plex Sans"/>
                <a:sym typeface="IBM Plex Sans"/>
              </a:rPr>
              <a:t>readError</a:t>
            </a:r>
            <a:r>
              <a:rPr lang="en-US" sz="1050" dirty="0">
                <a:latin typeface="Courier" pitchFamily="2" charset="0"/>
                <a:ea typeface="IBM Plex Sans"/>
                <a:cs typeface="IBM Plex Sans"/>
                <a:sym typeface="IBM Plex Sans"/>
              </a:rPr>
              <a:t>) {</a:t>
            </a:r>
          </a:p>
          <a:p>
            <a:pPr defTabSz="12700" hangingPunct="0">
              <a:lnSpc>
                <a:spcPct val="12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050" dirty="0">
                <a:latin typeface="Courier" pitchFamily="2" charset="0"/>
                <a:ea typeface="IBM Plex Sans"/>
                <a:cs typeface="IBM Plex Sans"/>
                <a:sym typeface="IBM Plex Sans"/>
              </a:rPr>
              <a:t>                </a:t>
            </a:r>
            <a:r>
              <a:rPr lang="en-US" sz="1050" dirty="0" err="1">
                <a:latin typeface="Courier" pitchFamily="2" charset="0"/>
                <a:ea typeface="IBM Plex Sans"/>
                <a:cs typeface="IBM Plex Sans"/>
                <a:sym typeface="IBM Plex Sans"/>
              </a:rPr>
              <a:t>session.output.write</a:t>
            </a:r>
            <a:r>
              <a:rPr lang="en-US" sz="1050" dirty="0">
                <a:latin typeface="Courier" pitchFamily="2" charset="0"/>
                <a:ea typeface="IBM Plex Sans"/>
                <a:cs typeface="IBM Plex Sans"/>
                <a:sym typeface="IBM Plex Sans"/>
              </a:rPr>
              <a:t>({error: "</a:t>
            </a:r>
            <a:r>
              <a:rPr lang="en-US" sz="1050" dirty="0" err="1">
                <a:latin typeface="Courier" pitchFamily="2" charset="0"/>
                <a:ea typeface="IBM Plex Sans"/>
                <a:cs typeface="IBM Plex Sans"/>
                <a:sym typeface="IBM Plex Sans"/>
              </a:rPr>
              <a:t>ReadAsBuffer</a:t>
            </a:r>
            <a:r>
              <a:rPr lang="en-US" sz="1050" dirty="0">
                <a:latin typeface="Courier" pitchFamily="2" charset="0"/>
                <a:ea typeface="IBM Plex Sans"/>
                <a:cs typeface="IBM Plex Sans"/>
                <a:sym typeface="IBM Plex Sans"/>
              </a:rPr>
              <a:t> Error: " + </a:t>
            </a:r>
            <a:r>
              <a:rPr lang="en-US" sz="1050" dirty="0" err="1">
                <a:latin typeface="Courier" pitchFamily="2" charset="0"/>
                <a:ea typeface="IBM Plex Sans"/>
                <a:cs typeface="IBM Plex Sans"/>
                <a:sym typeface="IBM Plex Sans"/>
              </a:rPr>
              <a:t>readError.toString</a:t>
            </a:r>
            <a:r>
              <a:rPr lang="en-US" sz="1050" dirty="0">
                <a:latin typeface="Courier" pitchFamily="2" charset="0"/>
                <a:ea typeface="IBM Plex Sans"/>
                <a:cs typeface="IBM Plex Sans"/>
                <a:sym typeface="IBM Plex Sans"/>
              </a:rPr>
              <a:t>() });</a:t>
            </a:r>
          </a:p>
          <a:p>
            <a:pPr defTabSz="12700" hangingPunct="0">
              <a:lnSpc>
                <a:spcPct val="12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050" dirty="0">
                <a:latin typeface="Courier" pitchFamily="2" charset="0"/>
                <a:ea typeface="IBM Plex Sans"/>
                <a:cs typeface="IBM Plex Sans"/>
                <a:sym typeface="IBM Plex Sans"/>
              </a:rPr>
              <a:t>            } else {</a:t>
            </a:r>
          </a:p>
          <a:p>
            <a:pPr defTabSz="12700" hangingPunct="0">
              <a:lnSpc>
                <a:spcPct val="12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050" dirty="0">
                <a:latin typeface="Courier" pitchFamily="2" charset="0"/>
                <a:ea typeface="IBM Plex Sans"/>
                <a:cs typeface="IBM Plex Sans"/>
                <a:sym typeface="IBM Plex Sans"/>
              </a:rPr>
              <a:t>                </a:t>
            </a:r>
            <a:r>
              <a:rPr lang="en-US" sz="1050" dirty="0" err="1">
                <a:latin typeface="Courier" pitchFamily="2" charset="0"/>
                <a:ea typeface="IBM Plex Sans"/>
                <a:cs typeface="IBM Plex Sans"/>
                <a:sym typeface="IBM Plex Sans"/>
              </a:rPr>
              <a:t>session.output.write</a:t>
            </a:r>
            <a:r>
              <a:rPr lang="en-US" sz="1050" dirty="0">
                <a:latin typeface="Courier" pitchFamily="2" charset="0"/>
                <a:ea typeface="IBM Plex Sans"/>
                <a:cs typeface="IBM Plex Sans"/>
                <a:sym typeface="IBM Plex Sans"/>
              </a:rPr>
              <a:t>(data);</a:t>
            </a:r>
          </a:p>
          <a:p>
            <a:pPr defTabSz="12700" hangingPunct="0">
              <a:lnSpc>
                <a:spcPct val="12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050" dirty="0">
                <a:latin typeface="Courier" pitchFamily="2" charset="0"/>
                <a:ea typeface="IBM Plex Sans"/>
                <a:cs typeface="IBM Plex Sans"/>
                <a:sym typeface="IBM Plex Sans"/>
              </a:rPr>
              <a:t>            }</a:t>
            </a:r>
          </a:p>
          <a:p>
            <a:pPr defTabSz="12700" hangingPunct="0">
              <a:lnSpc>
                <a:spcPct val="12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050" dirty="0">
                <a:latin typeface="Courier" pitchFamily="2" charset="0"/>
                <a:ea typeface="IBM Plex Sans"/>
                <a:cs typeface="IBM Plex Sans"/>
                <a:sym typeface="IBM Plex Sans"/>
              </a:rPr>
              <a:t>        });</a:t>
            </a:r>
          </a:p>
          <a:p>
            <a:pPr defTabSz="12700" hangingPunct="0">
              <a:lnSpc>
                <a:spcPct val="12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050" dirty="0">
                <a:latin typeface="Courier" pitchFamily="2" charset="0"/>
                <a:ea typeface="IBM Plex Sans"/>
                <a:cs typeface="IBM Plex Sans"/>
                <a:sym typeface="IBM Plex Sans"/>
              </a:rPr>
              <a:t>    }</a:t>
            </a:r>
          </a:p>
          <a:p>
            <a:pPr defTabSz="12700" hangingPunct="0">
              <a:lnSpc>
                <a:spcPct val="12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050" dirty="0">
                <a:latin typeface="Courier" pitchFamily="2" charset="0"/>
                <a:ea typeface="IBM Plex Sans"/>
                <a:cs typeface="IBM Plex Sans"/>
                <a:sym typeface="IBM Plex Sans"/>
              </a:rPr>
              <a:t>});</a:t>
            </a:r>
          </a:p>
        </p:txBody>
      </p:sp>
    </p:spTree>
    <p:extLst>
      <p:ext uri="{BB962C8B-B14F-4D97-AF65-F5344CB8AC3E}">
        <p14:creationId xmlns:p14="http://schemas.microsoft.com/office/powerpoint/2010/main" val="14379337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79AEE-C182-1A49-A094-7B6E619E8D57}"/>
              </a:ext>
            </a:extLst>
          </p:cNvPr>
          <p:cNvSpPr>
            <a:spLocks noGrp="1"/>
          </p:cNvSpPr>
          <p:nvPr>
            <p:ph type="title"/>
          </p:nvPr>
        </p:nvSpPr>
        <p:spPr>
          <a:xfrm>
            <a:off x="210311" y="201168"/>
            <a:ext cx="8038743" cy="528406"/>
          </a:xfrm>
        </p:spPr>
        <p:txBody>
          <a:bodyPr/>
          <a:lstStyle/>
          <a:p>
            <a:r>
              <a:rPr lang="en-US" dirty="0"/>
              <a:t>Integration with IBM Event Streams</a:t>
            </a:r>
          </a:p>
        </p:txBody>
      </p:sp>
      <p:sp>
        <p:nvSpPr>
          <p:cNvPr id="5" name="Slide Number Placeholder 4">
            <a:extLst>
              <a:ext uri="{FF2B5EF4-FFF2-40B4-BE49-F238E27FC236}">
                <a16:creationId xmlns:a16="http://schemas.microsoft.com/office/drawing/2014/main" id="{44E0002D-B0A9-0E46-B98C-FA9AFEE1D077}"/>
              </a:ext>
            </a:extLst>
          </p:cNvPr>
          <p:cNvSpPr>
            <a:spLocks noGrp="1"/>
          </p:cNvSpPr>
          <p:nvPr>
            <p:ph type="sldNum" sz="quarter" idx="11"/>
          </p:nvPr>
        </p:nvSpPr>
        <p:spPr>
          <a:xfrm>
            <a:off x="7104957" y="4858988"/>
            <a:ext cx="1828732" cy="166687"/>
          </a:xfrm>
        </p:spPr>
        <p:txBody>
          <a:bodyPr/>
          <a:lstStyle/>
          <a:p>
            <a:fld id="{59395FB3-9C97-154F-86B2-7E381B951268}" type="slidenum">
              <a:rPr lang="en-US" smtClean="0"/>
              <a:pPr/>
              <a:t>29</a:t>
            </a:fld>
            <a:endParaRPr lang="en-US" dirty="0"/>
          </a:p>
        </p:txBody>
      </p:sp>
      <p:sp>
        <p:nvSpPr>
          <p:cNvPr id="6" name="Footer Placeholder 5">
            <a:extLst>
              <a:ext uri="{FF2B5EF4-FFF2-40B4-BE49-F238E27FC236}">
                <a16:creationId xmlns:a16="http://schemas.microsoft.com/office/drawing/2014/main" id="{E9CD1F35-8BE2-A445-B0B5-C89ED9A3B385}"/>
              </a:ext>
            </a:extLst>
          </p:cNvPr>
          <p:cNvSpPr>
            <a:spLocks noGrp="1"/>
          </p:cNvSpPr>
          <p:nvPr>
            <p:ph type="ftr" sz="quarter" idx="3"/>
          </p:nvPr>
        </p:nvSpPr>
        <p:spPr>
          <a:xfrm>
            <a:off x="210311" y="4897241"/>
            <a:ext cx="4114735" cy="166687"/>
          </a:xfrm>
        </p:spPr>
        <p:txBody>
          <a:bodyPr/>
          <a:lstStyle/>
          <a:p>
            <a:r>
              <a:rPr lang="en-US" dirty="0" err="1"/>
              <a:t>TechCon</a:t>
            </a:r>
            <a:r>
              <a:rPr lang="en-US" dirty="0"/>
              <a:t> 2020/ © 2020 IBM Corporation</a:t>
            </a:r>
          </a:p>
        </p:txBody>
      </p:sp>
      <p:pic>
        <p:nvPicPr>
          <p:cNvPr id="7" name="Picture 6">
            <a:extLst>
              <a:ext uri="{FF2B5EF4-FFF2-40B4-BE49-F238E27FC236}">
                <a16:creationId xmlns:a16="http://schemas.microsoft.com/office/drawing/2014/main" id="{01540317-15A2-E14A-8469-B17CB7CCE4F2}"/>
              </a:ext>
            </a:extLst>
          </p:cNvPr>
          <p:cNvPicPr>
            <a:picLocks noChangeAspect="1"/>
          </p:cNvPicPr>
          <p:nvPr/>
        </p:nvPicPr>
        <p:blipFill>
          <a:blip r:embed="rId2"/>
          <a:stretch>
            <a:fillRect/>
          </a:stretch>
        </p:blipFill>
        <p:spPr>
          <a:xfrm>
            <a:off x="0" y="1152322"/>
            <a:ext cx="5499100" cy="990600"/>
          </a:xfrm>
          <a:prstGeom prst="rect">
            <a:avLst/>
          </a:prstGeom>
        </p:spPr>
      </p:pic>
      <p:pic>
        <p:nvPicPr>
          <p:cNvPr id="8" name="Picture 7">
            <a:extLst>
              <a:ext uri="{FF2B5EF4-FFF2-40B4-BE49-F238E27FC236}">
                <a16:creationId xmlns:a16="http://schemas.microsoft.com/office/drawing/2014/main" id="{6B3EC037-E5F9-7443-8757-EC299606AF1B}"/>
              </a:ext>
            </a:extLst>
          </p:cNvPr>
          <p:cNvPicPr>
            <a:picLocks noChangeAspect="1"/>
          </p:cNvPicPr>
          <p:nvPr/>
        </p:nvPicPr>
        <p:blipFill>
          <a:blip r:embed="rId3"/>
          <a:stretch>
            <a:fillRect/>
          </a:stretch>
        </p:blipFill>
        <p:spPr>
          <a:xfrm>
            <a:off x="0" y="899689"/>
            <a:ext cx="9144000" cy="3888211"/>
          </a:xfrm>
          <a:prstGeom prst="rect">
            <a:avLst/>
          </a:prstGeom>
        </p:spPr>
      </p:pic>
    </p:spTree>
    <p:extLst>
      <p:ext uri="{BB962C8B-B14F-4D97-AF65-F5344CB8AC3E}">
        <p14:creationId xmlns:p14="http://schemas.microsoft.com/office/powerpoint/2010/main" val="2647106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17AE75E-C634-FF40-8760-4D9C2539EC5C}"/>
              </a:ext>
            </a:extLst>
          </p:cNvPr>
          <p:cNvPicPr>
            <a:picLocks noChangeAspect="1"/>
          </p:cNvPicPr>
          <p:nvPr/>
        </p:nvPicPr>
        <p:blipFill rotWithShape="1">
          <a:blip r:embed="rId3" cstate="screen">
            <a:duotone>
              <a:schemeClr val="accent4">
                <a:shade val="45000"/>
                <a:satMod val="135000"/>
              </a:schemeClr>
              <a:prstClr val="white"/>
            </a:duotone>
            <a:alphaModFix amt="20000"/>
            <a:extLst>
              <a:ext uri="{28A0092B-C50C-407E-A947-70E740481C1C}">
                <a14:useLocalDpi xmlns:a14="http://schemas.microsoft.com/office/drawing/2010/main"/>
              </a:ext>
            </a:extLst>
          </a:blip>
          <a:srcRect/>
          <a:stretch/>
        </p:blipFill>
        <p:spPr>
          <a:xfrm>
            <a:off x="298" y="0"/>
            <a:ext cx="9143405" cy="5143500"/>
          </a:xfrm>
          <a:prstGeom prst="rect">
            <a:avLst/>
          </a:prstGeom>
        </p:spPr>
      </p:pic>
      <p:sp>
        <p:nvSpPr>
          <p:cNvPr id="11" name="Rectangle 10">
            <a:extLst>
              <a:ext uri="{FF2B5EF4-FFF2-40B4-BE49-F238E27FC236}">
                <a16:creationId xmlns:a16="http://schemas.microsoft.com/office/drawing/2014/main" id="{3E11F912-472E-754C-A6ED-AB1A12EA727E}"/>
              </a:ext>
            </a:extLst>
          </p:cNvPr>
          <p:cNvSpPr/>
          <p:nvPr/>
        </p:nvSpPr>
        <p:spPr>
          <a:xfrm>
            <a:off x="521550" y="1585484"/>
            <a:ext cx="6075675" cy="1650452"/>
          </a:xfrm>
          <a:prstGeom prst="rect">
            <a:avLst/>
          </a:prstGeom>
          <a:noFill/>
        </p:spPr>
        <p:txBody>
          <a:bodyPr wrap="square">
            <a:spAutoFit/>
          </a:bodyPr>
          <a:lstStyle/>
          <a:p>
            <a:r>
              <a:rPr lang="en-US" sz="2025" b="1" dirty="0">
                <a:latin typeface="IBM Plex Sans" panose="020B0503050203000203" pitchFamily="34" charset="0"/>
              </a:rPr>
              <a:t>IBM DataPower Gateway</a:t>
            </a:r>
          </a:p>
          <a:p>
            <a:r>
              <a:rPr lang="en-US" sz="2025" dirty="0">
                <a:latin typeface="IBM Plex Sans" panose="020B0503050203000203" pitchFamily="34" charset="0"/>
              </a:rPr>
              <a:t>is the industry-leading Security &amp; Integration gateway that help provide Security, Control, Integration, and Optimized access to a full range of API, Mobile, Web, SOA, B2B, and Cloud workloads.</a:t>
            </a:r>
            <a:endParaRPr lang="en-US" sz="2025" dirty="0">
              <a:solidFill>
                <a:srgbClr val="3E3E3E"/>
              </a:solidFill>
              <a:latin typeface="IBM Plex Sans" panose="020B0503050203000203" pitchFamily="34" charset="0"/>
            </a:endParaRPr>
          </a:p>
        </p:txBody>
      </p:sp>
      <p:sp>
        <p:nvSpPr>
          <p:cNvPr id="4" name="Footer Placeholder 3">
            <a:extLst>
              <a:ext uri="{FF2B5EF4-FFF2-40B4-BE49-F238E27FC236}">
                <a16:creationId xmlns:a16="http://schemas.microsoft.com/office/drawing/2014/main" id="{C21D90FF-74FD-4447-BC3F-AC0A0909818F}"/>
              </a:ext>
            </a:extLst>
          </p:cNvPr>
          <p:cNvSpPr txBox="1">
            <a:spLocks/>
          </p:cNvSpPr>
          <p:nvPr/>
        </p:nvSpPr>
        <p:spPr>
          <a:xfrm>
            <a:off x="56735" y="4943855"/>
            <a:ext cx="1731986" cy="166135"/>
          </a:xfrm>
          <a:prstGeom prst="rect">
            <a:avLst/>
          </a:prstGeom>
        </p:spPr>
        <p:txBody>
          <a:bodyPr/>
          <a:lstStyle>
            <a:defPPr>
              <a:defRPr lang="en-US"/>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a:lstStyle>
          <a:p>
            <a:r>
              <a:rPr lang="en-US" sz="600" dirty="0" err="1"/>
              <a:t>TechCon</a:t>
            </a:r>
            <a:r>
              <a:rPr lang="en-US" sz="600" dirty="0"/>
              <a:t> 2020/ © 2020 IBM Corporation</a:t>
            </a:r>
          </a:p>
        </p:txBody>
      </p:sp>
    </p:spTree>
    <p:extLst>
      <p:ext uri="{BB962C8B-B14F-4D97-AF65-F5344CB8AC3E}">
        <p14:creationId xmlns:p14="http://schemas.microsoft.com/office/powerpoint/2010/main" val="2176878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1BEC0-9E64-244E-8DC7-2951019E6BED}"/>
              </a:ext>
            </a:extLst>
          </p:cNvPr>
          <p:cNvSpPr>
            <a:spLocks noGrp="1"/>
          </p:cNvSpPr>
          <p:nvPr>
            <p:ph type="title"/>
          </p:nvPr>
        </p:nvSpPr>
        <p:spPr>
          <a:xfrm>
            <a:off x="228666" y="202265"/>
            <a:ext cx="8836412" cy="614858"/>
          </a:xfrm>
        </p:spPr>
        <p:txBody>
          <a:bodyPr/>
          <a:lstStyle/>
          <a:p>
            <a:r>
              <a:rPr lang="en-US" dirty="0"/>
              <a:t>Multi Protocol Gateway : Processing policy example for Consumer</a:t>
            </a:r>
          </a:p>
        </p:txBody>
      </p:sp>
      <p:sp>
        <p:nvSpPr>
          <p:cNvPr id="5" name="Slide Number Placeholder 4">
            <a:extLst>
              <a:ext uri="{FF2B5EF4-FFF2-40B4-BE49-F238E27FC236}">
                <a16:creationId xmlns:a16="http://schemas.microsoft.com/office/drawing/2014/main" id="{7D76F3A4-65E2-3541-ACBF-C3A1A82DB9C2}"/>
              </a:ext>
            </a:extLst>
          </p:cNvPr>
          <p:cNvSpPr>
            <a:spLocks noGrp="1"/>
          </p:cNvSpPr>
          <p:nvPr>
            <p:ph type="sldNum" sz="quarter" idx="11"/>
          </p:nvPr>
        </p:nvSpPr>
        <p:spPr/>
        <p:txBody>
          <a:bodyPr/>
          <a:lstStyle/>
          <a:p>
            <a:fld id="{59395FB3-9C97-154F-86B2-7E381B951268}" type="slidenum">
              <a:rPr lang="en-US" smtClean="0"/>
              <a:pPr/>
              <a:t>30</a:t>
            </a:fld>
            <a:endParaRPr lang="en-US" dirty="0"/>
          </a:p>
        </p:txBody>
      </p:sp>
      <p:sp>
        <p:nvSpPr>
          <p:cNvPr id="6" name="Footer Placeholder 5">
            <a:extLst>
              <a:ext uri="{FF2B5EF4-FFF2-40B4-BE49-F238E27FC236}">
                <a16:creationId xmlns:a16="http://schemas.microsoft.com/office/drawing/2014/main" id="{BC46703C-5A9B-1646-82A4-464BBBFFECB6}"/>
              </a:ext>
            </a:extLst>
          </p:cNvPr>
          <p:cNvSpPr>
            <a:spLocks noGrp="1"/>
          </p:cNvSpPr>
          <p:nvPr>
            <p:ph type="ftr" sz="quarter" idx="3"/>
          </p:nvPr>
        </p:nvSpPr>
        <p:spPr/>
        <p:txBody>
          <a:bodyPr/>
          <a:lstStyle/>
          <a:p>
            <a:r>
              <a:rPr lang="en-US" dirty="0" err="1"/>
              <a:t>TechCon</a:t>
            </a:r>
            <a:r>
              <a:rPr lang="en-US" dirty="0"/>
              <a:t> 2020/ © 2020 IBM Corporation</a:t>
            </a:r>
          </a:p>
        </p:txBody>
      </p:sp>
      <p:pic>
        <p:nvPicPr>
          <p:cNvPr id="7" name="Picture 6">
            <a:extLst>
              <a:ext uri="{FF2B5EF4-FFF2-40B4-BE49-F238E27FC236}">
                <a16:creationId xmlns:a16="http://schemas.microsoft.com/office/drawing/2014/main" id="{A12DFE0B-803D-9A4A-B7EB-096212E7E4A0}"/>
              </a:ext>
            </a:extLst>
          </p:cNvPr>
          <p:cNvPicPr>
            <a:picLocks noChangeAspect="1"/>
          </p:cNvPicPr>
          <p:nvPr/>
        </p:nvPicPr>
        <p:blipFill>
          <a:blip r:embed="rId2"/>
          <a:stretch>
            <a:fillRect/>
          </a:stretch>
        </p:blipFill>
        <p:spPr>
          <a:xfrm>
            <a:off x="38911" y="1149326"/>
            <a:ext cx="3969229" cy="3389573"/>
          </a:xfrm>
          <a:prstGeom prst="rect">
            <a:avLst/>
          </a:prstGeom>
        </p:spPr>
      </p:pic>
      <p:pic>
        <p:nvPicPr>
          <p:cNvPr id="8" name="Picture 7">
            <a:extLst>
              <a:ext uri="{FF2B5EF4-FFF2-40B4-BE49-F238E27FC236}">
                <a16:creationId xmlns:a16="http://schemas.microsoft.com/office/drawing/2014/main" id="{2C5D2FEA-4574-1C4E-9AEB-F76E975706C2}"/>
              </a:ext>
            </a:extLst>
          </p:cNvPr>
          <p:cNvPicPr>
            <a:picLocks noChangeAspect="1"/>
          </p:cNvPicPr>
          <p:nvPr/>
        </p:nvPicPr>
        <p:blipFill>
          <a:blip r:embed="rId3"/>
          <a:stretch>
            <a:fillRect/>
          </a:stretch>
        </p:blipFill>
        <p:spPr>
          <a:xfrm>
            <a:off x="4082593" y="973547"/>
            <a:ext cx="5022496" cy="3741130"/>
          </a:xfrm>
          <a:prstGeom prst="rect">
            <a:avLst/>
          </a:prstGeom>
        </p:spPr>
      </p:pic>
    </p:spTree>
    <p:extLst>
      <p:ext uri="{BB962C8B-B14F-4D97-AF65-F5344CB8AC3E}">
        <p14:creationId xmlns:p14="http://schemas.microsoft.com/office/powerpoint/2010/main" val="27193205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8FBF1-C9E6-B440-AFEE-A7324CC152C9}"/>
              </a:ext>
            </a:extLst>
          </p:cNvPr>
          <p:cNvSpPr>
            <a:spLocks noGrp="1"/>
          </p:cNvSpPr>
          <p:nvPr>
            <p:ph type="title"/>
          </p:nvPr>
        </p:nvSpPr>
        <p:spPr>
          <a:xfrm>
            <a:off x="210312" y="201168"/>
            <a:ext cx="7960922" cy="804672"/>
          </a:xfrm>
        </p:spPr>
        <p:txBody>
          <a:bodyPr/>
          <a:lstStyle/>
          <a:p>
            <a:r>
              <a:rPr lang="en-US" dirty="0"/>
              <a:t>Integration with IBM Event Streams</a:t>
            </a:r>
          </a:p>
        </p:txBody>
      </p:sp>
      <p:sp>
        <p:nvSpPr>
          <p:cNvPr id="5" name="Slide Number Placeholder 4">
            <a:extLst>
              <a:ext uri="{FF2B5EF4-FFF2-40B4-BE49-F238E27FC236}">
                <a16:creationId xmlns:a16="http://schemas.microsoft.com/office/drawing/2014/main" id="{33B5CAA8-317E-6240-91EC-A1E6410617F9}"/>
              </a:ext>
            </a:extLst>
          </p:cNvPr>
          <p:cNvSpPr>
            <a:spLocks noGrp="1"/>
          </p:cNvSpPr>
          <p:nvPr>
            <p:ph type="sldNum" sz="quarter" idx="11"/>
          </p:nvPr>
        </p:nvSpPr>
        <p:spPr>
          <a:xfrm>
            <a:off x="7104956" y="4940349"/>
            <a:ext cx="1828732" cy="166687"/>
          </a:xfrm>
        </p:spPr>
        <p:txBody>
          <a:bodyPr/>
          <a:lstStyle/>
          <a:p>
            <a:fld id="{59395FB3-9C97-154F-86B2-7E381B951268}" type="slidenum">
              <a:rPr lang="en-US" smtClean="0"/>
              <a:pPr/>
              <a:t>31</a:t>
            </a:fld>
            <a:endParaRPr lang="en-US" dirty="0"/>
          </a:p>
        </p:txBody>
      </p:sp>
      <p:sp>
        <p:nvSpPr>
          <p:cNvPr id="6" name="Footer Placeholder 5">
            <a:extLst>
              <a:ext uri="{FF2B5EF4-FFF2-40B4-BE49-F238E27FC236}">
                <a16:creationId xmlns:a16="http://schemas.microsoft.com/office/drawing/2014/main" id="{A111DC23-6BC4-2E47-A443-0486937993FC}"/>
              </a:ext>
            </a:extLst>
          </p:cNvPr>
          <p:cNvSpPr>
            <a:spLocks noGrp="1"/>
          </p:cNvSpPr>
          <p:nvPr>
            <p:ph type="ftr" sz="quarter" idx="3"/>
          </p:nvPr>
        </p:nvSpPr>
        <p:spPr>
          <a:xfrm>
            <a:off x="210312" y="4942332"/>
            <a:ext cx="4114735" cy="166687"/>
          </a:xfrm>
        </p:spPr>
        <p:txBody>
          <a:bodyPr/>
          <a:lstStyle/>
          <a:p>
            <a:r>
              <a:rPr lang="en-US" dirty="0" err="1"/>
              <a:t>TechCon</a:t>
            </a:r>
            <a:r>
              <a:rPr lang="en-US" dirty="0"/>
              <a:t> 2020/ © 2020 IBM Corporation</a:t>
            </a:r>
          </a:p>
        </p:txBody>
      </p:sp>
      <p:pic>
        <p:nvPicPr>
          <p:cNvPr id="7" name="Picture 6">
            <a:extLst>
              <a:ext uri="{FF2B5EF4-FFF2-40B4-BE49-F238E27FC236}">
                <a16:creationId xmlns:a16="http://schemas.microsoft.com/office/drawing/2014/main" id="{98973C01-0761-E14E-AB19-01B6FD36AC7B}"/>
              </a:ext>
            </a:extLst>
          </p:cNvPr>
          <p:cNvPicPr>
            <a:picLocks noChangeAspect="1"/>
          </p:cNvPicPr>
          <p:nvPr/>
        </p:nvPicPr>
        <p:blipFill>
          <a:blip r:embed="rId2"/>
          <a:stretch>
            <a:fillRect/>
          </a:stretch>
        </p:blipFill>
        <p:spPr>
          <a:xfrm>
            <a:off x="228666" y="2659165"/>
            <a:ext cx="8760926" cy="2281184"/>
          </a:xfrm>
          <a:prstGeom prst="rect">
            <a:avLst/>
          </a:prstGeom>
        </p:spPr>
      </p:pic>
      <p:pic>
        <p:nvPicPr>
          <p:cNvPr id="8" name="Picture 7">
            <a:extLst>
              <a:ext uri="{FF2B5EF4-FFF2-40B4-BE49-F238E27FC236}">
                <a16:creationId xmlns:a16="http://schemas.microsoft.com/office/drawing/2014/main" id="{A277E8DB-CC61-8A47-9297-E47EF643EA61}"/>
              </a:ext>
            </a:extLst>
          </p:cNvPr>
          <p:cNvPicPr>
            <a:picLocks noChangeAspect="1"/>
          </p:cNvPicPr>
          <p:nvPr/>
        </p:nvPicPr>
        <p:blipFill>
          <a:blip r:embed="rId3"/>
          <a:stretch>
            <a:fillRect/>
          </a:stretch>
        </p:blipFill>
        <p:spPr>
          <a:xfrm>
            <a:off x="306034" y="575022"/>
            <a:ext cx="8641805" cy="1996727"/>
          </a:xfrm>
          <a:prstGeom prst="rect">
            <a:avLst/>
          </a:prstGeom>
        </p:spPr>
      </p:pic>
    </p:spTree>
    <p:extLst>
      <p:ext uri="{BB962C8B-B14F-4D97-AF65-F5344CB8AC3E}">
        <p14:creationId xmlns:p14="http://schemas.microsoft.com/office/powerpoint/2010/main" val="11917061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317D7-A2DE-3C4E-91C1-B24B399BC2DB}"/>
              </a:ext>
            </a:extLst>
          </p:cNvPr>
          <p:cNvSpPr>
            <a:spLocks noGrp="1"/>
          </p:cNvSpPr>
          <p:nvPr>
            <p:ph type="title"/>
          </p:nvPr>
        </p:nvSpPr>
        <p:spPr>
          <a:xfrm>
            <a:off x="210311" y="201168"/>
            <a:ext cx="8550471" cy="804672"/>
          </a:xfrm>
        </p:spPr>
        <p:txBody>
          <a:bodyPr/>
          <a:lstStyle/>
          <a:p>
            <a:r>
              <a:rPr lang="en-US" dirty="0">
                <a:ea typeface="Helvetica Neue Medium" charset="0"/>
                <a:cs typeface="Aparajita" panose="020B0604020202020204" pitchFamily="34" charset="0"/>
              </a:rPr>
              <a:t>DataPower – </a:t>
            </a:r>
            <a:r>
              <a:rPr lang="en-US" dirty="0"/>
              <a:t>Kafka: XSLT Example for API Analytics offload</a:t>
            </a:r>
          </a:p>
        </p:txBody>
      </p:sp>
      <p:sp>
        <p:nvSpPr>
          <p:cNvPr id="3" name="Text Placeholder 2">
            <a:extLst>
              <a:ext uri="{FF2B5EF4-FFF2-40B4-BE49-F238E27FC236}">
                <a16:creationId xmlns:a16="http://schemas.microsoft.com/office/drawing/2014/main" id="{5F4F9993-3C44-0F4B-BBB3-071FA26B8B07}"/>
              </a:ext>
            </a:extLst>
          </p:cNvPr>
          <p:cNvSpPr>
            <a:spLocks noGrp="1"/>
          </p:cNvSpPr>
          <p:nvPr>
            <p:ph type="body" sz="quarter" idx="13"/>
          </p:nvPr>
        </p:nvSpPr>
        <p:spPr>
          <a:xfrm>
            <a:off x="228666" y="796112"/>
            <a:ext cx="8550472" cy="3252216"/>
          </a:xfrm>
        </p:spPr>
        <p:txBody>
          <a:bodyPr/>
          <a:lstStyle/>
          <a:p>
            <a:pPr defTabSz="12700" hangingPunct="0">
              <a:lnSpc>
                <a:spcPct val="12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dirty="0">
                <a:latin typeface="Courier" pitchFamily="2" charset="0"/>
                <a:ea typeface="IBM Plex Sans"/>
                <a:cs typeface="IBM Plex Sans"/>
                <a:sym typeface="IBM Plex Sans"/>
              </a:rPr>
              <a:t> </a:t>
            </a:r>
            <a:r>
              <a:rPr lang="en-US" sz="1050" dirty="0">
                <a:latin typeface="Courier" pitchFamily="2" charset="0"/>
                <a:ea typeface="IBM Plex Sans"/>
                <a:cs typeface="IBM Plex Sans"/>
                <a:sym typeface="IBM Plex Sans"/>
              </a:rPr>
              <a:t>&lt;</a:t>
            </a:r>
            <a:r>
              <a:rPr lang="en-US" sz="1050" dirty="0" err="1">
                <a:latin typeface="Courier" pitchFamily="2" charset="0"/>
                <a:ea typeface="IBM Plex Sans"/>
                <a:cs typeface="IBM Plex Sans"/>
                <a:sym typeface="IBM Plex Sans"/>
              </a:rPr>
              <a:t>xsl:variable</a:t>
            </a:r>
            <a:r>
              <a:rPr lang="en-US" sz="1050" dirty="0">
                <a:latin typeface="Courier" pitchFamily="2" charset="0"/>
                <a:ea typeface="IBM Plex Sans"/>
                <a:cs typeface="IBM Plex Sans"/>
                <a:sym typeface="IBM Plex Sans"/>
              </a:rPr>
              <a:t> name="headers"&gt;</a:t>
            </a:r>
          </a:p>
          <a:p>
            <a:pPr defTabSz="12700" hangingPunct="0">
              <a:lnSpc>
                <a:spcPct val="12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050" dirty="0">
                <a:latin typeface="Courier" pitchFamily="2" charset="0"/>
                <a:ea typeface="IBM Plex Sans"/>
                <a:cs typeface="IBM Plex Sans"/>
                <a:sym typeface="IBM Plex Sans"/>
              </a:rPr>
              <a:t>    &lt;header name="Content-Type"&gt;application/json&lt;/header&gt;</a:t>
            </a:r>
          </a:p>
          <a:p>
            <a:pPr defTabSz="12700" hangingPunct="0">
              <a:lnSpc>
                <a:spcPct val="12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050" dirty="0">
                <a:latin typeface="Courier" pitchFamily="2" charset="0"/>
                <a:ea typeface="IBM Plex Sans"/>
                <a:cs typeface="IBM Plex Sans"/>
                <a:sym typeface="IBM Plex Sans"/>
              </a:rPr>
              <a:t>  &lt;/</a:t>
            </a:r>
            <a:r>
              <a:rPr lang="en-US" sz="1050" dirty="0" err="1">
                <a:latin typeface="Courier" pitchFamily="2" charset="0"/>
                <a:ea typeface="IBM Plex Sans"/>
                <a:cs typeface="IBM Plex Sans"/>
                <a:sym typeface="IBM Plex Sans"/>
              </a:rPr>
              <a:t>xsl:variable</a:t>
            </a:r>
            <a:r>
              <a:rPr lang="en-US" sz="1050" dirty="0">
                <a:latin typeface="Courier" pitchFamily="2" charset="0"/>
                <a:ea typeface="IBM Plex Sans"/>
                <a:cs typeface="IBM Plex Sans"/>
                <a:sym typeface="IBM Plex Sans"/>
              </a:rPr>
              <a:t>&gt;</a:t>
            </a:r>
          </a:p>
          <a:p>
            <a:pPr defTabSz="12700" hangingPunct="0">
              <a:lnSpc>
                <a:spcPct val="12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050" dirty="0">
                <a:latin typeface="Courier" pitchFamily="2" charset="0"/>
                <a:ea typeface="IBM Plex Sans"/>
                <a:cs typeface="IBM Plex Sans"/>
                <a:sym typeface="IBM Plex Sans"/>
              </a:rPr>
              <a:t>  &lt;</a:t>
            </a:r>
            <a:r>
              <a:rPr lang="en-US" sz="1050" dirty="0" err="1">
                <a:latin typeface="Courier" pitchFamily="2" charset="0"/>
                <a:ea typeface="IBM Plex Sans"/>
                <a:cs typeface="IBM Plex Sans"/>
                <a:sym typeface="IBM Plex Sans"/>
              </a:rPr>
              <a:t>xsl:variable</a:t>
            </a:r>
            <a:r>
              <a:rPr lang="en-US" sz="1050" dirty="0">
                <a:latin typeface="Courier" pitchFamily="2" charset="0"/>
                <a:ea typeface="IBM Plex Sans"/>
                <a:cs typeface="IBM Plex Sans"/>
                <a:sym typeface="IBM Plex Sans"/>
              </a:rPr>
              <a:t> name="publish"&gt;</a:t>
            </a:r>
          </a:p>
          <a:p>
            <a:pPr defTabSz="12700" hangingPunct="0">
              <a:lnSpc>
                <a:spcPct val="12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050" b="1" dirty="0">
                <a:latin typeface="Courier" pitchFamily="2" charset="0"/>
                <a:ea typeface="IBM Plex Sans"/>
                <a:cs typeface="IBM Plex Sans"/>
                <a:sym typeface="IBM Plex Sans"/>
              </a:rPr>
              <a:t>    &lt;</a:t>
            </a:r>
            <a:r>
              <a:rPr lang="en-US" sz="1050" b="1" dirty="0" err="1">
                <a:latin typeface="Courier" pitchFamily="2" charset="0"/>
                <a:ea typeface="IBM Plex Sans"/>
                <a:cs typeface="IBM Plex Sans"/>
                <a:sym typeface="IBM Plex Sans"/>
              </a:rPr>
              <a:t>dp:url-open</a:t>
            </a:r>
            <a:r>
              <a:rPr lang="en-US" sz="1050" b="1" dirty="0">
                <a:latin typeface="Courier" pitchFamily="2" charset="0"/>
                <a:ea typeface="IBM Plex Sans"/>
                <a:cs typeface="IBM Plex Sans"/>
                <a:sym typeface="IBM Plex Sans"/>
              </a:rPr>
              <a:t> target="</a:t>
            </a:r>
            <a:r>
              <a:rPr lang="en-US" sz="1050" b="1" dirty="0" err="1">
                <a:latin typeface="Courier" pitchFamily="2" charset="0"/>
                <a:ea typeface="IBM Plex Sans"/>
                <a:cs typeface="IBM Plex Sans"/>
                <a:sym typeface="IBM Plex Sans"/>
              </a:rPr>
              <a:t>dpkafka</a:t>
            </a:r>
            <a:r>
              <a:rPr lang="en-US" sz="1050" b="1" dirty="0">
                <a:latin typeface="Courier" pitchFamily="2" charset="0"/>
                <a:ea typeface="IBM Plex Sans"/>
                <a:cs typeface="IBM Plex Sans"/>
                <a:sym typeface="IBM Plex Sans"/>
              </a:rPr>
              <a:t>://</a:t>
            </a:r>
            <a:r>
              <a:rPr lang="en-US" sz="1050" b="1" dirty="0" err="1">
                <a:latin typeface="Courier" pitchFamily="2" charset="0"/>
                <a:ea typeface="IBM Plex Sans"/>
                <a:cs typeface="IBM Plex Sans"/>
                <a:sym typeface="IBM Plex Sans"/>
              </a:rPr>
              <a:t>kafka</a:t>
            </a:r>
            <a:r>
              <a:rPr lang="en-US" sz="1050" b="1" dirty="0">
                <a:latin typeface="Courier" pitchFamily="2" charset="0"/>
                <a:ea typeface="IBM Plex Sans"/>
                <a:cs typeface="IBM Plex Sans"/>
                <a:sym typeface="IBM Plex Sans"/>
              </a:rPr>
              <a:t>-analytics/?</a:t>
            </a:r>
            <a:r>
              <a:rPr lang="en-US" sz="1050" b="1" dirty="0" err="1">
                <a:latin typeface="Courier" pitchFamily="2" charset="0"/>
                <a:ea typeface="IBM Plex Sans"/>
                <a:cs typeface="IBM Plex Sans"/>
                <a:sym typeface="IBM Plex Sans"/>
              </a:rPr>
              <a:t>RequestQueue</a:t>
            </a:r>
            <a:r>
              <a:rPr lang="en-US" sz="1050" b="1" dirty="0">
                <a:latin typeface="Courier" pitchFamily="2" charset="0"/>
                <a:ea typeface="IBM Plex Sans"/>
                <a:cs typeface="IBM Plex Sans"/>
                <a:sym typeface="IBM Plex Sans"/>
              </a:rPr>
              <a:t>=</a:t>
            </a:r>
            <a:r>
              <a:rPr lang="en-US" sz="1050" b="1" dirty="0" err="1">
                <a:latin typeface="Courier" pitchFamily="2" charset="0"/>
                <a:ea typeface="IBM Plex Sans"/>
                <a:cs typeface="IBM Plex Sans"/>
                <a:sym typeface="IBM Plex Sans"/>
              </a:rPr>
              <a:t>analytics&amp;amp;Key</a:t>
            </a:r>
            <a:r>
              <a:rPr lang="en-US" sz="1050" b="1" dirty="0">
                <a:latin typeface="Courier" pitchFamily="2" charset="0"/>
                <a:ea typeface="IBM Plex Sans"/>
                <a:cs typeface="IBM Plex Sans"/>
                <a:sym typeface="IBM Plex Sans"/>
              </a:rPr>
              <a:t>=Fred" http-headers="$headers" response="</a:t>
            </a:r>
            <a:r>
              <a:rPr lang="en-US" sz="1050" b="1" dirty="0" err="1">
                <a:latin typeface="Courier" pitchFamily="2" charset="0"/>
                <a:ea typeface="IBM Plex Sans"/>
                <a:cs typeface="IBM Plex Sans"/>
                <a:sym typeface="IBM Plex Sans"/>
              </a:rPr>
              <a:t>responsecode</a:t>
            </a:r>
            <a:r>
              <a:rPr lang="en-US" sz="1050" b="1" dirty="0">
                <a:latin typeface="Courier" pitchFamily="2" charset="0"/>
                <a:ea typeface="IBM Plex Sans"/>
                <a:cs typeface="IBM Plex Sans"/>
                <a:sym typeface="IBM Plex Sans"/>
              </a:rPr>
              <a:t>-binary"&gt;</a:t>
            </a:r>
          </a:p>
          <a:p>
            <a:pPr defTabSz="12700" hangingPunct="0">
              <a:lnSpc>
                <a:spcPct val="12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050" dirty="0">
                <a:latin typeface="Courier" pitchFamily="2" charset="0"/>
                <a:ea typeface="IBM Plex Sans"/>
                <a:cs typeface="IBM Plex Sans"/>
                <a:sym typeface="IBM Plex Sans"/>
              </a:rPr>
              <a:t>    {"</a:t>
            </a:r>
            <a:r>
              <a:rPr lang="en-US" sz="1050" dirty="0" err="1">
                <a:latin typeface="Courier" pitchFamily="2" charset="0"/>
                <a:ea typeface="IBM Plex Sans"/>
                <a:cs typeface="IBM Plex Sans"/>
                <a:sym typeface="IBM Plex Sans"/>
              </a:rPr>
              <a:t>api</a:t>
            </a:r>
            <a:r>
              <a:rPr lang="en-US" sz="1050" dirty="0">
                <a:latin typeface="Courier" pitchFamily="2" charset="0"/>
                <a:ea typeface="IBM Plex Sans"/>
                <a:cs typeface="IBM Plex Sans"/>
                <a:sym typeface="IBM Plex Sans"/>
              </a:rPr>
              <a:t>":"</a:t>
            </a:r>
            <a:r>
              <a:rPr lang="en-US" sz="1050" dirty="0" err="1">
                <a:latin typeface="Courier" pitchFamily="2" charset="0"/>
                <a:ea typeface="IBM Plex Sans"/>
                <a:cs typeface="IBM Plex Sans"/>
                <a:sym typeface="IBM Plex Sans"/>
              </a:rPr>
              <a:t>withdrawl</a:t>
            </a:r>
            <a:r>
              <a:rPr lang="en-US" sz="1050" dirty="0">
                <a:latin typeface="Courier" pitchFamily="2" charset="0"/>
                <a:ea typeface="IBM Plex Sans"/>
                <a:cs typeface="IBM Plex Sans"/>
                <a:sym typeface="IBM Plex Sans"/>
              </a:rPr>
              <a:t>", "result": "success"}</a:t>
            </a:r>
          </a:p>
          <a:p>
            <a:pPr defTabSz="12700" hangingPunct="0">
              <a:lnSpc>
                <a:spcPct val="12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050" dirty="0">
                <a:latin typeface="Courier" pitchFamily="2" charset="0"/>
                <a:ea typeface="IBM Plex Sans"/>
                <a:cs typeface="IBM Plex Sans"/>
                <a:sym typeface="IBM Plex Sans"/>
              </a:rPr>
              <a:t>    &lt;/</a:t>
            </a:r>
            <a:r>
              <a:rPr lang="en-US" sz="1050" dirty="0" err="1">
                <a:latin typeface="Courier" pitchFamily="2" charset="0"/>
                <a:ea typeface="IBM Plex Sans"/>
                <a:cs typeface="IBM Plex Sans"/>
                <a:sym typeface="IBM Plex Sans"/>
              </a:rPr>
              <a:t>dp:url-open</a:t>
            </a:r>
            <a:r>
              <a:rPr lang="en-US" sz="1050" dirty="0">
                <a:latin typeface="Courier" pitchFamily="2" charset="0"/>
                <a:ea typeface="IBM Plex Sans"/>
                <a:cs typeface="IBM Plex Sans"/>
                <a:sym typeface="IBM Plex Sans"/>
              </a:rPr>
              <a:t>&gt;</a:t>
            </a:r>
          </a:p>
          <a:p>
            <a:pPr defTabSz="12700" hangingPunct="0">
              <a:lnSpc>
                <a:spcPct val="12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050" dirty="0">
                <a:latin typeface="Courier" pitchFamily="2" charset="0"/>
                <a:ea typeface="IBM Plex Sans"/>
                <a:cs typeface="IBM Plex Sans"/>
                <a:sym typeface="IBM Plex Sans"/>
              </a:rPr>
              <a:t>  &lt;/</a:t>
            </a:r>
            <a:r>
              <a:rPr lang="en-US" sz="1050" dirty="0" err="1">
                <a:latin typeface="Courier" pitchFamily="2" charset="0"/>
                <a:ea typeface="IBM Plex Sans"/>
                <a:cs typeface="IBM Plex Sans"/>
                <a:sym typeface="IBM Plex Sans"/>
              </a:rPr>
              <a:t>xsl:variable</a:t>
            </a:r>
            <a:r>
              <a:rPr lang="en-US" sz="1050" dirty="0">
                <a:latin typeface="Courier" pitchFamily="2" charset="0"/>
                <a:ea typeface="IBM Plex Sans"/>
                <a:cs typeface="IBM Plex Sans"/>
                <a:sym typeface="IBM Plex Sans"/>
              </a:rPr>
              <a:t>&gt;</a:t>
            </a:r>
            <a:endParaRPr lang="en-US" sz="1050" dirty="0"/>
          </a:p>
        </p:txBody>
      </p:sp>
      <p:sp>
        <p:nvSpPr>
          <p:cNvPr id="5" name="Slide Number Placeholder 4">
            <a:extLst>
              <a:ext uri="{FF2B5EF4-FFF2-40B4-BE49-F238E27FC236}">
                <a16:creationId xmlns:a16="http://schemas.microsoft.com/office/drawing/2014/main" id="{07E945A5-B263-A544-868F-58C609A6D07D}"/>
              </a:ext>
            </a:extLst>
          </p:cNvPr>
          <p:cNvSpPr>
            <a:spLocks noGrp="1"/>
          </p:cNvSpPr>
          <p:nvPr>
            <p:ph type="sldNum" sz="quarter" idx="11"/>
          </p:nvPr>
        </p:nvSpPr>
        <p:spPr/>
        <p:txBody>
          <a:bodyPr/>
          <a:lstStyle/>
          <a:p>
            <a:fld id="{59395FB3-9C97-154F-86B2-7E381B951268}" type="slidenum">
              <a:rPr lang="en-US" smtClean="0"/>
              <a:pPr/>
              <a:t>32</a:t>
            </a:fld>
            <a:endParaRPr lang="en-US" dirty="0"/>
          </a:p>
        </p:txBody>
      </p:sp>
      <p:sp>
        <p:nvSpPr>
          <p:cNvPr id="6" name="Footer Placeholder 5">
            <a:extLst>
              <a:ext uri="{FF2B5EF4-FFF2-40B4-BE49-F238E27FC236}">
                <a16:creationId xmlns:a16="http://schemas.microsoft.com/office/drawing/2014/main" id="{0CC12DC0-FC0A-B345-911D-28DC1F813C77}"/>
              </a:ext>
            </a:extLst>
          </p:cNvPr>
          <p:cNvSpPr>
            <a:spLocks noGrp="1"/>
          </p:cNvSpPr>
          <p:nvPr>
            <p:ph type="ftr" sz="quarter" idx="3"/>
          </p:nvPr>
        </p:nvSpPr>
        <p:spPr/>
        <p:txBody>
          <a:bodyPr/>
          <a:lstStyle/>
          <a:p>
            <a:r>
              <a:rPr lang="en-US"/>
              <a:t>TechCon 2020/ © 2020 IBM Corporation</a:t>
            </a:r>
            <a:endParaRPr lang="en-US" dirty="0"/>
          </a:p>
        </p:txBody>
      </p:sp>
    </p:spTree>
    <p:extLst>
      <p:ext uri="{BB962C8B-B14F-4D97-AF65-F5344CB8AC3E}">
        <p14:creationId xmlns:p14="http://schemas.microsoft.com/office/powerpoint/2010/main" val="42307738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B18A3-FCE2-D844-B065-E8D8E0897F6B}"/>
              </a:ext>
            </a:extLst>
          </p:cNvPr>
          <p:cNvSpPr>
            <a:spLocks noGrp="1"/>
          </p:cNvSpPr>
          <p:nvPr>
            <p:ph type="title"/>
          </p:nvPr>
        </p:nvSpPr>
        <p:spPr>
          <a:xfrm>
            <a:off x="201168" y="245364"/>
            <a:ext cx="6057127" cy="804672"/>
          </a:xfrm>
        </p:spPr>
        <p:txBody>
          <a:bodyPr/>
          <a:lstStyle/>
          <a:p>
            <a:r>
              <a:rPr lang="en-US" dirty="0"/>
              <a:t>Don’t forget to continue the chat..</a:t>
            </a:r>
          </a:p>
        </p:txBody>
      </p:sp>
      <p:sp>
        <p:nvSpPr>
          <p:cNvPr id="3" name="Text Placeholder 2">
            <a:extLst>
              <a:ext uri="{FF2B5EF4-FFF2-40B4-BE49-F238E27FC236}">
                <a16:creationId xmlns:a16="http://schemas.microsoft.com/office/drawing/2014/main" id="{3BD721AE-28FB-614B-8C74-1544A06CDBC2}"/>
              </a:ext>
            </a:extLst>
          </p:cNvPr>
          <p:cNvSpPr>
            <a:spLocks noGrp="1"/>
          </p:cNvSpPr>
          <p:nvPr>
            <p:ph type="body" sz="quarter" idx="13"/>
          </p:nvPr>
        </p:nvSpPr>
        <p:spPr>
          <a:xfrm>
            <a:off x="219455" y="1243584"/>
            <a:ext cx="8695877" cy="3252216"/>
          </a:xfrm>
        </p:spPr>
        <p:txBody>
          <a:bodyPr/>
          <a:lstStyle/>
          <a:p>
            <a:r>
              <a:rPr lang="en-US" b="1" dirty="0"/>
              <a:t>What's New in IBM DataPower Gateway</a:t>
            </a:r>
            <a:r>
              <a:rPr lang="en-US" dirty="0"/>
              <a:t> on </a:t>
            </a:r>
            <a:r>
              <a:rPr lang="en-US" u="sng" dirty="0"/>
              <a:t>Tuesday, September 8</a:t>
            </a:r>
            <a:r>
              <a:rPr lang="en-US" u="sng" baseline="30000" dirty="0"/>
              <a:t>th</a:t>
            </a:r>
            <a:r>
              <a:rPr lang="en-US" u="sng" dirty="0"/>
              <a:t> at 10 AM ET. </a:t>
            </a:r>
            <a:br>
              <a:rPr lang="en-US" dirty="0"/>
            </a:br>
            <a:br>
              <a:rPr lang="en-US" dirty="0"/>
            </a:br>
            <a:r>
              <a:rPr lang="en-US" dirty="0"/>
              <a:t>Webcast Registration:      </a:t>
            </a:r>
            <a:r>
              <a:rPr lang="en-US" u="sng" dirty="0">
                <a:hlinkClick r:id="rId2"/>
              </a:rPr>
              <a:t>https://event.on24.com/wcc/r/2622376/30A32986942EF12391C797A84286CFB5</a:t>
            </a:r>
            <a:r>
              <a:rPr lang="en-US" dirty="0"/>
              <a:t> </a:t>
            </a:r>
          </a:p>
          <a:p>
            <a:br>
              <a:rPr lang="en-US" dirty="0"/>
            </a:br>
            <a:r>
              <a:rPr lang="en-US" dirty="0"/>
              <a:t>Webcast Series: </a:t>
            </a:r>
            <a:r>
              <a:rPr lang="en-US" u="sng" dirty="0">
                <a:hlinkClick r:id="rId3"/>
              </a:rPr>
              <a:t>https://event.on24.com/wcc/r/2622164/A7A6C217A53BAFBF4E83355225270976/816622</a:t>
            </a:r>
            <a:r>
              <a:rPr lang="en-US" dirty="0"/>
              <a:t> </a:t>
            </a:r>
          </a:p>
          <a:p>
            <a:r>
              <a:rPr lang="en-US" b="1" dirty="0"/>
              <a:t> </a:t>
            </a:r>
            <a:endParaRPr lang="en-US" dirty="0"/>
          </a:p>
        </p:txBody>
      </p:sp>
      <p:sp>
        <p:nvSpPr>
          <p:cNvPr id="5" name="Slide Number Placeholder 4">
            <a:extLst>
              <a:ext uri="{FF2B5EF4-FFF2-40B4-BE49-F238E27FC236}">
                <a16:creationId xmlns:a16="http://schemas.microsoft.com/office/drawing/2014/main" id="{0A1A13EC-59FE-594C-8A71-DF020AFF23E8}"/>
              </a:ext>
            </a:extLst>
          </p:cNvPr>
          <p:cNvSpPr>
            <a:spLocks noGrp="1"/>
          </p:cNvSpPr>
          <p:nvPr>
            <p:ph type="sldNum" sz="quarter" idx="11"/>
          </p:nvPr>
        </p:nvSpPr>
        <p:spPr/>
        <p:txBody>
          <a:bodyPr/>
          <a:lstStyle/>
          <a:p>
            <a:fld id="{59395FB3-9C97-154F-86B2-7E381B951268}" type="slidenum">
              <a:rPr lang="en-US" smtClean="0"/>
              <a:pPr/>
              <a:t>33</a:t>
            </a:fld>
            <a:endParaRPr lang="en-US" dirty="0"/>
          </a:p>
        </p:txBody>
      </p:sp>
      <p:sp>
        <p:nvSpPr>
          <p:cNvPr id="6" name="Footer Placeholder 5">
            <a:extLst>
              <a:ext uri="{FF2B5EF4-FFF2-40B4-BE49-F238E27FC236}">
                <a16:creationId xmlns:a16="http://schemas.microsoft.com/office/drawing/2014/main" id="{4AB03962-7004-CC4F-9037-4FCB845C8D42}"/>
              </a:ext>
            </a:extLst>
          </p:cNvPr>
          <p:cNvSpPr>
            <a:spLocks noGrp="1"/>
          </p:cNvSpPr>
          <p:nvPr>
            <p:ph type="ftr" sz="quarter" idx="3"/>
          </p:nvPr>
        </p:nvSpPr>
        <p:spPr/>
        <p:txBody>
          <a:bodyPr/>
          <a:lstStyle/>
          <a:p>
            <a:r>
              <a:rPr lang="en-US"/>
              <a:t>TechCon 2020/ © 2020 IBM Corporation</a:t>
            </a:r>
            <a:endParaRPr lang="en-US" dirty="0"/>
          </a:p>
        </p:txBody>
      </p:sp>
    </p:spTree>
    <p:extLst>
      <p:ext uri="{BB962C8B-B14F-4D97-AF65-F5344CB8AC3E}">
        <p14:creationId xmlns:p14="http://schemas.microsoft.com/office/powerpoint/2010/main" val="25293138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dirty="0"/>
              <a:t>Thank you</a:t>
            </a:r>
          </a:p>
        </p:txBody>
      </p:sp>
      <p:sp>
        <p:nvSpPr>
          <p:cNvPr id="5" name="Text Placeholder 1"/>
          <p:cNvSpPr>
            <a:spLocks noGrp="1"/>
          </p:cNvSpPr>
          <p:nvPr>
            <p:ph type="body" sz="quarter" idx="13"/>
          </p:nvPr>
        </p:nvSpPr>
        <p:spPr/>
        <p:txBody>
          <a:bodyPr/>
          <a:lstStyle/>
          <a:p>
            <a:r>
              <a:rPr lang="en-US" dirty="0"/>
              <a:t>Priyanka Kohli</a:t>
            </a:r>
          </a:p>
          <a:p>
            <a:r>
              <a:rPr lang="en-US" dirty="0"/>
              <a:t>Offering Manager</a:t>
            </a:r>
          </a:p>
          <a:p>
            <a:r>
              <a:rPr lang="en-US" dirty="0"/>
              <a:t>—</a:t>
            </a:r>
          </a:p>
          <a:p>
            <a:r>
              <a:rPr lang="en-US" dirty="0" err="1"/>
              <a:t>kohlip@us.ibm.com</a:t>
            </a:r>
            <a:endParaRPr lang="en-US" dirty="0"/>
          </a:p>
          <a:p>
            <a:r>
              <a:rPr lang="en-US" dirty="0"/>
              <a:t>+1-224-251-9487</a:t>
            </a:r>
          </a:p>
          <a:p>
            <a:r>
              <a:rPr lang="en-US" dirty="0"/>
              <a:t>ibm.com</a:t>
            </a:r>
          </a:p>
        </p:txBody>
      </p:sp>
      <p:sp>
        <p:nvSpPr>
          <p:cNvPr id="10" name="Text Placeholder 2">
            <a:extLst>
              <a:ext uri="{FF2B5EF4-FFF2-40B4-BE49-F238E27FC236}">
                <a16:creationId xmlns:a16="http://schemas.microsoft.com/office/drawing/2014/main" id="{DEE7A713-0090-C649-8140-85567F8C5B2E}"/>
              </a:ext>
            </a:extLst>
          </p:cNvPr>
          <p:cNvSpPr>
            <a:spLocks noGrp="1"/>
          </p:cNvSpPr>
          <p:nvPr>
            <p:ph type="body" sz="quarter" idx="14"/>
          </p:nvPr>
        </p:nvSpPr>
        <p:spPr/>
        <p:txBody>
          <a:bodyPr/>
          <a:lstStyle/>
          <a:p>
            <a:r>
              <a:rPr lang="en-US" dirty="0"/>
              <a:t>© Copyright IBM Corporation 2019. All rights reserved. The information contained in these materials is provided for informational purposes only, and is provided AS IS without warranty of any kind, express or implied. Any statement of direction represents IBM’s current intent, is subject to change or withdrawal, and represent only goals and objectives. IBM, the IBM logo, and ibm.com are trademarks of IBM Corp., registered in many jurisdictions worldwide. Other product and service names might be trademarks of IBM or other companies. A current list of IBM trademarks is available at </a:t>
            </a:r>
            <a:r>
              <a:rPr lang="en-US" dirty="0">
                <a:hlinkClick r:id="rId2"/>
              </a:rPr>
              <a:t>Copyright and trademark information</a:t>
            </a:r>
            <a:r>
              <a:rPr lang="en-US" dirty="0"/>
              <a:t>.</a:t>
            </a:r>
          </a:p>
        </p:txBody>
      </p:sp>
      <p:sp>
        <p:nvSpPr>
          <p:cNvPr id="4" name="Slide Number Placeholder"/>
          <p:cNvSpPr>
            <a:spLocks noGrp="1"/>
          </p:cNvSpPr>
          <p:nvPr>
            <p:ph type="sldNum" sz="quarter" idx="11"/>
          </p:nvPr>
        </p:nvSpPr>
        <p:spPr/>
        <p:txBody>
          <a:bodyPr/>
          <a:lstStyle/>
          <a:p>
            <a:fld id="{59395FB3-9C97-154F-86B2-7E381B951268}" type="slidenum">
              <a:rPr lang="en-US" smtClean="0"/>
              <a:pPr/>
              <a:t>34</a:t>
            </a:fld>
            <a:endParaRPr lang="en-US" dirty="0"/>
          </a:p>
        </p:txBody>
      </p:sp>
      <p:sp>
        <p:nvSpPr>
          <p:cNvPr id="7" name="Footer Placeholder">
            <a:extLst>
              <a:ext uri="{FF2B5EF4-FFF2-40B4-BE49-F238E27FC236}">
                <a16:creationId xmlns:a16="http://schemas.microsoft.com/office/drawing/2014/main" id="{E01AAF10-7F4D-7741-B87F-49E102910990}"/>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tx1"/>
                </a:solidFill>
                <a:latin typeface="IBM Plex Sans" panose="020B0503050203000203" pitchFamily="34" charset="0"/>
              </a:defRPr>
            </a:lvl1pPr>
          </a:lstStyle>
          <a:p>
            <a:r>
              <a:rPr lang="en-US" dirty="0" err="1">
                <a:solidFill>
                  <a:schemeClr val="bg1"/>
                </a:solidFill>
                <a:latin typeface="IBM Plex Sans"/>
              </a:rPr>
              <a:t>TechCon</a:t>
            </a:r>
            <a:r>
              <a:rPr lang="en-US" dirty="0">
                <a:solidFill>
                  <a:schemeClr val="bg1"/>
                </a:solidFill>
                <a:latin typeface="IBM Plex Sans"/>
              </a:rPr>
              <a:t> 2020 / © 2020 IBM Corporation</a:t>
            </a:r>
          </a:p>
        </p:txBody>
      </p:sp>
    </p:spTree>
    <p:extLst>
      <p:ext uri="{BB962C8B-B14F-4D97-AF65-F5344CB8AC3E}">
        <p14:creationId xmlns:p14="http://schemas.microsoft.com/office/powerpoint/2010/main" val="12949678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rgbClr val="20D5D2"/>
            </a:gs>
            <a:gs pos="99000">
              <a:schemeClr val="accent2">
                <a:lumMod val="75000"/>
              </a:schemeClr>
            </a:gs>
          </a:gsLst>
          <a:lin ang="6600000" scaled="0"/>
        </a:gradFill>
        <a:effectLst/>
      </p:bgPr>
    </p:bg>
    <p:spTree>
      <p:nvGrpSpPr>
        <p:cNvPr id="1" name=""/>
        <p:cNvGrpSpPr/>
        <p:nvPr/>
      </p:nvGrpSpPr>
      <p:grpSpPr>
        <a:xfrm>
          <a:off x="0" y="0"/>
          <a:ext cx="0" cy="0"/>
          <a:chOff x="0" y="0"/>
          <a:chExt cx="0" cy="0"/>
        </a:xfrm>
      </p:grpSpPr>
      <p:sp>
        <p:nvSpPr>
          <p:cNvPr id="6" name="Title" hidden="1">
            <a:extLst>
              <a:ext uri="{FF2B5EF4-FFF2-40B4-BE49-F238E27FC236}">
                <a16:creationId xmlns:a16="http://schemas.microsoft.com/office/drawing/2014/main" id="{74D31D2A-E2F6-714A-8453-DF259CF5AD9E}"/>
              </a:ext>
            </a:extLst>
          </p:cNvPr>
          <p:cNvSpPr>
            <a:spLocks noGrp="1"/>
          </p:cNvSpPr>
          <p:nvPr>
            <p:ph type="title" idx="4294967295"/>
          </p:nvPr>
        </p:nvSpPr>
        <p:spPr>
          <a:xfrm>
            <a:off x="210312" y="201168"/>
            <a:ext cx="4142232" cy="4294632"/>
          </a:xfrm>
        </p:spPr>
        <p:txBody>
          <a:bodyPr/>
          <a:lstStyle/>
          <a:p>
            <a:r>
              <a:rPr lang="en-US" dirty="0"/>
              <a:t>IBM sign-off</a:t>
            </a:r>
          </a:p>
        </p:txBody>
      </p:sp>
      <p:sp>
        <p:nvSpPr>
          <p:cNvPr id="3" name="Slide Number Placeholder"/>
          <p:cNvSpPr>
            <a:spLocks noGrp="1"/>
          </p:cNvSpPr>
          <p:nvPr>
            <p:ph type="sldNum" sz="quarter" idx="11"/>
          </p:nvPr>
        </p:nvSpPr>
        <p:spPr/>
        <p:txBody>
          <a:bodyPr/>
          <a:lstStyle/>
          <a:p>
            <a:fld id="{59395FB3-9C97-154F-86B2-7E381B951268}" type="slidenum">
              <a:rPr lang="en-US" smtClean="0"/>
              <a:pPr/>
              <a:t>35</a:t>
            </a:fld>
            <a:endParaRPr lang="en-US" dirty="0"/>
          </a:p>
        </p:txBody>
      </p:sp>
    </p:spTree>
    <p:extLst>
      <p:ext uri="{BB962C8B-B14F-4D97-AF65-F5344CB8AC3E}">
        <p14:creationId xmlns:p14="http://schemas.microsoft.com/office/powerpoint/2010/main" val="5553302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1041582" y="1994015"/>
            <a:ext cx="7271143" cy="1687484"/>
          </a:xfrm>
        </p:spPr>
        <p:txBody>
          <a:bodyPr/>
          <a:lstStyle/>
          <a:p>
            <a:r>
              <a:rPr lang="en-US" b="1" dirty="0">
                <a:solidFill>
                  <a:srgbClr val="FFFFFF"/>
                </a:solidFill>
                <a:ea typeface="ＭＳ Ｐゴシック"/>
              </a:rPr>
              <a:t>SECURE BUSINESS EVENTS WITH THE GATEWAY</a:t>
            </a:r>
            <a:endParaRPr lang="en-US" dirty="0">
              <a:gradFill flip="none" rotWithShape="1">
                <a:gsLst>
                  <a:gs pos="0">
                    <a:srgbClr val="20D5D2"/>
                  </a:gs>
                  <a:gs pos="69000">
                    <a:srgbClr val="0062FF"/>
                  </a:gs>
                </a:gsLst>
                <a:path path="circle">
                  <a:fillToRect l="100000" t="100000"/>
                </a:path>
                <a:tileRect r="-100000" b="-100000"/>
              </a:gradFill>
            </a:endParaRPr>
          </a:p>
        </p:txBody>
      </p:sp>
      <p:sp>
        <p:nvSpPr>
          <p:cNvPr id="4" name="Slide Number Placeholder"/>
          <p:cNvSpPr>
            <a:spLocks noGrp="1"/>
          </p:cNvSpPr>
          <p:nvPr>
            <p:ph type="sldNum" sz="quarter" idx="11"/>
          </p:nvPr>
        </p:nvSpPr>
        <p:spPr/>
        <p:txBody>
          <a:bodyPr/>
          <a:lstStyle/>
          <a:p>
            <a:fld id="{59395FB3-9C97-154F-86B2-7E381B951268}" type="slidenum">
              <a:rPr lang="en-US" smtClean="0"/>
              <a:pPr/>
              <a:t>4</a:t>
            </a:fld>
            <a:endParaRPr lang="en-US" dirty="0"/>
          </a:p>
        </p:txBody>
      </p:sp>
      <p:sp>
        <p:nvSpPr>
          <p:cNvPr id="5" name="Footer Placeholder">
            <a:extLst>
              <a:ext uri="{FF2B5EF4-FFF2-40B4-BE49-F238E27FC236}">
                <a16:creationId xmlns:a16="http://schemas.microsoft.com/office/drawing/2014/main" id="{68BB486B-9777-D84B-887E-83429ED9D048}"/>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tx1"/>
                </a:solidFill>
                <a:latin typeface="IBM Plex Sans" panose="020B0503050203000203" pitchFamily="34" charset="0"/>
              </a:defRPr>
            </a:lvl1pPr>
          </a:lstStyle>
          <a:p>
            <a:r>
              <a:rPr lang="en-US" dirty="0" err="1">
                <a:solidFill>
                  <a:schemeClr val="bg1"/>
                </a:solidFill>
                <a:latin typeface="IBM Plex Sans"/>
              </a:rPr>
              <a:t>TechCon</a:t>
            </a:r>
            <a:r>
              <a:rPr lang="en-US" dirty="0">
                <a:solidFill>
                  <a:schemeClr val="bg1"/>
                </a:solidFill>
                <a:latin typeface="IBM Plex Sans"/>
              </a:rPr>
              <a:t> 2020 / © 2020 IBM Corporation</a:t>
            </a:r>
          </a:p>
        </p:txBody>
      </p:sp>
    </p:spTree>
    <p:extLst>
      <p:ext uri="{BB962C8B-B14F-4D97-AF65-F5344CB8AC3E}">
        <p14:creationId xmlns:p14="http://schemas.microsoft.com/office/powerpoint/2010/main" val="12642282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10312" y="201168"/>
            <a:ext cx="4142232" cy="804672"/>
          </a:xfrm>
        </p:spPr>
        <p:txBody>
          <a:bodyPr anchor="t">
            <a:normAutofit/>
          </a:bodyPr>
          <a:lstStyle/>
          <a:p>
            <a:pPr defTabSz="1828800">
              <a:spcBef>
                <a:spcPts val="1200"/>
              </a:spcBef>
            </a:pPr>
            <a:r>
              <a:rPr lang="en-US" b="1"/>
              <a:t>DataPower and Kafka</a:t>
            </a:r>
          </a:p>
        </p:txBody>
      </p:sp>
      <p:sp>
        <p:nvSpPr>
          <p:cNvPr id="7" name="Text Placeholder">
            <a:extLst>
              <a:ext uri="{FF2B5EF4-FFF2-40B4-BE49-F238E27FC236}">
                <a16:creationId xmlns:a16="http://schemas.microsoft.com/office/drawing/2014/main" id="{F6509007-2D03-9640-8783-05377AE009DD}"/>
              </a:ext>
            </a:extLst>
          </p:cNvPr>
          <p:cNvSpPr>
            <a:spLocks noGrp="1"/>
          </p:cNvSpPr>
          <p:nvPr>
            <p:ph type="body" sz="quarter" idx="13"/>
          </p:nvPr>
        </p:nvSpPr>
        <p:spPr>
          <a:xfrm>
            <a:off x="219456" y="1243584"/>
            <a:ext cx="4123944" cy="3252216"/>
          </a:xfrm>
        </p:spPr>
        <p:txBody>
          <a:bodyPr>
            <a:normAutofit lnSpcReduction="10000"/>
          </a:bodyPr>
          <a:lstStyle/>
          <a:p>
            <a:r>
              <a:rPr lang="en-US" sz="2000" b="0" dirty="0"/>
              <a:t>Extend event architectures bridging diverse protocols and unlocking gateway security capabilities</a:t>
            </a:r>
          </a:p>
          <a:p>
            <a:endParaRPr lang="en-US" sz="2000" b="0" dirty="0"/>
          </a:p>
          <a:p>
            <a:endParaRPr lang="en-US" sz="2000" b="0" dirty="0"/>
          </a:p>
          <a:p>
            <a:endParaRPr lang="en-US" sz="2000" b="0" dirty="0"/>
          </a:p>
          <a:p>
            <a:r>
              <a:rPr lang="en-US" sz="2000" b="0" dirty="0"/>
              <a:t>Secure integration gateway for modern, cloud native event architectures</a:t>
            </a:r>
          </a:p>
          <a:p>
            <a:endParaRPr lang="en-US" b="0" dirty="0"/>
          </a:p>
          <a:p>
            <a:endParaRPr lang="en-US" b="0" dirty="0"/>
          </a:p>
          <a:p>
            <a:endParaRPr lang="en-US" b="0" dirty="0"/>
          </a:p>
        </p:txBody>
      </p:sp>
      <p:pic>
        <p:nvPicPr>
          <p:cNvPr id="8" name="Picture 7" descr="A picture containing indoor, sitting, front, room&#10;&#10;Description automatically generated">
            <a:extLst>
              <a:ext uri="{FF2B5EF4-FFF2-40B4-BE49-F238E27FC236}">
                <a16:creationId xmlns:a16="http://schemas.microsoft.com/office/drawing/2014/main" id="{75C59300-A940-B146-9B43-33D2DC691D27}"/>
              </a:ext>
            </a:extLst>
          </p:cNvPr>
          <p:cNvPicPr>
            <a:picLocks noChangeAspect="1"/>
          </p:cNvPicPr>
          <p:nvPr/>
        </p:nvPicPr>
        <p:blipFill rotWithShape="1">
          <a:blip r:embed="rId2"/>
          <a:srcRect l="22042" r="11291"/>
          <a:stretch/>
        </p:blipFill>
        <p:spPr>
          <a:xfrm>
            <a:off x="4572000" y="10"/>
            <a:ext cx="4572000" cy="5143490"/>
          </a:xfrm>
          <a:prstGeom prst="rect">
            <a:avLst/>
          </a:prstGeom>
          <a:noFill/>
          <a:ln>
            <a:noFill/>
          </a:ln>
        </p:spPr>
      </p:pic>
      <p:sp>
        <p:nvSpPr>
          <p:cNvPr id="4" name="Slide Number Placeholder"/>
          <p:cNvSpPr>
            <a:spLocks noGrp="1"/>
          </p:cNvSpPr>
          <p:nvPr>
            <p:ph type="sldNum" sz="quarter" idx="11"/>
          </p:nvPr>
        </p:nvSpPr>
        <p:spPr>
          <a:xfrm>
            <a:off x="7086601" y="4787900"/>
            <a:ext cx="1828732" cy="166687"/>
          </a:xfrm>
        </p:spPr>
        <p:txBody>
          <a:bodyPr anchor="ctr">
            <a:normAutofit/>
          </a:bodyPr>
          <a:lstStyle/>
          <a:p>
            <a:pPr>
              <a:spcAft>
                <a:spcPts val="600"/>
              </a:spcAft>
            </a:pPr>
            <a:fld id="{59395FB3-9C97-154F-86B2-7E381B951268}" type="slidenum">
              <a:rPr lang="en-US" smtClean="0"/>
              <a:pPr>
                <a:spcAft>
                  <a:spcPts val="600"/>
                </a:spcAft>
              </a:pPr>
              <a:t>5</a:t>
            </a:fld>
            <a:endParaRPr lang="en-US"/>
          </a:p>
        </p:txBody>
      </p:sp>
      <p:sp>
        <p:nvSpPr>
          <p:cNvPr id="6" name="Footer Placeholder">
            <a:extLst>
              <a:ext uri="{FF2B5EF4-FFF2-40B4-BE49-F238E27FC236}">
                <a16:creationId xmlns:a16="http://schemas.microsoft.com/office/drawing/2014/main" id="{778317D6-7226-434A-BB68-99CD6272741C}"/>
              </a:ext>
            </a:extLst>
          </p:cNvPr>
          <p:cNvSpPr>
            <a:spLocks noGrp="1"/>
          </p:cNvSpPr>
          <p:nvPr>
            <p:ph type="ftr" sz="quarter" idx="4294967295"/>
          </p:nvPr>
        </p:nvSpPr>
        <p:spPr>
          <a:xfrm>
            <a:off x="228666" y="4787900"/>
            <a:ext cx="4114735" cy="166687"/>
          </a:xfrm>
        </p:spPr>
        <p:txBody>
          <a:bodyPr vert="horz" lIns="0" tIns="0" rIns="0" bIns="0" rtlCol="0" anchor="ctr">
            <a:normAutofit/>
          </a:bodyP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tx1"/>
                </a:solidFill>
                <a:latin typeface="IBM Plex Sans" panose="020B0503050203000203" pitchFamily="34" charset="0"/>
              </a:defRPr>
            </a:lvl1pPr>
          </a:lstStyle>
          <a:p>
            <a:pPr>
              <a:spcAft>
                <a:spcPts val="600"/>
              </a:spcAft>
            </a:pPr>
            <a:r>
              <a:rPr lang="en-US" err="1">
                <a:solidFill>
                  <a:schemeClr val="bg1"/>
                </a:solidFill>
              </a:rPr>
              <a:t>TechCon</a:t>
            </a:r>
            <a:r>
              <a:rPr lang="en-US">
                <a:solidFill>
                  <a:schemeClr val="bg1"/>
                </a:solidFill>
              </a:rPr>
              <a:t> 2020 / © 2020 IBM Corporation</a:t>
            </a:r>
          </a:p>
        </p:txBody>
      </p:sp>
    </p:spTree>
    <p:extLst>
      <p:ext uri="{BB962C8B-B14F-4D97-AF65-F5344CB8AC3E}">
        <p14:creationId xmlns:p14="http://schemas.microsoft.com/office/powerpoint/2010/main" val="4174271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p:cNvSpPr>
            <a:spLocks noGrp="1"/>
          </p:cNvSpPr>
          <p:nvPr>
            <p:ph type="title"/>
          </p:nvPr>
        </p:nvSpPr>
        <p:spPr>
          <a:xfrm>
            <a:off x="175814" y="93720"/>
            <a:ext cx="8792372" cy="339159"/>
          </a:xfrm>
        </p:spPr>
        <p:txBody>
          <a:bodyPr/>
          <a:lstStyle/>
          <a:p>
            <a:r>
              <a:rPr lang="en-US" altLang="en-US" dirty="0"/>
              <a:t>DataPower Gateway: Supported Standards and Protocols</a:t>
            </a:r>
            <a:endParaRPr lang="en-US" dirty="0"/>
          </a:p>
        </p:txBody>
      </p:sp>
      <p:sp>
        <p:nvSpPr>
          <p:cNvPr id="4" name="Slide Number Placeholder"/>
          <p:cNvSpPr>
            <a:spLocks noGrp="1"/>
          </p:cNvSpPr>
          <p:nvPr>
            <p:ph type="sldNum" sz="quarter" idx="11"/>
          </p:nvPr>
        </p:nvSpPr>
        <p:spPr/>
        <p:txBody>
          <a:bodyPr/>
          <a:lstStyle/>
          <a:p>
            <a:fld id="{59395FB3-9C97-154F-86B2-7E381B951268}" type="slidenum">
              <a:rPr lang="en-US" smtClean="0"/>
              <a:pPr/>
              <a:t>6</a:t>
            </a:fld>
            <a:endParaRPr lang="en-US" dirty="0"/>
          </a:p>
        </p:txBody>
      </p:sp>
      <p:sp>
        <p:nvSpPr>
          <p:cNvPr id="6" name="Footer Placeholder">
            <a:extLst>
              <a:ext uri="{FF2B5EF4-FFF2-40B4-BE49-F238E27FC236}">
                <a16:creationId xmlns:a16="http://schemas.microsoft.com/office/drawing/2014/main" id="{C721A457-7D53-2C48-B94D-1955A9D1AA04}"/>
              </a:ext>
            </a:extLst>
          </p:cNvPr>
          <p:cNvSpPr>
            <a:spLocks noGrp="1"/>
          </p:cNvSpPr>
          <p:nvPr>
            <p:ph type="ftr" sz="quarter" idx="3"/>
          </p:nvPr>
        </p:nvSpPr>
        <p:spPr>
          <a:xfrm>
            <a:off x="228667" y="4871243"/>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tx1"/>
                </a:solidFill>
                <a:latin typeface="IBM Plex Sans" panose="020B0503050203000203" pitchFamily="34" charset="0"/>
              </a:defRPr>
            </a:lvl1pPr>
          </a:lstStyle>
          <a:p>
            <a:r>
              <a:rPr lang="en-US" dirty="0" err="1">
                <a:latin typeface="IBM Plex Sans"/>
              </a:rPr>
              <a:t>TechCon</a:t>
            </a:r>
            <a:r>
              <a:rPr lang="en-US" dirty="0">
                <a:latin typeface="IBM Plex Sans"/>
              </a:rPr>
              <a:t> 2020 / © 2020 IBM Corporation</a:t>
            </a:r>
          </a:p>
        </p:txBody>
      </p:sp>
      <p:sp>
        <p:nvSpPr>
          <p:cNvPr id="8" name="Rectangle 6">
            <a:extLst>
              <a:ext uri="{FF2B5EF4-FFF2-40B4-BE49-F238E27FC236}">
                <a16:creationId xmlns:a16="http://schemas.microsoft.com/office/drawing/2014/main" id="{829CFB22-EDC8-1543-AE71-88BB03D29834}"/>
              </a:ext>
            </a:extLst>
          </p:cNvPr>
          <p:cNvSpPr>
            <a:spLocks noChangeArrowheads="1"/>
          </p:cNvSpPr>
          <p:nvPr/>
        </p:nvSpPr>
        <p:spPr bwMode="auto">
          <a:xfrm>
            <a:off x="66502" y="549561"/>
            <a:ext cx="2801389" cy="4267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34950" indent="-234950">
              <a:spcBef>
                <a:spcPts val="600"/>
              </a:spcBef>
              <a:buClr>
                <a:schemeClr val="accent1"/>
              </a:buClr>
              <a:buFont typeface="Arial" charset="0"/>
              <a:buChar char="•"/>
              <a:defRPr sz="2000">
                <a:solidFill>
                  <a:srgbClr val="777677"/>
                </a:solidFill>
                <a:latin typeface="Arial" charset="0"/>
              </a:defRPr>
            </a:lvl1pPr>
            <a:lvl2pPr marL="463550" indent="-238125">
              <a:spcBef>
                <a:spcPts val="600"/>
              </a:spcBef>
              <a:buFont typeface="Arial" charset="0"/>
              <a:buChar char="–"/>
              <a:defRPr sz="2800">
                <a:solidFill>
                  <a:srgbClr val="777677"/>
                </a:solidFill>
                <a:latin typeface="Arial" charset="0"/>
              </a:defRPr>
            </a:lvl2pPr>
            <a:lvl3pPr marL="1143000" indent="-228600">
              <a:spcBef>
                <a:spcPts val="600"/>
              </a:spcBef>
              <a:buFont typeface="Arial" charset="0"/>
              <a:buChar char="•"/>
              <a:defRPr sz="1600">
                <a:solidFill>
                  <a:schemeClr val="accent2"/>
                </a:solidFill>
                <a:latin typeface="Arial" charset="0"/>
              </a:defRPr>
            </a:lvl3pPr>
            <a:lvl4pPr marL="1600200" indent="-228600">
              <a:spcBef>
                <a:spcPts val="600"/>
              </a:spcBef>
              <a:buFont typeface="Arial" charset="0"/>
              <a:buChar char="–"/>
              <a:defRPr sz="1400">
                <a:solidFill>
                  <a:schemeClr val="accent2"/>
                </a:solidFill>
                <a:latin typeface="Arial" charset="0"/>
              </a:defRPr>
            </a:lvl4pPr>
            <a:lvl5pPr marL="2057400" indent="-228600">
              <a:spcBef>
                <a:spcPts val="600"/>
              </a:spcBef>
              <a:buFont typeface="Arial" charset="0"/>
              <a:buChar char="»"/>
              <a:defRPr sz="1400">
                <a:solidFill>
                  <a:schemeClr val="accent2"/>
                </a:solidFill>
                <a:latin typeface="Arial" charset="0"/>
              </a:defRPr>
            </a:lvl5pPr>
            <a:lvl6pPr marL="2514600" indent="-228600" defTabSz="457200" eaLnBrk="0" fontAlgn="base" hangingPunct="0">
              <a:spcBef>
                <a:spcPts val="600"/>
              </a:spcBef>
              <a:spcAft>
                <a:spcPct val="0"/>
              </a:spcAft>
              <a:buFont typeface="Arial" charset="0"/>
              <a:buChar char="»"/>
              <a:defRPr sz="1400">
                <a:solidFill>
                  <a:schemeClr val="accent2"/>
                </a:solidFill>
                <a:latin typeface="Arial" charset="0"/>
              </a:defRPr>
            </a:lvl6pPr>
            <a:lvl7pPr marL="2971800" indent="-228600" defTabSz="457200" eaLnBrk="0" fontAlgn="base" hangingPunct="0">
              <a:spcBef>
                <a:spcPts val="600"/>
              </a:spcBef>
              <a:spcAft>
                <a:spcPct val="0"/>
              </a:spcAft>
              <a:buFont typeface="Arial" charset="0"/>
              <a:buChar char="»"/>
              <a:defRPr sz="1400">
                <a:solidFill>
                  <a:schemeClr val="accent2"/>
                </a:solidFill>
                <a:latin typeface="Arial" charset="0"/>
              </a:defRPr>
            </a:lvl7pPr>
            <a:lvl8pPr marL="3429000" indent="-228600" defTabSz="457200" eaLnBrk="0" fontAlgn="base" hangingPunct="0">
              <a:spcBef>
                <a:spcPts val="600"/>
              </a:spcBef>
              <a:spcAft>
                <a:spcPct val="0"/>
              </a:spcAft>
              <a:buFont typeface="Arial" charset="0"/>
              <a:buChar char="»"/>
              <a:defRPr sz="1400">
                <a:solidFill>
                  <a:schemeClr val="accent2"/>
                </a:solidFill>
                <a:latin typeface="Arial" charset="0"/>
              </a:defRPr>
            </a:lvl8pPr>
            <a:lvl9pPr marL="3886200" indent="-228600" defTabSz="457200" eaLnBrk="0" fontAlgn="base" hangingPunct="0">
              <a:spcBef>
                <a:spcPts val="600"/>
              </a:spcBef>
              <a:spcAft>
                <a:spcPct val="0"/>
              </a:spcAft>
              <a:buFont typeface="Arial" charset="0"/>
              <a:buChar char="»"/>
              <a:defRPr sz="1400">
                <a:solidFill>
                  <a:schemeClr val="accent2"/>
                </a:solidFill>
                <a:latin typeface="Arial" charset="0"/>
              </a:defRPr>
            </a:lvl9pPr>
          </a:lstStyle>
          <a:p>
            <a:pPr>
              <a:lnSpc>
                <a:spcPct val="85000"/>
              </a:lnSpc>
              <a:spcBef>
                <a:spcPct val="5000"/>
              </a:spcBef>
              <a:spcAft>
                <a:spcPct val="5000"/>
              </a:spcAft>
              <a:buClr>
                <a:srgbClr val="000000"/>
              </a:buClr>
            </a:pPr>
            <a:r>
              <a:rPr lang="en-US" altLang="en-US" sz="1000" b="1" dirty="0">
                <a:solidFill>
                  <a:schemeClr val="tx1"/>
                </a:solidFill>
                <a:latin typeface="IBM Plex Sans" panose="020B0503050203000203" pitchFamily="34" charset="0"/>
                <a:ea typeface="ＭＳ Ｐゴシック" charset="-128"/>
                <a:sym typeface="Arial" charset="0"/>
              </a:rPr>
              <a:t>Security policy enforcement</a:t>
            </a:r>
          </a:p>
          <a:p>
            <a:pPr lvl="1">
              <a:lnSpc>
                <a:spcPct val="85000"/>
              </a:lnSpc>
              <a:spcBef>
                <a:spcPct val="5000"/>
              </a:spcBef>
              <a:spcAft>
                <a:spcPct val="5000"/>
              </a:spcAft>
              <a:buClr>
                <a:srgbClr val="000000"/>
              </a:buClr>
              <a:buFont typeface="Calibri" charset="0"/>
              <a:buChar char="‒"/>
            </a:pPr>
            <a:r>
              <a:rPr lang="en-US" altLang="en-US" sz="900" dirty="0">
                <a:solidFill>
                  <a:schemeClr val="tx1"/>
                </a:solidFill>
                <a:latin typeface="IBM Plex Sans" panose="020B0503050203000203" pitchFamily="34" charset="0"/>
                <a:ea typeface="ＭＳ Ｐゴシック" charset="-128"/>
                <a:sym typeface="Arial" charset="0"/>
              </a:rPr>
              <a:t>OAuth 2.0, OpenID Connect, Social Login</a:t>
            </a:r>
          </a:p>
          <a:p>
            <a:pPr lvl="1">
              <a:lnSpc>
                <a:spcPct val="85000"/>
              </a:lnSpc>
              <a:spcBef>
                <a:spcPct val="5000"/>
              </a:spcBef>
              <a:spcAft>
                <a:spcPct val="5000"/>
              </a:spcAft>
              <a:buClr>
                <a:srgbClr val="000000"/>
              </a:buClr>
              <a:buFont typeface="Calibri" charset="0"/>
              <a:buChar char="‒"/>
            </a:pPr>
            <a:r>
              <a:rPr lang="en-US" altLang="en-US" sz="900" dirty="0">
                <a:solidFill>
                  <a:schemeClr val="tx1"/>
                </a:solidFill>
                <a:latin typeface="IBM Plex Sans" panose="020B0503050203000203" pitchFamily="34" charset="0"/>
                <a:ea typeface="ＭＳ Ｐゴシック" charset="-128"/>
                <a:sym typeface="Arial" charset="0"/>
              </a:rPr>
              <a:t>JWE, JWS, JWT, JWK</a:t>
            </a:r>
          </a:p>
          <a:p>
            <a:pPr lvl="1">
              <a:lnSpc>
                <a:spcPct val="85000"/>
              </a:lnSpc>
              <a:spcBef>
                <a:spcPct val="5000"/>
              </a:spcBef>
              <a:spcAft>
                <a:spcPct val="5000"/>
              </a:spcAft>
              <a:buClr>
                <a:srgbClr val="000000"/>
              </a:buClr>
              <a:buFont typeface="Calibri" charset="0"/>
              <a:buChar char="‒"/>
            </a:pPr>
            <a:r>
              <a:rPr lang="en-US" altLang="en-US" sz="900" dirty="0">
                <a:solidFill>
                  <a:schemeClr val="tx1"/>
                </a:solidFill>
                <a:latin typeface="IBM Plex Sans" panose="020B0503050203000203" pitchFamily="34" charset="0"/>
                <a:ea typeface="ＭＳ Ｐゴシック" charset="-128"/>
                <a:sym typeface="Arial" charset="0"/>
              </a:rPr>
              <a:t>SAML 1.0, 1.1 and 2.0, SAML Token Profile, SAML queries </a:t>
            </a:r>
          </a:p>
          <a:p>
            <a:pPr lvl="1">
              <a:lnSpc>
                <a:spcPct val="85000"/>
              </a:lnSpc>
              <a:spcBef>
                <a:spcPct val="5000"/>
              </a:spcBef>
              <a:spcAft>
                <a:spcPct val="5000"/>
              </a:spcAft>
              <a:buClr>
                <a:srgbClr val="000000"/>
              </a:buClr>
              <a:buFont typeface="Calibri" charset="0"/>
              <a:buChar char="‒"/>
            </a:pPr>
            <a:r>
              <a:rPr lang="en-US" altLang="en-US" sz="900" dirty="0">
                <a:solidFill>
                  <a:schemeClr val="tx1"/>
                </a:solidFill>
                <a:latin typeface="IBM Plex Sans" panose="020B0503050203000203" pitchFamily="34" charset="0"/>
                <a:ea typeface="ＭＳ Ｐゴシック" charset="-128"/>
                <a:sym typeface="Arial" charset="0"/>
              </a:rPr>
              <a:t>XACML 2.0 </a:t>
            </a:r>
          </a:p>
          <a:p>
            <a:pPr lvl="1">
              <a:lnSpc>
                <a:spcPct val="85000"/>
              </a:lnSpc>
              <a:spcBef>
                <a:spcPct val="5000"/>
              </a:spcBef>
              <a:spcAft>
                <a:spcPct val="5000"/>
              </a:spcAft>
              <a:buClr>
                <a:srgbClr val="000000"/>
              </a:buClr>
              <a:buFont typeface="Calibri" charset="0"/>
              <a:buChar char="‒"/>
            </a:pPr>
            <a:r>
              <a:rPr lang="en-US" altLang="en-US" sz="900" dirty="0">
                <a:solidFill>
                  <a:schemeClr val="tx1"/>
                </a:solidFill>
                <a:latin typeface="IBM Plex Sans" panose="020B0503050203000203" pitchFamily="34" charset="0"/>
                <a:ea typeface="ＭＳ Ｐゴシック" charset="-128"/>
                <a:sym typeface="Arial" charset="0"/>
              </a:rPr>
              <a:t>Kerberos (including S4U2Self</a:t>
            </a:r>
            <a:r>
              <a:rPr lang="en-US" altLang="en-US" sz="900" b="1" dirty="0">
                <a:solidFill>
                  <a:schemeClr val="tx1"/>
                </a:solidFill>
                <a:latin typeface="IBM Plex Sans" panose="020B0503050203000203" pitchFamily="34" charset="0"/>
                <a:ea typeface="ＭＳ Ｐゴシック" charset="-128"/>
                <a:sym typeface="Arial" charset="0"/>
              </a:rPr>
              <a:t>, </a:t>
            </a:r>
            <a:r>
              <a:rPr lang="en-US" altLang="en-US" sz="900" dirty="0">
                <a:solidFill>
                  <a:schemeClr val="tx1"/>
                </a:solidFill>
                <a:latin typeface="IBM Plex Sans" panose="020B0503050203000203" pitchFamily="34" charset="0"/>
                <a:ea typeface="ＭＳ Ｐゴシック" charset="-128"/>
                <a:sym typeface="Arial" charset="0"/>
              </a:rPr>
              <a:t>S4U2Proxy)</a:t>
            </a:r>
          </a:p>
          <a:p>
            <a:pPr lvl="1">
              <a:lnSpc>
                <a:spcPct val="85000"/>
              </a:lnSpc>
              <a:spcBef>
                <a:spcPct val="5000"/>
              </a:spcBef>
              <a:spcAft>
                <a:spcPct val="5000"/>
              </a:spcAft>
              <a:buClr>
                <a:srgbClr val="000000"/>
              </a:buClr>
              <a:buFont typeface="Calibri" charset="0"/>
              <a:buChar char="‒"/>
            </a:pPr>
            <a:r>
              <a:rPr lang="en-US" altLang="en-US" sz="900" dirty="0">
                <a:solidFill>
                  <a:schemeClr val="tx1"/>
                </a:solidFill>
                <a:latin typeface="IBM Plex Sans" panose="020B0503050203000203" pitchFamily="34" charset="0"/>
                <a:ea typeface="ＭＳ Ｐゴシック" charset="-128"/>
                <a:sym typeface="Arial" charset="0"/>
              </a:rPr>
              <a:t>SPNEGO </a:t>
            </a:r>
          </a:p>
          <a:p>
            <a:pPr lvl="1">
              <a:lnSpc>
                <a:spcPct val="85000"/>
              </a:lnSpc>
              <a:spcBef>
                <a:spcPct val="5000"/>
              </a:spcBef>
              <a:spcAft>
                <a:spcPct val="5000"/>
              </a:spcAft>
              <a:buClr>
                <a:srgbClr val="000000"/>
              </a:buClr>
              <a:buFont typeface="Calibri" charset="0"/>
              <a:buChar char="‒"/>
            </a:pPr>
            <a:r>
              <a:rPr lang="en-US" altLang="en-US" sz="900" dirty="0">
                <a:solidFill>
                  <a:schemeClr val="tx1"/>
                </a:solidFill>
                <a:latin typeface="IBM Plex Sans" panose="020B0503050203000203" pitchFamily="34" charset="0"/>
                <a:ea typeface="ＭＳ Ｐゴシック" charset="-128"/>
                <a:sym typeface="Arial" charset="0"/>
              </a:rPr>
              <a:t>RADIUS</a:t>
            </a:r>
          </a:p>
          <a:p>
            <a:pPr lvl="1">
              <a:lnSpc>
                <a:spcPct val="85000"/>
              </a:lnSpc>
              <a:spcBef>
                <a:spcPct val="5000"/>
              </a:spcBef>
              <a:spcAft>
                <a:spcPct val="5000"/>
              </a:spcAft>
              <a:buClr>
                <a:srgbClr val="000000"/>
              </a:buClr>
              <a:buFont typeface="Calibri" charset="0"/>
              <a:buChar char="‒"/>
            </a:pPr>
            <a:r>
              <a:rPr lang="en-US" altLang="en-US" sz="900" dirty="0">
                <a:solidFill>
                  <a:schemeClr val="tx1"/>
                </a:solidFill>
                <a:latin typeface="IBM Plex Sans" panose="020B0503050203000203" pitchFamily="34" charset="0"/>
                <a:ea typeface="ＭＳ Ｐゴシック" charset="-128"/>
                <a:sym typeface="Arial" charset="0"/>
              </a:rPr>
              <a:t>RSA SecurID OTP using RADIUS </a:t>
            </a:r>
          </a:p>
          <a:p>
            <a:pPr lvl="1">
              <a:lnSpc>
                <a:spcPct val="85000"/>
              </a:lnSpc>
              <a:spcBef>
                <a:spcPct val="5000"/>
              </a:spcBef>
              <a:spcAft>
                <a:spcPct val="5000"/>
              </a:spcAft>
              <a:buClr>
                <a:srgbClr val="000000"/>
              </a:buClr>
              <a:buFont typeface="Calibri" charset="0"/>
              <a:buChar char="‒"/>
            </a:pPr>
            <a:r>
              <a:rPr lang="en-US" altLang="en-US" sz="900" dirty="0">
                <a:solidFill>
                  <a:schemeClr val="tx1"/>
                </a:solidFill>
                <a:latin typeface="IBM Plex Sans" panose="020B0503050203000203" pitchFamily="34" charset="0"/>
                <a:ea typeface="ＭＳ Ｐゴシック" charset="-128"/>
                <a:sym typeface="Arial" charset="0"/>
              </a:rPr>
              <a:t>LDAP versions 2 and 3 </a:t>
            </a:r>
          </a:p>
          <a:p>
            <a:pPr lvl="1">
              <a:lnSpc>
                <a:spcPct val="85000"/>
              </a:lnSpc>
              <a:spcBef>
                <a:spcPct val="5000"/>
              </a:spcBef>
              <a:spcAft>
                <a:spcPct val="5000"/>
              </a:spcAft>
              <a:buClr>
                <a:srgbClr val="000000"/>
              </a:buClr>
              <a:buFont typeface="Calibri" charset="0"/>
              <a:buChar char="‒"/>
            </a:pPr>
            <a:r>
              <a:rPr lang="en-US" altLang="en-US" sz="900" dirty="0">
                <a:solidFill>
                  <a:schemeClr val="tx1"/>
                </a:solidFill>
                <a:latin typeface="IBM Plex Sans" panose="020B0503050203000203" pitchFamily="34" charset="0"/>
                <a:ea typeface="ＭＳ Ｐゴシック" charset="-128"/>
                <a:sym typeface="Arial" charset="0"/>
              </a:rPr>
              <a:t>Lightweight Third-Party Authentication</a:t>
            </a:r>
          </a:p>
          <a:p>
            <a:pPr lvl="1">
              <a:lnSpc>
                <a:spcPct val="85000"/>
              </a:lnSpc>
              <a:spcBef>
                <a:spcPct val="5000"/>
              </a:spcBef>
              <a:spcAft>
                <a:spcPct val="5000"/>
              </a:spcAft>
              <a:buClr>
                <a:srgbClr val="000000"/>
              </a:buClr>
              <a:buFont typeface="Calibri" charset="0"/>
              <a:buChar char="‒"/>
            </a:pPr>
            <a:r>
              <a:rPr lang="en-US" altLang="en-US" sz="900" dirty="0">
                <a:solidFill>
                  <a:schemeClr val="tx1"/>
                </a:solidFill>
                <a:latin typeface="IBM Plex Sans" panose="020B0503050203000203" pitchFamily="34" charset="0"/>
                <a:ea typeface="ＭＳ Ｐゴシック" charset="-128"/>
                <a:sym typeface="Arial" charset="0"/>
              </a:rPr>
              <a:t>Microsoft Active Directory </a:t>
            </a:r>
          </a:p>
          <a:p>
            <a:pPr lvl="1">
              <a:lnSpc>
                <a:spcPct val="85000"/>
              </a:lnSpc>
              <a:spcBef>
                <a:spcPct val="5000"/>
              </a:spcBef>
              <a:spcAft>
                <a:spcPct val="5000"/>
              </a:spcAft>
              <a:buClr>
                <a:srgbClr val="000000"/>
              </a:buClr>
              <a:buFont typeface="Calibri" charset="0"/>
              <a:buChar char="‒"/>
            </a:pPr>
            <a:r>
              <a:rPr lang="en-US" altLang="en-US" sz="900" dirty="0">
                <a:solidFill>
                  <a:schemeClr val="tx1"/>
                </a:solidFill>
                <a:latin typeface="IBM Plex Sans" panose="020B0503050203000203" pitchFamily="34" charset="0"/>
                <a:ea typeface="ＭＳ Ｐゴシック" charset="-128"/>
                <a:sym typeface="Arial" charset="0"/>
              </a:rPr>
              <a:t>FIPS 140-2 Level 3 (w/ optional HSM)</a:t>
            </a:r>
          </a:p>
          <a:p>
            <a:pPr lvl="1">
              <a:lnSpc>
                <a:spcPct val="85000"/>
              </a:lnSpc>
              <a:spcBef>
                <a:spcPct val="5000"/>
              </a:spcBef>
              <a:spcAft>
                <a:spcPct val="5000"/>
              </a:spcAft>
              <a:buClr>
                <a:srgbClr val="000000"/>
              </a:buClr>
              <a:buFont typeface="Calibri" charset="0"/>
              <a:buChar char="‒"/>
            </a:pPr>
            <a:r>
              <a:rPr lang="en-US" altLang="en-US" sz="900" dirty="0">
                <a:solidFill>
                  <a:schemeClr val="tx1"/>
                </a:solidFill>
                <a:latin typeface="IBM Plex Sans" panose="020B0503050203000203" pitchFamily="34" charset="0"/>
                <a:ea typeface="ＭＳ Ｐゴシック" charset="-128"/>
                <a:sym typeface="Arial" charset="0"/>
              </a:rPr>
              <a:t>FIPS 140-2 Level </a:t>
            </a:r>
            <a:r>
              <a:rPr lang="en-US" altLang="en-US" sz="900" dirty="0">
                <a:solidFill>
                  <a:schemeClr val="tx1"/>
                </a:solidFill>
                <a:latin typeface="IBM Plex Sans" panose="020B0503050203000203" pitchFamily="34" charset="0"/>
                <a:ea typeface="ＭＳ Ｐゴシック" charset="-128"/>
              </a:rPr>
              <a:t>1 (w/ certified crypto module) </a:t>
            </a:r>
            <a:r>
              <a:rPr lang="en-US" altLang="en-US" sz="900" dirty="0">
                <a:solidFill>
                  <a:schemeClr val="tx1"/>
                </a:solidFill>
                <a:latin typeface="IBM Plex Sans" panose="020B0503050203000203" pitchFamily="34" charset="0"/>
                <a:ea typeface="ＭＳ Ｐゴシック" charset="-128"/>
                <a:sym typeface="Arial" charset="0"/>
              </a:rPr>
              <a:t> </a:t>
            </a:r>
          </a:p>
          <a:p>
            <a:pPr lvl="1">
              <a:lnSpc>
                <a:spcPct val="85000"/>
              </a:lnSpc>
              <a:spcBef>
                <a:spcPct val="5000"/>
              </a:spcBef>
              <a:spcAft>
                <a:spcPct val="5000"/>
              </a:spcAft>
              <a:buClr>
                <a:srgbClr val="000000"/>
              </a:buClr>
              <a:buFont typeface="Calibri" charset="0"/>
              <a:buChar char="‒"/>
            </a:pPr>
            <a:r>
              <a:rPr lang="en-US" altLang="en-US" sz="900" dirty="0">
                <a:solidFill>
                  <a:schemeClr val="tx1"/>
                </a:solidFill>
                <a:latin typeface="IBM Plex Sans" panose="020B0503050203000203" pitchFamily="34" charset="0"/>
                <a:ea typeface="ＭＳ Ｐゴシック" charset="-128"/>
                <a:sym typeface="Arial" charset="0"/>
              </a:rPr>
              <a:t>SAF &amp; IBM RACF® integration with z/OS </a:t>
            </a:r>
          </a:p>
          <a:p>
            <a:pPr lvl="1">
              <a:lnSpc>
                <a:spcPct val="85000"/>
              </a:lnSpc>
              <a:spcBef>
                <a:spcPct val="5000"/>
              </a:spcBef>
              <a:spcAft>
                <a:spcPct val="5000"/>
              </a:spcAft>
              <a:buClr>
                <a:srgbClr val="000000"/>
              </a:buClr>
              <a:buFont typeface="Calibri" charset="0"/>
              <a:buChar char="‒"/>
            </a:pPr>
            <a:r>
              <a:rPr lang="en-US" altLang="en-US" sz="900" dirty="0">
                <a:solidFill>
                  <a:schemeClr val="tx1"/>
                </a:solidFill>
                <a:latin typeface="IBM Plex Sans" panose="020B0503050203000203" pitchFamily="34" charset="0"/>
                <a:ea typeface="ＭＳ Ｐゴシック" charset="-128"/>
                <a:sym typeface="Arial" charset="0"/>
              </a:rPr>
              <a:t>Internet Content Adaptation Protocol</a:t>
            </a:r>
          </a:p>
          <a:p>
            <a:pPr lvl="1">
              <a:lnSpc>
                <a:spcPct val="85000"/>
              </a:lnSpc>
              <a:spcBef>
                <a:spcPct val="5000"/>
              </a:spcBef>
              <a:spcAft>
                <a:spcPct val="5000"/>
              </a:spcAft>
              <a:buClr>
                <a:srgbClr val="000000"/>
              </a:buClr>
              <a:buFont typeface="Calibri" charset="0"/>
              <a:buChar char="‒"/>
            </a:pPr>
            <a:r>
              <a:rPr lang="en-US" altLang="en-US" sz="900" dirty="0">
                <a:solidFill>
                  <a:schemeClr val="tx1"/>
                </a:solidFill>
                <a:latin typeface="IBM Plex Sans" panose="020B0503050203000203" pitchFamily="34" charset="0"/>
                <a:ea typeface="ＭＳ Ｐゴシック" charset="-128"/>
                <a:sym typeface="Arial" charset="0"/>
              </a:rPr>
              <a:t>W3C XML Encryption </a:t>
            </a:r>
          </a:p>
          <a:p>
            <a:pPr lvl="1">
              <a:lnSpc>
                <a:spcPct val="85000"/>
              </a:lnSpc>
              <a:spcBef>
                <a:spcPct val="5000"/>
              </a:spcBef>
              <a:spcAft>
                <a:spcPct val="5000"/>
              </a:spcAft>
              <a:buClr>
                <a:srgbClr val="000000"/>
              </a:buClr>
              <a:buFont typeface="Calibri" charset="0"/>
              <a:buChar char="‒"/>
            </a:pPr>
            <a:r>
              <a:rPr lang="en-US" altLang="en-US" sz="900" dirty="0">
                <a:solidFill>
                  <a:schemeClr val="tx1"/>
                </a:solidFill>
                <a:latin typeface="IBM Plex Sans" panose="020B0503050203000203" pitchFamily="34" charset="0"/>
                <a:ea typeface="ＭＳ Ｐゴシック" charset="-128"/>
                <a:sym typeface="Arial" charset="0"/>
              </a:rPr>
              <a:t>W3C XML Signature </a:t>
            </a:r>
          </a:p>
          <a:p>
            <a:pPr lvl="1">
              <a:lnSpc>
                <a:spcPct val="85000"/>
              </a:lnSpc>
              <a:spcBef>
                <a:spcPct val="5000"/>
              </a:spcBef>
              <a:spcAft>
                <a:spcPct val="5000"/>
              </a:spcAft>
              <a:buClr>
                <a:srgbClr val="000000"/>
              </a:buClr>
              <a:buFont typeface="Calibri" charset="0"/>
              <a:buChar char="‒"/>
            </a:pPr>
            <a:r>
              <a:rPr lang="en-US" altLang="en-US" sz="900" dirty="0">
                <a:solidFill>
                  <a:schemeClr val="tx1"/>
                </a:solidFill>
                <a:latin typeface="IBM Plex Sans" panose="020B0503050203000203" pitchFamily="34" charset="0"/>
                <a:ea typeface="ＭＳ Ｐゴシック" charset="-128"/>
                <a:sym typeface="Arial" charset="0"/>
              </a:rPr>
              <a:t>S/MIME encryption and digital signature </a:t>
            </a:r>
          </a:p>
          <a:p>
            <a:pPr lvl="1">
              <a:lnSpc>
                <a:spcPct val="85000"/>
              </a:lnSpc>
              <a:spcBef>
                <a:spcPct val="5000"/>
              </a:spcBef>
              <a:spcAft>
                <a:spcPct val="5000"/>
              </a:spcAft>
              <a:buClr>
                <a:srgbClr val="000000"/>
              </a:buClr>
              <a:buFont typeface="Calibri" charset="0"/>
              <a:buChar char="‒"/>
            </a:pPr>
            <a:r>
              <a:rPr lang="en-US" altLang="en-US" sz="900" dirty="0">
                <a:solidFill>
                  <a:schemeClr val="tx1"/>
                </a:solidFill>
                <a:latin typeface="IBM Plex Sans" panose="020B0503050203000203" pitchFamily="34" charset="0"/>
                <a:ea typeface="ＭＳ Ｐゴシック" charset="-128"/>
                <a:sym typeface="Arial" charset="0"/>
              </a:rPr>
              <a:t>WS-Security 1.0, 1.1 </a:t>
            </a:r>
          </a:p>
          <a:p>
            <a:pPr lvl="1">
              <a:lnSpc>
                <a:spcPct val="85000"/>
              </a:lnSpc>
              <a:spcBef>
                <a:spcPct val="5000"/>
              </a:spcBef>
              <a:spcAft>
                <a:spcPct val="5000"/>
              </a:spcAft>
              <a:buClr>
                <a:srgbClr val="000000"/>
              </a:buClr>
              <a:buFont typeface="Calibri" charset="0"/>
              <a:buChar char="‒"/>
            </a:pPr>
            <a:r>
              <a:rPr lang="en-US" altLang="en-US" sz="900" dirty="0">
                <a:solidFill>
                  <a:schemeClr val="tx1"/>
                </a:solidFill>
                <a:latin typeface="IBM Plex Sans" panose="020B0503050203000203" pitchFamily="34" charset="0"/>
                <a:ea typeface="ＭＳ Ｐゴシック" charset="-128"/>
                <a:sym typeface="Arial" charset="0"/>
              </a:rPr>
              <a:t>WS-I Basic Security Profile 1.0, 1.1 </a:t>
            </a:r>
          </a:p>
          <a:p>
            <a:pPr lvl="1">
              <a:lnSpc>
                <a:spcPct val="85000"/>
              </a:lnSpc>
              <a:spcBef>
                <a:spcPct val="5000"/>
              </a:spcBef>
              <a:spcAft>
                <a:spcPct val="5000"/>
              </a:spcAft>
              <a:buClr>
                <a:srgbClr val="000000"/>
              </a:buClr>
              <a:buFont typeface="Calibri" charset="0"/>
              <a:buChar char="‒"/>
            </a:pPr>
            <a:r>
              <a:rPr lang="en-US" altLang="en-US" sz="900" dirty="0">
                <a:solidFill>
                  <a:schemeClr val="tx1"/>
                </a:solidFill>
                <a:latin typeface="IBM Plex Sans" panose="020B0503050203000203" pitchFamily="34" charset="0"/>
                <a:ea typeface="ＭＳ Ｐゴシック" charset="-128"/>
                <a:sym typeface="Arial" charset="0"/>
              </a:rPr>
              <a:t>WS-</a:t>
            </a:r>
            <a:r>
              <a:rPr lang="en-US" altLang="en-US" sz="900" dirty="0" err="1">
                <a:solidFill>
                  <a:schemeClr val="tx1"/>
                </a:solidFill>
                <a:latin typeface="IBM Plex Sans" panose="020B0503050203000203" pitchFamily="34" charset="0"/>
                <a:ea typeface="ＭＳ Ｐゴシック" charset="-128"/>
                <a:sym typeface="Arial" charset="0"/>
              </a:rPr>
              <a:t>SecurityPolicy</a:t>
            </a:r>
            <a:r>
              <a:rPr lang="en-US" altLang="en-US" sz="900" dirty="0">
                <a:solidFill>
                  <a:schemeClr val="tx1"/>
                </a:solidFill>
                <a:latin typeface="IBM Plex Sans" panose="020B0503050203000203" pitchFamily="34" charset="0"/>
                <a:ea typeface="ＭＳ Ｐゴシック" charset="-128"/>
                <a:sym typeface="Arial" charset="0"/>
              </a:rPr>
              <a:t> </a:t>
            </a:r>
          </a:p>
          <a:p>
            <a:pPr lvl="1">
              <a:lnSpc>
                <a:spcPct val="85000"/>
              </a:lnSpc>
              <a:spcBef>
                <a:spcPct val="5000"/>
              </a:spcBef>
              <a:spcAft>
                <a:spcPct val="5000"/>
              </a:spcAft>
              <a:buClr>
                <a:srgbClr val="000000"/>
              </a:buClr>
              <a:buFont typeface="Calibri" charset="0"/>
              <a:buChar char="‒"/>
            </a:pPr>
            <a:r>
              <a:rPr lang="en-US" altLang="en-US" sz="900" dirty="0">
                <a:solidFill>
                  <a:schemeClr val="tx1"/>
                </a:solidFill>
                <a:latin typeface="IBM Plex Sans" panose="020B0503050203000203" pitchFamily="34" charset="0"/>
                <a:ea typeface="ＭＳ Ｐゴシック" charset="-128"/>
                <a:sym typeface="Arial" charset="0"/>
              </a:rPr>
              <a:t>WS-</a:t>
            </a:r>
            <a:r>
              <a:rPr lang="en-US" altLang="en-US" sz="900" dirty="0" err="1">
                <a:solidFill>
                  <a:schemeClr val="tx1"/>
                </a:solidFill>
                <a:latin typeface="IBM Plex Sans" panose="020B0503050203000203" pitchFamily="34" charset="0"/>
                <a:ea typeface="ＭＳ Ｐゴシック" charset="-128"/>
                <a:sym typeface="Arial" charset="0"/>
              </a:rPr>
              <a:t>SecureConversation</a:t>
            </a:r>
            <a:r>
              <a:rPr lang="en-US" altLang="en-US" sz="900" dirty="0">
                <a:solidFill>
                  <a:schemeClr val="tx1"/>
                </a:solidFill>
                <a:latin typeface="IBM Plex Sans" panose="020B0503050203000203" pitchFamily="34" charset="0"/>
                <a:ea typeface="ＭＳ Ｐゴシック" charset="-128"/>
                <a:sym typeface="Arial" charset="0"/>
              </a:rPr>
              <a:t> 1.3 </a:t>
            </a:r>
          </a:p>
          <a:p>
            <a:pPr lvl="1">
              <a:lnSpc>
                <a:spcPct val="85000"/>
              </a:lnSpc>
              <a:spcBef>
                <a:spcPct val="5000"/>
              </a:spcBef>
              <a:spcAft>
                <a:spcPct val="5000"/>
              </a:spcAft>
              <a:buClr>
                <a:srgbClr val="000000"/>
              </a:buClr>
              <a:buFont typeface="Calibri" charset="0"/>
              <a:buChar char="‒"/>
            </a:pPr>
            <a:endParaRPr lang="en-US" altLang="en-US" sz="900" dirty="0">
              <a:solidFill>
                <a:schemeClr val="tx1"/>
              </a:solidFill>
              <a:latin typeface="IBM Plex Sans" panose="020B0503050203000203" pitchFamily="34" charset="0"/>
              <a:ea typeface="ＭＳ Ｐゴシック" charset="-128"/>
              <a:sym typeface="Arial" charset="0"/>
            </a:endParaRPr>
          </a:p>
          <a:p>
            <a:pPr>
              <a:lnSpc>
                <a:spcPct val="85000"/>
              </a:lnSpc>
              <a:spcBef>
                <a:spcPct val="5000"/>
              </a:spcBef>
              <a:spcAft>
                <a:spcPct val="5000"/>
              </a:spcAft>
              <a:buClr>
                <a:srgbClr val="000000"/>
              </a:buClr>
              <a:buFont typeface="Arial" panose="020B0604020202020204" pitchFamily="34" charset="0"/>
              <a:buChar char="•"/>
            </a:pPr>
            <a:r>
              <a:rPr lang="en-US" altLang="en-US" sz="1000" b="1" dirty="0">
                <a:solidFill>
                  <a:schemeClr val="tx1">
                    <a:lumMod val="75000"/>
                    <a:lumOff val="25000"/>
                  </a:schemeClr>
                </a:solidFill>
                <a:latin typeface="IBM Plex Sans" panose="020B0503050203000203" pitchFamily="34" charset="0"/>
                <a:ea typeface="ＭＳ Ｐゴシック" charset="-128"/>
                <a:sym typeface="Arial" charset="0"/>
              </a:rPr>
              <a:t>Public key infrastructure (PKI)</a:t>
            </a:r>
          </a:p>
          <a:p>
            <a:pPr lvl="1">
              <a:lnSpc>
                <a:spcPct val="85000"/>
              </a:lnSpc>
              <a:spcBef>
                <a:spcPct val="5000"/>
              </a:spcBef>
              <a:spcAft>
                <a:spcPct val="5000"/>
              </a:spcAft>
              <a:buClr>
                <a:srgbClr val="000000"/>
              </a:buClr>
              <a:buFont typeface="Calibri" charset="0"/>
              <a:buChar char="‒"/>
            </a:pPr>
            <a:r>
              <a:rPr lang="en-US" altLang="en-US" sz="900" dirty="0">
                <a:solidFill>
                  <a:schemeClr val="tx1">
                    <a:lumMod val="75000"/>
                    <a:lumOff val="25000"/>
                  </a:schemeClr>
                </a:solidFill>
                <a:latin typeface="IBM Plex Sans" panose="020B0503050203000203" pitchFamily="34" charset="0"/>
                <a:ea typeface="ＭＳ Ｐゴシック" charset="-128"/>
                <a:sym typeface="Arial" charset="0"/>
              </a:rPr>
              <a:t>RSA, 3DES, DES, AES, SHA, X.509, CRLs, OCSP</a:t>
            </a:r>
          </a:p>
          <a:p>
            <a:pPr lvl="1">
              <a:lnSpc>
                <a:spcPct val="85000"/>
              </a:lnSpc>
              <a:spcBef>
                <a:spcPct val="5000"/>
              </a:spcBef>
              <a:spcAft>
                <a:spcPct val="5000"/>
              </a:spcAft>
              <a:buClr>
                <a:srgbClr val="000000"/>
              </a:buClr>
              <a:buFont typeface="Calibri" charset="0"/>
              <a:buChar char="‒"/>
            </a:pPr>
            <a:r>
              <a:rPr lang="en-US" altLang="en-US" sz="900" dirty="0">
                <a:solidFill>
                  <a:schemeClr val="tx1">
                    <a:lumMod val="75000"/>
                    <a:lumOff val="25000"/>
                  </a:schemeClr>
                </a:solidFill>
                <a:latin typeface="IBM Plex Sans" panose="020B0503050203000203" pitchFamily="34" charset="0"/>
                <a:ea typeface="ＭＳ Ｐゴシック" charset="-128"/>
                <a:sym typeface="Arial" charset="0"/>
              </a:rPr>
              <a:t>PKCS#1, PKCS#5, PKCS#7, PKCS#8, PKCS#10, PKCS#12</a:t>
            </a:r>
          </a:p>
          <a:p>
            <a:pPr lvl="1">
              <a:lnSpc>
                <a:spcPct val="85000"/>
              </a:lnSpc>
              <a:spcBef>
                <a:spcPct val="5000"/>
              </a:spcBef>
              <a:spcAft>
                <a:spcPct val="5000"/>
              </a:spcAft>
              <a:buClr>
                <a:srgbClr val="000000"/>
              </a:buClr>
              <a:buFont typeface="Calibri" charset="0"/>
              <a:buChar char="‒"/>
            </a:pPr>
            <a:r>
              <a:rPr lang="en-US" altLang="en-US" sz="900" dirty="0">
                <a:solidFill>
                  <a:schemeClr val="tx1">
                    <a:lumMod val="75000"/>
                    <a:lumOff val="25000"/>
                  </a:schemeClr>
                </a:solidFill>
                <a:latin typeface="IBM Plex Sans" panose="020B0503050203000203" pitchFamily="34" charset="0"/>
                <a:ea typeface="ＭＳ Ｐゴシック" charset="-128"/>
                <a:sym typeface="Arial" charset="0"/>
              </a:rPr>
              <a:t>XKMS for integration with Tivoli Security Policy Manager (TSPM)</a:t>
            </a:r>
          </a:p>
          <a:p>
            <a:pPr lvl="1">
              <a:lnSpc>
                <a:spcPct val="85000"/>
              </a:lnSpc>
              <a:spcBef>
                <a:spcPct val="5000"/>
              </a:spcBef>
              <a:spcAft>
                <a:spcPct val="5000"/>
              </a:spcAft>
              <a:buClr>
                <a:srgbClr val="000000"/>
              </a:buClr>
              <a:buFont typeface="Calibri" charset="0"/>
              <a:buChar char="‒"/>
            </a:pPr>
            <a:endParaRPr lang="en-US" altLang="en-US" sz="800" dirty="0">
              <a:solidFill>
                <a:schemeClr val="tx1"/>
              </a:solidFill>
              <a:latin typeface="IBM Plex Sans" panose="020B0503050203000203" pitchFamily="34" charset="0"/>
              <a:ea typeface="ＭＳ Ｐゴシック" charset="-128"/>
              <a:sym typeface="Arial" charset="0"/>
            </a:endParaRPr>
          </a:p>
        </p:txBody>
      </p:sp>
      <p:sp>
        <p:nvSpPr>
          <p:cNvPr id="10" name="Rectangle 6">
            <a:extLst>
              <a:ext uri="{FF2B5EF4-FFF2-40B4-BE49-F238E27FC236}">
                <a16:creationId xmlns:a16="http://schemas.microsoft.com/office/drawing/2014/main" id="{B6E9AC23-E156-8B4A-B08A-79A1D6DBDC00}"/>
              </a:ext>
            </a:extLst>
          </p:cNvPr>
          <p:cNvSpPr>
            <a:spLocks noChangeArrowheads="1"/>
          </p:cNvSpPr>
          <p:nvPr/>
        </p:nvSpPr>
        <p:spPr bwMode="auto">
          <a:xfrm>
            <a:off x="2984272" y="549561"/>
            <a:ext cx="2718259" cy="393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34950" indent="-234950">
              <a:spcBef>
                <a:spcPts val="600"/>
              </a:spcBef>
              <a:buClr>
                <a:schemeClr val="accent1"/>
              </a:buClr>
              <a:buFont typeface="Arial" charset="0"/>
              <a:buChar char="•"/>
              <a:defRPr sz="2000">
                <a:solidFill>
                  <a:srgbClr val="777677"/>
                </a:solidFill>
                <a:latin typeface="Arial" charset="0"/>
              </a:defRPr>
            </a:lvl1pPr>
            <a:lvl2pPr marL="463550" indent="-238125">
              <a:spcBef>
                <a:spcPts val="600"/>
              </a:spcBef>
              <a:buFont typeface="Arial" charset="0"/>
              <a:buChar char="–"/>
              <a:defRPr sz="2800">
                <a:solidFill>
                  <a:srgbClr val="777677"/>
                </a:solidFill>
                <a:latin typeface="Arial" charset="0"/>
              </a:defRPr>
            </a:lvl2pPr>
            <a:lvl3pPr marL="1143000" indent="-228600">
              <a:spcBef>
                <a:spcPts val="600"/>
              </a:spcBef>
              <a:buFont typeface="Arial" charset="0"/>
              <a:buChar char="•"/>
              <a:defRPr sz="1600">
                <a:solidFill>
                  <a:schemeClr val="accent2"/>
                </a:solidFill>
                <a:latin typeface="Arial" charset="0"/>
              </a:defRPr>
            </a:lvl3pPr>
            <a:lvl4pPr marL="1600200" indent="-228600">
              <a:spcBef>
                <a:spcPts val="600"/>
              </a:spcBef>
              <a:buFont typeface="Arial" charset="0"/>
              <a:buChar char="–"/>
              <a:defRPr sz="1400">
                <a:solidFill>
                  <a:schemeClr val="accent2"/>
                </a:solidFill>
                <a:latin typeface="Arial" charset="0"/>
              </a:defRPr>
            </a:lvl4pPr>
            <a:lvl5pPr marL="2057400" indent="-228600">
              <a:spcBef>
                <a:spcPts val="600"/>
              </a:spcBef>
              <a:buFont typeface="Arial" charset="0"/>
              <a:buChar char="»"/>
              <a:defRPr sz="1400">
                <a:solidFill>
                  <a:schemeClr val="accent2"/>
                </a:solidFill>
                <a:latin typeface="Arial" charset="0"/>
              </a:defRPr>
            </a:lvl5pPr>
            <a:lvl6pPr marL="2514600" indent="-228600" defTabSz="457200" eaLnBrk="0" fontAlgn="base" hangingPunct="0">
              <a:spcBef>
                <a:spcPts val="600"/>
              </a:spcBef>
              <a:spcAft>
                <a:spcPct val="0"/>
              </a:spcAft>
              <a:buFont typeface="Arial" charset="0"/>
              <a:buChar char="»"/>
              <a:defRPr sz="1400">
                <a:solidFill>
                  <a:schemeClr val="accent2"/>
                </a:solidFill>
                <a:latin typeface="Arial" charset="0"/>
              </a:defRPr>
            </a:lvl6pPr>
            <a:lvl7pPr marL="2971800" indent="-228600" defTabSz="457200" eaLnBrk="0" fontAlgn="base" hangingPunct="0">
              <a:spcBef>
                <a:spcPts val="600"/>
              </a:spcBef>
              <a:spcAft>
                <a:spcPct val="0"/>
              </a:spcAft>
              <a:buFont typeface="Arial" charset="0"/>
              <a:buChar char="»"/>
              <a:defRPr sz="1400">
                <a:solidFill>
                  <a:schemeClr val="accent2"/>
                </a:solidFill>
                <a:latin typeface="Arial" charset="0"/>
              </a:defRPr>
            </a:lvl7pPr>
            <a:lvl8pPr marL="3429000" indent="-228600" defTabSz="457200" eaLnBrk="0" fontAlgn="base" hangingPunct="0">
              <a:spcBef>
                <a:spcPts val="600"/>
              </a:spcBef>
              <a:spcAft>
                <a:spcPct val="0"/>
              </a:spcAft>
              <a:buFont typeface="Arial" charset="0"/>
              <a:buChar char="»"/>
              <a:defRPr sz="1400">
                <a:solidFill>
                  <a:schemeClr val="accent2"/>
                </a:solidFill>
                <a:latin typeface="Arial" charset="0"/>
              </a:defRPr>
            </a:lvl8pPr>
            <a:lvl9pPr marL="3886200" indent="-228600" defTabSz="457200" eaLnBrk="0" fontAlgn="base" hangingPunct="0">
              <a:spcBef>
                <a:spcPts val="600"/>
              </a:spcBef>
              <a:spcAft>
                <a:spcPct val="0"/>
              </a:spcAft>
              <a:buFont typeface="Arial" charset="0"/>
              <a:buChar char="»"/>
              <a:defRPr sz="1400">
                <a:solidFill>
                  <a:schemeClr val="accent2"/>
                </a:solidFill>
                <a:latin typeface="Arial" charset="0"/>
              </a:defRPr>
            </a:lvl9pPr>
          </a:lstStyle>
          <a:p>
            <a:pPr>
              <a:lnSpc>
                <a:spcPct val="85000"/>
              </a:lnSpc>
              <a:spcBef>
                <a:spcPct val="5000"/>
              </a:spcBef>
              <a:spcAft>
                <a:spcPct val="5000"/>
              </a:spcAft>
              <a:buClr>
                <a:srgbClr val="000000"/>
              </a:buClr>
            </a:pPr>
            <a:r>
              <a:rPr lang="en-US" altLang="en-US" sz="1000" b="1" dirty="0">
                <a:solidFill>
                  <a:schemeClr val="tx1"/>
                </a:solidFill>
                <a:latin typeface="+mn-lt"/>
                <a:ea typeface="ＭＳ Ｐゴシック" charset="-128"/>
                <a:sym typeface="Arial" charset="0"/>
              </a:rPr>
              <a:t>Data format &amp; language</a:t>
            </a:r>
          </a:p>
          <a:p>
            <a:pPr lvl="1">
              <a:lnSpc>
                <a:spcPct val="85000"/>
              </a:lnSpc>
              <a:spcBef>
                <a:spcPct val="5000"/>
              </a:spcBef>
              <a:spcAft>
                <a:spcPct val="5000"/>
              </a:spcAft>
              <a:buClr>
                <a:srgbClr val="000000"/>
              </a:buClr>
              <a:buFont typeface="Dotum" charset="-127"/>
              <a:buChar char="–"/>
            </a:pPr>
            <a:r>
              <a:rPr lang="en-US" altLang="en-US" sz="900" dirty="0">
                <a:solidFill>
                  <a:schemeClr val="tx1"/>
                </a:solidFill>
                <a:latin typeface="+mn-lt"/>
                <a:ea typeface="ＭＳ Ｐゴシック" charset="-128"/>
                <a:sym typeface="Arial" charset="0"/>
              </a:rPr>
              <a:t>JavaScript</a:t>
            </a:r>
          </a:p>
          <a:p>
            <a:pPr lvl="1">
              <a:lnSpc>
                <a:spcPct val="85000"/>
              </a:lnSpc>
              <a:spcBef>
                <a:spcPct val="5000"/>
              </a:spcBef>
              <a:spcAft>
                <a:spcPct val="5000"/>
              </a:spcAft>
              <a:buClr>
                <a:srgbClr val="000000"/>
              </a:buClr>
              <a:buFont typeface="Calibri" charset="0"/>
              <a:buChar char="‒"/>
            </a:pPr>
            <a:r>
              <a:rPr lang="en-US" altLang="en-US" sz="900" dirty="0">
                <a:solidFill>
                  <a:schemeClr val="tx1"/>
                </a:solidFill>
                <a:latin typeface="+mn-lt"/>
                <a:ea typeface="ＭＳ Ｐゴシック" charset="-128"/>
                <a:sym typeface="Arial" charset="0"/>
              </a:rPr>
              <a:t>JSON </a:t>
            </a:r>
          </a:p>
          <a:p>
            <a:pPr lvl="1">
              <a:lnSpc>
                <a:spcPct val="85000"/>
              </a:lnSpc>
              <a:spcBef>
                <a:spcPct val="5000"/>
              </a:spcBef>
              <a:spcAft>
                <a:spcPct val="5000"/>
              </a:spcAft>
              <a:buClr>
                <a:srgbClr val="000000"/>
              </a:buClr>
              <a:buFont typeface="Calibri" charset="0"/>
              <a:buChar char="‒"/>
            </a:pPr>
            <a:r>
              <a:rPr lang="en-US" altLang="en-US" sz="900" dirty="0">
                <a:solidFill>
                  <a:schemeClr val="tx1"/>
                </a:solidFill>
                <a:latin typeface="+mn-lt"/>
                <a:ea typeface="ＭＳ Ｐゴシック" charset="-128"/>
                <a:sym typeface="Arial" charset="0"/>
              </a:rPr>
              <a:t>JSON Schema </a:t>
            </a:r>
          </a:p>
          <a:p>
            <a:pPr lvl="1">
              <a:lnSpc>
                <a:spcPct val="85000"/>
              </a:lnSpc>
              <a:spcBef>
                <a:spcPct val="5000"/>
              </a:spcBef>
              <a:spcAft>
                <a:spcPct val="5000"/>
              </a:spcAft>
              <a:buClr>
                <a:srgbClr val="000000"/>
              </a:buClr>
              <a:buFont typeface="Calibri" charset="0"/>
              <a:buChar char="‒"/>
            </a:pPr>
            <a:r>
              <a:rPr lang="en-US" altLang="en-US" sz="900" dirty="0" err="1">
                <a:solidFill>
                  <a:schemeClr val="tx1"/>
                </a:solidFill>
                <a:latin typeface="+mn-lt"/>
                <a:ea typeface="ＭＳ Ｐゴシック" charset="-128"/>
                <a:sym typeface="Arial" charset="0"/>
              </a:rPr>
              <a:t>JSONiq</a:t>
            </a:r>
            <a:r>
              <a:rPr lang="en-US" altLang="en-US" sz="900" dirty="0">
                <a:solidFill>
                  <a:schemeClr val="tx1"/>
                </a:solidFill>
                <a:latin typeface="+mn-lt"/>
                <a:ea typeface="ＭＳ Ｐゴシック" charset="-128"/>
                <a:sym typeface="Arial" charset="0"/>
              </a:rPr>
              <a:t> </a:t>
            </a:r>
          </a:p>
          <a:p>
            <a:pPr lvl="1">
              <a:lnSpc>
                <a:spcPct val="85000"/>
              </a:lnSpc>
              <a:spcBef>
                <a:spcPct val="5000"/>
              </a:spcBef>
              <a:spcAft>
                <a:spcPct val="5000"/>
              </a:spcAft>
              <a:buClr>
                <a:srgbClr val="000000"/>
              </a:buClr>
              <a:buFont typeface="Calibri" charset="0"/>
              <a:buChar char="‒"/>
            </a:pPr>
            <a:r>
              <a:rPr lang="en-US" altLang="en-US" sz="900" dirty="0">
                <a:solidFill>
                  <a:schemeClr val="tx1"/>
                </a:solidFill>
                <a:latin typeface="+mn-lt"/>
                <a:ea typeface="ＭＳ Ｐゴシック" charset="-128"/>
                <a:sym typeface="Arial" charset="0"/>
              </a:rPr>
              <a:t>REST </a:t>
            </a:r>
          </a:p>
          <a:p>
            <a:pPr lvl="1">
              <a:lnSpc>
                <a:spcPct val="85000"/>
              </a:lnSpc>
              <a:spcBef>
                <a:spcPct val="5000"/>
              </a:spcBef>
              <a:spcAft>
                <a:spcPct val="5000"/>
              </a:spcAft>
              <a:buClr>
                <a:srgbClr val="000000"/>
              </a:buClr>
              <a:buFont typeface="Calibri" charset="0"/>
              <a:buChar char="‒"/>
            </a:pPr>
            <a:r>
              <a:rPr lang="en-US" altLang="en-US" sz="900" dirty="0">
                <a:solidFill>
                  <a:schemeClr val="tx1"/>
                </a:solidFill>
                <a:latin typeface="+mn-lt"/>
                <a:ea typeface="ＭＳ Ｐゴシック" charset="-128"/>
                <a:sym typeface="Arial" charset="0"/>
              </a:rPr>
              <a:t>SOAP 1.1, 1.2 </a:t>
            </a:r>
          </a:p>
          <a:p>
            <a:pPr lvl="1">
              <a:lnSpc>
                <a:spcPct val="85000"/>
              </a:lnSpc>
              <a:spcBef>
                <a:spcPct val="5000"/>
              </a:spcBef>
              <a:spcAft>
                <a:spcPct val="5000"/>
              </a:spcAft>
              <a:buClr>
                <a:srgbClr val="000000"/>
              </a:buClr>
              <a:buFont typeface="Calibri" charset="0"/>
              <a:buChar char="‒"/>
            </a:pPr>
            <a:r>
              <a:rPr lang="en-US" altLang="en-US" sz="900" dirty="0">
                <a:solidFill>
                  <a:schemeClr val="tx1"/>
                </a:solidFill>
                <a:latin typeface="+mn-lt"/>
                <a:ea typeface="ＭＳ Ｐゴシック" charset="-128"/>
                <a:sym typeface="Arial" charset="0"/>
              </a:rPr>
              <a:t>WSDL 1.1 </a:t>
            </a:r>
          </a:p>
          <a:p>
            <a:pPr lvl="1">
              <a:lnSpc>
                <a:spcPct val="85000"/>
              </a:lnSpc>
              <a:spcBef>
                <a:spcPct val="5000"/>
              </a:spcBef>
              <a:spcAft>
                <a:spcPct val="5000"/>
              </a:spcAft>
              <a:buClr>
                <a:srgbClr val="000000"/>
              </a:buClr>
              <a:buFont typeface="Calibri" charset="0"/>
              <a:buChar char="‒"/>
            </a:pPr>
            <a:r>
              <a:rPr lang="en-US" altLang="en-US" sz="900" dirty="0">
                <a:solidFill>
                  <a:schemeClr val="tx1"/>
                </a:solidFill>
                <a:latin typeface="+mn-lt"/>
                <a:ea typeface="ＭＳ Ｐゴシック" charset="-128"/>
                <a:sym typeface="Arial" charset="0"/>
              </a:rPr>
              <a:t>XML 1.0 </a:t>
            </a:r>
          </a:p>
          <a:p>
            <a:pPr lvl="1">
              <a:lnSpc>
                <a:spcPct val="85000"/>
              </a:lnSpc>
              <a:spcBef>
                <a:spcPct val="5000"/>
              </a:spcBef>
              <a:spcAft>
                <a:spcPct val="5000"/>
              </a:spcAft>
              <a:buClr>
                <a:srgbClr val="000000"/>
              </a:buClr>
              <a:buFont typeface="Calibri" charset="0"/>
              <a:buChar char="‒"/>
            </a:pPr>
            <a:r>
              <a:rPr lang="en-US" altLang="en-US" sz="900" dirty="0">
                <a:solidFill>
                  <a:schemeClr val="tx1"/>
                </a:solidFill>
                <a:latin typeface="+mn-lt"/>
                <a:ea typeface="ＭＳ Ｐゴシック" charset="-128"/>
                <a:sym typeface="Arial" charset="0"/>
              </a:rPr>
              <a:t>XML Schema 1.0 </a:t>
            </a:r>
          </a:p>
          <a:p>
            <a:pPr lvl="1">
              <a:lnSpc>
                <a:spcPct val="85000"/>
              </a:lnSpc>
              <a:spcBef>
                <a:spcPct val="5000"/>
              </a:spcBef>
              <a:spcAft>
                <a:spcPct val="5000"/>
              </a:spcAft>
              <a:buClr>
                <a:srgbClr val="000000"/>
              </a:buClr>
              <a:buFont typeface="Calibri" charset="0"/>
              <a:buChar char="‒"/>
            </a:pPr>
            <a:r>
              <a:rPr lang="en-US" altLang="en-US" sz="900" dirty="0">
                <a:solidFill>
                  <a:schemeClr val="tx1"/>
                </a:solidFill>
                <a:latin typeface="+mn-lt"/>
                <a:ea typeface="ＭＳ Ｐゴシック" charset="-128"/>
                <a:sym typeface="Arial" charset="0"/>
              </a:rPr>
              <a:t>XPath 1.0 </a:t>
            </a:r>
          </a:p>
          <a:p>
            <a:pPr lvl="1">
              <a:lnSpc>
                <a:spcPct val="85000"/>
              </a:lnSpc>
              <a:spcBef>
                <a:spcPct val="5000"/>
              </a:spcBef>
              <a:spcAft>
                <a:spcPct val="5000"/>
              </a:spcAft>
              <a:buClr>
                <a:srgbClr val="000000"/>
              </a:buClr>
              <a:buFont typeface="Calibri" charset="0"/>
              <a:buChar char="‒"/>
            </a:pPr>
            <a:r>
              <a:rPr lang="en-US" altLang="en-US" sz="900" dirty="0">
                <a:solidFill>
                  <a:schemeClr val="tx1"/>
                </a:solidFill>
                <a:latin typeface="+mn-lt"/>
                <a:ea typeface="ＭＳ Ｐゴシック" charset="-128"/>
                <a:sym typeface="Arial" charset="0"/>
              </a:rPr>
              <a:t>XPath 2.0 (XQuery only) </a:t>
            </a:r>
          </a:p>
          <a:p>
            <a:pPr lvl="1">
              <a:lnSpc>
                <a:spcPct val="85000"/>
              </a:lnSpc>
              <a:spcBef>
                <a:spcPct val="5000"/>
              </a:spcBef>
              <a:spcAft>
                <a:spcPct val="5000"/>
              </a:spcAft>
              <a:buClr>
                <a:srgbClr val="000000"/>
              </a:buClr>
              <a:buFont typeface="Calibri" charset="0"/>
              <a:buChar char="‒"/>
            </a:pPr>
            <a:r>
              <a:rPr lang="en-US" altLang="en-US" sz="900" dirty="0">
                <a:solidFill>
                  <a:schemeClr val="tx1"/>
                </a:solidFill>
                <a:latin typeface="+mn-lt"/>
                <a:ea typeface="ＭＳ Ｐゴシック" charset="-128"/>
                <a:sym typeface="Arial" charset="0"/>
              </a:rPr>
              <a:t>XSLT 1.0 </a:t>
            </a:r>
          </a:p>
          <a:p>
            <a:pPr lvl="1">
              <a:lnSpc>
                <a:spcPct val="85000"/>
              </a:lnSpc>
              <a:spcBef>
                <a:spcPct val="5000"/>
              </a:spcBef>
              <a:spcAft>
                <a:spcPct val="5000"/>
              </a:spcAft>
              <a:buClr>
                <a:srgbClr val="000000"/>
              </a:buClr>
              <a:buFont typeface="Calibri" charset="0"/>
              <a:buChar char="‒"/>
            </a:pPr>
            <a:endParaRPr lang="en-US" altLang="en-US" sz="900" b="1" dirty="0">
              <a:solidFill>
                <a:schemeClr val="tx1"/>
              </a:solidFill>
              <a:latin typeface="+mn-lt"/>
              <a:ea typeface="ＭＳ Ｐゴシック" charset="-128"/>
              <a:sym typeface="Arial" charset="0"/>
            </a:endParaRPr>
          </a:p>
          <a:p>
            <a:pPr>
              <a:lnSpc>
                <a:spcPct val="85000"/>
              </a:lnSpc>
              <a:spcBef>
                <a:spcPct val="5000"/>
              </a:spcBef>
              <a:spcAft>
                <a:spcPct val="5000"/>
              </a:spcAft>
              <a:buClr>
                <a:srgbClr val="000000"/>
              </a:buClr>
            </a:pPr>
            <a:r>
              <a:rPr lang="en-US" altLang="en-US" sz="1000" b="1" dirty="0">
                <a:solidFill>
                  <a:schemeClr val="tx1"/>
                </a:solidFill>
                <a:latin typeface="+mn-lt"/>
                <a:ea typeface="ＭＳ Ｐゴシック" charset="-128"/>
                <a:sym typeface="Arial" charset="0"/>
              </a:rPr>
              <a:t>Transport &amp; connectivity</a:t>
            </a:r>
          </a:p>
          <a:p>
            <a:pPr lvl="1">
              <a:lnSpc>
                <a:spcPct val="85000"/>
              </a:lnSpc>
              <a:spcBef>
                <a:spcPct val="5000"/>
              </a:spcBef>
              <a:spcAft>
                <a:spcPct val="5000"/>
              </a:spcAft>
              <a:buClr>
                <a:srgbClr val="000000"/>
              </a:buClr>
              <a:buFont typeface="Dotum" charset="-127"/>
              <a:buChar char="–"/>
            </a:pPr>
            <a:r>
              <a:rPr lang="en-US" altLang="en-US" sz="900" dirty="0">
                <a:solidFill>
                  <a:schemeClr val="tx1"/>
                </a:solidFill>
                <a:latin typeface="+mn-lt"/>
                <a:ea typeface="ＭＳ Ｐゴシック" charset="-128"/>
                <a:sym typeface="Arial" charset="0"/>
              </a:rPr>
              <a:t>HTTP, HTTPS</a:t>
            </a:r>
            <a:r>
              <a:rPr lang="en-US" altLang="en-US" sz="900" b="1" dirty="0">
                <a:solidFill>
                  <a:schemeClr val="tx1"/>
                </a:solidFill>
                <a:latin typeface="+mn-lt"/>
                <a:ea typeface="ＭＳ Ｐゴシック" charset="-128"/>
                <a:sym typeface="Arial" charset="0"/>
              </a:rPr>
              <a:t>, </a:t>
            </a:r>
            <a:r>
              <a:rPr lang="en-US" altLang="en-US" sz="900" dirty="0">
                <a:solidFill>
                  <a:schemeClr val="tx1"/>
                </a:solidFill>
                <a:latin typeface="+mn-lt"/>
                <a:ea typeface="ＭＳ Ｐゴシック" charset="-128"/>
                <a:sym typeface="Arial" charset="0"/>
              </a:rPr>
              <a:t>HTTP/2</a:t>
            </a:r>
            <a:r>
              <a:rPr lang="en-US" altLang="en-US" sz="900" b="1" dirty="0">
                <a:solidFill>
                  <a:schemeClr val="tx1"/>
                </a:solidFill>
                <a:latin typeface="+mn-lt"/>
                <a:ea typeface="ＭＳ Ｐゴシック" charset="-128"/>
                <a:sym typeface="Arial" charset="0"/>
              </a:rPr>
              <a:t>,  </a:t>
            </a:r>
            <a:r>
              <a:rPr lang="en-US" altLang="en-US" sz="900" dirty="0">
                <a:solidFill>
                  <a:schemeClr val="tx1"/>
                </a:solidFill>
                <a:latin typeface="+mn-lt"/>
                <a:ea typeface="ＭＳ Ｐゴシック" charset="-128"/>
                <a:sym typeface="Arial" charset="0"/>
              </a:rPr>
              <a:t>WebSocket Proxy</a:t>
            </a:r>
          </a:p>
          <a:p>
            <a:pPr lvl="1">
              <a:lnSpc>
                <a:spcPct val="85000"/>
              </a:lnSpc>
              <a:spcBef>
                <a:spcPct val="5000"/>
              </a:spcBef>
              <a:spcAft>
                <a:spcPct val="5000"/>
              </a:spcAft>
              <a:buClr>
                <a:srgbClr val="000000"/>
              </a:buClr>
              <a:buFont typeface="Dotum" charset="-127"/>
              <a:buChar char="–"/>
            </a:pPr>
            <a:r>
              <a:rPr lang="en-US" altLang="en-US" sz="900" dirty="0">
                <a:solidFill>
                  <a:schemeClr val="tx1"/>
                </a:solidFill>
                <a:latin typeface="+mn-lt"/>
                <a:ea typeface="ＭＳ Ｐゴシック" charset="-128"/>
                <a:sym typeface="Arial" charset="0"/>
              </a:rPr>
              <a:t>FTP, FTPS, SFTP </a:t>
            </a:r>
          </a:p>
          <a:p>
            <a:pPr lvl="1">
              <a:lnSpc>
                <a:spcPct val="85000"/>
              </a:lnSpc>
              <a:spcBef>
                <a:spcPct val="5000"/>
              </a:spcBef>
              <a:spcAft>
                <a:spcPct val="5000"/>
              </a:spcAft>
              <a:buClr>
                <a:srgbClr val="000000"/>
              </a:buClr>
              <a:buFont typeface="Dotum" charset="-127"/>
              <a:buChar char="–"/>
            </a:pPr>
            <a:r>
              <a:rPr lang="en-US" altLang="en-US" sz="900" dirty="0">
                <a:solidFill>
                  <a:schemeClr val="tx1"/>
                </a:solidFill>
                <a:latin typeface="+mn-lt"/>
                <a:ea typeface="ＭＳ Ｐゴシック" charset="-128"/>
                <a:sym typeface="Arial" charset="0"/>
              </a:rPr>
              <a:t>WebSphere MQ</a:t>
            </a:r>
          </a:p>
          <a:p>
            <a:pPr lvl="1">
              <a:lnSpc>
                <a:spcPct val="85000"/>
              </a:lnSpc>
              <a:spcBef>
                <a:spcPct val="5000"/>
              </a:spcBef>
              <a:spcAft>
                <a:spcPct val="5000"/>
              </a:spcAft>
              <a:buClr>
                <a:srgbClr val="000000"/>
              </a:buClr>
              <a:buFont typeface="Dotum" charset="-127"/>
              <a:buChar char="–"/>
            </a:pPr>
            <a:r>
              <a:rPr lang="en-US" altLang="en-US" sz="900" dirty="0">
                <a:solidFill>
                  <a:schemeClr val="tx1"/>
                </a:solidFill>
                <a:latin typeface="+mn-lt"/>
                <a:ea typeface="ＭＳ Ｐゴシック" charset="-128"/>
                <a:sym typeface="Arial" charset="0"/>
              </a:rPr>
              <a:t>WebSphere MQ File Transfer Edition</a:t>
            </a:r>
          </a:p>
          <a:p>
            <a:pPr lvl="1">
              <a:lnSpc>
                <a:spcPct val="85000"/>
              </a:lnSpc>
              <a:spcBef>
                <a:spcPct val="5000"/>
              </a:spcBef>
              <a:spcAft>
                <a:spcPct val="5000"/>
              </a:spcAft>
              <a:buClr>
                <a:srgbClr val="000000"/>
              </a:buClr>
              <a:buFont typeface="Dotum" charset="-127"/>
              <a:buChar char="–"/>
            </a:pPr>
            <a:r>
              <a:rPr lang="en-US" altLang="en-US" sz="900" dirty="0">
                <a:solidFill>
                  <a:schemeClr val="tx1"/>
                </a:solidFill>
                <a:latin typeface="+mn-lt"/>
                <a:ea typeface="ＭＳ Ｐゴシック" charset="-128"/>
                <a:sym typeface="Arial" charset="0"/>
              </a:rPr>
              <a:t>Apache Kafka</a:t>
            </a:r>
          </a:p>
          <a:p>
            <a:pPr lvl="1">
              <a:lnSpc>
                <a:spcPct val="85000"/>
              </a:lnSpc>
              <a:spcBef>
                <a:spcPct val="5000"/>
              </a:spcBef>
              <a:spcAft>
                <a:spcPct val="5000"/>
              </a:spcAft>
              <a:buClr>
                <a:srgbClr val="000000"/>
              </a:buClr>
              <a:buFont typeface="Dotum" charset="-127"/>
              <a:buChar char="–"/>
            </a:pPr>
            <a:r>
              <a:rPr lang="en-US" altLang="en-US" sz="900" dirty="0">
                <a:solidFill>
                  <a:schemeClr val="tx1"/>
                </a:solidFill>
                <a:latin typeface="+mn-lt"/>
                <a:ea typeface="ＭＳ Ｐゴシック" charset="-128"/>
                <a:sym typeface="Arial" charset="0"/>
              </a:rPr>
              <a:t>AMQP </a:t>
            </a:r>
          </a:p>
          <a:p>
            <a:pPr lvl="1">
              <a:lnSpc>
                <a:spcPct val="85000"/>
              </a:lnSpc>
              <a:spcBef>
                <a:spcPct val="5000"/>
              </a:spcBef>
              <a:spcAft>
                <a:spcPct val="5000"/>
              </a:spcAft>
              <a:buClr>
                <a:srgbClr val="000000"/>
              </a:buClr>
              <a:buFont typeface="Dotum" charset="-127"/>
              <a:buChar char="–"/>
            </a:pPr>
            <a:r>
              <a:rPr lang="en-US" altLang="en-US" sz="900" dirty="0">
                <a:solidFill>
                  <a:schemeClr val="tx1"/>
                </a:solidFill>
                <a:latin typeface="+mn-lt"/>
                <a:ea typeface="ＭＳ Ｐゴシック" charset="-128"/>
                <a:sym typeface="Arial" charset="0"/>
              </a:rPr>
              <a:t>TIBCO EMS </a:t>
            </a:r>
          </a:p>
          <a:p>
            <a:pPr lvl="1">
              <a:lnSpc>
                <a:spcPct val="85000"/>
              </a:lnSpc>
              <a:spcBef>
                <a:spcPct val="5000"/>
              </a:spcBef>
              <a:spcAft>
                <a:spcPct val="5000"/>
              </a:spcAft>
              <a:buClr>
                <a:srgbClr val="000000"/>
              </a:buClr>
              <a:buFont typeface="Dotum" charset="-127"/>
              <a:buChar char="–"/>
            </a:pPr>
            <a:r>
              <a:rPr lang="en-US" altLang="en-US" sz="900" dirty="0">
                <a:solidFill>
                  <a:schemeClr val="tx1"/>
                </a:solidFill>
                <a:latin typeface="+mn-lt"/>
                <a:ea typeface="ＭＳ Ｐゴシック" charset="-128"/>
                <a:sym typeface="Arial" charset="0"/>
              </a:rPr>
              <a:t>WebSphere Java Message Service</a:t>
            </a:r>
          </a:p>
          <a:p>
            <a:pPr lvl="1">
              <a:lnSpc>
                <a:spcPct val="85000"/>
              </a:lnSpc>
              <a:spcBef>
                <a:spcPct val="5000"/>
              </a:spcBef>
              <a:spcAft>
                <a:spcPct val="5000"/>
              </a:spcAft>
              <a:buClr>
                <a:srgbClr val="000000"/>
              </a:buClr>
              <a:buFont typeface="Dotum" charset="-127"/>
              <a:buChar char="–"/>
            </a:pPr>
            <a:r>
              <a:rPr lang="en-US" altLang="en-US" sz="900" dirty="0">
                <a:solidFill>
                  <a:schemeClr val="tx1"/>
                </a:solidFill>
                <a:latin typeface="+mn-lt"/>
                <a:ea typeface="ＭＳ Ｐゴシック" charset="-128"/>
                <a:sym typeface="Arial" charset="0"/>
              </a:rPr>
              <a:t>IBM IMS Connect, &amp; IMS Callout</a:t>
            </a:r>
          </a:p>
          <a:p>
            <a:pPr lvl="1">
              <a:lnSpc>
                <a:spcPct val="85000"/>
              </a:lnSpc>
              <a:spcBef>
                <a:spcPct val="5000"/>
              </a:spcBef>
              <a:spcAft>
                <a:spcPct val="5000"/>
              </a:spcAft>
              <a:buClr>
                <a:srgbClr val="000000"/>
              </a:buClr>
              <a:buFont typeface="Dotum" charset="-127"/>
              <a:buChar char="–"/>
            </a:pPr>
            <a:r>
              <a:rPr lang="en-US" altLang="en-US" sz="900" dirty="0">
                <a:solidFill>
                  <a:schemeClr val="tx1"/>
                </a:solidFill>
                <a:latin typeface="+mn-lt"/>
                <a:ea typeface="ＭＳ Ｐゴシック" charset="-128"/>
                <a:sym typeface="Arial" charset="0"/>
              </a:rPr>
              <a:t>NFS </a:t>
            </a:r>
          </a:p>
          <a:p>
            <a:pPr lvl="1">
              <a:lnSpc>
                <a:spcPct val="85000"/>
              </a:lnSpc>
              <a:spcBef>
                <a:spcPct val="5000"/>
              </a:spcBef>
              <a:spcAft>
                <a:spcPct val="5000"/>
              </a:spcAft>
              <a:buClr>
                <a:srgbClr val="000000"/>
              </a:buClr>
              <a:buFont typeface="Dotum" charset="-127"/>
              <a:buChar char="–"/>
            </a:pPr>
            <a:r>
              <a:rPr lang="en-US" altLang="en-US" sz="900" dirty="0">
                <a:solidFill>
                  <a:schemeClr val="tx1"/>
                </a:solidFill>
                <a:latin typeface="+mn-lt"/>
                <a:ea typeface="ＭＳ Ｐゴシック" charset="-128"/>
                <a:sym typeface="Arial" charset="0"/>
              </a:rPr>
              <a:t>AS1, AS2, AS3, </a:t>
            </a:r>
            <a:r>
              <a:rPr lang="en-US" altLang="en-US" sz="900" dirty="0" err="1">
                <a:solidFill>
                  <a:schemeClr val="tx1"/>
                </a:solidFill>
                <a:latin typeface="+mn-lt"/>
                <a:ea typeface="ＭＳ Ｐゴシック" charset="-128"/>
                <a:sym typeface="Arial" charset="0"/>
              </a:rPr>
              <a:t>ebMS</a:t>
            </a:r>
            <a:r>
              <a:rPr lang="en-US" altLang="en-US" sz="900" dirty="0">
                <a:solidFill>
                  <a:schemeClr val="tx1"/>
                </a:solidFill>
                <a:latin typeface="+mn-lt"/>
                <a:ea typeface="ＭＳ Ｐゴシック" charset="-128"/>
                <a:sym typeface="Arial" charset="0"/>
              </a:rPr>
              <a:t> 2.0, CPPA 2.0, POP,  SMTP (B2B Module) </a:t>
            </a:r>
          </a:p>
          <a:p>
            <a:pPr lvl="1">
              <a:lnSpc>
                <a:spcPct val="85000"/>
              </a:lnSpc>
              <a:spcBef>
                <a:spcPct val="5000"/>
              </a:spcBef>
              <a:spcAft>
                <a:spcPct val="5000"/>
              </a:spcAft>
              <a:buClr>
                <a:srgbClr val="000000"/>
              </a:buClr>
              <a:buFont typeface="Dotum" charset="-127"/>
              <a:buChar char="–"/>
            </a:pPr>
            <a:r>
              <a:rPr lang="en-US" altLang="en-US" sz="900" dirty="0">
                <a:solidFill>
                  <a:schemeClr val="tx1"/>
                </a:solidFill>
                <a:latin typeface="+mn-lt"/>
                <a:ea typeface="ＭＳ Ｐゴシック" charset="-128"/>
                <a:sym typeface="Arial" charset="0"/>
              </a:rPr>
              <a:t>DB2, Microsoft SQL Server, Oracle, Sybase, IMS</a:t>
            </a:r>
          </a:p>
          <a:p>
            <a:pPr lvl="1">
              <a:lnSpc>
                <a:spcPct val="85000"/>
              </a:lnSpc>
              <a:spcBef>
                <a:spcPct val="5000"/>
              </a:spcBef>
              <a:spcAft>
                <a:spcPct val="5000"/>
              </a:spcAft>
              <a:buClr>
                <a:srgbClr val="000000"/>
              </a:buClr>
              <a:buFont typeface="Dotum" charset="-127"/>
              <a:buChar char="–"/>
            </a:pPr>
            <a:endParaRPr lang="en-US" altLang="en-US" sz="900" dirty="0">
              <a:solidFill>
                <a:schemeClr val="tx1"/>
              </a:solidFill>
              <a:latin typeface="+mn-lt"/>
              <a:ea typeface="ＭＳ Ｐゴシック" charset="-128"/>
              <a:sym typeface="Arial" charset="0"/>
            </a:endParaRPr>
          </a:p>
          <a:p>
            <a:pPr>
              <a:lnSpc>
                <a:spcPct val="85000"/>
              </a:lnSpc>
              <a:spcBef>
                <a:spcPct val="5000"/>
              </a:spcBef>
              <a:spcAft>
                <a:spcPct val="5000"/>
              </a:spcAft>
              <a:buClr>
                <a:srgbClr val="000000"/>
              </a:buClr>
            </a:pPr>
            <a:r>
              <a:rPr lang="en-US" altLang="en-US" sz="1000" b="1" dirty="0">
                <a:solidFill>
                  <a:schemeClr val="tx1"/>
                </a:solidFill>
                <a:latin typeface="+mn-lt"/>
                <a:ea typeface="ＭＳ Ｐゴシック" charset="-128"/>
                <a:sym typeface="Arial" charset="0"/>
              </a:rPr>
              <a:t>Transport Layer Security </a:t>
            </a:r>
          </a:p>
          <a:p>
            <a:pPr lvl="1">
              <a:lnSpc>
                <a:spcPct val="85000"/>
              </a:lnSpc>
              <a:spcBef>
                <a:spcPct val="5000"/>
              </a:spcBef>
              <a:spcAft>
                <a:spcPct val="5000"/>
              </a:spcAft>
              <a:buClr>
                <a:srgbClr val="000000"/>
              </a:buClr>
              <a:buFont typeface="Calibri" charset="0"/>
              <a:buChar char="‒"/>
            </a:pPr>
            <a:r>
              <a:rPr lang="en-US" altLang="en-US" sz="900" dirty="0">
                <a:solidFill>
                  <a:schemeClr val="tx1"/>
                </a:solidFill>
                <a:latin typeface="+mn-lt"/>
                <a:ea typeface="ＭＳ Ｐゴシック" charset="-128"/>
                <a:sym typeface="Arial" charset="0"/>
              </a:rPr>
              <a:t>TLS versions 1.0, 1.1, and 1.2, 1.3</a:t>
            </a:r>
          </a:p>
          <a:p>
            <a:pPr lvl="1">
              <a:lnSpc>
                <a:spcPct val="85000"/>
              </a:lnSpc>
              <a:spcBef>
                <a:spcPct val="5000"/>
              </a:spcBef>
              <a:spcAft>
                <a:spcPct val="5000"/>
              </a:spcAft>
              <a:buClr>
                <a:srgbClr val="000000"/>
              </a:buClr>
              <a:buFont typeface="Calibri" charset="0"/>
              <a:buChar char="‒"/>
            </a:pPr>
            <a:r>
              <a:rPr lang="en-US" altLang="en-US" sz="900" dirty="0">
                <a:solidFill>
                  <a:schemeClr val="tx1"/>
                </a:solidFill>
                <a:latin typeface="+mn-lt"/>
                <a:ea typeface="ＭＳ Ｐゴシック" charset="-128"/>
                <a:sym typeface="Arial" charset="0"/>
              </a:rPr>
              <a:t>SSL versions 2 and 3 </a:t>
            </a:r>
          </a:p>
          <a:p>
            <a:pPr lvl="1">
              <a:lnSpc>
                <a:spcPct val="85000"/>
              </a:lnSpc>
              <a:spcBef>
                <a:spcPct val="5000"/>
              </a:spcBef>
              <a:spcAft>
                <a:spcPct val="5000"/>
              </a:spcAft>
              <a:buClr>
                <a:srgbClr val="000000"/>
              </a:buClr>
              <a:buFont typeface="Calibri" charset="0"/>
              <a:buChar char="‒"/>
            </a:pPr>
            <a:r>
              <a:rPr lang="en-US" altLang="en-US" sz="900" dirty="0">
                <a:solidFill>
                  <a:schemeClr val="tx1"/>
                </a:solidFill>
                <a:latin typeface="+mn-lt"/>
                <a:ea typeface="ＭＳ Ｐゴシック" charset="-128"/>
                <a:sym typeface="Arial" charset="0"/>
              </a:rPr>
              <a:t>SNI, PFS, ECC Ciphers</a:t>
            </a:r>
          </a:p>
          <a:p>
            <a:pPr lvl="1">
              <a:lnSpc>
                <a:spcPct val="85000"/>
              </a:lnSpc>
              <a:spcBef>
                <a:spcPct val="5000"/>
              </a:spcBef>
              <a:spcAft>
                <a:spcPct val="5000"/>
              </a:spcAft>
              <a:buClr>
                <a:srgbClr val="000000"/>
              </a:buClr>
              <a:buFont typeface="Calibri" charset="0"/>
              <a:buChar char="‒"/>
            </a:pPr>
            <a:endParaRPr lang="en-US" altLang="en-US" sz="800" dirty="0">
              <a:solidFill>
                <a:schemeClr val="tx1"/>
              </a:solidFill>
              <a:ea typeface="ＭＳ Ｐゴシック" charset="-128"/>
              <a:sym typeface="Arial" charset="0"/>
            </a:endParaRPr>
          </a:p>
        </p:txBody>
      </p:sp>
      <p:sp>
        <p:nvSpPr>
          <p:cNvPr id="11" name="Rectangle 6">
            <a:extLst>
              <a:ext uri="{FF2B5EF4-FFF2-40B4-BE49-F238E27FC236}">
                <a16:creationId xmlns:a16="http://schemas.microsoft.com/office/drawing/2014/main" id="{D51EA406-8687-8040-879F-277AAD88D11F}"/>
              </a:ext>
            </a:extLst>
          </p:cNvPr>
          <p:cNvSpPr>
            <a:spLocks noChangeArrowheads="1"/>
          </p:cNvSpPr>
          <p:nvPr/>
        </p:nvSpPr>
        <p:spPr bwMode="auto">
          <a:xfrm>
            <a:off x="5877099" y="510922"/>
            <a:ext cx="3200399" cy="4121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34950" indent="-234950">
              <a:spcBef>
                <a:spcPts val="600"/>
              </a:spcBef>
              <a:buClr>
                <a:schemeClr val="accent1"/>
              </a:buClr>
              <a:buFont typeface="Arial" charset="0"/>
              <a:buChar char="•"/>
              <a:defRPr sz="2000">
                <a:solidFill>
                  <a:srgbClr val="777677"/>
                </a:solidFill>
                <a:latin typeface="Arial" charset="0"/>
              </a:defRPr>
            </a:lvl1pPr>
            <a:lvl2pPr marL="463550" indent="-238125">
              <a:spcBef>
                <a:spcPts val="600"/>
              </a:spcBef>
              <a:buFont typeface="Arial" charset="0"/>
              <a:buChar char="–"/>
              <a:defRPr sz="2800">
                <a:solidFill>
                  <a:srgbClr val="777677"/>
                </a:solidFill>
                <a:latin typeface="Arial" charset="0"/>
              </a:defRPr>
            </a:lvl2pPr>
            <a:lvl3pPr marL="1143000" indent="-228600">
              <a:spcBef>
                <a:spcPts val="600"/>
              </a:spcBef>
              <a:buFont typeface="Arial" charset="0"/>
              <a:buChar char="•"/>
              <a:defRPr sz="1600">
                <a:solidFill>
                  <a:schemeClr val="accent2"/>
                </a:solidFill>
                <a:latin typeface="Arial" charset="0"/>
              </a:defRPr>
            </a:lvl3pPr>
            <a:lvl4pPr marL="1600200" indent="-228600">
              <a:spcBef>
                <a:spcPts val="600"/>
              </a:spcBef>
              <a:buFont typeface="Arial" charset="0"/>
              <a:buChar char="–"/>
              <a:defRPr sz="1400">
                <a:solidFill>
                  <a:schemeClr val="accent2"/>
                </a:solidFill>
                <a:latin typeface="Arial" charset="0"/>
              </a:defRPr>
            </a:lvl4pPr>
            <a:lvl5pPr marL="2057400" indent="-228600">
              <a:spcBef>
                <a:spcPts val="600"/>
              </a:spcBef>
              <a:buFont typeface="Arial" charset="0"/>
              <a:buChar char="»"/>
              <a:defRPr sz="1400">
                <a:solidFill>
                  <a:schemeClr val="accent2"/>
                </a:solidFill>
                <a:latin typeface="Arial" charset="0"/>
              </a:defRPr>
            </a:lvl5pPr>
            <a:lvl6pPr marL="2514600" indent="-228600" defTabSz="457200" eaLnBrk="0" fontAlgn="base" hangingPunct="0">
              <a:spcBef>
                <a:spcPts val="600"/>
              </a:spcBef>
              <a:spcAft>
                <a:spcPct val="0"/>
              </a:spcAft>
              <a:buFont typeface="Arial" charset="0"/>
              <a:buChar char="»"/>
              <a:defRPr sz="1400">
                <a:solidFill>
                  <a:schemeClr val="accent2"/>
                </a:solidFill>
                <a:latin typeface="Arial" charset="0"/>
              </a:defRPr>
            </a:lvl6pPr>
            <a:lvl7pPr marL="2971800" indent="-228600" defTabSz="457200" eaLnBrk="0" fontAlgn="base" hangingPunct="0">
              <a:spcBef>
                <a:spcPts val="600"/>
              </a:spcBef>
              <a:spcAft>
                <a:spcPct val="0"/>
              </a:spcAft>
              <a:buFont typeface="Arial" charset="0"/>
              <a:buChar char="»"/>
              <a:defRPr sz="1400">
                <a:solidFill>
                  <a:schemeClr val="accent2"/>
                </a:solidFill>
                <a:latin typeface="Arial" charset="0"/>
              </a:defRPr>
            </a:lvl7pPr>
            <a:lvl8pPr marL="3429000" indent="-228600" defTabSz="457200" eaLnBrk="0" fontAlgn="base" hangingPunct="0">
              <a:spcBef>
                <a:spcPts val="600"/>
              </a:spcBef>
              <a:spcAft>
                <a:spcPct val="0"/>
              </a:spcAft>
              <a:buFont typeface="Arial" charset="0"/>
              <a:buChar char="»"/>
              <a:defRPr sz="1400">
                <a:solidFill>
                  <a:schemeClr val="accent2"/>
                </a:solidFill>
                <a:latin typeface="Arial" charset="0"/>
              </a:defRPr>
            </a:lvl8pPr>
            <a:lvl9pPr marL="3886200" indent="-228600" defTabSz="457200" eaLnBrk="0" fontAlgn="base" hangingPunct="0">
              <a:spcBef>
                <a:spcPts val="600"/>
              </a:spcBef>
              <a:spcAft>
                <a:spcPct val="0"/>
              </a:spcAft>
              <a:buFont typeface="Arial" charset="0"/>
              <a:buChar char="»"/>
              <a:defRPr sz="1400">
                <a:solidFill>
                  <a:schemeClr val="accent2"/>
                </a:solidFill>
                <a:latin typeface="Arial" charset="0"/>
              </a:defRPr>
            </a:lvl9pPr>
          </a:lstStyle>
          <a:p>
            <a:pPr>
              <a:spcBef>
                <a:spcPct val="0"/>
              </a:spcBef>
              <a:buClrTx/>
            </a:pPr>
            <a:r>
              <a:rPr lang="en-US" altLang="en-US" sz="1000" b="1" dirty="0">
                <a:solidFill>
                  <a:schemeClr val="tx1"/>
                </a:solidFill>
                <a:latin typeface="+mn-lt"/>
                <a:ea typeface="ＭＳ Ｐゴシック" charset="-128"/>
                <a:sym typeface="Arial" charset="0"/>
              </a:rPr>
              <a:t>Management</a:t>
            </a:r>
          </a:p>
          <a:p>
            <a:pPr lvl="1">
              <a:lnSpc>
                <a:spcPct val="85000"/>
              </a:lnSpc>
              <a:spcBef>
                <a:spcPct val="5000"/>
              </a:spcBef>
              <a:spcAft>
                <a:spcPct val="5000"/>
              </a:spcAft>
              <a:buClr>
                <a:srgbClr val="000000"/>
              </a:buClr>
              <a:buFont typeface="Calibri" charset="0"/>
              <a:buChar char="‒"/>
            </a:pPr>
            <a:r>
              <a:rPr lang="en-US" altLang="en-US" sz="900" dirty="0">
                <a:solidFill>
                  <a:schemeClr val="tx1"/>
                </a:solidFill>
                <a:latin typeface="+mn-lt"/>
                <a:ea typeface="ＭＳ Ｐゴシック" charset="-128"/>
                <a:sym typeface="Arial" charset="0"/>
              </a:rPr>
              <a:t>Simple Network Management Protocol</a:t>
            </a:r>
          </a:p>
          <a:p>
            <a:pPr lvl="1">
              <a:lnSpc>
                <a:spcPct val="85000"/>
              </a:lnSpc>
              <a:spcBef>
                <a:spcPct val="5000"/>
              </a:spcBef>
              <a:spcAft>
                <a:spcPct val="5000"/>
              </a:spcAft>
              <a:buClr>
                <a:srgbClr val="000000"/>
              </a:buClr>
              <a:buFont typeface="Calibri" charset="0"/>
              <a:buChar char="‒"/>
            </a:pPr>
            <a:r>
              <a:rPr lang="en-US" altLang="en-US" sz="900" dirty="0">
                <a:solidFill>
                  <a:schemeClr val="tx1"/>
                </a:solidFill>
                <a:latin typeface="+mn-lt"/>
                <a:ea typeface="ＭＳ Ｐゴシック" charset="-128"/>
                <a:sym typeface="Arial" charset="0"/>
              </a:rPr>
              <a:t>SYSLOG </a:t>
            </a:r>
          </a:p>
          <a:p>
            <a:pPr lvl="1">
              <a:lnSpc>
                <a:spcPct val="85000"/>
              </a:lnSpc>
              <a:spcBef>
                <a:spcPct val="5000"/>
              </a:spcBef>
              <a:spcAft>
                <a:spcPct val="5000"/>
              </a:spcAft>
              <a:buClr>
                <a:srgbClr val="000000"/>
              </a:buClr>
              <a:buFont typeface="Calibri" charset="0"/>
              <a:buChar char="‒"/>
            </a:pPr>
            <a:r>
              <a:rPr lang="en-US" altLang="en-US" sz="900" dirty="0">
                <a:solidFill>
                  <a:schemeClr val="tx1"/>
                </a:solidFill>
                <a:latin typeface="+mn-lt"/>
                <a:ea typeface="ＭＳ Ｐゴシック" charset="-128"/>
                <a:sym typeface="Arial" charset="0"/>
              </a:rPr>
              <a:t>IPv4, IPv6</a:t>
            </a:r>
          </a:p>
          <a:p>
            <a:pPr lvl="1">
              <a:lnSpc>
                <a:spcPct val="85000"/>
              </a:lnSpc>
              <a:spcBef>
                <a:spcPct val="5000"/>
              </a:spcBef>
              <a:spcAft>
                <a:spcPct val="5000"/>
              </a:spcAft>
              <a:buClr>
                <a:srgbClr val="000000"/>
              </a:buClr>
              <a:buFont typeface="Calibri" charset="0"/>
              <a:buChar char="‒"/>
            </a:pPr>
            <a:endParaRPr lang="en-US" altLang="en-US" sz="900" dirty="0">
              <a:solidFill>
                <a:schemeClr val="tx1"/>
              </a:solidFill>
              <a:latin typeface="+mn-lt"/>
              <a:ea typeface="ＭＳ Ｐゴシック" charset="-128"/>
              <a:sym typeface="Arial" charset="0"/>
            </a:endParaRPr>
          </a:p>
          <a:p>
            <a:pPr>
              <a:lnSpc>
                <a:spcPct val="85000"/>
              </a:lnSpc>
              <a:spcBef>
                <a:spcPct val="5000"/>
              </a:spcBef>
              <a:spcAft>
                <a:spcPct val="5000"/>
              </a:spcAft>
              <a:buClr>
                <a:srgbClr val="000000"/>
              </a:buClr>
            </a:pPr>
            <a:r>
              <a:rPr lang="en-US" altLang="en-US" sz="1000" b="1" dirty="0">
                <a:solidFill>
                  <a:schemeClr val="tx1"/>
                </a:solidFill>
                <a:latin typeface="+mn-lt"/>
                <a:ea typeface="ＭＳ Ｐゴシック" charset="-128"/>
                <a:sym typeface="Arial" charset="0"/>
              </a:rPr>
              <a:t>Open File Formats</a:t>
            </a:r>
          </a:p>
          <a:p>
            <a:pPr lvl="1">
              <a:lnSpc>
                <a:spcPct val="85000"/>
              </a:lnSpc>
              <a:spcBef>
                <a:spcPct val="5000"/>
              </a:spcBef>
              <a:spcAft>
                <a:spcPct val="5000"/>
              </a:spcAft>
              <a:buClr>
                <a:srgbClr val="000000"/>
              </a:buClr>
              <a:buFont typeface="Calibri" charset="0"/>
              <a:buChar char="‒"/>
            </a:pPr>
            <a:r>
              <a:rPr lang="en-US" altLang="en-US" sz="900" dirty="0">
                <a:solidFill>
                  <a:schemeClr val="tx1"/>
                </a:solidFill>
                <a:latin typeface="+mn-lt"/>
                <a:ea typeface="ＭＳ Ｐゴシック" charset="-128"/>
                <a:sym typeface="Arial" charset="0"/>
              </a:rPr>
              <a:t>Distributed Management Task Force (DMTF) Open Virtualization Format (OVF)</a:t>
            </a:r>
          </a:p>
          <a:p>
            <a:pPr lvl="1">
              <a:lnSpc>
                <a:spcPct val="85000"/>
              </a:lnSpc>
              <a:spcBef>
                <a:spcPct val="5000"/>
              </a:spcBef>
              <a:spcAft>
                <a:spcPct val="5000"/>
              </a:spcAft>
              <a:buClr>
                <a:srgbClr val="000000"/>
              </a:buClr>
              <a:buFont typeface="Calibri" charset="0"/>
              <a:buChar char="‒"/>
            </a:pPr>
            <a:r>
              <a:rPr lang="en-US" altLang="en-US" sz="900" dirty="0">
                <a:solidFill>
                  <a:schemeClr val="tx1"/>
                </a:solidFill>
                <a:latin typeface="+mn-lt"/>
                <a:ea typeface="ＭＳ Ｐゴシック" charset="-128"/>
                <a:sym typeface="Arial" charset="0"/>
              </a:rPr>
              <a:t>Virtual Machine Disk Format (VMDK)</a:t>
            </a:r>
          </a:p>
          <a:p>
            <a:pPr lvl="1">
              <a:lnSpc>
                <a:spcPct val="85000"/>
              </a:lnSpc>
              <a:spcBef>
                <a:spcPct val="5000"/>
              </a:spcBef>
              <a:spcAft>
                <a:spcPct val="5000"/>
              </a:spcAft>
              <a:buClr>
                <a:srgbClr val="000000"/>
              </a:buClr>
              <a:buFont typeface="Calibri" charset="0"/>
              <a:buChar char="‒"/>
            </a:pPr>
            <a:r>
              <a:rPr lang="en-US" altLang="en-US" sz="900" dirty="0">
                <a:solidFill>
                  <a:schemeClr val="tx1"/>
                </a:solidFill>
                <a:latin typeface="+mn-lt"/>
                <a:ea typeface="ＭＳ Ｐゴシック" charset="-128"/>
                <a:sym typeface="Arial" charset="0"/>
              </a:rPr>
              <a:t>Virtual Hard Disk (VHD)</a:t>
            </a:r>
          </a:p>
          <a:p>
            <a:pPr lvl="1">
              <a:lnSpc>
                <a:spcPct val="85000"/>
              </a:lnSpc>
              <a:spcBef>
                <a:spcPct val="5000"/>
              </a:spcBef>
              <a:spcAft>
                <a:spcPct val="5000"/>
              </a:spcAft>
              <a:buClr>
                <a:srgbClr val="000000"/>
              </a:buClr>
              <a:buFont typeface="Calibri" charset="0"/>
              <a:buChar char="‒"/>
            </a:pPr>
            <a:endParaRPr lang="en-US" altLang="en-US" sz="900" b="1" dirty="0">
              <a:solidFill>
                <a:schemeClr val="tx1"/>
              </a:solidFill>
              <a:latin typeface="+mn-lt"/>
              <a:ea typeface="ＭＳ Ｐゴシック" charset="-128"/>
              <a:sym typeface="Arial" charset="0"/>
            </a:endParaRPr>
          </a:p>
          <a:p>
            <a:pPr>
              <a:lnSpc>
                <a:spcPct val="85000"/>
              </a:lnSpc>
              <a:spcBef>
                <a:spcPct val="5000"/>
              </a:spcBef>
              <a:spcAft>
                <a:spcPct val="5000"/>
              </a:spcAft>
              <a:buClr>
                <a:srgbClr val="000000"/>
              </a:buClr>
            </a:pPr>
            <a:r>
              <a:rPr lang="en-US" altLang="en-US" sz="1000" b="1" dirty="0">
                <a:solidFill>
                  <a:schemeClr val="tx1"/>
                </a:solidFill>
                <a:latin typeface="+mn-lt"/>
                <a:ea typeface="ＭＳ Ｐゴシック" charset="-128"/>
                <a:sym typeface="Arial" charset="0"/>
              </a:rPr>
              <a:t>Web services</a:t>
            </a:r>
          </a:p>
          <a:p>
            <a:pPr lvl="1">
              <a:lnSpc>
                <a:spcPct val="85000"/>
              </a:lnSpc>
              <a:spcBef>
                <a:spcPct val="5000"/>
              </a:spcBef>
              <a:spcAft>
                <a:spcPct val="5000"/>
              </a:spcAft>
              <a:buClr>
                <a:srgbClr val="000000"/>
              </a:buClr>
              <a:buFont typeface="Dotum" charset="-127"/>
              <a:buChar char="–"/>
            </a:pPr>
            <a:r>
              <a:rPr lang="en-US" altLang="en-US" sz="900" dirty="0">
                <a:solidFill>
                  <a:schemeClr val="tx1"/>
                </a:solidFill>
                <a:latin typeface="+mn-lt"/>
                <a:ea typeface="ＭＳ Ｐゴシック" charset="-128"/>
                <a:sym typeface="Arial" charset="0"/>
              </a:rPr>
              <a:t>WS-I Basic Profile 1.0, 1.1 </a:t>
            </a:r>
          </a:p>
          <a:p>
            <a:pPr lvl="1">
              <a:lnSpc>
                <a:spcPct val="85000"/>
              </a:lnSpc>
              <a:spcBef>
                <a:spcPct val="5000"/>
              </a:spcBef>
              <a:spcAft>
                <a:spcPct val="5000"/>
              </a:spcAft>
              <a:buClr>
                <a:srgbClr val="000000"/>
              </a:buClr>
              <a:buFont typeface="Dotum" charset="-127"/>
              <a:buChar char="–"/>
            </a:pPr>
            <a:r>
              <a:rPr lang="en-US" altLang="en-US" sz="900" dirty="0">
                <a:solidFill>
                  <a:schemeClr val="tx1"/>
                </a:solidFill>
                <a:latin typeface="+mn-lt"/>
                <a:ea typeface="ＭＳ Ｐゴシック" charset="-128"/>
                <a:sym typeface="Arial" charset="0"/>
              </a:rPr>
              <a:t>WS-I Simple SOAP Basic Profile </a:t>
            </a:r>
          </a:p>
          <a:p>
            <a:pPr lvl="1">
              <a:lnSpc>
                <a:spcPct val="85000"/>
              </a:lnSpc>
              <a:spcBef>
                <a:spcPct val="5000"/>
              </a:spcBef>
              <a:spcAft>
                <a:spcPct val="5000"/>
              </a:spcAft>
              <a:buClr>
                <a:srgbClr val="000000"/>
              </a:buClr>
              <a:buFont typeface="Dotum" charset="-127"/>
              <a:buChar char="–"/>
            </a:pPr>
            <a:r>
              <a:rPr lang="en-US" altLang="en-US" sz="900" dirty="0">
                <a:solidFill>
                  <a:schemeClr val="tx1"/>
                </a:solidFill>
                <a:latin typeface="+mn-lt"/>
                <a:ea typeface="ＭＳ Ｐゴシック" charset="-128"/>
                <a:sym typeface="Arial" charset="0"/>
              </a:rPr>
              <a:t>WS-Policy Framework </a:t>
            </a:r>
          </a:p>
          <a:p>
            <a:pPr lvl="1">
              <a:lnSpc>
                <a:spcPct val="85000"/>
              </a:lnSpc>
              <a:spcBef>
                <a:spcPct val="5000"/>
              </a:spcBef>
              <a:spcAft>
                <a:spcPct val="5000"/>
              </a:spcAft>
              <a:buClr>
                <a:srgbClr val="000000"/>
              </a:buClr>
              <a:buFont typeface="Dotum" charset="-127"/>
              <a:buChar char="–"/>
            </a:pPr>
            <a:r>
              <a:rPr lang="en-US" altLang="en-US" sz="900" dirty="0">
                <a:solidFill>
                  <a:schemeClr val="tx1"/>
                </a:solidFill>
                <a:latin typeface="+mn-lt"/>
                <a:ea typeface="ＭＳ Ｐゴシック" charset="-128"/>
                <a:sym typeface="Arial" charset="0"/>
              </a:rPr>
              <a:t>WS-Policy 1.2, 1.5 </a:t>
            </a:r>
          </a:p>
          <a:p>
            <a:pPr lvl="1">
              <a:lnSpc>
                <a:spcPct val="85000"/>
              </a:lnSpc>
              <a:spcBef>
                <a:spcPct val="5000"/>
              </a:spcBef>
              <a:spcAft>
                <a:spcPct val="5000"/>
              </a:spcAft>
              <a:buClr>
                <a:srgbClr val="000000"/>
              </a:buClr>
              <a:buFont typeface="Dotum" charset="-127"/>
              <a:buChar char="–"/>
            </a:pPr>
            <a:r>
              <a:rPr lang="en-US" altLang="en-US" sz="900" dirty="0">
                <a:solidFill>
                  <a:schemeClr val="tx1"/>
                </a:solidFill>
                <a:latin typeface="+mn-lt"/>
                <a:ea typeface="ＭＳ Ｐゴシック" charset="-128"/>
                <a:sym typeface="Arial" charset="0"/>
              </a:rPr>
              <a:t>WS-Trust 1.3 </a:t>
            </a:r>
          </a:p>
          <a:p>
            <a:pPr lvl="1">
              <a:lnSpc>
                <a:spcPct val="85000"/>
              </a:lnSpc>
              <a:spcBef>
                <a:spcPct val="5000"/>
              </a:spcBef>
              <a:spcAft>
                <a:spcPct val="5000"/>
              </a:spcAft>
              <a:buClr>
                <a:srgbClr val="000000"/>
              </a:buClr>
              <a:buFont typeface="Dotum" charset="-127"/>
              <a:buChar char="–"/>
            </a:pPr>
            <a:r>
              <a:rPr lang="en-US" altLang="en-US" sz="900" dirty="0">
                <a:solidFill>
                  <a:schemeClr val="tx1"/>
                </a:solidFill>
                <a:latin typeface="+mn-lt"/>
                <a:ea typeface="ＭＳ Ｐゴシック" charset="-128"/>
                <a:sym typeface="Arial" charset="0"/>
              </a:rPr>
              <a:t>WS-Addressing </a:t>
            </a:r>
          </a:p>
          <a:p>
            <a:pPr lvl="1">
              <a:lnSpc>
                <a:spcPct val="85000"/>
              </a:lnSpc>
              <a:spcBef>
                <a:spcPct val="5000"/>
              </a:spcBef>
              <a:spcAft>
                <a:spcPct val="5000"/>
              </a:spcAft>
              <a:buClr>
                <a:srgbClr val="000000"/>
              </a:buClr>
              <a:buFont typeface="Dotum" charset="-127"/>
              <a:buChar char="–"/>
            </a:pPr>
            <a:r>
              <a:rPr lang="en-US" altLang="en-US" sz="900" dirty="0">
                <a:solidFill>
                  <a:schemeClr val="tx1"/>
                </a:solidFill>
                <a:latin typeface="+mn-lt"/>
                <a:ea typeface="ＭＳ Ｐゴシック" charset="-128"/>
                <a:sym typeface="Arial" charset="0"/>
              </a:rPr>
              <a:t>WS-Enumeration </a:t>
            </a:r>
          </a:p>
          <a:p>
            <a:pPr lvl="1">
              <a:lnSpc>
                <a:spcPct val="85000"/>
              </a:lnSpc>
              <a:spcBef>
                <a:spcPct val="5000"/>
              </a:spcBef>
              <a:spcAft>
                <a:spcPct val="5000"/>
              </a:spcAft>
              <a:buClr>
                <a:srgbClr val="000000"/>
              </a:buClr>
              <a:buFont typeface="Dotum" charset="-127"/>
              <a:buChar char="–"/>
            </a:pPr>
            <a:r>
              <a:rPr lang="en-US" altLang="en-US" sz="900" dirty="0">
                <a:solidFill>
                  <a:schemeClr val="tx1"/>
                </a:solidFill>
                <a:latin typeface="+mn-lt"/>
                <a:ea typeface="ＭＳ Ｐゴシック" charset="-128"/>
                <a:sym typeface="Arial" charset="0"/>
              </a:rPr>
              <a:t>WS-</a:t>
            </a:r>
            <a:r>
              <a:rPr lang="en-US" altLang="en-US" sz="900" dirty="0" err="1">
                <a:solidFill>
                  <a:schemeClr val="tx1"/>
                </a:solidFill>
                <a:latin typeface="+mn-lt"/>
                <a:ea typeface="ＭＳ Ｐゴシック" charset="-128"/>
                <a:sym typeface="Arial" charset="0"/>
              </a:rPr>
              <a:t>Eventing</a:t>
            </a:r>
            <a:r>
              <a:rPr lang="en-US" altLang="en-US" sz="900" dirty="0">
                <a:solidFill>
                  <a:schemeClr val="tx1"/>
                </a:solidFill>
                <a:latin typeface="+mn-lt"/>
                <a:ea typeface="ＭＳ Ｐゴシック" charset="-128"/>
                <a:sym typeface="Arial" charset="0"/>
              </a:rPr>
              <a:t> </a:t>
            </a:r>
          </a:p>
          <a:p>
            <a:pPr lvl="1">
              <a:lnSpc>
                <a:spcPct val="85000"/>
              </a:lnSpc>
              <a:spcBef>
                <a:spcPct val="5000"/>
              </a:spcBef>
              <a:spcAft>
                <a:spcPct val="5000"/>
              </a:spcAft>
              <a:buClr>
                <a:srgbClr val="000000"/>
              </a:buClr>
              <a:buFont typeface="Dotum" charset="-127"/>
              <a:buChar char="–"/>
            </a:pPr>
            <a:r>
              <a:rPr lang="en-US" altLang="en-US" sz="900" dirty="0">
                <a:solidFill>
                  <a:schemeClr val="tx1"/>
                </a:solidFill>
                <a:latin typeface="+mn-lt"/>
                <a:ea typeface="ＭＳ Ｐゴシック" charset="-128"/>
                <a:sym typeface="Arial" charset="0"/>
              </a:rPr>
              <a:t>WS-Notification </a:t>
            </a:r>
          </a:p>
          <a:p>
            <a:pPr lvl="1">
              <a:lnSpc>
                <a:spcPct val="85000"/>
              </a:lnSpc>
              <a:spcBef>
                <a:spcPct val="5000"/>
              </a:spcBef>
              <a:spcAft>
                <a:spcPct val="5000"/>
              </a:spcAft>
              <a:buClr>
                <a:srgbClr val="000000"/>
              </a:buClr>
              <a:buFont typeface="Dotum" charset="-127"/>
              <a:buChar char="–"/>
            </a:pPr>
            <a:r>
              <a:rPr lang="en-US" altLang="en-US" sz="900" dirty="0">
                <a:solidFill>
                  <a:schemeClr val="tx1"/>
                </a:solidFill>
                <a:latin typeface="+mn-lt"/>
                <a:ea typeface="ＭＳ Ｐゴシック" charset="-128"/>
                <a:sym typeface="Arial" charset="0"/>
              </a:rPr>
              <a:t>Web Services Distributed Management</a:t>
            </a:r>
          </a:p>
          <a:p>
            <a:pPr lvl="1">
              <a:lnSpc>
                <a:spcPct val="85000"/>
              </a:lnSpc>
              <a:spcBef>
                <a:spcPct val="5000"/>
              </a:spcBef>
              <a:spcAft>
                <a:spcPct val="5000"/>
              </a:spcAft>
              <a:buClr>
                <a:srgbClr val="000000"/>
              </a:buClr>
              <a:buFont typeface="Dotum" charset="-127"/>
              <a:buChar char="–"/>
            </a:pPr>
            <a:r>
              <a:rPr lang="en-US" altLang="en-US" sz="900" dirty="0">
                <a:solidFill>
                  <a:schemeClr val="tx1"/>
                </a:solidFill>
                <a:latin typeface="+mn-lt"/>
                <a:ea typeface="ＭＳ Ｐゴシック" charset="-128"/>
                <a:sym typeface="Arial" charset="0"/>
              </a:rPr>
              <a:t>WS-Management </a:t>
            </a:r>
          </a:p>
          <a:p>
            <a:pPr lvl="1">
              <a:lnSpc>
                <a:spcPct val="85000"/>
              </a:lnSpc>
              <a:spcBef>
                <a:spcPct val="5000"/>
              </a:spcBef>
              <a:spcAft>
                <a:spcPct val="5000"/>
              </a:spcAft>
              <a:buClr>
                <a:srgbClr val="000000"/>
              </a:buClr>
              <a:buFont typeface="Dotum" charset="-127"/>
              <a:buChar char="–"/>
            </a:pPr>
            <a:r>
              <a:rPr lang="en-US" altLang="en-US" sz="900" dirty="0">
                <a:solidFill>
                  <a:schemeClr val="tx1"/>
                </a:solidFill>
                <a:latin typeface="+mn-lt"/>
                <a:ea typeface="ＭＳ Ｐゴシック" charset="-128"/>
                <a:sym typeface="Arial" charset="0"/>
              </a:rPr>
              <a:t>WS-I Attachments Profile </a:t>
            </a:r>
          </a:p>
          <a:p>
            <a:pPr lvl="1">
              <a:lnSpc>
                <a:spcPct val="85000"/>
              </a:lnSpc>
              <a:spcBef>
                <a:spcPct val="5000"/>
              </a:spcBef>
              <a:spcAft>
                <a:spcPct val="5000"/>
              </a:spcAft>
              <a:buClr>
                <a:srgbClr val="000000"/>
              </a:buClr>
              <a:buFont typeface="Dotum" charset="-127"/>
              <a:buChar char="–"/>
            </a:pPr>
            <a:r>
              <a:rPr lang="en-US" altLang="en-US" sz="900" dirty="0">
                <a:solidFill>
                  <a:schemeClr val="tx1"/>
                </a:solidFill>
                <a:latin typeface="+mn-lt"/>
                <a:ea typeface="ＭＳ Ｐゴシック" charset="-128"/>
                <a:sym typeface="Arial" charset="0"/>
              </a:rPr>
              <a:t>SOAP Attachment Feature 1.2 </a:t>
            </a:r>
          </a:p>
          <a:p>
            <a:pPr lvl="1">
              <a:lnSpc>
                <a:spcPct val="85000"/>
              </a:lnSpc>
              <a:spcBef>
                <a:spcPct val="5000"/>
              </a:spcBef>
              <a:spcAft>
                <a:spcPct val="5000"/>
              </a:spcAft>
              <a:buClr>
                <a:srgbClr val="000000"/>
              </a:buClr>
              <a:buFont typeface="Dotum" charset="-127"/>
              <a:buChar char="–"/>
            </a:pPr>
            <a:r>
              <a:rPr lang="en-US" altLang="en-US" sz="900" dirty="0">
                <a:solidFill>
                  <a:schemeClr val="tx1"/>
                </a:solidFill>
                <a:latin typeface="+mn-lt"/>
                <a:ea typeface="ＭＳ Ｐゴシック" charset="-128"/>
                <a:sym typeface="Arial" charset="0"/>
              </a:rPr>
              <a:t>SOAP with Attachments (</a:t>
            </a:r>
            <a:r>
              <a:rPr lang="en-US" altLang="en-US" sz="900" dirty="0" err="1">
                <a:solidFill>
                  <a:schemeClr val="tx1"/>
                </a:solidFill>
                <a:latin typeface="+mn-lt"/>
                <a:ea typeface="ＭＳ Ｐゴシック" charset="-128"/>
                <a:sym typeface="Arial" charset="0"/>
              </a:rPr>
              <a:t>SwA</a:t>
            </a:r>
            <a:r>
              <a:rPr lang="en-US" altLang="en-US" sz="900" dirty="0">
                <a:solidFill>
                  <a:schemeClr val="tx1"/>
                </a:solidFill>
                <a:latin typeface="+mn-lt"/>
                <a:ea typeface="ＭＳ Ｐゴシック" charset="-128"/>
                <a:sym typeface="Arial" charset="0"/>
              </a:rPr>
              <a:t>) </a:t>
            </a:r>
          </a:p>
          <a:p>
            <a:pPr lvl="1">
              <a:lnSpc>
                <a:spcPct val="85000"/>
              </a:lnSpc>
              <a:spcBef>
                <a:spcPct val="5000"/>
              </a:spcBef>
              <a:spcAft>
                <a:spcPct val="5000"/>
              </a:spcAft>
              <a:buClr>
                <a:srgbClr val="000000"/>
              </a:buClr>
              <a:buFont typeface="Dotum" charset="-127"/>
              <a:buChar char="–"/>
            </a:pPr>
            <a:r>
              <a:rPr lang="en-US" altLang="en-US" sz="900" dirty="0">
                <a:solidFill>
                  <a:schemeClr val="tx1"/>
                </a:solidFill>
                <a:latin typeface="+mn-lt"/>
                <a:ea typeface="ＭＳ Ｐゴシック" charset="-128"/>
                <a:sym typeface="Arial" charset="0"/>
              </a:rPr>
              <a:t>Direct Internet Message Encapsulation</a:t>
            </a:r>
          </a:p>
          <a:p>
            <a:pPr lvl="1">
              <a:lnSpc>
                <a:spcPct val="85000"/>
              </a:lnSpc>
              <a:spcBef>
                <a:spcPct val="5000"/>
              </a:spcBef>
              <a:spcAft>
                <a:spcPct val="5000"/>
              </a:spcAft>
              <a:buClr>
                <a:srgbClr val="000000"/>
              </a:buClr>
              <a:buFont typeface="Dotum" charset="-127"/>
              <a:buChar char="–"/>
            </a:pPr>
            <a:r>
              <a:rPr lang="en-US" altLang="en-US" sz="900" dirty="0">
                <a:solidFill>
                  <a:schemeClr val="tx1"/>
                </a:solidFill>
                <a:latin typeface="+mn-lt"/>
                <a:ea typeface="ＭＳ Ｐゴシック" charset="-128"/>
                <a:sym typeface="Arial" charset="0"/>
              </a:rPr>
              <a:t>Multipurpose Internet Mail Extensions</a:t>
            </a:r>
          </a:p>
          <a:p>
            <a:pPr lvl="1">
              <a:lnSpc>
                <a:spcPct val="85000"/>
              </a:lnSpc>
              <a:spcBef>
                <a:spcPct val="5000"/>
              </a:spcBef>
              <a:spcAft>
                <a:spcPct val="5000"/>
              </a:spcAft>
              <a:buClr>
                <a:srgbClr val="000000"/>
              </a:buClr>
              <a:buFont typeface="Dotum" charset="-127"/>
              <a:buChar char="–"/>
            </a:pPr>
            <a:r>
              <a:rPr lang="en-US" altLang="en-US" sz="900" dirty="0">
                <a:solidFill>
                  <a:schemeClr val="tx1"/>
                </a:solidFill>
                <a:latin typeface="+mn-lt"/>
                <a:ea typeface="ＭＳ Ｐゴシック" charset="-128"/>
                <a:sym typeface="Arial" charset="0"/>
              </a:rPr>
              <a:t>XML-binary Optimized Packaging (XOP) </a:t>
            </a:r>
          </a:p>
          <a:p>
            <a:pPr lvl="1">
              <a:lnSpc>
                <a:spcPct val="85000"/>
              </a:lnSpc>
              <a:spcBef>
                <a:spcPct val="5000"/>
              </a:spcBef>
              <a:spcAft>
                <a:spcPct val="5000"/>
              </a:spcAft>
              <a:buClr>
                <a:srgbClr val="000000"/>
              </a:buClr>
              <a:buFont typeface="Dotum" charset="-127"/>
              <a:buChar char="–"/>
            </a:pPr>
            <a:r>
              <a:rPr lang="en-US" altLang="en-US" sz="900" dirty="0">
                <a:solidFill>
                  <a:schemeClr val="tx1"/>
                </a:solidFill>
                <a:latin typeface="+mn-lt"/>
                <a:ea typeface="ＭＳ Ｐゴシック" charset="-128"/>
                <a:sym typeface="Arial" charset="0"/>
              </a:rPr>
              <a:t>Message Transmission Optimization Mechanism (MTOM) </a:t>
            </a:r>
          </a:p>
          <a:p>
            <a:pPr lvl="1">
              <a:lnSpc>
                <a:spcPct val="85000"/>
              </a:lnSpc>
              <a:spcBef>
                <a:spcPct val="5000"/>
              </a:spcBef>
              <a:spcAft>
                <a:spcPct val="5000"/>
              </a:spcAft>
              <a:buClr>
                <a:srgbClr val="000000"/>
              </a:buClr>
              <a:buFont typeface="Dotum" charset="-127"/>
              <a:buChar char="–"/>
            </a:pPr>
            <a:r>
              <a:rPr lang="en-US" altLang="en-US" sz="900" dirty="0">
                <a:solidFill>
                  <a:schemeClr val="tx1"/>
                </a:solidFill>
                <a:latin typeface="+mn-lt"/>
                <a:ea typeface="ＭＳ Ｐゴシック" charset="-128"/>
                <a:sym typeface="Arial" charset="0"/>
              </a:rPr>
              <a:t>WS-</a:t>
            </a:r>
            <a:r>
              <a:rPr lang="en-US" altLang="en-US" sz="900" dirty="0" err="1">
                <a:solidFill>
                  <a:schemeClr val="tx1"/>
                </a:solidFill>
                <a:latin typeface="+mn-lt"/>
                <a:ea typeface="ＭＳ Ｐゴシック" charset="-128"/>
                <a:sym typeface="Arial" charset="0"/>
              </a:rPr>
              <a:t>MediationPolicy</a:t>
            </a:r>
            <a:r>
              <a:rPr lang="en-US" altLang="en-US" sz="900" dirty="0">
                <a:solidFill>
                  <a:schemeClr val="tx1"/>
                </a:solidFill>
                <a:latin typeface="+mn-lt"/>
                <a:ea typeface="ＭＳ Ｐゴシック" charset="-128"/>
                <a:sym typeface="Arial" charset="0"/>
              </a:rPr>
              <a:t> (IBM standard) </a:t>
            </a:r>
          </a:p>
          <a:p>
            <a:pPr lvl="1">
              <a:lnSpc>
                <a:spcPct val="85000"/>
              </a:lnSpc>
              <a:spcBef>
                <a:spcPct val="5000"/>
              </a:spcBef>
              <a:spcAft>
                <a:spcPct val="5000"/>
              </a:spcAft>
              <a:buClr>
                <a:srgbClr val="000000"/>
              </a:buClr>
              <a:buFont typeface="Dotum" charset="-127"/>
              <a:buChar char="–"/>
            </a:pPr>
            <a:r>
              <a:rPr lang="en-US" altLang="en-US" sz="900" dirty="0">
                <a:solidFill>
                  <a:schemeClr val="tx1"/>
                </a:solidFill>
                <a:latin typeface="+mn-lt"/>
                <a:ea typeface="ＭＳ Ｐゴシック" charset="-128"/>
                <a:sym typeface="Arial" charset="0"/>
              </a:rPr>
              <a:t>Universal Description, Discovery, and Integration (UDDI versions 2 and 3), UDDI version 3 subscription </a:t>
            </a:r>
          </a:p>
          <a:p>
            <a:pPr lvl="1">
              <a:lnSpc>
                <a:spcPct val="85000"/>
              </a:lnSpc>
              <a:spcBef>
                <a:spcPct val="5000"/>
              </a:spcBef>
              <a:spcAft>
                <a:spcPct val="5000"/>
              </a:spcAft>
              <a:buClr>
                <a:srgbClr val="000000"/>
              </a:buClr>
              <a:buFont typeface="Dotum" charset="-127"/>
              <a:buChar char="–"/>
            </a:pPr>
            <a:r>
              <a:rPr lang="en-US" altLang="en-US" sz="900" dirty="0">
                <a:solidFill>
                  <a:schemeClr val="tx1"/>
                </a:solidFill>
                <a:latin typeface="+mn-lt"/>
                <a:ea typeface="ＭＳ Ｐゴシック" charset="-128"/>
                <a:sym typeface="Arial" charset="0"/>
              </a:rPr>
              <a:t>WebSphere Service Registry and Repository (WSRR)</a:t>
            </a:r>
            <a:r>
              <a:rPr lang="en-US" altLang="en-US" sz="800" dirty="0">
                <a:solidFill>
                  <a:schemeClr val="tx1"/>
                </a:solidFill>
                <a:latin typeface="+mn-lt"/>
                <a:ea typeface="ＭＳ Ｐゴシック" charset="-128"/>
                <a:sym typeface="Arial" charset="0"/>
              </a:rPr>
              <a:t>  </a:t>
            </a:r>
          </a:p>
        </p:txBody>
      </p:sp>
    </p:spTree>
    <p:extLst>
      <p:ext uri="{BB962C8B-B14F-4D97-AF65-F5344CB8AC3E}">
        <p14:creationId xmlns:p14="http://schemas.microsoft.com/office/powerpoint/2010/main" val="5483329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4C49E3-4FC6-BF4E-8128-ACC02AD3F5CF}"/>
              </a:ext>
            </a:extLst>
          </p:cNvPr>
          <p:cNvSpPr>
            <a:spLocks noGrp="1"/>
          </p:cNvSpPr>
          <p:nvPr>
            <p:ph type="title"/>
          </p:nvPr>
        </p:nvSpPr>
        <p:spPr>
          <a:xfrm>
            <a:off x="228883" y="69792"/>
            <a:ext cx="8406853" cy="380975"/>
          </a:xfrm>
        </p:spPr>
        <p:txBody>
          <a:bodyPr>
            <a:noAutofit/>
          </a:bodyPr>
          <a:lstStyle/>
          <a:p>
            <a:r>
              <a:rPr lang="en-US" sz="2475" dirty="0"/>
              <a:t>DataPower Gateways can deploy anywhere</a:t>
            </a:r>
            <a:r>
              <a:rPr lang="mr-IN" sz="2475" dirty="0"/>
              <a:t>…</a:t>
            </a:r>
            <a:endParaRPr lang="en-US" sz="2475" dirty="0"/>
          </a:p>
        </p:txBody>
      </p:sp>
      <p:sp>
        <p:nvSpPr>
          <p:cNvPr id="61" name="Content Placeholder 60"/>
          <p:cNvSpPr>
            <a:spLocks noGrp="1"/>
          </p:cNvSpPr>
          <p:nvPr>
            <p:ph idx="4294967295"/>
          </p:nvPr>
        </p:nvSpPr>
        <p:spPr>
          <a:xfrm>
            <a:off x="392782" y="645393"/>
            <a:ext cx="7864116" cy="809969"/>
          </a:xfrm>
        </p:spPr>
        <p:txBody>
          <a:bodyPr>
            <a:noAutofit/>
          </a:bodyPr>
          <a:lstStyle/>
          <a:p>
            <a:pPr>
              <a:lnSpc>
                <a:spcPct val="120000"/>
              </a:lnSpc>
            </a:pPr>
            <a:r>
              <a:rPr lang="en-US" sz="1200" b="1" dirty="0">
                <a:cs typeface="Helvetica Neue"/>
              </a:rPr>
              <a:t>Physical appliances</a:t>
            </a:r>
            <a:r>
              <a:rPr lang="en-US" sz="1200" dirty="0">
                <a:cs typeface="Helvetica Neue"/>
              </a:rPr>
              <a:t>: All-in-one (HW / SW), DMZ-ready with physical security including crypto acceleration and optional hardware security module (HSM)</a:t>
            </a:r>
          </a:p>
          <a:p>
            <a:pPr>
              <a:lnSpc>
                <a:spcPct val="120000"/>
              </a:lnSpc>
            </a:pPr>
            <a:r>
              <a:rPr lang="en-US" sz="1200" b="1" dirty="0">
                <a:cs typeface="Helvetica Neue"/>
              </a:rPr>
              <a:t>Software</a:t>
            </a:r>
            <a:r>
              <a:rPr lang="en-US" sz="1200" dirty="0">
                <a:cs typeface="Helvetica Neue"/>
              </a:rPr>
              <a:t>: </a:t>
            </a:r>
            <a:r>
              <a:rPr lang="en-US" sz="1200" i="1" dirty="0">
                <a:cs typeface="Helvetica Neue"/>
              </a:rPr>
              <a:t>virtual</a:t>
            </a:r>
            <a:r>
              <a:rPr lang="en-US" sz="1200" dirty="0">
                <a:cs typeface="Helvetica Neue"/>
              </a:rPr>
              <a:t> appliance, application (</a:t>
            </a:r>
            <a:r>
              <a:rPr lang="en-US" sz="1200" i="1" dirty="0">
                <a:cs typeface="Helvetica Neue"/>
              </a:rPr>
              <a:t>Linux</a:t>
            </a:r>
            <a:r>
              <a:rPr lang="en-US" sz="1200" dirty="0">
                <a:cs typeface="Helvetica Neue"/>
              </a:rPr>
              <a:t>) &amp; containers provide flexible deployment options for both cloud and on-premise environments</a:t>
            </a:r>
          </a:p>
        </p:txBody>
      </p:sp>
      <p:sp>
        <p:nvSpPr>
          <p:cNvPr id="226" name="Text Placeholder 4"/>
          <p:cNvSpPr txBox="1">
            <a:spLocks/>
          </p:cNvSpPr>
          <p:nvPr/>
        </p:nvSpPr>
        <p:spPr>
          <a:xfrm>
            <a:off x="228883" y="192179"/>
            <a:ext cx="8267547" cy="221420"/>
          </a:xfrm>
          <a:prstGeom prst="rect">
            <a:avLst/>
          </a:prstGeom>
        </p:spPr>
        <p:txBody>
          <a:bodyPr/>
          <a:lstStyle>
            <a:lvl1pPr marL="0" indent="0" algn="l" defTabSz="457200" rtl="0" eaLnBrk="1" latinLnBrk="0" hangingPunct="1">
              <a:lnSpc>
                <a:spcPct val="100000"/>
              </a:lnSpc>
              <a:spcBef>
                <a:spcPts val="1100"/>
              </a:spcBef>
              <a:buFont typeface="Arial"/>
              <a:buNone/>
              <a:defRPr sz="1400" kern="1200">
                <a:solidFill>
                  <a:schemeClr val="tx1"/>
                </a:solidFill>
                <a:latin typeface="+mn-lt"/>
                <a:ea typeface="Arial" charset="0"/>
                <a:cs typeface="Arial" charset="0"/>
              </a:defRPr>
            </a:lvl1pPr>
            <a:lvl2pPr marL="173038"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457166">
              <a:spcBef>
                <a:spcPts val="0"/>
              </a:spcBef>
              <a:defRPr/>
            </a:pPr>
            <a:endParaRPr lang="en-US" sz="2400" dirty="0">
              <a:solidFill>
                <a:srgbClr val="000000"/>
              </a:solidFill>
              <a:latin typeface="IBM Plex Sans"/>
            </a:endParaRPr>
          </a:p>
        </p:txBody>
      </p:sp>
      <p:sp>
        <p:nvSpPr>
          <p:cNvPr id="5" name="Slide Number Placeholder 4">
            <a:extLst>
              <a:ext uri="{FF2B5EF4-FFF2-40B4-BE49-F238E27FC236}">
                <a16:creationId xmlns:a16="http://schemas.microsoft.com/office/drawing/2014/main" id="{4CFFE6BB-4CF8-2E40-B9C6-50E91512912A}"/>
              </a:ext>
            </a:extLst>
          </p:cNvPr>
          <p:cNvSpPr>
            <a:spLocks noGrp="1"/>
          </p:cNvSpPr>
          <p:nvPr>
            <p:ph type="sldNum" sz="quarter" idx="10"/>
          </p:nvPr>
        </p:nvSpPr>
        <p:spPr>
          <a:xfrm>
            <a:off x="6915751" y="4936548"/>
            <a:ext cx="2057400" cy="137160"/>
          </a:xfrm>
          <a:prstGeom prst="rect">
            <a:avLst/>
          </a:prstGeom>
        </p:spPr>
        <p:txBody>
          <a:bodyPr vert="horz" lIns="0" tIns="0" rIns="0" bIns="0" rtlCol="0" anchor="ctr"/>
          <a:lstStyle>
            <a:defPPr>
              <a:defRPr lang="en-US"/>
            </a:defPPr>
            <a:lvl1pPr marL="0" algn="r" defTabSz="685800" rtl="0" eaLnBrk="1" latinLnBrk="0" hangingPunct="1">
              <a:defRPr sz="600" kern="1200" baseline="0">
                <a:solidFill>
                  <a:schemeClr val="tx1"/>
                </a:solidFill>
                <a:latin typeface="+mn-lt"/>
                <a:ea typeface="Arial" charset="0"/>
                <a:cs typeface="Arial"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685749">
              <a:defRPr/>
            </a:pPr>
            <a:fld id="{D0BE6F14-FF48-0F4F-A8AA-2E3F25371E4A}" type="slidenum">
              <a:rPr lang="en-US" smtClean="0">
                <a:solidFill>
                  <a:srgbClr val="000000"/>
                </a:solidFill>
              </a:rPr>
              <a:pPr defTabSz="685749">
                <a:defRPr/>
              </a:pPr>
              <a:t>7</a:t>
            </a:fld>
            <a:endParaRPr lang="en-US" dirty="0">
              <a:solidFill>
                <a:srgbClr val="000000"/>
              </a:solidFill>
              <a:latin typeface="IBM Plex Sans"/>
              <a:cs typeface="Arial" charset="0"/>
            </a:endParaRPr>
          </a:p>
        </p:txBody>
      </p:sp>
      <p:sp>
        <p:nvSpPr>
          <p:cNvPr id="452" name="Freeform 329">
            <a:extLst>
              <a:ext uri="{FF2B5EF4-FFF2-40B4-BE49-F238E27FC236}">
                <a16:creationId xmlns:a16="http://schemas.microsoft.com/office/drawing/2014/main" id="{47089C0F-F911-4EE0-BC89-7D11904B7A98}"/>
              </a:ext>
            </a:extLst>
          </p:cNvPr>
          <p:cNvSpPr>
            <a:spLocks noEditPoints="1"/>
          </p:cNvSpPr>
          <p:nvPr/>
        </p:nvSpPr>
        <p:spPr bwMode="auto">
          <a:xfrm>
            <a:off x="314603" y="2265780"/>
            <a:ext cx="1607239" cy="2351332"/>
          </a:xfrm>
          <a:custGeom>
            <a:avLst/>
            <a:gdLst>
              <a:gd name="T0" fmla="*/ 45 w 5850"/>
              <a:gd name="T1" fmla="*/ 8499 h 8545"/>
              <a:gd name="T2" fmla="*/ 45 w 5850"/>
              <a:gd name="T3" fmla="*/ 8499 h 8545"/>
              <a:gd name="T4" fmla="*/ 5805 w 5850"/>
              <a:gd name="T5" fmla="*/ 8499 h 8545"/>
              <a:gd name="T6" fmla="*/ 5805 w 5850"/>
              <a:gd name="T7" fmla="*/ 46 h 8545"/>
              <a:gd name="T8" fmla="*/ 45 w 5850"/>
              <a:gd name="T9" fmla="*/ 46 h 8545"/>
              <a:gd name="T10" fmla="*/ 45 w 5850"/>
              <a:gd name="T11" fmla="*/ 8499 h 8545"/>
              <a:gd name="T12" fmla="*/ 5850 w 5850"/>
              <a:gd name="T13" fmla="*/ 8545 h 8545"/>
              <a:gd name="T14" fmla="*/ 5850 w 5850"/>
              <a:gd name="T15" fmla="*/ 8545 h 8545"/>
              <a:gd name="T16" fmla="*/ 0 w 5850"/>
              <a:gd name="T17" fmla="*/ 8545 h 8545"/>
              <a:gd name="T18" fmla="*/ 0 w 5850"/>
              <a:gd name="T19" fmla="*/ 0 h 8545"/>
              <a:gd name="T20" fmla="*/ 5850 w 5850"/>
              <a:gd name="T21" fmla="*/ 0 h 8545"/>
              <a:gd name="T22" fmla="*/ 5850 w 5850"/>
              <a:gd name="T23" fmla="*/ 8545 h 8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50" h="8545">
                <a:moveTo>
                  <a:pt x="45" y="8499"/>
                </a:moveTo>
                <a:lnTo>
                  <a:pt x="45" y="8499"/>
                </a:lnTo>
                <a:lnTo>
                  <a:pt x="5805" y="8499"/>
                </a:lnTo>
                <a:lnTo>
                  <a:pt x="5805" y="46"/>
                </a:lnTo>
                <a:lnTo>
                  <a:pt x="45" y="46"/>
                </a:lnTo>
                <a:lnTo>
                  <a:pt x="45" y="8499"/>
                </a:lnTo>
                <a:close/>
                <a:moveTo>
                  <a:pt x="5850" y="8545"/>
                </a:moveTo>
                <a:lnTo>
                  <a:pt x="5850" y="8545"/>
                </a:lnTo>
                <a:lnTo>
                  <a:pt x="0" y="8545"/>
                </a:lnTo>
                <a:lnTo>
                  <a:pt x="0" y="0"/>
                </a:lnTo>
                <a:lnTo>
                  <a:pt x="5850" y="0"/>
                </a:lnTo>
                <a:lnTo>
                  <a:pt x="5850" y="8545"/>
                </a:lnTo>
                <a:close/>
              </a:path>
            </a:pathLst>
          </a:custGeom>
          <a:solidFill>
            <a:srgbClr val="CCCCCC"/>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453" name="Freeform 330">
            <a:extLst>
              <a:ext uri="{FF2B5EF4-FFF2-40B4-BE49-F238E27FC236}">
                <a16:creationId xmlns:a16="http://schemas.microsoft.com/office/drawing/2014/main" id="{61012AB5-1200-4C09-B7A7-2DBABD4DCD8D}"/>
              </a:ext>
            </a:extLst>
          </p:cNvPr>
          <p:cNvSpPr>
            <a:spLocks/>
          </p:cNvSpPr>
          <p:nvPr/>
        </p:nvSpPr>
        <p:spPr bwMode="auto">
          <a:xfrm>
            <a:off x="4509003" y="1559201"/>
            <a:ext cx="332163" cy="204774"/>
          </a:xfrm>
          <a:custGeom>
            <a:avLst/>
            <a:gdLst>
              <a:gd name="T0" fmla="*/ 1023 w 1210"/>
              <a:gd name="T1" fmla="*/ 745 h 745"/>
              <a:gd name="T2" fmla="*/ 1023 w 1210"/>
              <a:gd name="T3" fmla="*/ 745 h 745"/>
              <a:gd name="T4" fmla="*/ 1210 w 1210"/>
              <a:gd name="T5" fmla="*/ 559 h 745"/>
              <a:gd name="T6" fmla="*/ 1023 w 1210"/>
              <a:gd name="T7" fmla="*/ 372 h 745"/>
              <a:gd name="T8" fmla="*/ 651 w 1210"/>
              <a:gd name="T9" fmla="*/ 0 h 745"/>
              <a:gd name="T10" fmla="*/ 326 w 1210"/>
              <a:gd name="T11" fmla="*/ 190 h 745"/>
              <a:gd name="T12" fmla="*/ 279 w 1210"/>
              <a:gd name="T13" fmla="*/ 186 h 745"/>
              <a:gd name="T14" fmla="*/ 0 w 1210"/>
              <a:gd name="T15" fmla="*/ 465 h 745"/>
              <a:gd name="T16" fmla="*/ 279 w 1210"/>
              <a:gd name="T17" fmla="*/ 745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0" h="745">
                <a:moveTo>
                  <a:pt x="1023" y="745"/>
                </a:moveTo>
                <a:lnTo>
                  <a:pt x="1023" y="745"/>
                </a:lnTo>
                <a:cubicBezTo>
                  <a:pt x="1126" y="745"/>
                  <a:pt x="1210" y="661"/>
                  <a:pt x="1210" y="559"/>
                </a:cubicBezTo>
                <a:cubicBezTo>
                  <a:pt x="1210" y="456"/>
                  <a:pt x="1126" y="372"/>
                  <a:pt x="1023" y="372"/>
                </a:cubicBezTo>
                <a:cubicBezTo>
                  <a:pt x="1023" y="167"/>
                  <a:pt x="857" y="0"/>
                  <a:pt x="651" y="0"/>
                </a:cubicBezTo>
                <a:cubicBezTo>
                  <a:pt x="512" y="0"/>
                  <a:pt x="390" y="77"/>
                  <a:pt x="326" y="190"/>
                </a:cubicBezTo>
                <a:cubicBezTo>
                  <a:pt x="311" y="188"/>
                  <a:pt x="295" y="186"/>
                  <a:pt x="279" y="186"/>
                </a:cubicBezTo>
                <a:cubicBezTo>
                  <a:pt x="125" y="186"/>
                  <a:pt x="0" y="311"/>
                  <a:pt x="0" y="465"/>
                </a:cubicBezTo>
                <a:cubicBezTo>
                  <a:pt x="0" y="620"/>
                  <a:pt x="125" y="745"/>
                  <a:pt x="279" y="745"/>
                </a:cubicBezTo>
              </a:path>
            </a:pathLst>
          </a:custGeom>
          <a:noFill/>
          <a:ln w="23813" cap="flat">
            <a:solidFill>
              <a:srgbClr val="3F5D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76" tIns="34288" rIns="68576" bIns="34288" numCol="1" anchor="t" anchorCtr="0" compatLnSpc="1">
            <a:prstTxWarp prst="textNoShape">
              <a:avLst/>
            </a:prstTxWarp>
          </a:bodyPr>
          <a:lstStyle/>
          <a:p>
            <a:endParaRPr lang="en-US"/>
          </a:p>
        </p:txBody>
      </p:sp>
      <p:sp>
        <p:nvSpPr>
          <p:cNvPr id="454" name="Freeform 331">
            <a:extLst>
              <a:ext uri="{FF2B5EF4-FFF2-40B4-BE49-F238E27FC236}">
                <a16:creationId xmlns:a16="http://schemas.microsoft.com/office/drawing/2014/main" id="{82768FAE-D3A6-466C-8507-993BA519A4AE}"/>
              </a:ext>
            </a:extLst>
          </p:cNvPr>
          <p:cNvSpPr>
            <a:spLocks/>
          </p:cNvSpPr>
          <p:nvPr/>
        </p:nvSpPr>
        <p:spPr bwMode="auto">
          <a:xfrm>
            <a:off x="5868571" y="1553410"/>
            <a:ext cx="332163" cy="204774"/>
          </a:xfrm>
          <a:custGeom>
            <a:avLst/>
            <a:gdLst>
              <a:gd name="T0" fmla="*/ 1023 w 1210"/>
              <a:gd name="T1" fmla="*/ 745 h 745"/>
              <a:gd name="T2" fmla="*/ 1023 w 1210"/>
              <a:gd name="T3" fmla="*/ 745 h 745"/>
              <a:gd name="T4" fmla="*/ 1210 w 1210"/>
              <a:gd name="T5" fmla="*/ 559 h 745"/>
              <a:gd name="T6" fmla="*/ 1023 w 1210"/>
              <a:gd name="T7" fmla="*/ 372 h 745"/>
              <a:gd name="T8" fmla="*/ 651 w 1210"/>
              <a:gd name="T9" fmla="*/ 0 h 745"/>
              <a:gd name="T10" fmla="*/ 326 w 1210"/>
              <a:gd name="T11" fmla="*/ 190 h 745"/>
              <a:gd name="T12" fmla="*/ 279 w 1210"/>
              <a:gd name="T13" fmla="*/ 186 h 745"/>
              <a:gd name="T14" fmla="*/ 0 w 1210"/>
              <a:gd name="T15" fmla="*/ 465 h 745"/>
              <a:gd name="T16" fmla="*/ 279 w 1210"/>
              <a:gd name="T17" fmla="*/ 745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0" h="745">
                <a:moveTo>
                  <a:pt x="1023" y="745"/>
                </a:moveTo>
                <a:lnTo>
                  <a:pt x="1023" y="745"/>
                </a:lnTo>
                <a:cubicBezTo>
                  <a:pt x="1126" y="745"/>
                  <a:pt x="1210" y="661"/>
                  <a:pt x="1210" y="559"/>
                </a:cubicBezTo>
                <a:cubicBezTo>
                  <a:pt x="1210" y="456"/>
                  <a:pt x="1126" y="372"/>
                  <a:pt x="1023" y="372"/>
                </a:cubicBezTo>
                <a:cubicBezTo>
                  <a:pt x="1023" y="167"/>
                  <a:pt x="857" y="0"/>
                  <a:pt x="651" y="0"/>
                </a:cubicBezTo>
                <a:cubicBezTo>
                  <a:pt x="512" y="0"/>
                  <a:pt x="390" y="77"/>
                  <a:pt x="326" y="190"/>
                </a:cubicBezTo>
                <a:cubicBezTo>
                  <a:pt x="311" y="188"/>
                  <a:pt x="295" y="186"/>
                  <a:pt x="279" y="186"/>
                </a:cubicBezTo>
                <a:cubicBezTo>
                  <a:pt x="125" y="186"/>
                  <a:pt x="0" y="311"/>
                  <a:pt x="0" y="465"/>
                </a:cubicBezTo>
                <a:cubicBezTo>
                  <a:pt x="0" y="620"/>
                  <a:pt x="125" y="745"/>
                  <a:pt x="279" y="745"/>
                </a:cubicBezTo>
              </a:path>
            </a:pathLst>
          </a:custGeom>
          <a:noFill/>
          <a:ln w="23813" cap="flat">
            <a:solidFill>
              <a:srgbClr val="3F5D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76" tIns="34288" rIns="68576" bIns="34288" numCol="1" anchor="t" anchorCtr="0" compatLnSpc="1">
            <a:prstTxWarp prst="textNoShape">
              <a:avLst/>
            </a:prstTxWarp>
          </a:bodyPr>
          <a:lstStyle/>
          <a:p>
            <a:endParaRPr lang="en-US"/>
          </a:p>
        </p:txBody>
      </p:sp>
      <p:sp>
        <p:nvSpPr>
          <p:cNvPr id="455" name="Freeform 332">
            <a:extLst>
              <a:ext uri="{FF2B5EF4-FFF2-40B4-BE49-F238E27FC236}">
                <a16:creationId xmlns:a16="http://schemas.microsoft.com/office/drawing/2014/main" id="{5987863B-E238-4592-96C8-63358F87FE17}"/>
              </a:ext>
            </a:extLst>
          </p:cNvPr>
          <p:cNvSpPr>
            <a:spLocks/>
          </p:cNvSpPr>
          <p:nvPr/>
        </p:nvSpPr>
        <p:spPr bwMode="auto">
          <a:xfrm>
            <a:off x="2946680" y="1774198"/>
            <a:ext cx="5186973" cy="506272"/>
          </a:xfrm>
          <a:custGeom>
            <a:avLst/>
            <a:gdLst>
              <a:gd name="T0" fmla="*/ 67 w 17000"/>
              <a:gd name="T1" fmla="*/ 1654 h 1654"/>
              <a:gd name="T2" fmla="*/ 67 w 17000"/>
              <a:gd name="T3" fmla="*/ 1654 h 1654"/>
              <a:gd name="T4" fmla="*/ 0 w 17000"/>
              <a:gd name="T5" fmla="*/ 1654 h 1654"/>
              <a:gd name="T6" fmla="*/ 0 w 17000"/>
              <a:gd name="T7" fmla="*/ 0 h 1654"/>
              <a:gd name="T8" fmla="*/ 17000 w 17000"/>
              <a:gd name="T9" fmla="*/ 0 h 1654"/>
              <a:gd name="T10" fmla="*/ 17000 w 17000"/>
              <a:gd name="T11" fmla="*/ 67 h 1654"/>
              <a:gd name="T12" fmla="*/ 67 w 17000"/>
              <a:gd name="T13" fmla="*/ 67 h 1654"/>
              <a:gd name="T14" fmla="*/ 67 w 17000"/>
              <a:gd name="T15" fmla="*/ 1654 h 16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00" h="1654">
                <a:moveTo>
                  <a:pt x="67" y="1654"/>
                </a:moveTo>
                <a:lnTo>
                  <a:pt x="67" y="1654"/>
                </a:lnTo>
                <a:lnTo>
                  <a:pt x="0" y="1654"/>
                </a:lnTo>
                <a:lnTo>
                  <a:pt x="0" y="0"/>
                </a:lnTo>
                <a:lnTo>
                  <a:pt x="17000" y="0"/>
                </a:lnTo>
                <a:lnTo>
                  <a:pt x="17000" y="67"/>
                </a:lnTo>
                <a:lnTo>
                  <a:pt x="67" y="67"/>
                </a:lnTo>
                <a:lnTo>
                  <a:pt x="67" y="1654"/>
                </a:lnTo>
                <a:close/>
              </a:path>
            </a:pathLst>
          </a:custGeom>
          <a:solidFill>
            <a:srgbClr val="3F5DFF"/>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grpSp>
        <p:nvGrpSpPr>
          <p:cNvPr id="729" name="Group 728">
            <a:extLst>
              <a:ext uri="{FF2B5EF4-FFF2-40B4-BE49-F238E27FC236}">
                <a16:creationId xmlns:a16="http://schemas.microsoft.com/office/drawing/2014/main" id="{B8662262-F55F-4497-84CE-310B2057807E}"/>
              </a:ext>
            </a:extLst>
          </p:cNvPr>
          <p:cNvGrpSpPr/>
          <p:nvPr/>
        </p:nvGrpSpPr>
        <p:grpSpPr>
          <a:xfrm>
            <a:off x="2257640" y="2234826"/>
            <a:ext cx="1384607" cy="1376273"/>
            <a:chOff x="3460750" y="2979738"/>
            <a:chExt cx="2143125" cy="1835150"/>
          </a:xfrm>
        </p:grpSpPr>
        <p:sp>
          <p:nvSpPr>
            <p:cNvPr id="365" name="Freeform 242">
              <a:extLst>
                <a:ext uri="{FF2B5EF4-FFF2-40B4-BE49-F238E27FC236}">
                  <a16:creationId xmlns:a16="http://schemas.microsoft.com/office/drawing/2014/main" id="{C0AED802-57BE-4F74-B277-1854D3CE8991}"/>
                </a:ext>
              </a:extLst>
            </p:cNvPr>
            <p:cNvSpPr>
              <a:spLocks noEditPoints="1"/>
            </p:cNvSpPr>
            <p:nvPr/>
          </p:nvSpPr>
          <p:spPr bwMode="auto">
            <a:xfrm>
              <a:off x="3460750" y="3021013"/>
              <a:ext cx="2143125" cy="1793875"/>
            </a:xfrm>
            <a:custGeom>
              <a:avLst/>
              <a:gdLst>
                <a:gd name="T0" fmla="*/ 46 w 5851"/>
                <a:gd name="T1" fmla="*/ 4841 h 4887"/>
                <a:gd name="T2" fmla="*/ 46 w 5851"/>
                <a:gd name="T3" fmla="*/ 4841 h 4887"/>
                <a:gd name="T4" fmla="*/ 5805 w 5851"/>
                <a:gd name="T5" fmla="*/ 4841 h 4887"/>
                <a:gd name="T6" fmla="*/ 5805 w 5851"/>
                <a:gd name="T7" fmla="*/ 46 h 4887"/>
                <a:gd name="T8" fmla="*/ 46 w 5851"/>
                <a:gd name="T9" fmla="*/ 46 h 4887"/>
                <a:gd name="T10" fmla="*/ 46 w 5851"/>
                <a:gd name="T11" fmla="*/ 4841 h 4887"/>
                <a:gd name="T12" fmla="*/ 5851 w 5851"/>
                <a:gd name="T13" fmla="*/ 4887 h 4887"/>
                <a:gd name="T14" fmla="*/ 5851 w 5851"/>
                <a:gd name="T15" fmla="*/ 4887 h 4887"/>
                <a:gd name="T16" fmla="*/ 0 w 5851"/>
                <a:gd name="T17" fmla="*/ 4887 h 4887"/>
                <a:gd name="T18" fmla="*/ 0 w 5851"/>
                <a:gd name="T19" fmla="*/ 0 h 4887"/>
                <a:gd name="T20" fmla="*/ 5851 w 5851"/>
                <a:gd name="T21" fmla="*/ 0 h 4887"/>
                <a:gd name="T22" fmla="*/ 5851 w 5851"/>
                <a:gd name="T23" fmla="*/ 4887 h 4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51" h="4887">
                  <a:moveTo>
                    <a:pt x="46" y="4841"/>
                  </a:moveTo>
                  <a:lnTo>
                    <a:pt x="46" y="4841"/>
                  </a:lnTo>
                  <a:lnTo>
                    <a:pt x="5805" y="4841"/>
                  </a:lnTo>
                  <a:lnTo>
                    <a:pt x="5805" y="46"/>
                  </a:lnTo>
                  <a:lnTo>
                    <a:pt x="46" y="46"/>
                  </a:lnTo>
                  <a:lnTo>
                    <a:pt x="46" y="4841"/>
                  </a:lnTo>
                  <a:close/>
                  <a:moveTo>
                    <a:pt x="5851" y="4887"/>
                  </a:moveTo>
                  <a:lnTo>
                    <a:pt x="5851" y="4887"/>
                  </a:lnTo>
                  <a:lnTo>
                    <a:pt x="0" y="4887"/>
                  </a:lnTo>
                  <a:lnTo>
                    <a:pt x="0" y="0"/>
                  </a:lnTo>
                  <a:lnTo>
                    <a:pt x="5851" y="0"/>
                  </a:lnTo>
                  <a:lnTo>
                    <a:pt x="5851" y="4887"/>
                  </a:lnTo>
                  <a:close/>
                </a:path>
              </a:pathLst>
            </a:custGeom>
            <a:solidFill>
              <a:srgbClr val="CCCCCC"/>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366" name="Freeform 243">
              <a:extLst>
                <a:ext uri="{FF2B5EF4-FFF2-40B4-BE49-F238E27FC236}">
                  <a16:creationId xmlns:a16="http://schemas.microsoft.com/office/drawing/2014/main" id="{106741A1-C6C4-4466-AB64-7C26DFF691E4}"/>
                </a:ext>
              </a:extLst>
            </p:cNvPr>
            <p:cNvSpPr>
              <a:spLocks/>
            </p:cNvSpPr>
            <p:nvPr/>
          </p:nvSpPr>
          <p:spPr bwMode="auto">
            <a:xfrm>
              <a:off x="3813175" y="3587750"/>
              <a:ext cx="17463" cy="17463"/>
            </a:xfrm>
            <a:custGeom>
              <a:avLst/>
              <a:gdLst>
                <a:gd name="T0" fmla="*/ 49 w 49"/>
                <a:gd name="T1" fmla="*/ 24 h 49"/>
                <a:gd name="T2" fmla="*/ 49 w 49"/>
                <a:gd name="T3" fmla="*/ 24 h 49"/>
                <a:gd name="T4" fmla="*/ 25 w 49"/>
                <a:gd name="T5" fmla="*/ 0 h 49"/>
                <a:gd name="T6" fmla="*/ 0 w 49"/>
                <a:gd name="T7" fmla="*/ 24 h 49"/>
                <a:gd name="T8" fmla="*/ 25 w 49"/>
                <a:gd name="T9" fmla="*/ 49 h 49"/>
                <a:gd name="T10" fmla="*/ 49 w 49"/>
                <a:gd name="T11" fmla="*/ 24 h 49"/>
              </a:gdLst>
              <a:ahLst/>
              <a:cxnLst>
                <a:cxn ang="0">
                  <a:pos x="T0" y="T1"/>
                </a:cxn>
                <a:cxn ang="0">
                  <a:pos x="T2" y="T3"/>
                </a:cxn>
                <a:cxn ang="0">
                  <a:pos x="T4" y="T5"/>
                </a:cxn>
                <a:cxn ang="0">
                  <a:pos x="T6" y="T7"/>
                </a:cxn>
                <a:cxn ang="0">
                  <a:pos x="T8" y="T9"/>
                </a:cxn>
                <a:cxn ang="0">
                  <a:pos x="T10" y="T11"/>
                </a:cxn>
              </a:cxnLst>
              <a:rect l="0" t="0" r="r" b="b"/>
              <a:pathLst>
                <a:path w="49" h="49">
                  <a:moveTo>
                    <a:pt x="49" y="24"/>
                  </a:moveTo>
                  <a:lnTo>
                    <a:pt x="49" y="24"/>
                  </a:lnTo>
                  <a:cubicBezTo>
                    <a:pt x="49" y="11"/>
                    <a:pt x="38" y="0"/>
                    <a:pt x="25" y="0"/>
                  </a:cubicBezTo>
                  <a:cubicBezTo>
                    <a:pt x="11" y="0"/>
                    <a:pt x="0" y="11"/>
                    <a:pt x="0" y="24"/>
                  </a:cubicBezTo>
                  <a:cubicBezTo>
                    <a:pt x="0" y="38"/>
                    <a:pt x="11" y="49"/>
                    <a:pt x="25" y="49"/>
                  </a:cubicBezTo>
                  <a:cubicBezTo>
                    <a:pt x="38" y="49"/>
                    <a:pt x="49" y="38"/>
                    <a:pt x="49" y="24"/>
                  </a:cubicBez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367" name="Freeform 244">
              <a:extLst>
                <a:ext uri="{FF2B5EF4-FFF2-40B4-BE49-F238E27FC236}">
                  <a16:creationId xmlns:a16="http://schemas.microsoft.com/office/drawing/2014/main" id="{855BBB30-391E-4700-BE75-BC9C6690B811}"/>
                </a:ext>
              </a:extLst>
            </p:cNvPr>
            <p:cNvSpPr>
              <a:spLocks noEditPoints="1"/>
            </p:cNvSpPr>
            <p:nvPr/>
          </p:nvSpPr>
          <p:spPr bwMode="auto">
            <a:xfrm>
              <a:off x="3663950" y="3429000"/>
              <a:ext cx="315913" cy="315913"/>
            </a:xfrm>
            <a:custGeom>
              <a:avLst/>
              <a:gdLst>
                <a:gd name="T0" fmla="*/ 96 w 861"/>
                <a:gd name="T1" fmla="*/ 23 h 861"/>
                <a:gd name="T2" fmla="*/ 96 w 861"/>
                <a:gd name="T3" fmla="*/ 168 h 861"/>
                <a:gd name="T4" fmla="*/ 96 w 861"/>
                <a:gd name="T5" fmla="*/ 23 h 861"/>
                <a:gd name="T6" fmla="*/ 96 w 861"/>
                <a:gd name="T7" fmla="*/ 191 h 861"/>
                <a:gd name="T8" fmla="*/ 96 w 861"/>
                <a:gd name="T9" fmla="*/ 0 h 861"/>
                <a:gd name="T10" fmla="*/ 96 w 861"/>
                <a:gd name="T11" fmla="*/ 191 h 861"/>
                <a:gd name="T12" fmla="*/ 682 w 861"/>
                <a:gd name="T13" fmla="*/ 442 h 861"/>
                <a:gd name="T14" fmla="*/ 621 w 861"/>
                <a:gd name="T15" fmla="*/ 430 h 861"/>
                <a:gd name="T16" fmla="*/ 682 w 861"/>
                <a:gd name="T17" fmla="*/ 419 h 861"/>
                <a:gd name="T18" fmla="*/ 682 w 861"/>
                <a:gd name="T19" fmla="*/ 107 h 861"/>
                <a:gd name="T20" fmla="*/ 244 w 861"/>
                <a:gd name="T21" fmla="*/ 96 h 861"/>
                <a:gd name="T22" fmla="*/ 682 w 861"/>
                <a:gd name="T23" fmla="*/ 84 h 861"/>
                <a:gd name="T24" fmla="*/ 682 w 861"/>
                <a:gd name="T25" fmla="*/ 442 h 861"/>
                <a:gd name="T26" fmla="*/ 431 w 861"/>
                <a:gd name="T27" fmla="*/ 518 h 861"/>
                <a:gd name="T28" fmla="*/ 419 w 861"/>
                <a:gd name="T29" fmla="*/ 453 h 861"/>
                <a:gd name="T30" fmla="*/ 442 w 861"/>
                <a:gd name="T31" fmla="*/ 453 h 861"/>
                <a:gd name="T32" fmla="*/ 431 w 861"/>
                <a:gd name="T33" fmla="*/ 518 h 861"/>
                <a:gd name="T34" fmla="*/ 431 w 861"/>
                <a:gd name="T35" fmla="*/ 212 h 861"/>
                <a:gd name="T36" fmla="*/ 375 w 861"/>
                <a:gd name="T37" fmla="*/ 335 h 861"/>
                <a:gd name="T38" fmla="*/ 486 w 861"/>
                <a:gd name="T39" fmla="*/ 335 h 861"/>
                <a:gd name="T40" fmla="*/ 431 w 861"/>
                <a:gd name="T41" fmla="*/ 212 h 861"/>
                <a:gd name="T42" fmla="*/ 431 w 861"/>
                <a:gd name="T43" fmla="*/ 347 h 861"/>
                <a:gd name="T44" fmla="*/ 431 w 861"/>
                <a:gd name="T45" fmla="*/ 593 h 861"/>
                <a:gd name="T46" fmla="*/ 431 w 861"/>
                <a:gd name="T47" fmla="*/ 347 h 861"/>
                <a:gd name="T48" fmla="*/ 431 w 861"/>
                <a:gd name="T49" fmla="*/ 616 h 861"/>
                <a:gd name="T50" fmla="*/ 352 w 861"/>
                <a:gd name="T51" fmla="*/ 347 h 861"/>
                <a:gd name="T52" fmla="*/ 431 w 861"/>
                <a:gd name="T53" fmla="*/ 189 h 861"/>
                <a:gd name="T54" fmla="*/ 509 w 861"/>
                <a:gd name="T55" fmla="*/ 347 h 861"/>
                <a:gd name="T56" fmla="*/ 431 w 861"/>
                <a:gd name="T57" fmla="*/ 616 h 861"/>
                <a:gd name="T58" fmla="*/ 606 w 861"/>
                <a:gd name="T59" fmla="*/ 777 h 861"/>
                <a:gd name="T60" fmla="*/ 0 w 861"/>
                <a:gd name="T61" fmla="*/ 598 h 861"/>
                <a:gd name="T62" fmla="*/ 229 w 861"/>
                <a:gd name="T63" fmla="*/ 419 h 861"/>
                <a:gd name="T64" fmla="*/ 229 w 861"/>
                <a:gd name="T65" fmla="*/ 442 h 861"/>
                <a:gd name="T66" fmla="*/ 23 w 861"/>
                <a:gd name="T67" fmla="*/ 598 h 861"/>
                <a:gd name="T68" fmla="*/ 606 w 861"/>
                <a:gd name="T69" fmla="*/ 754 h 861"/>
                <a:gd name="T70" fmla="*/ 606 w 861"/>
                <a:gd name="T71" fmla="*/ 777 h 861"/>
                <a:gd name="T72" fmla="*/ 766 w 861"/>
                <a:gd name="T73" fmla="*/ 694 h 861"/>
                <a:gd name="T74" fmla="*/ 766 w 861"/>
                <a:gd name="T75" fmla="*/ 838 h 861"/>
                <a:gd name="T76" fmla="*/ 766 w 861"/>
                <a:gd name="T77" fmla="*/ 694 h 861"/>
                <a:gd name="T78" fmla="*/ 766 w 861"/>
                <a:gd name="T79" fmla="*/ 861 h 861"/>
                <a:gd name="T80" fmla="*/ 766 w 861"/>
                <a:gd name="T81" fmla="*/ 671 h 861"/>
                <a:gd name="T82" fmla="*/ 766 w 861"/>
                <a:gd name="T83" fmla="*/ 861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61" h="861">
                  <a:moveTo>
                    <a:pt x="96" y="23"/>
                  </a:moveTo>
                  <a:lnTo>
                    <a:pt x="96" y="23"/>
                  </a:lnTo>
                  <a:cubicBezTo>
                    <a:pt x="56" y="23"/>
                    <a:pt x="23" y="56"/>
                    <a:pt x="23" y="96"/>
                  </a:cubicBezTo>
                  <a:cubicBezTo>
                    <a:pt x="23" y="136"/>
                    <a:pt x="56" y="168"/>
                    <a:pt x="96" y="168"/>
                  </a:cubicBezTo>
                  <a:cubicBezTo>
                    <a:pt x="135" y="168"/>
                    <a:pt x="168" y="136"/>
                    <a:pt x="168" y="96"/>
                  </a:cubicBezTo>
                  <a:cubicBezTo>
                    <a:pt x="168" y="56"/>
                    <a:pt x="135" y="23"/>
                    <a:pt x="96" y="23"/>
                  </a:cubicBezTo>
                  <a:close/>
                  <a:moveTo>
                    <a:pt x="96" y="191"/>
                  </a:moveTo>
                  <a:lnTo>
                    <a:pt x="96" y="191"/>
                  </a:lnTo>
                  <a:cubicBezTo>
                    <a:pt x="43" y="191"/>
                    <a:pt x="0" y="148"/>
                    <a:pt x="0" y="96"/>
                  </a:cubicBezTo>
                  <a:cubicBezTo>
                    <a:pt x="0" y="43"/>
                    <a:pt x="43" y="0"/>
                    <a:pt x="96" y="0"/>
                  </a:cubicBezTo>
                  <a:cubicBezTo>
                    <a:pt x="148" y="0"/>
                    <a:pt x="191" y="43"/>
                    <a:pt x="191" y="96"/>
                  </a:cubicBezTo>
                  <a:cubicBezTo>
                    <a:pt x="191" y="148"/>
                    <a:pt x="148" y="191"/>
                    <a:pt x="96" y="191"/>
                  </a:cubicBezTo>
                  <a:close/>
                  <a:moveTo>
                    <a:pt x="682" y="442"/>
                  </a:moveTo>
                  <a:lnTo>
                    <a:pt x="682" y="442"/>
                  </a:lnTo>
                  <a:lnTo>
                    <a:pt x="632" y="442"/>
                  </a:lnTo>
                  <a:cubicBezTo>
                    <a:pt x="626" y="442"/>
                    <a:pt x="621" y="437"/>
                    <a:pt x="621" y="430"/>
                  </a:cubicBezTo>
                  <a:cubicBezTo>
                    <a:pt x="621" y="424"/>
                    <a:pt x="626" y="419"/>
                    <a:pt x="632" y="419"/>
                  </a:cubicBezTo>
                  <a:lnTo>
                    <a:pt x="682" y="419"/>
                  </a:lnTo>
                  <a:cubicBezTo>
                    <a:pt x="768" y="419"/>
                    <a:pt x="838" y="349"/>
                    <a:pt x="838" y="263"/>
                  </a:cubicBezTo>
                  <a:cubicBezTo>
                    <a:pt x="838" y="177"/>
                    <a:pt x="768" y="107"/>
                    <a:pt x="682" y="107"/>
                  </a:cubicBezTo>
                  <a:lnTo>
                    <a:pt x="255" y="107"/>
                  </a:lnTo>
                  <a:cubicBezTo>
                    <a:pt x="249" y="107"/>
                    <a:pt x="244" y="102"/>
                    <a:pt x="244" y="96"/>
                  </a:cubicBezTo>
                  <a:cubicBezTo>
                    <a:pt x="244" y="89"/>
                    <a:pt x="249" y="84"/>
                    <a:pt x="255" y="84"/>
                  </a:cubicBezTo>
                  <a:lnTo>
                    <a:pt x="682" y="84"/>
                  </a:lnTo>
                  <a:cubicBezTo>
                    <a:pt x="781" y="84"/>
                    <a:pt x="861" y="164"/>
                    <a:pt x="861" y="263"/>
                  </a:cubicBezTo>
                  <a:cubicBezTo>
                    <a:pt x="861" y="362"/>
                    <a:pt x="781" y="442"/>
                    <a:pt x="682" y="442"/>
                  </a:cubicBezTo>
                  <a:close/>
                  <a:moveTo>
                    <a:pt x="431" y="518"/>
                  </a:moveTo>
                  <a:lnTo>
                    <a:pt x="431" y="518"/>
                  </a:lnTo>
                  <a:cubicBezTo>
                    <a:pt x="424" y="518"/>
                    <a:pt x="419" y="513"/>
                    <a:pt x="419" y="506"/>
                  </a:cubicBezTo>
                  <a:lnTo>
                    <a:pt x="419" y="453"/>
                  </a:lnTo>
                  <a:cubicBezTo>
                    <a:pt x="419" y="447"/>
                    <a:pt x="424" y="442"/>
                    <a:pt x="431" y="442"/>
                  </a:cubicBezTo>
                  <a:cubicBezTo>
                    <a:pt x="437" y="442"/>
                    <a:pt x="442" y="447"/>
                    <a:pt x="442" y="453"/>
                  </a:cubicBezTo>
                  <a:lnTo>
                    <a:pt x="442" y="506"/>
                  </a:lnTo>
                  <a:cubicBezTo>
                    <a:pt x="442" y="513"/>
                    <a:pt x="437" y="518"/>
                    <a:pt x="431" y="518"/>
                  </a:cubicBezTo>
                  <a:close/>
                  <a:moveTo>
                    <a:pt x="431" y="212"/>
                  </a:moveTo>
                  <a:lnTo>
                    <a:pt x="431" y="212"/>
                  </a:lnTo>
                  <a:cubicBezTo>
                    <a:pt x="400" y="212"/>
                    <a:pt x="375" y="237"/>
                    <a:pt x="375" y="268"/>
                  </a:cubicBezTo>
                  <a:lnTo>
                    <a:pt x="375" y="335"/>
                  </a:lnTo>
                  <a:cubicBezTo>
                    <a:pt x="392" y="328"/>
                    <a:pt x="411" y="324"/>
                    <a:pt x="431" y="324"/>
                  </a:cubicBezTo>
                  <a:cubicBezTo>
                    <a:pt x="450" y="324"/>
                    <a:pt x="469" y="328"/>
                    <a:pt x="486" y="335"/>
                  </a:cubicBezTo>
                  <a:lnTo>
                    <a:pt x="486" y="268"/>
                  </a:lnTo>
                  <a:cubicBezTo>
                    <a:pt x="486" y="237"/>
                    <a:pt x="461" y="212"/>
                    <a:pt x="431" y="212"/>
                  </a:cubicBezTo>
                  <a:close/>
                  <a:moveTo>
                    <a:pt x="431" y="347"/>
                  </a:moveTo>
                  <a:lnTo>
                    <a:pt x="431" y="347"/>
                  </a:lnTo>
                  <a:cubicBezTo>
                    <a:pt x="363" y="347"/>
                    <a:pt x="307" y="402"/>
                    <a:pt x="307" y="470"/>
                  </a:cubicBezTo>
                  <a:cubicBezTo>
                    <a:pt x="307" y="538"/>
                    <a:pt x="363" y="593"/>
                    <a:pt x="431" y="593"/>
                  </a:cubicBezTo>
                  <a:cubicBezTo>
                    <a:pt x="499" y="593"/>
                    <a:pt x="554" y="538"/>
                    <a:pt x="554" y="470"/>
                  </a:cubicBezTo>
                  <a:cubicBezTo>
                    <a:pt x="554" y="402"/>
                    <a:pt x="499" y="347"/>
                    <a:pt x="431" y="347"/>
                  </a:cubicBezTo>
                  <a:close/>
                  <a:moveTo>
                    <a:pt x="431" y="616"/>
                  </a:moveTo>
                  <a:lnTo>
                    <a:pt x="431" y="616"/>
                  </a:lnTo>
                  <a:cubicBezTo>
                    <a:pt x="350" y="616"/>
                    <a:pt x="285" y="551"/>
                    <a:pt x="285" y="470"/>
                  </a:cubicBezTo>
                  <a:cubicBezTo>
                    <a:pt x="285" y="418"/>
                    <a:pt x="311" y="373"/>
                    <a:pt x="352" y="347"/>
                  </a:cubicBezTo>
                  <a:lnTo>
                    <a:pt x="352" y="268"/>
                  </a:lnTo>
                  <a:cubicBezTo>
                    <a:pt x="352" y="224"/>
                    <a:pt x="387" y="189"/>
                    <a:pt x="431" y="189"/>
                  </a:cubicBezTo>
                  <a:cubicBezTo>
                    <a:pt x="474" y="189"/>
                    <a:pt x="509" y="224"/>
                    <a:pt x="509" y="268"/>
                  </a:cubicBezTo>
                  <a:lnTo>
                    <a:pt x="509" y="347"/>
                  </a:lnTo>
                  <a:cubicBezTo>
                    <a:pt x="550" y="373"/>
                    <a:pt x="577" y="418"/>
                    <a:pt x="577" y="470"/>
                  </a:cubicBezTo>
                  <a:cubicBezTo>
                    <a:pt x="577" y="551"/>
                    <a:pt x="511" y="616"/>
                    <a:pt x="431" y="616"/>
                  </a:cubicBezTo>
                  <a:close/>
                  <a:moveTo>
                    <a:pt x="606" y="777"/>
                  </a:moveTo>
                  <a:lnTo>
                    <a:pt x="606" y="777"/>
                  </a:lnTo>
                  <a:lnTo>
                    <a:pt x="179" y="777"/>
                  </a:lnTo>
                  <a:cubicBezTo>
                    <a:pt x="81" y="777"/>
                    <a:pt x="0" y="697"/>
                    <a:pt x="0" y="598"/>
                  </a:cubicBezTo>
                  <a:cubicBezTo>
                    <a:pt x="0" y="500"/>
                    <a:pt x="81" y="419"/>
                    <a:pt x="179" y="419"/>
                  </a:cubicBezTo>
                  <a:lnTo>
                    <a:pt x="229" y="419"/>
                  </a:lnTo>
                  <a:cubicBezTo>
                    <a:pt x="235" y="419"/>
                    <a:pt x="240" y="424"/>
                    <a:pt x="240" y="431"/>
                  </a:cubicBezTo>
                  <a:cubicBezTo>
                    <a:pt x="240" y="437"/>
                    <a:pt x="235" y="442"/>
                    <a:pt x="229" y="442"/>
                  </a:cubicBezTo>
                  <a:lnTo>
                    <a:pt x="179" y="442"/>
                  </a:lnTo>
                  <a:cubicBezTo>
                    <a:pt x="93" y="442"/>
                    <a:pt x="23" y="512"/>
                    <a:pt x="23" y="598"/>
                  </a:cubicBezTo>
                  <a:cubicBezTo>
                    <a:pt x="23" y="684"/>
                    <a:pt x="93" y="754"/>
                    <a:pt x="179" y="754"/>
                  </a:cubicBezTo>
                  <a:lnTo>
                    <a:pt x="606" y="754"/>
                  </a:lnTo>
                  <a:cubicBezTo>
                    <a:pt x="612" y="754"/>
                    <a:pt x="617" y="759"/>
                    <a:pt x="617" y="765"/>
                  </a:cubicBezTo>
                  <a:cubicBezTo>
                    <a:pt x="617" y="772"/>
                    <a:pt x="612" y="777"/>
                    <a:pt x="606" y="777"/>
                  </a:cubicBezTo>
                  <a:close/>
                  <a:moveTo>
                    <a:pt x="766" y="694"/>
                  </a:moveTo>
                  <a:lnTo>
                    <a:pt x="766" y="694"/>
                  </a:lnTo>
                  <a:cubicBezTo>
                    <a:pt x="726" y="694"/>
                    <a:pt x="693" y="726"/>
                    <a:pt x="693" y="766"/>
                  </a:cubicBezTo>
                  <a:cubicBezTo>
                    <a:pt x="693" y="806"/>
                    <a:pt x="726" y="838"/>
                    <a:pt x="766" y="838"/>
                  </a:cubicBezTo>
                  <a:cubicBezTo>
                    <a:pt x="806" y="838"/>
                    <a:pt x="838" y="806"/>
                    <a:pt x="838" y="766"/>
                  </a:cubicBezTo>
                  <a:cubicBezTo>
                    <a:pt x="838" y="726"/>
                    <a:pt x="806" y="694"/>
                    <a:pt x="766" y="694"/>
                  </a:cubicBezTo>
                  <a:close/>
                  <a:moveTo>
                    <a:pt x="766" y="861"/>
                  </a:moveTo>
                  <a:lnTo>
                    <a:pt x="766" y="861"/>
                  </a:lnTo>
                  <a:cubicBezTo>
                    <a:pt x="713" y="861"/>
                    <a:pt x="671" y="818"/>
                    <a:pt x="671" y="766"/>
                  </a:cubicBezTo>
                  <a:cubicBezTo>
                    <a:pt x="671" y="713"/>
                    <a:pt x="713" y="671"/>
                    <a:pt x="766" y="671"/>
                  </a:cubicBezTo>
                  <a:cubicBezTo>
                    <a:pt x="818" y="671"/>
                    <a:pt x="861" y="713"/>
                    <a:pt x="861" y="766"/>
                  </a:cubicBezTo>
                  <a:cubicBezTo>
                    <a:pt x="861" y="818"/>
                    <a:pt x="818" y="861"/>
                    <a:pt x="766" y="861"/>
                  </a:cubicBez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368" name="Freeform 245">
              <a:extLst>
                <a:ext uri="{FF2B5EF4-FFF2-40B4-BE49-F238E27FC236}">
                  <a16:creationId xmlns:a16="http://schemas.microsoft.com/office/drawing/2014/main" id="{54CCB1BD-F38C-468F-8AD2-22EAE97CDBFD}"/>
                </a:ext>
              </a:extLst>
            </p:cNvPr>
            <p:cNvSpPr>
              <a:spLocks/>
            </p:cNvSpPr>
            <p:nvPr/>
          </p:nvSpPr>
          <p:spPr bwMode="auto">
            <a:xfrm>
              <a:off x="3468688" y="3030538"/>
              <a:ext cx="2127250" cy="290513"/>
            </a:xfrm>
            <a:custGeom>
              <a:avLst/>
              <a:gdLst>
                <a:gd name="T0" fmla="*/ 5805 w 5805"/>
                <a:gd name="T1" fmla="*/ 793 h 793"/>
                <a:gd name="T2" fmla="*/ 5805 w 5805"/>
                <a:gd name="T3" fmla="*/ 793 h 793"/>
                <a:gd name="T4" fmla="*/ 0 w 5805"/>
                <a:gd name="T5" fmla="*/ 793 h 793"/>
                <a:gd name="T6" fmla="*/ 0 w 5805"/>
                <a:gd name="T7" fmla="*/ 0 h 793"/>
                <a:gd name="T8" fmla="*/ 5805 w 5805"/>
                <a:gd name="T9" fmla="*/ 0 h 793"/>
                <a:gd name="T10" fmla="*/ 5805 w 5805"/>
                <a:gd name="T11" fmla="*/ 793 h 793"/>
              </a:gdLst>
              <a:ahLst/>
              <a:cxnLst>
                <a:cxn ang="0">
                  <a:pos x="T0" y="T1"/>
                </a:cxn>
                <a:cxn ang="0">
                  <a:pos x="T2" y="T3"/>
                </a:cxn>
                <a:cxn ang="0">
                  <a:pos x="T4" y="T5"/>
                </a:cxn>
                <a:cxn ang="0">
                  <a:pos x="T6" y="T7"/>
                </a:cxn>
                <a:cxn ang="0">
                  <a:pos x="T8" y="T9"/>
                </a:cxn>
                <a:cxn ang="0">
                  <a:pos x="T10" y="T11"/>
                </a:cxn>
              </a:cxnLst>
              <a:rect l="0" t="0" r="r" b="b"/>
              <a:pathLst>
                <a:path w="5805" h="793">
                  <a:moveTo>
                    <a:pt x="5805" y="793"/>
                  </a:moveTo>
                  <a:lnTo>
                    <a:pt x="5805" y="793"/>
                  </a:lnTo>
                  <a:lnTo>
                    <a:pt x="0" y="793"/>
                  </a:lnTo>
                  <a:lnTo>
                    <a:pt x="0" y="0"/>
                  </a:lnTo>
                  <a:lnTo>
                    <a:pt x="5805" y="0"/>
                  </a:lnTo>
                  <a:lnTo>
                    <a:pt x="5805" y="793"/>
                  </a:lnTo>
                  <a:close/>
                </a:path>
              </a:pathLst>
            </a:custGeom>
            <a:solidFill>
              <a:srgbClr val="CCCCCC"/>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369" name="Freeform 246">
              <a:extLst>
                <a:ext uri="{FF2B5EF4-FFF2-40B4-BE49-F238E27FC236}">
                  <a16:creationId xmlns:a16="http://schemas.microsoft.com/office/drawing/2014/main" id="{55D8EF62-F8BF-4351-B138-774399CBEE1B}"/>
                </a:ext>
              </a:extLst>
            </p:cNvPr>
            <p:cNvSpPr>
              <a:spLocks noEditPoints="1"/>
            </p:cNvSpPr>
            <p:nvPr/>
          </p:nvSpPr>
          <p:spPr bwMode="auto">
            <a:xfrm>
              <a:off x="3467100" y="3027363"/>
              <a:ext cx="2132013" cy="296863"/>
            </a:xfrm>
            <a:custGeom>
              <a:avLst/>
              <a:gdLst>
                <a:gd name="T0" fmla="*/ 14 w 5819"/>
                <a:gd name="T1" fmla="*/ 793 h 808"/>
                <a:gd name="T2" fmla="*/ 14 w 5819"/>
                <a:gd name="T3" fmla="*/ 793 h 808"/>
                <a:gd name="T4" fmla="*/ 5805 w 5819"/>
                <a:gd name="T5" fmla="*/ 793 h 808"/>
                <a:gd name="T6" fmla="*/ 5805 w 5819"/>
                <a:gd name="T7" fmla="*/ 15 h 808"/>
                <a:gd name="T8" fmla="*/ 14 w 5819"/>
                <a:gd name="T9" fmla="*/ 15 h 808"/>
                <a:gd name="T10" fmla="*/ 14 w 5819"/>
                <a:gd name="T11" fmla="*/ 793 h 808"/>
                <a:gd name="T12" fmla="*/ 5819 w 5819"/>
                <a:gd name="T13" fmla="*/ 808 h 808"/>
                <a:gd name="T14" fmla="*/ 5819 w 5819"/>
                <a:gd name="T15" fmla="*/ 808 h 808"/>
                <a:gd name="T16" fmla="*/ 0 w 5819"/>
                <a:gd name="T17" fmla="*/ 808 h 808"/>
                <a:gd name="T18" fmla="*/ 0 w 5819"/>
                <a:gd name="T19" fmla="*/ 0 h 808"/>
                <a:gd name="T20" fmla="*/ 5819 w 5819"/>
                <a:gd name="T21" fmla="*/ 0 h 808"/>
                <a:gd name="T22" fmla="*/ 5819 w 5819"/>
                <a:gd name="T23" fmla="*/ 808 h 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19" h="808">
                  <a:moveTo>
                    <a:pt x="14" y="793"/>
                  </a:moveTo>
                  <a:lnTo>
                    <a:pt x="14" y="793"/>
                  </a:lnTo>
                  <a:lnTo>
                    <a:pt x="5805" y="793"/>
                  </a:lnTo>
                  <a:lnTo>
                    <a:pt x="5805" y="15"/>
                  </a:lnTo>
                  <a:lnTo>
                    <a:pt x="14" y="15"/>
                  </a:lnTo>
                  <a:lnTo>
                    <a:pt x="14" y="793"/>
                  </a:lnTo>
                  <a:close/>
                  <a:moveTo>
                    <a:pt x="5819" y="808"/>
                  </a:moveTo>
                  <a:lnTo>
                    <a:pt x="5819" y="808"/>
                  </a:lnTo>
                  <a:lnTo>
                    <a:pt x="0" y="808"/>
                  </a:lnTo>
                  <a:lnTo>
                    <a:pt x="0" y="0"/>
                  </a:lnTo>
                  <a:lnTo>
                    <a:pt x="5819" y="0"/>
                  </a:lnTo>
                  <a:lnTo>
                    <a:pt x="5819" y="808"/>
                  </a:lnTo>
                  <a:close/>
                </a:path>
              </a:pathLst>
            </a:custGeom>
            <a:solidFill>
              <a:srgbClr val="CCCCCC"/>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370" name="Freeform 247">
              <a:extLst>
                <a:ext uri="{FF2B5EF4-FFF2-40B4-BE49-F238E27FC236}">
                  <a16:creationId xmlns:a16="http://schemas.microsoft.com/office/drawing/2014/main" id="{E95BC647-9962-4110-B034-E6C2F9209BB1}"/>
                </a:ext>
              </a:extLst>
            </p:cNvPr>
            <p:cNvSpPr>
              <a:spLocks/>
            </p:cNvSpPr>
            <p:nvPr/>
          </p:nvSpPr>
          <p:spPr bwMode="auto">
            <a:xfrm>
              <a:off x="4265613" y="3141663"/>
              <a:ext cx="68263" cy="84138"/>
            </a:xfrm>
            <a:custGeom>
              <a:avLst/>
              <a:gdLst>
                <a:gd name="T0" fmla="*/ 152 w 188"/>
                <a:gd name="T1" fmla="*/ 193 h 231"/>
                <a:gd name="T2" fmla="*/ 152 w 188"/>
                <a:gd name="T3" fmla="*/ 193 h 231"/>
                <a:gd name="T4" fmla="*/ 150 w 188"/>
                <a:gd name="T5" fmla="*/ 193 h 231"/>
                <a:gd name="T6" fmla="*/ 92 w 188"/>
                <a:gd name="T7" fmla="*/ 231 h 231"/>
                <a:gd name="T8" fmla="*/ 0 w 188"/>
                <a:gd name="T9" fmla="*/ 116 h 231"/>
                <a:gd name="T10" fmla="*/ 99 w 188"/>
                <a:gd name="T11" fmla="*/ 0 h 231"/>
                <a:gd name="T12" fmla="*/ 184 w 188"/>
                <a:gd name="T13" fmla="*/ 51 h 231"/>
                <a:gd name="T14" fmla="*/ 149 w 188"/>
                <a:gd name="T15" fmla="*/ 71 h 231"/>
                <a:gd name="T16" fmla="*/ 99 w 188"/>
                <a:gd name="T17" fmla="*/ 38 h 231"/>
                <a:gd name="T18" fmla="*/ 44 w 188"/>
                <a:gd name="T19" fmla="*/ 98 h 231"/>
                <a:gd name="T20" fmla="*/ 44 w 188"/>
                <a:gd name="T21" fmla="*/ 134 h 231"/>
                <a:gd name="T22" fmla="*/ 100 w 188"/>
                <a:gd name="T23" fmla="*/ 194 h 231"/>
                <a:gd name="T24" fmla="*/ 147 w 188"/>
                <a:gd name="T25" fmla="*/ 156 h 231"/>
                <a:gd name="T26" fmla="*/ 147 w 188"/>
                <a:gd name="T27" fmla="*/ 141 h 231"/>
                <a:gd name="T28" fmla="*/ 104 w 188"/>
                <a:gd name="T29" fmla="*/ 141 h 231"/>
                <a:gd name="T30" fmla="*/ 104 w 188"/>
                <a:gd name="T31" fmla="*/ 106 h 231"/>
                <a:gd name="T32" fmla="*/ 188 w 188"/>
                <a:gd name="T33" fmla="*/ 106 h 231"/>
                <a:gd name="T34" fmla="*/ 188 w 188"/>
                <a:gd name="T35" fmla="*/ 227 h 231"/>
                <a:gd name="T36" fmla="*/ 152 w 188"/>
                <a:gd name="T37" fmla="*/ 227 h 231"/>
                <a:gd name="T38" fmla="*/ 152 w 188"/>
                <a:gd name="T39" fmla="*/ 19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8" h="231">
                  <a:moveTo>
                    <a:pt x="152" y="193"/>
                  </a:moveTo>
                  <a:lnTo>
                    <a:pt x="152" y="193"/>
                  </a:lnTo>
                  <a:lnTo>
                    <a:pt x="150" y="193"/>
                  </a:lnTo>
                  <a:cubicBezTo>
                    <a:pt x="146" y="215"/>
                    <a:pt x="125" y="231"/>
                    <a:pt x="92" y="231"/>
                  </a:cubicBezTo>
                  <a:cubicBezTo>
                    <a:pt x="39" y="231"/>
                    <a:pt x="0" y="191"/>
                    <a:pt x="0" y="116"/>
                  </a:cubicBezTo>
                  <a:cubicBezTo>
                    <a:pt x="0" y="41"/>
                    <a:pt x="40" y="0"/>
                    <a:pt x="99" y="0"/>
                  </a:cubicBezTo>
                  <a:cubicBezTo>
                    <a:pt x="139" y="0"/>
                    <a:pt x="168" y="18"/>
                    <a:pt x="184" y="51"/>
                  </a:cubicBezTo>
                  <a:lnTo>
                    <a:pt x="149" y="71"/>
                  </a:lnTo>
                  <a:cubicBezTo>
                    <a:pt x="141" y="52"/>
                    <a:pt x="126" y="38"/>
                    <a:pt x="99" y="38"/>
                  </a:cubicBezTo>
                  <a:cubicBezTo>
                    <a:pt x="66" y="38"/>
                    <a:pt x="44" y="58"/>
                    <a:pt x="44" y="98"/>
                  </a:cubicBezTo>
                  <a:lnTo>
                    <a:pt x="44" y="134"/>
                  </a:lnTo>
                  <a:cubicBezTo>
                    <a:pt x="44" y="173"/>
                    <a:pt x="66" y="194"/>
                    <a:pt x="100" y="194"/>
                  </a:cubicBezTo>
                  <a:cubicBezTo>
                    <a:pt x="126" y="194"/>
                    <a:pt x="147" y="181"/>
                    <a:pt x="147" y="156"/>
                  </a:cubicBezTo>
                  <a:lnTo>
                    <a:pt x="147" y="141"/>
                  </a:lnTo>
                  <a:lnTo>
                    <a:pt x="104" y="141"/>
                  </a:lnTo>
                  <a:lnTo>
                    <a:pt x="104" y="106"/>
                  </a:lnTo>
                  <a:lnTo>
                    <a:pt x="188" y="106"/>
                  </a:lnTo>
                  <a:lnTo>
                    <a:pt x="188" y="227"/>
                  </a:lnTo>
                  <a:lnTo>
                    <a:pt x="152" y="227"/>
                  </a:lnTo>
                  <a:lnTo>
                    <a:pt x="152" y="193"/>
                  </a:lnTo>
                  <a:close/>
                </a:path>
              </a:pathLst>
            </a:custGeom>
            <a:solidFill>
              <a:srgbClr val="FFFFFF"/>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371" name="Freeform 248">
              <a:extLst>
                <a:ext uri="{FF2B5EF4-FFF2-40B4-BE49-F238E27FC236}">
                  <a16:creationId xmlns:a16="http://schemas.microsoft.com/office/drawing/2014/main" id="{F0983906-2B74-4D73-AEED-C71936A7CD02}"/>
                </a:ext>
              </a:extLst>
            </p:cNvPr>
            <p:cNvSpPr>
              <a:spLocks noEditPoints="1"/>
            </p:cNvSpPr>
            <p:nvPr/>
          </p:nvSpPr>
          <p:spPr bwMode="auto">
            <a:xfrm>
              <a:off x="4344988" y="3143250"/>
              <a:ext cx="74613" cy="80963"/>
            </a:xfrm>
            <a:custGeom>
              <a:avLst/>
              <a:gdLst>
                <a:gd name="T0" fmla="*/ 101 w 202"/>
                <a:gd name="T1" fmla="*/ 38 h 223"/>
                <a:gd name="T2" fmla="*/ 101 w 202"/>
                <a:gd name="T3" fmla="*/ 38 h 223"/>
                <a:gd name="T4" fmla="*/ 100 w 202"/>
                <a:gd name="T5" fmla="*/ 38 h 223"/>
                <a:gd name="T6" fmla="*/ 71 w 202"/>
                <a:gd name="T7" fmla="*/ 130 h 223"/>
                <a:gd name="T8" fmla="*/ 130 w 202"/>
                <a:gd name="T9" fmla="*/ 130 h 223"/>
                <a:gd name="T10" fmla="*/ 101 w 202"/>
                <a:gd name="T11" fmla="*/ 38 h 223"/>
                <a:gd name="T12" fmla="*/ 158 w 202"/>
                <a:gd name="T13" fmla="*/ 223 h 223"/>
                <a:gd name="T14" fmla="*/ 158 w 202"/>
                <a:gd name="T15" fmla="*/ 223 h 223"/>
                <a:gd name="T16" fmla="*/ 140 w 202"/>
                <a:gd name="T17" fmla="*/ 166 h 223"/>
                <a:gd name="T18" fmla="*/ 61 w 202"/>
                <a:gd name="T19" fmla="*/ 166 h 223"/>
                <a:gd name="T20" fmla="*/ 43 w 202"/>
                <a:gd name="T21" fmla="*/ 223 h 223"/>
                <a:gd name="T22" fmla="*/ 0 w 202"/>
                <a:gd name="T23" fmla="*/ 223 h 223"/>
                <a:gd name="T24" fmla="*/ 75 w 202"/>
                <a:gd name="T25" fmla="*/ 0 h 223"/>
                <a:gd name="T26" fmla="*/ 128 w 202"/>
                <a:gd name="T27" fmla="*/ 0 h 223"/>
                <a:gd name="T28" fmla="*/ 202 w 202"/>
                <a:gd name="T29" fmla="*/ 223 h 223"/>
                <a:gd name="T30" fmla="*/ 158 w 202"/>
                <a:gd name="T31" fmla="*/ 22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2" h="223">
                  <a:moveTo>
                    <a:pt x="101" y="38"/>
                  </a:moveTo>
                  <a:lnTo>
                    <a:pt x="101" y="38"/>
                  </a:lnTo>
                  <a:lnTo>
                    <a:pt x="100" y="38"/>
                  </a:lnTo>
                  <a:lnTo>
                    <a:pt x="71" y="130"/>
                  </a:lnTo>
                  <a:lnTo>
                    <a:pt x="130" y="130"/>
                  </a:lnTo>
                  <a:lnTo>
                    <a:pt x="101" y="38"/>
                  </a:lnTo>
                  <a:close/>
                  <a:moveTo>
                    <a:pt x="158" y="223"/>
                  </a:moveTo>
                  <a:lnTo>
                    <a:pt x="158" y="223"/>
                  </a:lnTo>
                  <a:lnTo>
                    <a:pt x="140" y="166"/>
                  </a:lnTo>
                  <a:lnTo>
                    <a:pt x="61" y="166"/>
                  </a:lnTo>
                  <a:lnTo>
                    <a:pt x="43" y="223"/>
                  </a:lnTo>
                  <a:lnTo>
                    <a:pt x="0" y="223"/>
                  </a:lnTo>
                  <a:lnTo>
                    <a:pt x="75" y="0"/>
                  </a:lnTo>
                  <a:lnTo>
                    <a:pt x="128" y="0"/>
                  </a:lnTo>
                  <a:lnTo>
                    <a:pt x="202" y="223"/>
                  </a:lnTo>
                  <a:lnTo>
                    <a:pt x="158" y="223"/>
                  </a:lnTo>
                  <a:close/>
                </a:path>
              </a:pathLst>
            </a:custGeom>
            <a:solidFill>
              <a:srgbClr val="FFFFFF"/>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372" name="Freeform 249">
              <a:extLst>
                <a:ext uri="{FF2B5EF4-FFF2-40B4-BE49-F238E27FC236}">
                  <a16:creationId xmlns:a16="http://schemas.microsoft.com/office/drawing/2014/main" id="{A9729098-4F25-422E-8462-D584D590AB86}"/>
                </a:ext>
              </a:extLst>
            </p:cNvPr>
            <p:cNvSpPr>
              <a:spLocks/>
            </p:cNvSpPr>
            <p:nvPr/>
          </p:nvSpPr>
          <p:spPr bwMode="auto">
            <a:xfrm>
              <a:off x="4416425" y="3143250"/>
              <a:ext cx="61913" cy="80963"/>
            </a:xfrm>
            <a:custGeom>
              <a:avLst/>
              <a:gdLst>
                <a:gd name="T0" fmla="*/ 106 w 169"/>
                <a:gd name="T1" fmla="*/ 37 h 223"/>
                <a:gd name="T2" fmla="*/ 106 w 169"/>
                <a:gd name="T3" fmla="*/ 37 h 223"/>
                <a:gd name="T4" fmla="*/ 106 w 169"/>
                <a:gd name="T5" fmla="*/ 223 h 223"/>
                <a:gd name="T6" fmla="*/ 64 w 169"/>
                <a:gd name="T7" fmla="*/ 223 h 223"/>
                <a:gd name="T8" fmla="*/ 64 w 169"/>
                <a:gd name="T9" fmla="*/ 37 h 223"/>
                <a:gd name="T10" fmla="*/ 0 w 169"/>
                <a:gd name="T11" fmla="*/ 37 h 223"/>
                <a:gd name="T12" fmla="*/ 0 w 169"/>
                <a:gd name="T13" fmla="*/ 0 h 223"/>
                <a:gd name="T14" fmla="*/ 169 w 169"/>
                <a:gd name="T15" fmla="*/ 0 h 223"/>
                <a:gd name="T16" fmla="*/ 169 w 169"/>
                <a:gd name="T17" fmla="*/ 37 h 223"/>
                <a:gd name="T18" fmla="*/ 106 w 169"/>
                <a:gd name="T19" fmla="*/ 37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9" h="223">
                  <a:moveTo>
                    <a:pt x="106" y="37"/>
                  </a:moveTo>
                  <a:lnTo>
                    <a:pt x="106" y="37"/>
                  </a:lnTo>
                  <a:lnTo>
                    <a:pt x="106" y="223"/>
                  </a:lnTo>
                  <a:lnTo>
                    <a:pt x="64" y="223"/>
                  </a:lnTo>
                  <a:lnTo>
                    <a:pt x="64" y="37"/>
                  </a:lnTo>
                  <a:lnTo>
                    <a:pt x="0" y="37"/>
                  </a:lnTo>
                  <a:lnTo>
                    <a:pt x="0" y="0"/>
                  </a:lnTo>
                  <a:lnTo>
                    <a:pt x="169" y="0"/>
                  </a:lnTo>
                  <a:lnTo>
                    <a:pt x="169" y="37"/>
                  </a:lnTo>
                  <a:lnTo>
                    <a:pt x="106" y="37"/>
                  </a:lnTo>
                  <a:close/>
                </a:path>
              </a:pathLst>
            </a:custGeom>
            <a:solidFill>
              <a:srgbClr val="FFFFFF"/>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373" name="Freeform 250">
              <a:extLst>
                <a:ext uri="{FF2B5EF4-FFF2-40B4-BE49-F238E27FC236}">
                  <a16:creationId xmlns:a16="http://schemas.microsoft.com/office/drawing/2014/main" id="{35399D87-319B-4569-8F8E-240E94DE9770}"/>
                </a:ext>
              </a:extLst>
            </p:cNvPr>
            <p:cNvSpPr>
              <a:spLocks/>
            </p:cNvSpPr>
            <p:nvPr/>
          </p:nvSpPr>
          <p:spPr bwMode="auto">
            <a:xfrm>
              <a:off x="4491038" y="3143250"/>
              <a:ext cx="53975" cy="80963"/>
            </a:xfrm>
            <a:custGeom>
              <a:avLst/>
              <a:gdLst>
                <a:gd name="T0" fmla="*/ 0 w 147"/>
                <a:gd name="T1" fmla="*/ 223 h 223"/>
                <a:gd name="T2" fmla="*/ 0 w 147"/>
                <a:gd name="T3" fmla="*/ 223 h 223"/>
                <a:gd name="T4" fmla="*/ 0 w 147"/>
                <a:gd name="T5" fmla="*/ 0 h 223"/>
                <a:gd name="T6" fmla="*/ 147 w 147"/>
                <a:gd name="T7" fmla="*/ 0 h 223"/>
                <a:gd name="T8" fmla="*/ 147 w 147"/>
                <a:gd name="T9" fmla="*/ 37 h 223"/>
                <a:gd name="T10" fmla="*/ 42 w 147"/>
                <a:gd name="T11" fmla="*/ 37 h 223"/>
                <a:gd name="T12" fmla="*/ 42 w 147"/>
                <a:gd name="T13" fmla="*/ 90 h 223"/>
                <a:gd name="T14" fmla="*/ 135 w 147"/>
                <a:gd name="T15" fmla="*/ 90 h 223"/>
                <a:gd name="T16" fmla="*/ 135 w 147"/>
                <a:gd name="T17" fmla="*/ 127 h 223"/>
                <a:gd name="T18" fmla="*/ 42 w 147"/>
                <a:gd name="T19" fmla="*/ 127 h 223"/>
                <a:gd name="T20" fmla="*/ 42 w 147"/>
                <a:gd name="T21" fmla="*/ 186 h 223"/>
                <a:gd name="T22" fmla="*/ 147 w 147"/>
                <a:gd name="T23" fmla="*/ 186 h 223"/>
                <a:gd name="T24" fmla="*/ 147 w 147"/>
                <a:gd name="T25" fmla="*/ 223 h 223"/>
                <a:gd name="T26" fmla="*/ 0 w 147"/>
                <a:gd name="T27" fmla="*/ 22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7" h="223">
                  <a:moveTo>
                    <a:pt x="0" y="223"/>
                  </a:moveTo>
                  <a:lnTo>
                    <a:pt x="0" y="223"/>
                  </a:lnTo>
                  <a:lnTo>
                    <a:pt x="0" y="0"/>
                  </a:lnTo>
                  <a:lnTo>
                    <a:pt x="147" y="0"/>
                  </a:lnTo>
                  <a:lnTo>
                    <a:pt x="147" y="37"/>
                  </a:lnTo>
                  <a:lnTo>
                    <a:pt x="42" y="37"/>
                  </a:lnTo>
                  <a:lnTo>
                    <a:pt x="42" y="90"/>
                  </a:lnTo>
                  <a:lnTo>
                    <a:pt x="135" y="90"/>
                  </a:lnTo>
                  <a:lnTo>
                    <a:pt x="135" y="127"/>
                  </a:lnTo>
                  <a:lnTo>
                    <a:pt x="42" y="127"/>
                  </a:lnTo>
                  <a:lnTo>
                    <a:pt x="42" y="186"/>
                  </a:lnTo>
                  <a:lnTo>
                    <a:pt x="147" y="186"/>
                  </a:lnTo>
                  <a:lnTo>
                    <a:pt x="147" y="223"/>
                  </a:lnTo>
                  <a:lnTo>
                    <a:pt x="0" y="223"/>
                  </a:lnTo>
                  <a:close/>
                </a:path>
              </a:pathLst>
            </a:custGeom>
            <a:solidFill>
              <a:srgbClr val="FFFFFF"/>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374" name="Freeform 251">
              <a:extLst>
                <a:ext uri="{FF2B5EF4-FFF2-40B4-BE49-F238E27FC236}">
                  <a16:creationId xmlns:a16="http://schemas.microsoft.com/office/drawing/2014/main" id="{34C64AA3-B713-4310-87CE-26AEA10F0704}"/>
                </a:ext>
              </a:extLst>
            </p:cNvPr>
            <p:cNvSpPr>
              <a:spLocks/>
            </p:cNvSpPr>
            <p:nvPr/>
          </p:nvSpPr>
          <p:spPr bwMode="auto">
            <a:xfrm>
              <a:off x="4556125" y="3143250"/>
              <a:ext cx="104775" cy="80963"/>
            </a:xfrm>
            <a:custGeom>
              <a:avLst/>
              <a:gdLst>
                <a:gd name="T0" fmla="*/ 52 w 287"/>
                <a:gd name="T1" fmla="*/ 223 h 223"/>
                <a:gd name="T2" fmla="*/ 52 w 287"/>
                <a:gd name="T3" fmla="*/ 223 h 223"/>
                <a:gd name="T4" fmla="*/ 0 w 287"/>
                <a:gd name="T5" fmla="*/ 0 h 223"/>
                <a:gd name="T6" fmla="*/ 42 w 287"/>
                <a:gd name="T7" fmla="*/ 0 h 223"/>
                <a:gd name="T8" fmla="*/ 64 w 287"/>
                <a:gd name="T9" fmla="*/ 107 h 223"/>
                <a:gd name="T10" fmla="*/ 78 w 287"/>
                <a:gd name="T11" fmla="*/ 176 h 223"/>
                <a:gd name="T12" fmla="*/ 79 w 287"/>
                <a:gd name="T13" fmla="*/ 176 h 223"/>
                <a:gd name="T14" fmla="*/ 95 w 287"/>
                <a:gd name="T15" fmla="*/ 107 h 223"/>
                <a:gd name="T16" fmla="*/ 121 w 287"/>
                <a:gd name="T17" fmla="*/ 0 h 223"/>
                <a:gd name="T18" fmla="*/ 167 w 287"/>
                <a:gd name="T19" fmla="*/ 0 h 223"/>
                <a:gd name="T20" fmla="*/ 193 w 287"/>
                <a:gd name="T21" fmla="*/ 107 h 223"/>
                <a:gd name="T22" fmla="*/ 209 w 287"/>
                <a:gd name="T23" fmla="*/ 176 h 223"/>
                <a:gd name="T24" fmla="*/ 210 w 287"/>
                <a:gd name="T25" fmla="*/ 176 h 223"/>
                <a:gd name="T26" fmla="*/ 224 w 287"/>
                <a:gd name="T27" fmla="*/ 107 h 223"/>
                <a:gd name="T28" fmla="*/ 246 w 287"/>
                <a:gd name="T29" fmla="*/ 0 h 223"/>
                <a:gd name="T30" fmla="*/ 287 w 287"/>
                <a:gd name="T31" fmla="*/ 0 h 223"/>
                <a:gd name="T32" fmla="*/ 233 w 287"/>
                <a:gd name="T33" fmla="*/ 223 h 223"/>
                <a:gd name="T34" fmla="*/ 186 w 287"/>
                <a:gd name="T35" fmla="*/ 223 h 223"/>
                <a:gd name="T36" fmla="*/ 157 w 287"/>
                <a:gd name="T37" fmla="*/ 105 h 223"/>
                <a:gd name="T38" fmla="*/ 143 w 287"/>
                <a:gd name="T39" fmla="*/ 46 h 223"/>
                <a:gd name="T40" fmla="*/ 143 w 287"/>
                <a:gd name="T41" fmla="*/ 46 h 223"/>
                <a:gd name="T42" fmla="*/ 128 w 287"/>
                <a:gd name="T43" fmla="*/ 105 h 223"/>
                <a:gd name="T44" fmla="*/ 100 w 287"/>
                <a:gd name="T45" fmla="*/ 223 h 223"/>
                <a:gd name="T46" fmla="*/ 52 w 287"/>
                <a:gd name="T47" fmla="*/ 22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7" h="223">
                  <a:moveTo>
                    <a:pt x="52" y="223"/>
                  </a:moveTo>
                  <a:lnTo>
                    <a:pt x="52" y="223"/>
                  </a:lnTo>
                  <a:lnTo>
                    <a:pt x="0" y="0"/>
                  </a:lnTo>
                  <a:lnTo>
                    <a:pt x="42" y="0"/>
                  </a:lnTo>
                  <a:lnTo>
                    <a:pt x="64" y="107"/>
                  </a:lnTo>
                  <a:lnTo>
                    <a:pt x="78" y="176"/>
                  </a:lnTo>
                  <a:lnTo>
                    <a:pt x="79" y="176"/>
                  </a:lnTo>
                  <a:lnTo>
                    <a:pt x="95" y="107"/>
                  </a:lnTo>
                  <a:lnTo>
                    <a:pt x="121" y="0"/>
                  </a:lnTo>
                  <a:lnTo>
                    <a:pt x="167" y="0"/>
                  </a:lnTo>
                  <a:lnTo>
                    <a:pt x="193" y="107"/>
                  </a:lnTo>
                  <a:lnTo>
                    <a:pt x="209" y="176"/>
                  </a:lnTo>
                  <a:lnTo>
                    <a:pt x="210" y="176"/>
                  </a:lnTo>
                  <a:lnTo>
                    <a:pt x="224" y="107"/>
                  </a:lnTo>
                  <a:lnTo>
                    <a:pt x="246" y="0"/>
                  </a:lnTo>
                  <a:lnTo>
                    <a:pt x="287" y="0"/>
                  </a:lnTo>
                  <a:lnTo>
                    <a:pt x="233" y="223"/>
                  </a:lnTo>
                  <a:lnTo>
                    <a:pt x="186" y="223"/>
                  </a:lnTo>
                  <a:lnTo>
                    <a:pt x="157" y="105"/>
                  </a:lnTo>
                  <a:lnTo>
                    <a:pt x="143" y="46"/>
                  </a:lnTo>
                  <a:lnTo>
                    <a:pt x="143" y="46"/>
                  </a:lnTo>
                  <a:lnTo>
                    <a:pt x="128" y="105"/>
                  </a:lnTo>
                  <a:lnTo>
                    <a:pt x="100" y="223"/>
                  </a:lnTo>
                  <a:lnTo>
                    <a:pt x="52" y="223"/>
                  </a:lnTo>
                  <a:close/>
                </a:path>
              </a:pathLst>
            </a:custGeom>
            <a:solidFill>
              <a:srgbClr val="FFFFFF"/>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375" name="Freeform 252">
              <a:extLst>
                <a:ext uri="{FF2B5EF4-FFF2-40B4-BE49-F238E27FC236}">
                  <a16:creationId xmlns:a16="http://schemas.microsoft.com/office/drawing/2014/main" id="{F1A8BDE9-51C6-47F4-8EE3-C1BC37F0DD7E}"/>
                </a:ext>
              </a:extLst>
            </p:cNvPr>
            <p:cNvSpPr>
              <a:spLocks noEditPoints="1"/>
            </p:cNvSpPr>
            <p:nvPr/>
          </p:nvSpPr>
          <p:spPr bwMode="auto">
            <a:xfrm>
              <a:off x="4664075" y="3143250"/>
              <a:ext cx="73025" cy="80963"/>
            </a:xfrm>
            <a:custGeom>
              <a:avLst/>
              <a:gdLst>
                <a:gd name="T0" fmla="*/ 101 w 202"/>
                <a:gd name="T1" fmla="*/ 38 h 223"/>
                <a:gd name="T2" fmla="*/ 101 w 202"/>
                <a:gd name="T3" fmla="*/ 38 h 223"/>
                <a:gd name="T4" fmla="*/ 99 w 202"/>
                <a:gd name="T5" fmla="*/ 38 h 223"/>
                <a:gd name="T6" fmla="*/ 71 w 202"/>
                <a:gd name="T7" fmla="*/ 130 h 223"/>
                <a:gd name="T8" fmla="*/ 130 w 202"/>
                <a:gd name="T9" fmla="*/ 130 h 223"/>
                <a:gd name="T10" fmla="*/ 101 w 202"/>
                <a:gd name="T11" fmla="*/ 38 h 223"/>
                <a:gd name="T12" fmla="*/ 158 w 202"/>
                <a:gd name="T13" fmla="*/ 223 h 223"/>
                <a:gd name="T14" fmla="*/ 158 w 202"/>
                <a:gd name="T15" fmla="*/ 223 h 223"/>
                <a:gd name="T16" fmla="*/ 140 w 202"/>
                <a:gd name="T17" fmla="*/ 166 h 223"/>
                <a:gd name="T18" fmla="*/ 61 w 202"/>
                <a:gd name="T19" fmla="*/ 166 h 223"/>
                <a:gd name="T20" fmla="*/ 43 w 202"/>
                <a:gd name="T21" fmla="*/ 223 h 223"/>
                <a:gd name="T22" fmla="*/ 0 w 202"/>
                <a:gd name="T23" fmla="*/ 223 h 223"/>
                <a:gd name="T24" fmla="*/ 75 w 202"/>
                <a:gd name="T25" fmla="*/ 0 h 223"/>
                <a:gd name="T26" fmla="*/ 128 w 202"/>
                <a:gd name="T27" fmla="*/ 0 h 223"/>
                <a:gd name="T28" fmla="*/ 202 w 202"/>
                <a:gd name="T29" fmla="*/ 223 h 223"/>
                <a:gd name="T30" fmla="*/ 158 w 202"/>
                <a:gd name="T31" fmla="*/ 22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2" h="223">
                  <a:moveTo>
                    <a:pt x="101" y="38"/>
                  </a:moveTo>
                  <a:lnTo>
                    <a:pt x="101" y="38"/>
                  </a:lnTo>
                  <a:lnTo>
                    <a:pt x="99" y="38"/>
                  </a:lnTo>
                  <a:lnTo>
                    <a:pt x="71" y="130"/>
                  </a:lnTo>
                  <a:lnTo>
                    <a:pt x="130" y="130"/>
                  </a:lnTo>
                  <a:lnTo>
                    <a:pt x="101" y="38"/>
                  </a:lnTo>
                  <a:close/>
                  <a:moveTo>
                    <a:pt x="158" y="223"/>
                  </a:moveTo>
                  <a:lnTo>
                    <a:pt x="158" y="223"/>
                  </a:lnTo>
                  <a:lnTo>
                    <a:pt x="140" y="166"/>
                  </a:lnTo>
                  <a:lnTo>
                    <a:pt x="61" y="166"/>
                  </a:lnTo>
                  <a:lnTo>
                    <a:pt x="43" y="223"/>
                  </a:lnTo>
                  <a:lnTo>
                    <a:pt x="0" y="223"/>
                  </a:lnTo>
                  <a:lnTo>
                    <a:pt x="75" y="0"/>
                  </a:lnTo>
                  <a:lnTo>
                    <a:pt x="128" y="0"/>
                  </a:lnTo>
                  <a:lnTo>
                    <a:pt x="202" y="223"/>
                  </a:lnTo>
                  <a:lnTo>
                    <a:pt x="158" y="223"/>
                  </a:lnTo>
                  <a:close/>
                </a:path>
              </a:pathLst>
            </a:custGeom>
            <a:solidFill>
              <a:srgbClr val="FFFFFF"/>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376" name="Freeform 253">
              <a:extLst>
                <a:ext uri="{FF2B5EF4-FFF2-40B4-BE49-F238E27FC236}">
                  <a16:creationId xmlns:a16="http://schemas.microsoft.com/office/drawing/2014/main" id="{4E85A745-34D0-4F91-AF11-EAE99D6A64E5}"/>
                </a:ext>
              </a:extLst>
            </p:cNvPr>
            <p:cNvSpPr>
              <a:spLocks/>
            </p:cNvSpPr>
            <p:nvPr/>
          </p:nvSpPr>
          <p:spPr bwMode="auto">
            <a:xfrm>
              <a:off x="4733925" y="3143250"/>
              <a:ext cx="71438" cy="80963"/>
            </a:xfrm>
            <a:custGeom>
              <a:avLst/>
              <a:gdLst>
                <a:gd name="T0" fmla="*/ 76 w 196"/>
                <a:gd name="T1" fmla="*/ 223 h 223"/>
                <a:gd name="T2" fmla="*/ 76 w 196"/>
                <a:gd name="T3" fmla="*/ 223 h 223"/>
                <a:gd name="T4" fmla="*/ 76 w 196"/>
                <a:gd name="T5" fmla="*/ 136 h 223"/>
                <a:gd name="T6" fmla="*/ 0 w 196"/>
                <a:gd name="T7" fmla="*/ 0 h 223"/>
                <a:gd name="T8" fmla="*/ 47 w 196"/>
                <a:gd name="T9" fmla="*/ 0 h 223"/>
                <a:gd name="T10" fmla="*/ 99 w 196"/>
                <a:gd name="T11" fmla="*/ 94 h 223"/>
                <a:gd name="T12" fmla="*/ 99 w 196"/>
                <a:gd name="T13" fmla="*/ 94 h 223"/>
                <a:gd name="T14" fmla="*/ 149 w 196"/>
                <a:gd name="T15" fmla="*/ 0 h 223"/>
                <a:gd name="T16" fmla="*/ 196 w 196"/>
                <a:gd name="T17" fmla="*/ 0 h 223"/>
                <a:gd name="T18" fmla="*/ 119 w 196"/>
                <a:gd name="T19" fmla="*/ 135 h 223"/>
                <a:gd name="T20" fmla="*/ 119 w 196"/>
                <a:gd name="T21" fmla="*/ 223 h 223"/>
                <a:gd name="T22" fmla="*/ 76 w 196"/>
                <a:gd name="T23" fmla="*/ 22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6" h="223">
                  <a:moveTo>
                    <a:pt x="76" y="223"/>
                  </a:moveTo>
                  <a:lnTo>
                    <a:pt x="76" y="223"/>
                  </a:lnTo>
                  <a:lnTo>
                    <a:pt x="76" y="136"/>
                  </a:lnTo>
                  <a:lnTo>
                    <a:pt x="0" y="0"/>
                  </a:lnTo>
                  <a:lnTo>
                    <a:pt x="47" y="0"/>
                  </a:lnTo>
                  <a:lnTo>
                    <a:pt x="99" y="94"/>
                  </a:lnTo>
                  <a:lnTo>
                    <a:pt x="99" y="94"/>
                  </a:lnTo>
                  <a:lnTo>
                    <a:pt x="149" y="0"/>
                  </a:lnTo>
                  <a:lnTo>
                    <a:pt x="196" y="0"/>
                  </a:lnTo>
                  <a:lnTo>
                    <a:pt x="119" y="135"/>
                  </a:lnTo>
                  <a:lnTo>
                    <a:pt x="119" y="223"/>
                  </a:lnTo>
                  <a:lnTo>
                    <a:pt x="76" y="223"/>
                  </a:lnTo>
                  <a:close/>
                </a:path>
              </a:pathLst>
            </a:custGeom>
            <a:solidFill>
              <a:srgbClr val="FFFFFF"/>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377" name="Freeform 254">
              <a:extLst>
                <a:ext uri="{FF2B5EF4-FFF2-40B4-BE49-F238E27FC236}">
                  <a16:creationId xmlns:a16="http://schemas.microsoft.com/office/drawing/2014/main" id="{1EF567C5-6D2B-4B29-BA21-2B3796E825A1}"/>
                </a:ext>
              </a:extLst>
            </p:cNvPr>
            <p:cNvSpPr>
              <a:spLocks/>
            </p:cNvSpPr>
            <p:nvPr/>
          </p:nvSpPr>
          <p:spPr bwMode="auto">
            <a:xfrm>
              <a:off x="3690938" y="4105275"/>
              <a:ext cx="7938" cy="77788"/>
            </a:xfrm>
            <a:custGeom>
              <a:avLst/>
              <a:gdLst>
                <a:gd name="T0" fmla="*/ 20 w 20"/>
                <a:gd name="T1" fmla="*/ 213 h 213"/>
                <a:gd name="T2" fmla="*/ 20 w 20"/>
                <a:gd name="T3" fmla="*/ 213 h 213"/>
                <a:gd name="T4" fmla="*/ 0 w 20"/>
                <a:gd name="T5" fmla="*/ 213 h 213"/>
                <a:gd name="T6" fmla="*/ 0 w 20"/>
                <a:gd name="T7" fmla="*/ 0 h 213"/>
                <a:gd name="T8" fmla="*/ 20 w 20"/>
                <a:gd name="T9" fmla="*/ 0 h 213"/>
                <a:gd name="T10" fmla="*/ 20 w 20"/>
                <a:gd name="T11" fmla="*/ 213 h 213"/>
              </a:gdLst>
              <a:ahLst/>
              <a:cxnLst>
                <a:cxn ang="0">
                  <a:pos x="T0" y="T1"/>
                </a:cxn>
                <a:cxn ang="0">
                  <a:pos x="T2" y="T3"/>
                </a:cxn>
                <a:cxn ang="0">
                  <a:pos x="T4" y="T5"/>
                </a:cxn>
                <a:cxn ang="0">
                  <a:pos x="T6" y="T7"/>
                </a:cxn>
                <a:cxn ang="0">
                  <a:pos x="T8" y="T9"/>
                </a:cxn>
                <a:cxn ang="0">
                  <a:pos x="T10" y="T11"/>
                </a:cxn>
              </a:cxnLst>
              <a:rect l="0" t="0" r="r" b="b"/>
              <a:pathLst>
                <a:path w="20" h="213">
                  <a:moveTo>
                    <a:pt x="20" y="213"/>
                  </a:moveTo>
                  <a:lnTo>
                    <a:pt x="20" y="213"/>
                  </a:lnTo>
                  <a:lnTo>
                    <a:pt x="0" y="213"/>
                  </a:lnTo>
                  <a:lnTo>
                    <a:pt x="0" y="0"/>
                  </a:lnTo>
                  <a:lnTo>
                    <a:pt x="20" y="0"/>
                  </a:lnTo>
                  <a:lnTo>
                    <a:pt x="20" y="213"/>
                  </a:ln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378" name="Freeform 255">
              <a:extLst>
                <a:ext uri="{FF2B5EF4-FFF2-40B4-BE49-F238E27FC236}">
                  <a16:creationId xmlns:a16="http://schemas.microsoft.com/office/drawing/2014/main" id="{49919205-C44C-4FAD-977F-5900D122B5A0}"/>
                </a:ext>
              </a:extLst>
            </p:cNvPr>
            <p:cNvSpPr>
              <a:spLocks noEditPoints="1"/>
            </p:cNvSpPr>
            <p:nvPr/>
          </p:nvSpPr>
          <p:spPr bwMode="auto">
            <a:xfrm>
              <a:off x="3667125" y="4051300"/>
              <a:ext cx="57150" cy="55563"/>
            </a:xfrm>
            <a:custGeom>
              <a:avLst/>
              <a:gdLst>
                <a:gd name="T0" fmla="*/ 78 w 156"/>
                <a:gd name="T1" fmla="*/ 23 h 152"/>
                <a:gd name="T2" fmla="*/ 78 w 156"/>
                <a:gd name="T3" fmla="*/ 23 h 152"/>
                <a:gd name="T4" fmla="*/ 65 w 156"/>
                <a:gd name="T5" fmla="*/ 25 h 152"/>
                <a:gd name="T6" fmla="*/ 25 w 156"/>
                <a:gd name="T7" fmla="*/ 65 h 152"/>
                <a:gd name="T8" fmla="*/ 25 w 156"/>
                <a:gd name="T9" fmla="*/ 65 h 152"/>
                <a:gd name="T10" fmla="*/ 39 w 156"/>
                <a:gd name="T11" fmla="*/ 116 h 152"/>
                <a:gd name="T12" fmla="*/ 90 w 156"/>
                <a:gd name="T13" fmla="*/ 130 h 152"/>
                <a:gd name="T14" fmla="*/ 131 w 156"/>
                <a:gd name="T15" fmla="*/ 90 h 152"/>
                <a:gd name="T16" fmla="*/ 116 w 156"/>
                <a:gd name="T17" fmla="*/ 39 h 152"/>
                <a:gd name="T18" fmla="*/ 78 w 156"/>
                <a:gd name="T19" fmla="*/ 23 h 152"/>
                <a:gd name="T20" fmla="*/ 78 w 156"/>
                <a:gd name="T21" fmla="*/ 152 h 152"/>
                <a:gd name="T22" fmla="*/ 78 w 156"/>
                <a:gd name="T23" fmla="*/ 152 h 152"/>
                <a:gd name="T24" fmla="*/ 25 w 156"/>
                <a:gd name="T25" fmla="*/ 130 h 152"/>
                <a:gd name="T26" fmla="*/ 5 w 156"/>
                <a:gd name="T27" fmla="*/ 61 h 152"/>
                <a:gd name="T28" fmla="*/ 61 w 156"/>
                <a:gd name="T29" fmla="*/ 5 h 152"/>
                <a:gd name="T30" fmla="*/ 130 w 156"/>
                <a:gd name="T31" fmla="*/ 25 h 152"/>
                <a:gd name="T32" fmla="*/ 150 w 156"/>
                <a:gd name="T33" fmla="*/ 94 h 152"/>
                <a:gd name="T34" fmla="*/ 95 w 156"/>
                <a:gd name="T35" fmla="*/ 150 h 152"/>
                <a:gd name="T36" fmla="*/ 78 w 156"/>
                <a:gd name="T37" fmla="*/ 152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6" h="152">
                  <a:moveTo>
                    <a:pt x="78" y="23"/>
                  </a:moveTo>
                  <a:lnTo>
                    <a:pt x="78" y="23"/>
                  </a:lnTo>
                  <a:cubicBezTo>
                    <a:pt x="73" y="23"/>
                    <a:pt x="69" y="24"/>
                    <a:pt x="65" y="25"/>
                  </a:cubicBezTo>
                  <a:cubicBezTo>
                    <a:pt x="45" y="29"/>
                    <a:pt x="29" y="45"/>
                    <a:pt x="25" y="65"/>
                  </a:cubicBezTo>
                  <a:lnTo>
                    <a:pt x="25" y="65"/>
                  </a:lnTo>
                  <a:cubicBezTo>
                    <a:pt x="21" y="84"/>
                    <a:pt x="26" y="103"/>
                    <a:pt x="39" y="116"/>
                  </a:cubicBezTo>
                  <a:cubicBezTo>
                    <a:pt x="53" y="129"/>
                    <a:pt x="72" y="134"/>
                    <a:pt x="90" y="130"/>
                  </a:cubicBezTo>
                  <a:cubicBezTo>
                    <a:pt x="110" y="126"/>
                    <a:pt x="126" y="110"/>
                    <a:pt x="131" y="90"/>
                  </a:cubicBezTo>
                  <a:cubicBezTo>
                    <a:pt x="135" y="71"/>
                    <a:pt x="129" y="52"/>
                    <a:pt x="116" y="39"/>
                  </a:cubicBezTo>
                  <a:cubicBezTo>
                    <a:pt x="106" y="29"/>
                    <a:pt x="92" y="23"/>
                    <a:pt x="78" y="23"/>
                  </a:cubicBezTo>
                  <a:close/>
                  <a:moveTo>
                    <a:pt x="78" y="152"/>
                  </a:moveTo>
                  <a:lnTo>
                    <a:pt x="78" y="152"/>
                  </a:lnTo>
                  <a:cubicBezTo>
                    <a:pt x="58" y="152"/>
                    <a:pt x="39" y="144"/>
                    <a:pt x="25" y="130"/>
                  </a:cubicBezTo>
                  <a:cubicBezTo>
                    <a:pt x="7" y="112"/>
                    <a:pt x="0" y="86"/>
                    <a:pt x="5" y="61"/>
                  </a:cubicBezTo>
                  <a:cubicBezTo>
                    <a:pt x="12" y="33"/>
                    <a:pt x="33" y="11"/>
                    <a:pt x="61" y="5"/>
                  </a:cubicBezTo>
                  <a:cubicBezTo>
                    <a:pt x="86" y="0"/>
                    <a:pt x="112" y="7"/>
                    <a:pt x="130" y="25"/>
                  </a:cubicBezTo>
                  <a:cubicBezTo>
                    <a:pt x="148" y="43"/>
                    <a:pt x="156" y="69"/>
                    <a:pt x="150" y="94"/>
                  </a:cubicBezTo>
                  <a:cubicBezTo>
                    <a:pt x="144" y="122"/>
                    <a:pt x="122" y="144"/>
                    <a:pt x="95" y="150"/>
                  </a:cubicBezTo>
                  <a:cubicBezTo>
                    <a:pt x="89" y="151"/>
                    <a:pt x="83" y="152"/>
                    <a:pt x="78" y="152"/>
                  </a:cubicBez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379" name="Freeform 256">
              <a:extLst>
                <a:ext uri="{FF2B5EF4-FFF2-40B4-BE49-F238E27FC236}">
                  <a16:creationId xmlns:a16="http://schemas.microsoft.com/office/drawing/2014/main" id="{C98587AC-9E47-4E8B-8901-BFFC05C2F7D9}"/>
                </a:ext>
              </a:extLst>
            </p:cNvPr>
            <p:cNvSpPr>
              <a:spLocks/>
            </p:cNvSpPr>
            <p:nvPr/>
          </p:nvSpPr>
          <p:spPr bwMode="auto">
            <a:xfrm>
              <a:off x="3946525" y="4030663"/>
              <a:ext cx="7938" cy="73025"/>
            </a:xfrm>
            <a:custGeom>
              <a:avLst/>
              <a:gdLst>
                <a:gd name="T0" fmla="*/ 20 w 20"/>
                <a:gd name="T1" fmla="*/ 200 h 200"/>
                <a:gd name="T2" fmla="*/ 20 w 20"/>
                <a:gd name="T3" fmla="*/ 200 h 200"/>
                <a:gd name="T4" fmla="*/ 0 w 20"/>
                <a:gd name="T5" fmla="*/ 200 h 200"/>
                <a:gd name="T6" fmla="*/ 0 w 20"/>
                <a:gd name="T7" fmla="*/ 0 h 200"/>
                <a:gd name="T8" fmla="*/ 20 w 20"/>
                <a:gd name="T9" fmla="*/ 0 h 200"/>
                <a:gd name="T10" fmla="*/ 20 w 20"/>
                <a:gd name="T11" fmla="*/ 200 h 200"/>
              </a:gdLst>
              <a:ahLst/>
              <a:cxnLst>
                <a:cxn ang="0">
                  <a:pos x="T0" y="T1"/>
                </a:cxn>
                <a:cxn ang="0">
                  <a:pos x="T2" y="T3"/>
                </a:cxn>
                <a:cxn ang="0">
                  <a:pos x="T4" y="T5"/>
                </a:cxn>
                <a:cxn ang="0">
                  <a:pos x="T6" y="T7"/>
                </a:cxn>
                <a:cxn ang="0">
                  <a:pos x="T8" y="T9"/>
                </a:cxn>
                <a:cxn ang="0">
                  <a:pos x="T10" y="T11"/>
                </a:cxn>
              </a:cxnLst>
              <a:rect l="0" t="0" r="r" b="b"/>
              <a:pathLst>
                <a:path w="20" h="200">
                  <a:moveTo>
                    <a:pt x="20" y="200"/>
                  </a:moveTo>
                  <a:lnTo>
                    <a:pt x="20" y="200"/>
                  </a:lnTo>
                  <a:lnTo>
                    <a:pt x="0" y="200"/>
                  </a:lnTo>
                  <a:lnTo>
                    <a:pt x="0" y="0"/>
                  </a:lnTo>
                  <a:lnTo>
                    <a:pt x="20" y="0"/>
                  </a:lnTo>
                  <a:lnTo>
                    <a:pt x="20" y="200"/>
                  </a:ln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380" name="Freeform 257">
              <a:extLst>
                <a:ext uri="{FF2B5EF4-FFF2-40B4-BE49-F238E27FC236}">
                  <a16:creationId xmlns:a16="http://schemas.microsoft.com/office/drawing/2014/main" id="{DC65A454-200A-4BEE-82AE-5188A4B66EAC}"/>
                </a:ext>
              </a:extLst>
            </p:cNvPr>
            <p:cNvSpPr>
              <a:spLocks/>
            </p:cNvSpPr>
            <p:nvPr/>
          </p:nvSpPr>
          <p:spPr bwMode="auto">
            <a:xfrm>
              <a:off x="3717925" y="3963988"/>
              <a:ext cx="69850" cy="134938"/>
            </a:xfrm>
            <a:custGeom>
              <a:avLst/>
              <a:gdLst>
                <a:gd name="T0" fmla="*/ 190 w 190"/>
                <a:gd name="T1" fmla="*/ 371 h 371"/>
                <a:gd name="T2" fmla="*/ 190 w 190"/>
                <a:gd name="T3" fmla="*/ 371 h 371"/>
                <a:gd name="T4" fmla="*/ 170 w 190"/>
                <a:gd name="T5" fmla="*/ 371 h 371"/>
                <a:gd name="T6" fmla="*/ 170 w 190"/>
                <a:gd name="T7" fmla="*/ 239 h 371"/>
                <a:gd name="T8" fmla="*/ 138 w 190"/>
                <a:gd name="T9" fmla="*/ 158 h 371"/>
                <a:gd name="T10" fmla="*/ 0 w 190"/>
                <a:gd name="T11" fmla="*/ 14 h 371"/>
                <a:gd name="T12" fmla="*/ 14 w 190"/>
                <a:gd name="T13" fmla="*/ 0 h 371"/>
                <a:gd name="T14" fmla="*/ 152 w 190"/>
                <a:gd name="T15" fmla="*/ 144 h 371"/>
                <a:gd name="T16" fmla="*/ 190 w 190"/>
                <a:gd name="T17" fmla="*/ 239 h 371"/>
                <a:gd name="T18" fmla="*/ 190 w 190"/>
                <a:gd name="T19" fmla="*/ 371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0" h="371">
                  <a:moveTo>
                    <a:pt x="190" y="371"/>
                  </a:moveTo>
                  <a:lnTo>
                    <a:pt x="190" y="371"/>
                  </a:lnTo>
                  <a:lnTo>
                    <a:pt x="170" y="371"/>
                  </a:lnTo>
                  <a:lnTo>
                    <a:pt x="170" y="239"/>
                  </a:lnTo>
                  <a:cubicBezTo>
                    <a:pt x="170" y="209"/>
                    <a:pt x="158" y="179"/>
                    <a:pt x="138" y="158"/>
                  </a:cubicBezTo>
                  <a:lnTo>
                    <a:pt x="0" y="14"/>
                  </a:lnTo>
                  <a:lnTo>
                    <a:pt x="14" y="0"/>
                  </a:lnTo>
                  <a:lnTo>
                    <a:pt x="152" y="144"/>
                  </a:lnTo>
                  <a:cubicBezTo>
                    <a:pt x="177" y="170"/>
                    <a:pt x="190" y="203"/>
                    <a:pt x="190" y="239"/>
                  </a:cubicBezTo>
                  <a:lnTo>
                    <a:pt x="190" y="371"/>
                  </a:ln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381" name="Freeform 258">
              <a:extLst>
                <a:ext uri="{FF2B5EF4-FFF2-40B4-BE49-F238E27FC236}">
                  <a16:creationId xmlns:a16="http://schemas.microsoft.com/office/drawing/2014/main" id="{D99A2D07-F59F-4724-B3D5-479A7C29A2B0}"/>
                </a:ext>
              </a:extLst>
            </p:cNvPr>
            <p:cNvSpPr>
              <a:spLocks/>
            </p:cNvSpPr>
            <p:nvPr/>
          </p:nvSpPr>
          <p:spPr bwMode="auto">
            <a:xfrm>
              <a:off x="3806825" y="4024313"/>
              <a:ext cx="63500" cy="192088"/>
            </a:xfrm>
            <a:custGeom>
              <a:avLst/>
              <a:gdLst>
                <a:gd name="T0" fmla="*/ 46 w 173"/>
                <a:gd name="T1" fmla="*/ 520 h 520"/>
                <a:gd name="T2" fmla="*/ 46 w 173"/>
                <a:gd name="T3" fmla="*/ 520 h 520"/>
                <a:gd name="T4" fmla="*/ 0 w 173"/>
                <a:gd name="T5" fmla="*/ 520 h 520"/>
                <a:gd name="T6" fmla="*/ 0 w 173"/>
                <a:gd name="T7" fmla="*/ 500 h 520"/>
                <a:gd name="T8" fmla="*/ 46 w 173"/>
                <a:gd name="T9" fmla="*/ 500 h 520"/>
                <a:gd name="T10" fmla="*/ 123 w 173"/>
                <a:gd name="T11" fmla="*/ 469 h 520"/>
                <a:gd name="T12" fmla="*/ 153 w 173"/>
                <a:gd name="T13" fmla="*/ 394 h 520"/>
                <a:gd name="T14" fmla="*/ 153 w 173"/>
                <a:gd name="T15" fmla="*/ 0 h 520"/>
                <a:gd name="T16" fmla="*/ 173 w 173"/>
                <a:gd name="T17" fmla="*/ 0 h 520"/>
                <a:gd name="T18" fmla="*/ 173 w 173"/>
                <a:gd name="T19" fmla="*/ 393 h 520"/>
                <a:gd name="T20" fmla="*/ 138 w 173"/>
                <a:gd name="T21" fmla="*/ 483 h 520"/>
                <a:gd name="T22" fmla="*/ 46 w 173"/>
                <a:gd name="T23" fmla="*/ 520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3" h="520">
                  <a:moveTo>
                    <a:pt x="46" y="520"/>
                  </a:moveTo>
                  <a:lnTo>
                    <a:pt x="46" y="520"/>
                  </a:lnTo>
                  <a:lnTo>
                    <a:pt x="0" y="520"/>
                  </a:lnTo>
                  <a:lnTo>
                    <a:pt x="0" y="500"/>
                  </a:lnTo>
                  <a:lnTo>
                    <a:pt x="46" y="500"/>
                  </a:lnTo>
                  <a:cubicBezTo>
                    <a:pt x="76" y="500"/>
                    <a:pt x="104" y="489"/>
                    <a:pt x="123" y="469"/>
                  </a:cubicBezTo>
                  <a:cubicBezTo>
                    <a:pt x="143" y="450"/>
                    <a:pt x="153" y="423"/>
                    <a:pt x="153" y="394"/>
                  </a:cubicBezTo>
                  <a:lnTo>
                    <a:pt x="153" y="0"/>
                  </a:lnTo>
                  <a:lnTo>
                    <a:pt x="173" y="0"/>
                  </a:lnTo>
                  <a:lnTo>
                    <a:pt x="173" y="393"/>
                  </a:lnTo>
                  <a:cubicBezTo>
                    <a:pt x="173" y="428"/>
                    <a:pt x="161" y="460"/>
                    <a:pt x="138" y="483"/>
                  </a:cubicBezTo>
                  <a:cubicBezTo>
                    <a:pt x="114" y="507"/>
                    <a:pt x="81" y="520"/>
                    <a:pt x="46" y="520"/>
                  </a:cubicBez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382" name="Freeform 259">
              <a:extLst>
                <a:ext uri="{FF2B5EF4-FFF2-40B4-BE49-F238E27FC236}">
                  <a16:creationId xmlns:a16="http://schemas.microsoft.com/office/drawing/2014/main" id="{BC99C6E1-0876-49EE-817C-22AFB28B61F0}"/>
                </a:ext>
              </a:extLst>
            </p:cNvPr>
            <p:cNvSpPr>
              <a:spLocks noEditPoints="1"/>
            </p:cNvSpPr>
            <p:nvPr/>
          </p:nvSpPr>
          <p:spPr bwMode="auto">
            <a:xfrm>
              <a:off x="3838575" y="3973513"/>
              <a:ext cx="53975" cy="55563"/>
            </a:xfrm>
            <a:custGeom>
              <a:avLst/>
              <a:gdLst>
                <a:gd name="T0" fmla="*/ 74 w 148"/>
                <a:gd name="T1" fmla="*/ 20 h 148"/>
                <a:gd name="T2" fmla="*/ 74 w 148"/>
                <a:gd name="T3" fmla="*/ 20 h 148"/>
                <a:gd name="T4" fmla="*/ 20 w 148"/>
                <a:gd name="T5" fmla="*/ 74 h 148"/>
                <a:gd name="T6" fmla="*/ 74 w 148"/>
                <a:gd name="T7" fmla="*/ 128 h 148"/>
                <a:gd name="T8" fmla="*/ 128 w 148"/>
                <a:gd name="T9" fmla="*/ 74 h 148"/>
                <a:gd name="T10" fmla="*/ 74 w 148"/>
                <a:gd name="T11" fmla="*/ 20 h 148"/>
                <a:gd name="T12" fmla="*/ 74 w 148"/>
                <a:gd name="T13" fmla="*/ 148 h 148"/>
                <a:gd name="T14" fmla="*/ 74 w 148"/>
                <a:gd name="T15" fmla="*/ 148 h 148"/>
                <a:gd name="T16" fmla="*/ 0 w 148"/>
                <a:gd name="T17" fmla="*/ 74 h 148"/>
                <a:gd name="T18" fmla="*/ 74 w 148"/>
                <a:gd name="T19" fmla="*/ 0 h 148"/>
                <a:gd name="T20" fmla="*/ 148 w 148"/>
                <a:gd name="T21" fmla="*/ 74 h 148"/>
                <a:gd name="T22" fmla="*/ 74 w 148"/>
                <a:gd name="T23" fmla="*/ 14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8" h="148">
                  <a:moveTo>
                    <a:pt x="74" y="20"/>
                  </a:moveTo>
                  <a:lnTo>
                    <a:pt x="74" y="20"/>
                  </a:lnTo>
                  <a:cubicBezTo>
                    <a:pt x="44" y="20"/>
                    <a:pt x="20" y="44"/>
                    <a:pt x="20" y="74"/>
                  </a:cubicBezTo>
                  <a:cubicBezTo>
                    <a:pt x="20" y="104"/>
                    <a:pt x="44" y="128"/>
                    <a:pt x="74" y="128"/>
                  </a:cubicBezTo>
                  <a:cubicBezTo>
                    <a:pt x="104" y="128"/>
                    <a:pt x="128" y="104"/>
                    <a:pt x="128" y="74"/>
                  </a:cubicBezTo>
                  <a:cubicBezTo>
                    <a:pt x="128" y="44"/>
                    <a:pt x="104" y="20"/>
                    <a:pt x="74" y="20"/>
                  </a:cubicBezTo>
                  <a:close/>
                  <a:moveTo>
                    <a:pt x="74" y="148"/>
                  </a:moveTo>
                  <a:lnTo>
                    <a:pt x="74" y="148"/>
                  </a:lnTo>
                  <a:cubicBezTo>
                    <a:pt x="33" y="148"/>
                    <a:pt x="0" y="115"/>
                    <a:pt x="0" y="74"/>
                  </a:cubicBezTo>
                  <a:cubicBezTo>
                    <a:pt x="0" y="33"/>
                    <a:pt x="33" y="0"/>
                    <a:pt x="74" y="0"/>
                  </a:cubicBezTo>
                  <a:cubicBezTo>
                    <a:pt x="115" y="0"/>
                    <a:pt x="148" y="33"/>
                    <a:pt x="148" y="74"/>
                  </a:cubicBezTo>
                  <a:cubicBezTo>
                    <a:pt x="148" y="115"/>
                    <a:pt x="115" y="148"/>
                    <a:pt x="74" y="148"/>
                  </a:cubicBez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383" name="Freeform 260">
              <a:extLst>
                <a:ext uri="{FF2B5EF4-FFF2-40B4-BE49-F238E27FC236}">
                  <a16:creationId xmlns:a16="http://schemas.microsoft.com/office/drawing/2014/main" id="{326E1FF2-9526-4826-B00A-5F238CDF8B2B}"/>
                </a:ext>
              </a:extLst>
            </p:cNvPr>
            <p:cNvSpPr>
              <a:spLocks noEditPoints="1"/>
            </p:cNvSpPr>
            <p:nvPr/>
          </p:nvSpPr>
          <p:spPr bwMode="auto">
            <a:xfrm>
              <a:off x="3662363" y="4178300"/>
              <a:ext cx="65088" cy="66675"/>
            </a:xfrm>
            <a:custGeom>
              <a:avLst/>
              <a:gdLst>
                <a:gd name="T0" fmla="*/ 91 w 181"/>
                <a:gd name="T1" fmla="*/ 20 h 180"/>
                <a:gd name="T2" fmla="*/ 91 w 181"/>
                <a:gd name="T3" fmla="*/ 20 h 180"/>
                <a:gd name="T4" fmla="*/ 20 w 181"/>
                <a:gd name="T5" fmla="*/ 90 h 180"/>
                <a:gd name="T6" fmla="*/ 91 w 181"/>
                <a:gd name="T7" fmla="*/ 160 h 180"/>
                <a:gd name="T8" fmla="*/ 161 w 181"/>
                <a:gd name="T9" fmla="*/ 90 h 180"/>
                <a:gd name="T10" fmla="*/ 91 w 181"/>
                <a:gd name="T11" fmla="*/ 20 h 180"/>
                <a:gd name="T12" fmla="*/ 91 w 181"/>
                <a:gd name="T13" fmla="*/ 180 h 180"/>
                <a:gd name="T14" fmla="*/ 91 w 181"/>
                <a:gd name="T15" fmla="*/ 180 h 180"/>
                <a:gd name="T16" fmla="*/ 0 w 181"/>
                <a:gd name="T17" fmla="*/ 90 h 180"/>
                <a:gd name="T18" fmla="*/ 91 w 181"/>
                <a:gd name="T19" fmla="*/ 0 h 180"/>
                <a:gd name="T20" fmla="*/ 181 w 181"/>
                <a:gd name="T21" fmla="*/ 90 h 180"/>
                <a:gd name="T22" fmla="*/ 91 w 181"/>
                <a:gd name="T23"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1" h="180">
                  <a:moveTo>
                    <a:pt x="91" y="20"/>
                  </a:moveTo>
                  <a:lnTo>
                    <a:pt x="91" y="20"/>
                  </a:lnTo>
                  <a:cubicBezTo>
                    <a:pt x="52" y="20"/>
                    <a:pt x="20" y="51"/>
                    <a:pt x="20" y="90"/>
                  </a:cubicBezTo>
                  <a:cubicBezTo>
                    <a:pt x="20" y="129"/>
                    <a:pt x="52" y="160"/>
                    <a:pt x="91" y="160"/>
                  </a:cubicBezTo>
                  <a:cubicBezTo>
                    <a:pt x="129" y="160"/>
                    <a:pt x="161" y="129"/>
                    <a:pt x="161" y="90"/>
                  </a:cubicBezTo>
                  <a:cubicBezTo>
                    <a:pt x="161" y="51"/>
                    <a:pt x="129" y="20"/>
                    <a:pt x="91" y="20"/>
                  </a:cubicBezTo>
                  <a:close/>
                  <a:moveTo>
                    <a:pt x="91" y="180"/>
                  </a:moveTo>
                  <a:lnTo>
                    <a:pt x="91" y="180"/>
                  </a:lnTo>
                  <a:cubicBezTo>
                    <a:pt x="41" y="180"/>
                    <a:pt x="0" y="140"/>
                    <a:pt x="0" y="90"/>
                  </a:cubicBezTo>
                  <a:cubicBezTo>
                    <a:pt x="0" y="40"/>
                    <a:pt x="41" y="0"/>
                    <a:pt x="91" y="0"/>
                  </a:cubicBezTo>
                  <a:cubicBezTo>
                    <a:pt x="141" y="0"/>
                    <a:pt x="181" y="40"/>
                    <a:pt x="181" y="90"/>
                  </a:cubicBezTo>
                  <a:cubicBezTo>
                    <a:pt x="181" y="140"/>
                    <a:pt x="141" y="180"/>
                    <a:pt x="91" y="180"/>
                  </a:cubicBez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384" name="Freeform 261">
              <a:extLst>
                <a:ext uri="{FF2B5EF4-FFF2-40B4-BE49-F238E27FC236}">
                  <a16:creationId xmlns:a16="http://schemas.microsoft.com/office/drawing/2014/main" id="{BF5DBF17-E814-40E5-9B44-DB6DDDB65179}"/>
                </a:ext>
              </a:extLst>
            </p:cNvPr>
            <p:cNvSpPr>
              <a:spLocks noEditPoints="1"/>
            </p:cNvSpPr>
            <p:nvPr/>
          </p:nvSpPr>
          <p:spPr bwMode="auto">
            <a:xfrm>
              <a:off x="3662363" y="3911600"/>
              <a:ext cx="65088" cy="66675"/>
            </a:xfrm>
            <a:custGeom>
              <a:avLst/>
              <a:gdLst>
                <a:gd name="T0" fmla="*/ 91 w 181"/>
                <a:gd name="T1" fmla="*/ 20 h 181"/>
                <a:gd name="T2" fmla="*/ 91 w 181"/>
                <a:gd name="T3" fmla="*/ 20 h 181"/>
                <a:gd name="T4" fmla="*/ 20 w 181"/>
                <a:gd name="T5" fmla="*/ 91 h 181"/>
                <a:gd name="T6" fmla="*/ 91 w 181"/>
                <a:gd name="T7" fmla="*/ 161 h 181"/>
                <a:gd name="T8" fmla="*/ 161 w 181"/>
                <a:gd name="T9" fmla="*/ 91 h 181"/>
                <a:gd name="T10" fmla="*/ 91 w 181"/>
                <a:gd name="T11" fmla="*/ 20 h 181"/>
                <a:gd name="T12" fmla="*/ 91 w 181"/>
                <a:gd name="T13" fmla="*/ 181 h 181"/>
                <a:gd name="T14" fmla="*/ 91 w 181"/>
                <a:gd name="T15" fmla="*/ 181 h 181"/>
                <a:gd name="T16" fmla="*/ 0 w 181"/>
                <a:gd name="T17" fmla="*/ 91 h 181"/>
                <a:gd name="T18" fmla="*/ 91 w 181"/>
                <a:gd name="T19" fmla="*/ 0 h 181"/>
                <a:gd name="T20" fmla="*/ 181 w 181"/>
                <a:gd name="T21" fmla="*/ 91 h 181"/>
                <a:gd name="T22" fmla="*/ 91 w 181"/>
                <a:gd name="T23"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1" h="181">
                  <a:moveTo>
                    <a:pt x="91" y="20"/>
                  </a:moveTo>
                  <a:lnTo>
                    <a:pt x="91" y="20"/>
                  </a:lnTo>
                  <a:cubicBezTo>
                    <a:pt x="52" y="20"/>
                    <a:pt x="20" y="52"/>
                    <a:pt x="20" y="91"/>
                  </a:cubicBezTo>
                  <a:cubicBezTo>
                    <a:pt x="20" y="129"/>
                    <a:pt x="52" y="161"/>
                    <a:pt x="91" y="161"/>
                  </a:cubicBezTo>
                  <a:cubicBezTo>
                    <a:pt x="129" y="161"/>
                    <a:pt x="161" y="129"/>
                    <a:pt x="161" y="91"/>
                  </a:cubicBezTo>
                  <a:cubicBezTo>
                    <a:pt x="161" y="52"/>
                    <a:pt x="129" y="20"/>
                    <a:pt x="91" y="20"/>
                  </a:cubicBezTo>
                  <a:close/>
                  <a:moveTo>
                    <a:pt x="91" y="181"/>
                  </a:moveTo>
                  <a:lnTo>
                    <a:pt x="91" y="181"/>
                  </a:lnTo>
                  <a:cubicBezTo>
                    <a:pt x="41" y="181"/>
                    <a:pt x="0" y="140"/>
                    <a:pt x="0" y="91"/>
                  </a:cubicBezTo>
                  <a:cubicBezTo>
                    <a:pt x="0" y="41"/>
                    <a:pt x="41" y="0"/>
                    <a:pt x="91" y="0"/>
                  </a:cubicBezTo>
                  <a:cubicBezTo>
                    <a:pt x="141" y="0"/>
                    <a:pt x="181" y="41"/>
                    <a:pt x="181" y="91"/>
                  </a:cubicBezTo>
                  <a:cubicBezTo>
                    <a:pt x="181" y="140"/>
                    <a:pt x="141" y="181"/>
                    <a:pt x="91" y="181"/>
                  </a:cubicBez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385" name="Freeform 262">
              <a:extLst>
                <a:ext uri="{FF2B5EF4-FFF2-40B4-BE49-F238E27FC236}">
                  <a16:creationId xmlns:a16="http://schemas.microsoft.com/office/drawing/2014/main" id="{6FAB3429-EE21-4B38-988E-9539383C5040}"/>
                </a:ext>
              </a:extLst>
            </p:cNvPr>
            <p:cNvSpPr>
              <a:spLocks noEditPoints="1"/>
            </p:cNvSpPr>
            <p:nvPr/>
          </p:nvSpPr>
          <p:spPr bwMode="auto">
            <a:xfrm>
              <a:off x="3751263" y="4094163"/>
              <a:ext cx="66675" cy="66675"/>
            </a:xfrm>
            <a:custGeom>
              <a:avLst/>
              <a:gdLst>
                <a:gd name="T0" fmla="*/ 90 w 180"/>
                <a:gd name="T1" fmla="*/ 20 h 181"/>
                <a:gd name="T2" fmla="*/ 90 w 180"/>
                <a:gd name="T3" fmla="*/ 20 h 181"/>
                <a:gd name="T4" fmla="*/ 20 w 180"/>
                <a:gd name="T5" fmla="*/ 91 h 181"/>
                <a:gd name="T6" fmla="*/ 90 w 180"/>
                <a:gd name="T7" fmla="*/ 161 h 181"/>
                <a:gd name="T8" fmla="*/ 160 w 180"/>
                <a:gd name="T9" fmla="*/ 91 h 181"/>
                <a:gd name="T10" fmla="*/ 90 w 180"/>
                <a:gd name="T11" fmla="*/ 20 h 181"/>
                <a:gd name="T12" fmla="*/ 90 w 180"/>
                <a:gd name="T13" fmla="*/ 181 h 181"/>
                <a:gd name="T14" fmla="*/ 90 w 180"/>
                <a:gd name="T15" fmla="*/ 181 h 181"/>
                <a:gd name="T16" fmla="*/ 0 w 180"/>
                <a:gd name="T17" fmla="*/ 91 h 181"/>
                <a:gd name="T18" fmla="*/ 90 w 180"/>
                <a:gd name="T19" fmla="*/ 0 h 181"/>
                <a:gd name="T20" fmla="*/ 180 w 180"/>
                <a:gd name="T21" fmla="*/ 91 h 181"/>
                <a:gd name="T22" fmla="*/ 90 w 180"/>
                <a:gd name="T23"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0" h="181">
                  <a:moveTo>
                    <a:pt x="90" y="20"/>
                  </a:moveTo>
                  <a:lnTo>
                    <a:pt x="90" y="20"/>
                  </a:lnTo>
                  <a:cubicBezTo>
                    <a:pt x="51" y="20"/>
                    <a:pt x="20" y="52"/>
                    <a:pt x="20" y="91"/>
                  </a:cubicBezTo>
                  <a:cubicBezTo>
                    <a:pt x="20" y="129"/>
                    <a:pt x="51" y="161"/>
                    <a:pt x="90" y="161"/>
                  </a:cubicBezTo>
                  <a:cubicBezTo>
                    <a:pt x="129" y="161"/>
                    <a:pt x="160" y="129"/>
                    <a:pt x="160" y="91"/>
                  </a:cubicBezTo>
                  <a:cubicBezTo>
                    <a:pt x="160" y="52"/>
                    <a:pt x="129" y="20"/>
                    <a:pt x="90" y="20"/>
                  </a:cubicBezTo>
                  <a:close/>
                  <a:moveTo>
                    <a:pt x="90" y="181"/>
                  </a:moveTo>
                  <a:lnTo>
                    <a:pt x="90" y="181"/>
                  </a:lnTo>
                  <a:cubicBezTo>
                    <a:pt x="40" y="181"/>
                    <a:pt x="0" y="140"/>
                    <a:pt x="0" y="91"/>
                  </a:cubicBezTo>
                  <a:cubicBezTo>
                    <a:pt x="0" y="41"/>
                    <a:pt x="40" y="0"/>
                    <a:pt x="90" y="0"/>
                  </a:cubicBezTo>
                  <a:cubicBezTo>
                    <a:pt x="140" y="0"/>
                    <a:pt x="180" y="41"/>
                    <a:pt x="180" y="91"/>
                  </a:cubicBezTo>
                  <a:cubicBezTo>
                    <a:pt x="180" y="140"/>
                    <a:pt x="140" y="181"/>
                    <a:pt x="90" y="181"/>
                  </a:cubicBez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386" name="Freeform 263">
              <a:extLst>
                <a:ext uri="{FF2B5EF4-FFF2-40B4-BE49-F238E27FC236}">
                  <a16:creationId xmlns:a16="http://schemas.microsoft.com/office/drawing/2014/main" id="{AD3C1940-3BE0-4B54-B660-A9B292E33BA2}"/>
                </a:ext>
              </a:extLst>
            </p:cNvPr>
            <p:cNvSpPr>
              <a:spLocks noEditPoints="1"/>
            </p:cNvSpPr>
            <p:nvPr/>
          </p:nvSpPr>
          <p:spPr bwMode="auto">
            <a:xfrm>
              <a:off x="3916363" y="3967163"/>
              <a:ext cx="68263" cy="66675"/>
            </a:xfrm>
            <a:custGeom>
              <a:avLst/>
              <a:gdLst>
                <a:gd name="T0" fmla="*/ 95 w 189"/>
                <a:gd name="T1" fmla="*/ 24 h 184"/>
                <a:gd name="T2" fmla="*/ 95 w 189"/>
                <a:gd name="T3" fmla="*/ 24 h 184"/>
                <a:gd name="T4" fmla="*/ 45 w 189"/>
                <a:gd name="T5" fmla="*/ 44 h 184"/>
                <a:gd name="T6" fmla="*/ 26 w 189"/>
                <a:gd name="T7" fmla="*/ 108 h 184"/>
                <a:gd name="T8" fmla="*/ 81 w 189"/>
                <a:gd name="T9" fmla="*/ 163 h 184"/>
                <a:gd name="T10" fmla="*/ 81 w 189"/>
                <a:gd name="T11" fmla="*/ 163 h 184"/>
                <a:gd name="T12" fmla="*/ 144 w 189"/>
                <a:gd name="T13" fmla="*/ 144 h 184"/>
                <a:gd name="T14" fmla="*/ 164 w 189"/>
                <a:gd name="T15" fmla="*/ 80 h 184"/>
                <a:gd name="T16" fmla="*/ 109 w 189"/>
                <a:gd name="T17" fmla="*/ 25 h 184"/>
                <a:gd name="T18" fmla="*/ 95 w 189"/>
                <a:gd name="T19" fmla="*/ 24 h 184"/>
                <a:gd name="T20" fmla="*/ 95 w 189"/>
                <a:gd name="T21" fmla="*/ 184 h 184"/>
                <a:gd name="T22" fmla="*/ 95 w 189"/>
                <a:gd name="T23" fmla="*/ 184 h 184"/>
                <a:gd name="T24" fmla="*/ 77 w 189"/>
                <a:gd name="T25" fmla="*/ 183 h 184"/>
                <a:gd name="T26" fmla="*/ 6 w 189"/>
                <a:gd name="T27" fmla="*/ 111 h 184"/>
                <a:gd name="T28" fmla="*/ 31 w 189"/>
                <a:gd name="T29" fmla="*/ 30 h 184"/>
                <a:gd name="T30" fmla="*/ 112 w 189"/>
                <a:gd name="T31" fmla="*/ 5 h 184"/>
                <a:gd name="T32" fmla="*/ 183 w 189"/>
                <a:gd name="T33" fmla="*/ 76 h 184"/>
                <a:gd name="T34" fmla="*/ 159 w 189"/>
                <a:gd name="T35" fmla="*/ 158 h 184"/>
                <a:gd name="T36" fmla="*/ 95 w 189"/>
                <a:gd name="T37" fmla="*/ 184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9" h="184">
                  <a:moveTo>
                    <a:pt x="95" y="24"/>
                  </a:moveTo>
                  <a:lnTo>
                    <a:pt x="95" y="24"/>
                  </a:lnTo>
                  <a:cubicBezTo>
                    <a:pt x="76" y="24"/>
                    <a:pt x="58" y="31"/>
                    <a:pt x="45" y="44"/>
                  </a:cubicBezTo>
                  <a:cubicBezTo>
                    <a:pt x="28" y="61"/>
                    <a:pt x="21" y="84"/>
                    <a:pt x="26" y="108"/>
                  </a:cubicBezTo>
                  <a:cubicBezTo>
                    <a:pt x="31" y="135"/>
                    <a:pt x="53" y="158"/>
                    <a:pt x="81" y="163"/>
                  </a:cubicBezTo>
                  <a:lnTo>
                    <a:pt x="81" y="163"/>
                  </a:lnTo>
                  <a:cubicBezTo>
                    <a:pt x="105" y="167"/>
                    <a:pt x="128" y="160"/>
                    <a:pt x="144" y="144"/>
                  </a:cubicBezTo>
                  <a:cubicBezTo>
                    <a:pt x="161" y="127"/>
                    <a:pt x="168" y="104"/>
                    <a:pt x="164" y="80"/>
                  </a:cubicBezTo>
                  <a:cubicBezTo>
                    <a:pt x="158" y="52"/>
                    <a:pt x="136" y="30"/>
                    <a:pt x="109" y="25"/>
                  </a:cubicBezTo>
                  <a:cubicBezTo>
                    <a:pt x="104" y="24"/>
                    <a:pt x="99" y="24"/>
                    <a:pt x="95" y="24"/>
                  </a:cubicBezTo>
                  <a:close/>
                  <a:moveTo>
                    <a:pt x="95" y="184"/>
                  </a:moveTo>
                  <a:lnTo>
                    <a:pt x="95" y="184"/>
                  </a:lnTo>
                  <a:cubicBezTo>
                    <a:pt x="89" y="184"/>
                    <a:pt x="83" y="184"/>
                    <a:pt x="77" y="183"/>
                  </a:cubicBezTo>
                  <a:cubicBezTo>
                    <a:pt x="41" y="176"/>
                    <a:pt x="13" y="147"/>
                    <a:pt x="6" y="111"/>
                  </a:cubicBezTo>
                  <a:cubicBezTo>
                    <a:pt x="0" y="81"/>
                    <a:pt x="9" y="52"/>
                    <a:pt x="31" y="30"/>
                  </a:cubicBezTo>
                  <a:cubicBezTo>
                    <a:pt x="52" y="9"/>
                    <a:pt x="82" y="0"/>
                    <a:pt x="112" y="5"/>
                  </a:cubicBezTo>
                  <a:cubicBezTo>
                    <a:pt x="148" y="12"/>
                    <a:pt x="177" y="41"/>
                    <a:pt x="183" y="76"/>
                  </a:cubicBezTo>
                  <a:cubicBezTo>
                    <a:pt x="189" y="107"/>
                    <a:pt x="180" y="136"/>
                    <a:pt x="159" y="158"/>
                  </a:cubicBezTo>
                  <a:cubicBezTo>
                    <a:pt x="141" y="175"/>
                    <a:pt x="119" y="184"/>
                    <a:pt x="95" y="184"/>
                  </a:cubicBez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387" name="Freeform 264">
              <a:extLst>
                <a:ext uri="{FF2B5EF4-FFF2-40B4-BE49-F238E27FC236}">
                  <a16:creationId xmlns:a16="http://schemas.microsoft.com/office/drawing/2014/main" id="{C68A792A-E83B-4C3A-97AF-767678C57BFC}"/>
                </a:ext>
              </a:extLst>
            </p:cNvPr>
            <p:cNvSpPr>
              <a:spLocks noEditPoints="1"/>
            </p:cNvSpPr>
            <p:nvPr/>
          </p:nvSpPr>
          <p:spPr bwMode="auto">
            <a:xfrm>
              <a:off x="3922713" y="4098925"/>
              <a:ext cx="57150" cy="55563"/>
            </a:xfrm>
            <a:custGeom>
              <a:avLst/>
              <a:gdLst>
                <a:gd name="T0" fmla="*/ 77 w 156"/>
                <a:gd name="T1" fmla="*/ 23 h 152"/>
                <a:gd name="T2" fmla="*/ 77 w 156"/>
                <a:gd name="T3" fmla="*/ 23 h 152"/>
                <a:gd name="T4" fmla="*/ 65 w 156"/>
                <a:gd name="T5" fmla="*/ 25 h 152"/>
                <a:gd name="T6" fmla="*/ 25 w 156"/>
                <a:gd name="T7" fmla="*/ 65 h 152"/>
                <a:gd name="T8" fmla="*/ 39 w 156"/>
                <a:gd name="T9" fmla="*/ 116 h 152"/>
                <a:gd name="T10" fmla="*/ 90 w 156"/>
                <a:gd name="T11" fmla="*/ 130 h 152"/>
                <a:gd name="T12" fmla="*/ 130 w 156"/>
                <a:gd name="T13" fmla="*/ 90 h 152"/>
                <a:gd name="T14" fmla="*/ 130 w 156"/>
                <a:gd name="T15" fmla="*/ 90 h 152"/>
                <a:gd name="T16" fmla="*/ 116 w 156"/>
                <a:gd name="T17" fmla="*/ 39 h 152"/>
                <a:gd name="T18" fmla="*/ 77 w 156"/>
                <a:gd name="T19" fmla="*/ 23 h 152"/>
                <a:gd name="T20" fmla="*/ 78 w 156"/>
                <a:gd name="T21" fmla="*/ 152 h 152"/>
                <a:gd name="T22" fmla="*/ 78 w 156"/>
                <a:gd name="T23" fmla="*/ 152 h 152"/>
                <a:gd name="T24" fmla="*/ 25 w 156"/>
                <a:gd name="T25" fmla="*/ 130 h 152"/>
                <a:gd name="T26" fmla="*/ 5 w 156"/>
                <a:gd name="T27" fmla="*/ 61 h 152"/>
                <a:gd name="T28" fmla="*/ 61 w 156"/>
                <a:gd name="T29" fmla="*/ 5 h 152"/>
                <a:gd name="T30" fmla="*/ 130 w 156"/>
                <a:gd name="T31" fmla="*/ 25 h 152"/>
                <a:gd name="T32" fmla="*/ 150 w 156"/>
                <a:gd name="T33" fmla="*/ 94 h 152"/>
                <a:gd name="T34" fmla="*/ 94 w 156"/>
                <a:gd name="T35" fmla="*/ 150 h 152"/>
                <a:gd name="T36" fmla="*/ 78 w 156"/>
                <a:gd name="T37" fmla="*/ 152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6" h="152">
                  <a:moveTo>
                    <a:pt x="77" y="23"/>
                  </a:moveTo>
                  <a:lnTo>
                    <a:pt x="77" y="23"/>
                  </a:lnTo>
                  <a:cubicBezTo>
                    <a:pt x="73" y="23"/>
                    <a:pt x="69" y="24"/>
                    <a:pt x="65" y="25"/>
                  </a:cubicBezTo>
                  <a:cubicBezTo>
                    <a:pt x="45" y="29"/>
                    <a:pt x="29" y="45"/>
                    <a:pt x="25" y="65"/>
                  </a:cubicBezTo>
                  <a:cubicBezTo>
                    <a:pt x="21" y="84"/>
                    <a:pt x="26" y="103"/>
                    <a:pt x="39" y="116"/>
                  </a:cubicBezTo>
                  <a:cubicBezTo>
                    <a:pt x="53" y="129"/>
                    <a:pt x="72" y="135"/>
                    <a:pt x="90" y="130"/>
                  </a:cubicBezTo>
                  <a:cubicBezTo>
                    <a:pt x="110" y="126"/>
                    <a:pt x="126" y="110"/>
                    <a:pt x="130" y="90"/>
                  </a:cubicBezTo>
                  <a:lnTo>
                    <a:pt x="130" y="90"/>
                  </a:lnTo>
                  <a:cubicBezTo>
                    <a:pt x="135" y="71"/>
                    <a:pt x="129" y="52"/>
                    <a:pt x="116" y="39"/>
                  </a:cubicBezTo>
                  <a:cubicBezTo>
                    <a:pt x="106" y="29"/>
                    <a:pt x="92" y="23"/>
                    <a:pt x="77" y="23"/>
                  </a:cubicBezTo>
                  <a:close/>
                  <a:moveTo>
                    <a:pt x="78" y="152"/>
                  </a:moveTo>
                  <a:lnTo>
                    <a:pt x="78" y="152"/>
                  </a:lnTo>
                  <a:cubicBezTo>
                    <a:pt x="58" y="152"/>
                    <a:pt x="39" y="144"/>
                    <a:pt x="25" y="130"/>
                  </a:cubicBezTo>
                  <a:cubicBezTo>
                    <a:pt x="7" y="112"/>
                    <a:pt x="0" y="86"/>
                    <a:pt x="5" y="61"/>
                  </a:cubicBezTo>
                  <a:cubicBezTo>
                    <a:pt x="11" y="33"/>
                    <a:pt x="33" y="11"/>
                    <a:pt x="61" y="5"/>
                  </a:cubicBezTo>
                  <a:cubicBezTo>
                    <a:pt x="86" y="0"/>
                    <a:pt x="112" y="7"/>
                    <a:pt x="130" y="25"/>
                  </a:cubicBezTo>
                  <a:cubicBezTo>
                    <a:pt x="148" y="43"/>
                    <a:pt x="156" y="69"/>
                    <a:pt x="150" y="94"/>
                  </a:cubicBezTo>
                  <a:cubicBezTo>
                    <a:pt x="144" y="122"/>
                    <a:pt x="122" y="144"/>
                    <a:pt x="94" y="150"/>
                  </a:cubicBezTo>
                  <a:cubicBezTo>
                    <a:pt x="89" y="151"/>
                    <a:pt x="83" y="152"/>
                    <a:pt x="78" y="152"/>
                  </a:cubicBez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388" name="Freeform 265">
              <a:extLst>
                <a:ext uri="{FF2B5EF4-FFF2-40B4-BE49-F238E27FC236}">
                  <a16:creationId xmlns:a16="http://schemas.microsoft.com/office/drawing/2014/main" id="{F8D73F4F-441B-45C4-B602-7AC4D8987AFC}"/>
                </a:ext>
              </a:extLst>
            </p:cNvPr>
            <p:cNvSpPr>
              <a:spLocks noEditPoints="1"/>
            </p:cNvSpPr>
            <p:nvPr/>
          </p:nvSpPr>
          <p:spPr bwMode="auto">
            <a:xfrm>
              <a:off x="3757613" y="4184650"/>
              <a:ext cx="53975" cy="53975"/>
            </a:xfrm>
            <a:custGeom>
              <a:avLst/>
              <a:gdLst>
                <a:gd name="T0" fmla="*/ 74 w 148"/>
                <a:gd name="T1" fmla="*/ 20 h 148"/>
                <a:gd name="T2" fmla="*/ 74 w 148"/>
                <a:gd name="T3" fmla="*/ 20 h 148"/>
                <a:gd name="T4" fmla="*/ 20 w 148"/>
                <a:gd name="T5" fmla="*/ 74 h 148"/>
                <a:gd name="T6" fmla="*/ 74 w 148"/>
                <a:gd name="T7" fmla="*/ 128 h 148"/>
                <a:gd name="T8" fmla="*/ 128 w 148"/>
                <a:gd name="T9" fmla="*/ 74 h 148"/>
                <a:gd name="T10" fmla="*/ 74 w 148"/>
                <a:gd name="T11" fmla="*/ 20 h 148"/>
                <a:gd name="T12" fmla="*/ 74 w 148"/>
                <a:gd name="T13" fmla="*/ 148 h 148"/>
                <a:gd name="T14" fmla="*/ 74 w 148"/>
                <a:gd name="T15" fmla="*/ 148 h 148"/>
                <a:gd name="T16" fmla="*/ 0 w 148"/>
                <a:gd name="T17" fmla="*/ 74 h 148"/>
                <a:gd name="T18" fmla="*/ 74 w 148"/>
                <a:gd name="T19" fmla="*/ 0 h 148"/>
                <a:gd name="T20" fmla="*/ 148 w 148"/>
                <a:gd name="T21" fmla="*/ 74 h 148"/>
                <a:gd name="T22" fmla="*/ 74 w 148"/>
                <a:gd name="T23" fmla="*/ 14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8" h="148">
                  <a:moveTo>
                    <a:pt x="74" y="20"/>
                  </a:moveTo>
                  <a:lnTo>
                    <a:pt x="74" y="20"/>
                  </a:lnTo>
                  <a:cubicBezTo>
                    <a:pt x="44" y="20"/>
                    <a:pt x="20" y="44"/>
                    <a:pt x="20" y="74"/>
                  </a:cubicBezTo>
                  <a:cubicBezTo>
                    <a:pt x="20" y="104"/>
                    <a:pt x="44" y="128"/>
                    <a:pt x="74" y="128"/>
                  </a:cubicBezTo>
                  <a:cubicBezTo>
                    <a:pt x="104" y="128"/>
                    <a:pt x="128" y="104"/>
                    <a:pt x="128" y="74"/>
                  </a:cubicBezTo>
                  <a:cubicBezTo>
                    <a:pt x="128" y="44"/>
                    <a:pt x="104" y="20"/>
                    <a:pt x="74" y="20"/>
                  </a:cubicBezTo>
                  <a:close/>
                  <a:moveTo>
                    <a:pt x="74" y="148"/>
                  </a:moveTo>
                  <a:lnTo>
                    <a:pt x="74" y="148"/>
                  </a:lnTo>
                  <a:cubicBezTo>
                    <a:pt x="33" y="148"/>
                    <a:pt x="0" y="115"/>
                    <a:pt x="0" y="74"/>
                  </a:cubicBezTo>
                  <a:cubicBezTo>
                    <a:pt x="0" y="33"/>
                    <a:pt x="33" y="0"/>
                    <a:pt x="74" y="0"/>
                  </a:cubicBezTo>
                  <a:cubicBezTo>
                    <a:pt x="115" y="0"/>
                    <a:pt x="148" y="33"/>
                    <a:pt x="148" y="74"/>
                  </a:cubicBezTo>
                  <a:cubicBezTo>
                    <a:pt x="148" y="115"/>
                    <a:pt x="115" y="148"/>
                    <a:pt x="74" y="148"/>
                  </a:cubicBez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389" name="Freeform 266">
              <a:extLst>
                <a:ext uri="{FF2B5EF4-FFF2-40B4-BE49-F238E27FC236}">
                  <a16:creationId xmlns:a16="http://schemas.microsoft.com/office/drawing/2014/main" id="{8813F162-D74E-436B-A277-642EBBAE49C6}"/>
                </a:ext>
              </a:extLst>
            </p:cNvPr>
            <p:cNvSpPr>
              <a:spLocks/>
            </p:cNvSpPr>
            <p:nvPr/>
          </p:nvSpPr>
          <p:spPr bwMode="auto">
            <a:xfrm>
              <a:off x="4164013" y="3478213"/>
              <a:ext cx="58738" cy="85725"/>
            </a:xfrm>
            <a:custGeom>
              <a:avLst/>
              <a:gdLst>
                <a:gd name="T0" fmla="*/ 0 w 158"/>
                <a:gd name="T1" fmla="*/ 193 h 231"/>
                <a:gd name="T2" fmla="*/ 0 w 158"/>
                <a:gd name="T3" fmla="*/ 193 h 231"/>
                <a:gd name="T4" fmla="*/ 22 w 158"/>
                <a:gd name="T5" fmla="*/ 173 h 231"/>
                <a:gd name="T6" fmla="*/ 81 w 158"/>
                <a:gd name="T7" fmla="*/ 204 h 231"/>
                <a:gd name="T8" fmla="*/ 128 w 158"/>
                <a:gd name="T9" fmla="*/ 165 h 231"/>
                <a:gd name="T10" fmla="*/ 89 w 158"/>
                <a:gd name="T11" fmla="*/ 129 h 231"/>
                <a:gd name="T12" fmla="*/ 70 w 158"/>
                <a:gd name="T13" fmla="*/ 125 h 231"/>
                <a:gd name="T14" fmla="*/ 6 w 158"/>
                <a:gd name="T15" fmla="*/ 63 h 231"/>
                <a:gd name="T16" fmla="*/ 82 w 158"/>
                <a:gd name="T17" fmla="*/ 0 h 231"/>
                <a:gd name="T18" fmla="*/ 157 w 158"/>
                <a:gd name="T19" fmla="*/ 36 h 231"/>
                <a:gd name="T20" fmla="*/ 134 w 158"/>
                <a:gd name="T21" fmla="*/ 54 h 231"/>
                <a:gd name="T22" fmla="*/ 81 w 158"/>
                <a:gd name="T23" fmla="*/ 28 h 231"/>
                <a:gd name="T24" fmla="*/ 37 w 158"/>
                <a:gd name="T25" fmla="*/ 61 h 231"/>
                <a:gd name="T26" fmla="*/ 76 w 158"/>
                <a:gd name="T27" fmla="*/ 96 h 231"/>
                <a:gd name="T28" fmla="*/ 95 w 158"/>
                <a:gd name="T29" fmla="*/ 100 h 231"/>
                <a:gd name="T30" fmla="*/ 158 w 158"/>
                <a:gd name="T31" fmla="*/ 163 h 231"/>
                <a:gd name="T32" fmla="*/ 80 w 158"/>
                <a:gd name="T33" fmla="*/ 231 h 231"/>
                <a:gd name="T34" fmla="*/ 0 w 158"/>
                <a:gd name="T35" fmla="*/ 19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8" h="231">
                  <a:moveTo>
                    <a:pt x="0" y="193"/>
                  </a:moveTo>
                  <a:lnTo>
                    <a:pt x="0" y="193"/>
                  </a:lnTo>
                  <a:lnTo>
                    <a:pt x="22" y="173"/>
                  </a:lnTo>
                  <a:cubicBezTo>
                    <a:pt x="37" y="193"/>
                    <a:pt x="56" y="204"/>
                    <a:pt x="81" y="204"/>
                  </a:cubicBezTo>
                  <a:cubicBezTo>
                    <a:pt x="111" y="204"/>
                    <a:pt x="128" y="189"/>
                    <a:pt x="128" y="165"/>
                  </a:cubicBezTo>
                  <a:cubicBezTo>
                    <a:pt x="128" y="145"/>
                    <a:pt x="117" y="135"/>
                    <a:pt x="89" y="129"/>
                  </a:cubicBezTo>
                  <a:lnTo>
                    <a:pt x="70" y="125"/>
                  </a:lnTo>
                  <a:cubicBezTo>
                    <a:pt x="29" y="117"/>
                    <a:pt x="6" y="98"/>
                    <a:pt x="6" y="63"/>
                  </a:cubicBezTo>
                  <a:cubicBezTo>
                    <a:pt x="6" y="23"/>
                    <a:pt x="37" y="0"/>
                    <a:pt x="82" y="0"/>
                  </a:cubicBezTo>
                  <a:cubicBezTo>
                    <a:pt x="116" y="0"/>
                    <a:pt x="140" y="13"/>
                    <a:pt x="157" y="36"/>
                  </a:cubicBezTo>
                  <a:lnTo>
                    <a:pt x="134" y="54"/>
                  </a:lnTo>
                  <a:cubicBezTo>
                    <a:pt x="122" y="38"/>
                    <a:pt x="106" y="28"/>
                    <a:pt x="81" y="28"/>
                  </a:cubicBezTo>
                  <a:cubicBezTo>
                    <a:pt x="53" y="28"/>
                    <a:pt x="37" y="39"/>
                    <a:pt x="37" y="61"/>
                  </a:cubicBezTo>
                  <a:cubicBezTo>
                    <a:pt x="37" y="81"/>
                    <a:pt x="50" y="90"/>
                    <a:pt x="76" y="96"/>
                  </a:cubicBezTo>
                  <a:lnTo>
                    <a:pt x="95" y="100"/>
                  </a:lnTo>
                  <a:cubicBezTo>
                    <a:pt x="139" y="109"/>
                    <a:pt x="158" y="129"/>
                    <a:pt x="158" y="163"/>
                  </a:cubicBezTo>
                  <a:cubicBezTo>
                    <a:pt x="158" y="205"/>
                    <a:pt x="129" y="231"/>
                    <a:pt x="80" y="231"/>
                  </a:cubicBezTo>
                  <a:cubicBezTo>
                    <a:pt x="43" y="231"/>
                    <a:pt x="18" y="217"/>
                    <a:pt x="0" y="193"/>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390" name="Freeform 267">
              <a:extLst>
                <a:ext uri="{FF2B5EF4-FFF2-40B4-BE49-F238E27FC236}">
                  <a16:creationId xmlns:a16="http://schemas.microsoft.com/office/drawing/2014/main" id="{7E9D2349-EC8B-40DA-9BCE-936E303DD8C8}"/>
                </a:ext>
              </a:extLst>
            </p:cNvPr>
            <p:cNvSpPr>
              <a:spLocks noEditPoints="1"/>
            </p:cNvSpPr>
            <p:nvPr/>
          </p:nvSpPr>
          <p:spPr bwMode="auto">
            <a:xfrm>
              <a:off x="4237038" y="3475038"/>
              <a:ext cx="12700" cy="87313"/>
            </a:xfrm>
            <a:custGeom>
              <a:avLst/>
              <a:gdLst>
                <a:gd name="T0" fmla="*/ 3 w 36"/>
                <a:gd name="T1" fmla="*/ 72 h 238"/>
                <a:gd name="T2" fmla="*/ 3 w 36"/>
                <a:gd name="T3" fmla="*/ 72 h 238"/>
                <a:gd name="T4" fmla="*/ 33 w 36"/>
                <a:gd name="T5" fmla="*/ 72 h 238"/>
                <a:gd name="T6" fmla="*/ 33 w 36"/>
                <a:gd name="T7" fmla="*/ 238 h 238"/>
                <a:gd name="T8" fmla="*/ 3 w 36"/>
                <a:gd name="T9" fmla="*/ 238 h 238"/>
                <a:gd name="T10" fmla="*/ 3 w 36"/>
                <a:gd name="T11" fmla="*/ 72 h 238"/>
                <a:gd name="T12" fmla="*/ 0 w 36"/>
                <a:gd name="T13" fmla="*/ 21 h 238"/>
                <a:gd name="T14" fmla="*/ 0 w 36"/>
                <a:gd name="T15" fmla="*/ 21 h 238"/>
                <a:gd name="T16" fmla="*/ 0 w 36"/>
                <a:gd name="T17" fmla="*/ 16 h 238"/>
                <a:gd name="T18" fmla="*/ 18 w 36"/>
                <a:gd name="T19" fmla="*/ 0 h 238"/>
                <a:gd name="T20" fmla="*/ 36 w 36"/>
                <a:gd name="T21" fmla="*/ 16 h 238"/>
                <a:gd name="T22" fmla="*/ 36 w 36"/>
                <a:gd name="T23" fmla="*/ 21 h 238"/>
                <a:gd name="T24" fmla="*/ 18 w 36"/>
                <a:gd name="T25" fmla="*/ 37 h 238"/>
                <a:gd name="T26" fmla="*/ 0 w 36"/>
                <a:gd name="T27" fmla="*/ 21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238">
                  <a:moveTo>
                    <a:pt x="3" y="72"/>
                  </a:moveTo>
                  <a:lnTo>
                    <a:pt x="3" y="72"/>
                  </a:lnTo>
                  <a:lnTo>
                    <a:pt x="33" y="72"/>
                  </a:lnTo>
                  <a:lnTo>
                    <a:pt x="33" y="238"/>
                  </a:lnTo>
                  <a:lnTo>
                    <a:pt x="3" y="238"/>
                  </a:lnTo>
                  <a:lnTo>
                    <a:pt x="3" y="72"/>
                  </a:lnTo>
                  <a:close/>
                  <a:moveTo>
                    <a:pt x="0" y="21"/>
                  </a:moveTo>
                  <a:lnTo>
                    <a:pt x="0" y="21"/>
                  </a:lnTo>
                  <a:lnTo>
                    <a:pt x="0" y="16"/>
                  </a:lnTo>
                  <a:cubicBezTo>
                    <a:pt x="0" y="7"/>
                    <a:pt x="6" y="0"/>
                    <a:pt x="18" y="0"/>
                  </a:cubicBezTo>
                  <a:cubicBezTo>
                    <a:pt x="31" y="0"/>
                    <a:pt x="36" y="7"/>
                    <a:pt x="36" y="16"/>
                  </a:cubicBezTo>
                  <a:lnTo>
                    <a:pt x="36" y="21"/>
                  </a:lnTo>
                  <a:cubicBezTo>
                    <a:pt x="36" y="31"/>
                    <a:pt x="31" y="37"/>
                    <a:pt x="18" y="37"/>
                  </a:cubicBezTo>
                  <a:cubicBezTo>
                    <a:pt x="6" y="37"/>
                    <a:pt x="0" y="31"/>
                    <a:pt x="0" y="21"/>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391" name="Freeform 268">
              <a:extLst>
                <a:ext uri="{FF2B5EF4-FFF2-40B4-BE49-F238E27FC236}">
                  <a16:creationId xmlns:a16="http://schemas.microsoft.com/office/drawing/2014/main" id="{658B30A7-F802-4826-A199-793534CFED11}"/>
                </a:ext>
              </a:extLst>
            </p:cNvPr>
            <p:cNvSpPr>
              <a:spLocks noEditPoints="1"/>
            </p:cNvSpPr>
            <p:nvPr/>
          </p:nvSpPr>
          <p:spPr bwMode="auto">
            <a:xfrm>
              <a:off x="4262438" y="3492500"/>
              <a:ext cx="57150" cy="95250"/>
            </a:xfrm>
            <a:custGeom>
              <a:avLst/>
              <a:gdLst>
                <a:gd name="T0" fmla="*/ 108 w 157"/>
                <a:gd name="T1" fmla="*/ 82 h 258"/>
                <a:gd name="T2" fmla="*/ 108 w 157"/>
                <a:gd name="T3" fmla="*/ 82 h 258"/>
                <a:gd name="T4" fmla="*/ 108 w 157"/>
                <a:gd name="T5" fmla="*/ 74 h 258"/>
                <a:gd name="T6" fmla="*/ 74 w 157"/>
                <a:gd name="T7" fmla="*/ 44 h 258"/>
                <a:gd name="T8" fmla="*/ 40 w 157"/>
                <a:gd name="T9" fmla="*/ 74 h 258"/>
                <a:gd name="T10" fmla="*/ 40 w 157"/>
                <a:gd name="T11" fmla="*/ 82 h 258"/>
                <a:gd name="T12" fmla="*/ 74 w 157"/>
                <a:gd name="T13" fmla="*/ 112 h 258"/>
                <a:gd name="T14" fmla="*/ 108 w 157"/>
                <a:gd name="T15" fmla="*/ 82 h 258"/>
                <a:gd name="T16" fmla="*/ 96 w 157"/>
                <a:gd name="T17" fmla="*/ 190 h 258"/>
                <a:gd name="T18" fmla="*/ 96 w 157"/>
                <a:gd name="T19" fmla="*/ 190 h 258"/>
                <a:gd name="T20" fmla="*/ 40 w 157"/>
                <a:gd name="T21" fmla="*/ 190 h 258"/>
                <a:gd name="T22" fmla="*/ 27 w 157"/>
                <a:gd name="T23" fmla="*/ 211 h 258"/>
                <a:gd name="T24" fmla="*/ 63 w 157"/>
                <a:gd name="T25" fmla="*/ 236 h 258"/>
                <a:gd name="T26" fmla="*/ 85 w 157"/>
                <a:gd name="T27" fmla="*/ 236 h 258"/>
                <a:gd name="T28" fmla="*/ 129 w 157"/>
                <a:gd name="T29" fmla="*/ 210 h 258"/>
                <a:gd name="T30" fmla="*/ 96 w 157"/>
                <a:gd name="T31" fmla="*/ 190 h 258"/>
                <a:gd name="T32" fmla="*/ 74 w 157"/>
                <a:gd name="T33" fmla="*/ 258 h 258"/>
                <a:gd name="T34" fmla="*/ 74 w 157"/>
                <a:gd name="T35" fmla="*/ 258 h 258"/>
                <a:gd name="T36" fmla="*/ 0 w 157"/>
                <a:gd name="T37" fmla="*/ 218 h 258"/>
                <a:gd name="T38" fmla="*/ 28 w 157"/>
                <a:gd name="T39" fmla="*/ 186 h 258"/>
                <a:gd name="T40" fmla="*/ 28 w 157"/>
                <a:gd name="T41" fmla="*/ 183 h 258"/>
                <a:gd name="T42" fmla="*/ 11 w 157"/>
                <a:gd name="T43" fmla="*/ 158 h 258"/>
                <a:gd name="T44" fmla="*/ 40 w 157"/>
                <a:gd name="T45" fmla="*/ 129 h 258"/>
                <a:gd name="T46" fmla="*/ 40 w 157"/>
                <a:gd name="T47" fmla="*/ 128 h 258"/>
                <a:gd name="T48" fmla="*/ 9 w 157"/>
                <a:gd name="T49" fmla="*/ 78 h 258"/>
                <a:gd name="T50" fmla="*/ 73 w 157"/>
                <a:gd name="T51" fmla="*/ 21 h 258"/>
                <a:gd name="T52" fmla="*/ 104 w 157"/>
                <a:gd name="T53" fmla="*/ 27 h 258"/>
                <a:gd name="T54" fmla="*/ 104 w 157"/>
                <a:gd name="T55" fmla="*/ 23 h 258"/>
                <a:gd name="T56" fmla="*/ 124 w 157"/>
                <a:gd name="T57" fmla="*/ 0 h 258"/>
                <a:gd name="T58" fmla="*/ 150 w 157"/>
                <a:gd name="T59" fmla="*/ 0 h 258"/>
                <a:gd name="T60" fmla="*/ 150 w 157"/>
                <a:gd name="T61" fmla="*/ 25 h 258"/>
                <a:gd name="T62" fmla="*/ 117 w 157"/>
                <a:gd name="T63" fmla="*/ 25 h 258"/>
                <a:gd name="T64" fmla="*/ 117 w 157"/>
                <a:gd name="T65" fmla="*/ 34 h 258"/>
                <a:gd name="T66" fmla="*/ 138 w 157"/>
                <a:gd name="T67" fmla="*/ 78 h 258"/>
                <a:gd name="T68" fmla="*/ 73 w 157"/>
                <a:gd name="T69" fmla="*/ 135 h 258"/>
                <a:gd name="T70" fmla="*/ 55 w 157"/>
                <a:gd name="T71" fmla="*/ 133 h 258"/>
                <a:gd name="T72" fmla="*/ 36 w 157"/>
                <a:gd name="T73" fmla="*/ 150 h 258"/>
                <a:gd name="T74" fmla="*/ 60 w 157"/>
                <a:gd name="T75" fmla="*/ 163 h 258"/>
                <a:gd name="T76" fmla="*/ 98 w 157"/>
                <a:gd name="T77" fmla="*/ 163 h 258"/>
                <a:gd name="T78" fmla="*/ 157 w 157"/>
                <a:gd name="T79" fmla="*/ 208 h 258"/>
                <a:gd name="T80" fmla="*/ 74 w 157"/>
                <a:gd name="T81" fmla="*/ 258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7" h="258">
                  <a:moveTo>
                    <a:pt x="108" y="82"/>
                  </a:moveTo>
                  <a:lnTo>
                    <a:pt x="108" y="82"/>
                  </a:lnTo>
                  <a:lnTo>
                    <a:pt x="108" y="74"/>
                  </a:lnTo>
                  <a:cubicBezTo>
                    <a:pt x="108" y="54"/>
                    <a:pt x="95" y="44"/>
                    <a:pt x="74" y="44"/>
                  </a:cubicBezTo>
                  <a:cubicBezTo>
                    <a:pt x="53" y="44"/>
                    <a:pt x="40" y="54"/>
                    <a:pt x="40" y="74"/>
                  </a:cubicBezTo>
                  <a:lnTo>
                    <a:pt x="40" y="82"/>
                  </a:lnTo>
                  <a:cubicBezTo>
                    <a:pt x="40" y="102"/>
                    <a:pt x="53" y="112"/>
                    <a:pt x="74" y="112"/>
                  </a:cubicBezTo>
                  <a:cubicBezTo>
                    <a:pt x="95" y="112"/>
                    <a:pt x="108" y="102"/>
                    <a:pt x="108" y="82"/>
                  </a:cubicBezTo>
                  <a:close/>
                  <a:moveTo>
                    <a:pt x="96" y="190"/>
                  </a:moveTo>
                  <a:lnTo>
                    <a:pt x="96" y="190"/>
                  </a:lnTo>
                  <a:lnTo>
                    <a:pt x="40" y="190"/>
                  </a:lnTo>
                  <a:cubicBezTo>
                    <a:pt x="31" y="195"/>
                    <a:pt x="27" y="202"/>
                    <a:pt x="27" y="211"/>
                  </a:cubicBezTo>
                  <a:cubicBezTo>
                    <a:pt x="27" y="225"/>
                    <a:pt x="37" y="236"/>
                    <a:pt x="63" y="236"/>
                  </a:cubicBezTo>
                  <a:lnTo>
                    <a:pt x="85" y="236"/>
                  </a:lnTo>
                  <a:cubicBezTo>
                    <a:pt x="113" y="236"/>
                    <a:pt x="129" y="227"/>
                    <a:pt x="129" y="210"/>
                  </a:cubicBezTo>
                  <a:cubicBezTo>
                    <a:pt x="129" y="198"/>
                    <a:pt x="120" y="190"/>
                    <a:pt x="96" y="190"/>
                  </a:cubicBezTo>
                  <a:close/>
                  <a:moveTo>
                    <a:pt x="74" y="258"/>
                  </a:moveTo>
                  <a:lnTo>
                    <a:pt x="74" y="258"/>
                  </a:lnTo>
                  <a:cubicBezTo>
                    <a:pt x="22" y="258"/>
                    <a:pt x="0" y="244"/>
                    <a:pt x="0" y="218"/>
                  </a:cubicBezTo>
                  <a:cubicBezTo>
                    <a:pt x="0" y="200"/>
                    <a:pt x="11" y="190"/>
                    <a:pt x="28" y="186"/>
                  </a:cubicBezTo>
                  <a:lnTo>
                    <a:pt x="28" y="183"/>
                  </a:lnTo>
                  <a:cubicBezTo>
                    <a:pt x="17" y="178"/>
                    <a:pt x="11" y="170"/>
                    <a:pt x="11" y="158"/>
                  </a:cubicBezTo>
                  <a:cubicBezTo>
                    <a:pt x="11" y="142"/>
                    <a:pt x="24" y="133"/>
                    <a:pt x="40" y="129"/>
                  </a:cubicBezTo>
                  <a:lnTo>
                    <a:pt x="40" y="128"/>
                  </a:lnTo>
                  <a:cubicBezTo>
                    <a:pt x="21" y="119"/>
                    <a:pt x="9" y="101"/>
                    <a:pt x="9" y="78"/>
                  </a:cubicBezTo>
                  <a:cubicBezTo>
                    <a:pt x="9" y="44"/>
                    <a:pt x="34" y="21"/>
                    <a:pt x="73" y="21"/>
                  </a:cubicBezTo>
                  <a:cubicBezTo>
                    <a:pt x="85" y="21"/>
                    <a:pt x="95" y="23"/>
                    <a:pt x="104" y="27"/>
                  </a:cubicBezTo>
                  <a:lnTo>
                    <a:pt x="104" y="23"/>
                  </a:lnTo>
                  <a:cubicBezTo>
                    <a:pt x="104" y="9"/>
                    <a:pt x="110" y="0"/>
                    <a:pt x="124" y="0"/>
                  </a:cubicBezTo>
                  <a:lnTo>
                    <a:pt x="150" y="0"/>
                  </a:lnTo>
                  <a:lnTo>
                    <a:pt x="150" y="25"/>
                  </a:lnTo>
                  <a:lnTo>
                    <a:pt x="117" y="25"/>
                  </a:lnTo>
                  <a:lnTo>
                    <a:pt x="117" y="34"/>
                  </a:lnTo>
                  <a:cubicBezTo>
                    <a:pt x="130" y="44"/>
                    <a:pt x="138" y="60"/>
                    <a:pt x="138" y="78"/>
                  </a:cubicBezTo>
                  <a:cubicBezTo>
                    <a:pt x="138" y="112"/>
                    <a:pt x="113" y="135"/>
                    <a:pt x="73" y="135"/>
                  </a:cubicBezTo>
                  <a:cubicBezTo>
                    <a:pt x="67" y="135"/>
                    <a:pt x="60" y="134"/>
                    <a:pt x="55" y="133"/>
                  </a:cubicBezTo>
                  <a:cubicBezTo>
                    <a:pt x="45" y="136"/>
                    <a:pt x="36" y="141"/>
                    <a:pt x="36" y="150"/>
                  </a:cubicBezTo>
                  <a:cubicBezTo>
                    <a:pt x="36" y="160"/>
                    <a:pt x="45" y="163"/>
                    <a:pt x="60" y="163"/>
                  </a:cubicBezTo>
                  <a:lnTo>
                    <a:pt x="98" y="163"/>
                  </a:lnTo>
                  <a:cubicBezTo>
                    <a:pt x="139" y="163"/>
                    <a:pt x="157" y="180"/>
                    <a:pt x="157" y="208"/>
                  </a:cubicBezTo>
                  <a:cubicBezTo>
                    <a:pt x="157" y="242"/>
                    <a:pt x="130" y="258"/>
                    <a:pt x="74" y="258"/>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392" name="Freeform 269">
              <a:extLst>
                <a:ext uri="{FF2B5EF4-FFF2-40B4-BE49-F238E27FC236}">
                  <a16:creationId xmlns:a16="http://schemas.microsoft.com/office/drawing/2014/main" id="{646C4416-37A9-420B-82BE-0D44E296DDDF}"/>
                </a:ext>
              </a:extLst>
            </p:cNvPr>
            <p:cNvSpPr>
              <a:spLocks/>
            </p:cNvSpPr>
            <p:nvPr/>
          </p:nvSpPr>
          <p:spPr bwMode="auto">
            <a:xfrm>
              <a:off x="4330700" y="3500438"/>
              <a:ext cx="49213" cy="61913"/>
            </a:xfrm>
            <a:custGeom>
              <a:avLst/>
              <a:gdLst>
                <a:gd name="T0" fmla="*/ 0 w 133"/>
                <a:gd name="T1" fmla="*/ 170 h 170"/>
                <a:gd name="T2" fmla="*/ 0 w 133"/>
                <a:gd name="T3" fmla="*/ 170 h 170"/>
                <a:gd name="T4" fmla="*/ 0 w 133"/>
                <a:gd name="T5" fmla="*/ 4 h 170"/>
                <a:gd name="T6" fmla="*/ 30 w 133"/>
                <a:gd name="T7" fmla="*/ 4 h 170"/>
                <a:gd name="T8" fmla="*/ 30 w 133"/>
                <a:gd name="T9" fmla="*/ 31 h 170"/>
                <a:gd name="T10" fmla="*/ 31 w 133"/>
                <a:gd name="T11" fmla="*/ 31 h 170"/>
                <a:gd name="T12" fmla="*/ 78 w 133"/>
                <a:gd name="T13" fmla="*/ 0 h 170"/>
                <a:gd name="T14" fmla="*/ 133 w 133"/>
                <a:gd name="T15" fmla="*/ 64 h 170"/>
                <a:gd name="T16" fmla="*/ 133 w 133"/>
                <a:gd name="T17" fmla="*/ 170 h 170"/>
                <a:gd name="T18" fmla="*/ 103 w 133"/>
                <a:gd name="T19" fmla="*/ 170 h 170"/>
                <a:gd name="T20" fmla="*/ 103 w 133"/>
                <a:gd name="T21" fmla="*/ 68 h 170"/>
                <a:gd name="T22" fmla="*/ 68 w 133"/>
                <a:gd name="T23" fmla="*/ 26 h 170"/>
                <a:gd name="T24" fmla="*/ 30 w 133"/>
                <a:gd name="T25" fmla="*/ 56 h 170"/>
                <a:gd name="T26" fmla="*/ 30 w 133"/>
                <a:gd name="T27" fmla="*/ 170 h 170"/>
                <a:gd name="T28" fmla="*/ 0 w 133"/>
                <a:gd name="T29" fmla="*/ 1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3" h="170">
                  <a:moveTo>
                    <a:pt x="0" y="170"/>
                  </a:moveTo>
                  <a:lnTo>
                    <a:pt x="0" y="170"/>
                  </a:lnTo>
                  <a:lnTo>
                    <a:pt x="0" y="4"/>
                  </a:lnTo>
                  <a:lnTo>
                    <a:pt x="30" y="4"/>
                  </a:lnTo>
                  <a:lnTo>
                    <a:pt x="30" y="31"/>
                  </a:lnTo>
                  <a:lnTo>
                    <a:pt x="31" y="31"/>
                  </a:lnTo>
                  <a:cubicBezTo>
                    <a:pt x="39" y="13"/>
                    <a:pt x="53" y="0"/>
                    <a:pt x="78" y="0"/>
                  </a:cubicBezTo>
                  <a:cubicBezTo>
                    <a:pt x="112" y="0"/>
                    <a:pt x="133" y="23"/>
                    <a:pt x="133" y="64"/>
                  </a:cubicBezTo>
                  <a:lnTo>
                    <a:pt x="133" y="170"/>
                  </a:lnTo>
                  <a:lnTo>
                    <a:pt x="103" y="170"/>
                  </a:lnTo>
                  <a:lnTo>
                    <a:pt x="103" y="68"/>
                  </a:lnTo>
                  <a:cubicBezTo>
                    <a:pt x="103" y="40"/>
                    <a:pt x="91" y="26"/>
                    <a:pt x="68" y="26"/>
                  </a:cubicBezTo>
                  <a:cubicBezTo>
                    <a:pt x="48" y="26"/>
                    <a:pt x="30" y="36"/>
                    <a:pt x="30" y="56"/>
                  </a:cubicBezTo>
                  <a:lnTo>
                    <a:pt x="30" y="170"/>
                  </a:lnTo>
                  <a:lnTo>
                    <a:pt x="0" y="170"/>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393" name="Freeform 270">
              <a:extLst>
                <a:ext uri="{FF2B5EF4-FFF2-40B4-BE49-F238E27FC236}">
                  <a16:creationId xmlns:a16="http://schemas.microsoft.com/office/drawing/2014/main" id="{FED7639C-4244-43EA-8107-B558BB98C1DD}"/>
                </a:ext>
              </a:extLst>
            </p:cNvPr>
            <p:cNvSpPr>
              <a:spLocks noEditPoints="1"/>
            </p:cNvSpPr>
            <p:nvPr/>
          </p:nvSpPr>
          <p:spPr bwMode="auto">
            <a:xfrm>
              <a:off x="4392613" y="3500438"/>
              <a:ext cx="55563" cy="63500"/>
            </a:xfrm>
            <a:custGeom>
              <a:avLst/>
              <a:gdLst>
                <a:gd name="T0" fmla="*/ 31 w 148"/>
                <a:gd name="T1" fmla="*/ 71 h 173"/>
                <a:gd name="T2" fmla="*/ 31 w 148"/>
                <a:gd name="T3" fmla="*/ 71 h 173"/>
                <a:gd name="T4" fmla="*/ 31 w 148"/>
                <a:gd name="T5" fmla="*/ 73 h 173"/>
                <a:gd name="T6" fmla="*/ 116 w 148"/>
                <a:gd name="T7" fmla="*/ 73 h 173"/>
                <a:gd name="T8" fmla="*/ 116 w 148"/>
                <a:gd name="T9" fmla="*/ 70 h 173"/>
                <a:gd name="T10" fmla="*/ 76 w 148"/>
                <a:gd name="T11" fmla="*/ 24 h 173"/>
                <a:gd name="T12" fmla="*/ 31 w 148"/>
                <a:gd name="T13" fmla="*/ 71 h 173"/>
                <a:gd name="T14" fmla="*/ 0 w 148"/>
                <a:gd name="T15" fmla="*/ 87 h 173"/>
                <a:gd name="T16" fmla="*/ 0 w 148"/>
                <a:gd name="T17" fmla="*/ 87 h 173"/>
                <a:gd name="T18" fmla="*/ 76 w 148"/>
                <a:gd name="T19" fmla="*/ 0 h 173"/>
                <a:gd name="T20" fmla="*/ 148 w 148"/>
                <a:gd name="T21" fmla="*/ 82 h 173"/>
                <a:gd name="T22" fmla="*/ 148 w 148"/>
                <a:gd name="T23" fmla="*/ 94 h 173"/>
                <a:gd name="T24" fmla="*/ 31 w 148"/>
                <a:gd name="T25" fmla="*/ 94 h 173"/>
                <a:gd name="T26" fmla="*/ 31 w 148"/>
                <a:gd name="T27" fmla="*/ 101 h 173"/>
                <a:gd name="T28" fmla="*/ 78 w 148"/>
                <a:gd name="T29" fmla="*/ 148 h 173"/>
                <a:gd name="T30" fmla="*/ 123 w 148"/>
                <a:gd name="T31" fmla="*/ 121 h 173"/>
                <a:gd name="T32" fmla="*/ 142 w 148"/>
                <a:gd name="T33" fmla="*/ 138 h 173"/>
                <a:gd name="T34" fmla="*/ 76 w 148"/>
                <a:gd name="T35" fmla="*/ 173 h 173"/>
                <a:gd name="T36" fmla="*/ 0 w 148"/>
                <a:gd name="T37" fmla="*/ 87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8" h="173">
                  <a:moveTo>
                    <a:pt x="31" y="71"/>
                  </a:moveTo>
                  <a:lnTo>
                    <a:pt x="31" y="71"/>
                  </a:lnTo>
                  <a:lnTo>
                    <a:pt x="31" y="73"/>
                  </a:lnTo>
                  <a:lnTo>
                    <a:pt x="116" y="73"/>
                  </a:lnTo>
                  <a:lnTo>
                    <a:pt x="116" y="70"/>
                  </a:lnTo>
                  <a:cubicBezTo>
                    <a:pt x="116" y="43"/>
                    <a:pt x="100" y="24"/>
                    <a:pt x="76" y="24"/>
                  </a:cubicBezTo>
                  <a:cubicBezTo>
                    <a:pt x="50" y="24"/>
                    <a:pt x="31" y="44"/>
                    <a:pt x="31" y="71"/>
                  </a:cubicBezTo>
                  <a:close/>
                  <a:moveTo>
                    <a:pt x="0" y="87"/>
                  </a:moveTo>
                  <a:lnTo>
                    <a:pt x="0" y="87"/>
                  </a:lnTo>
                  <a:cubicBezTo>
                    <a:pt x="0" y="34"/>
                    <a:pt x="29" y="0"/>
                    <a:pt x="76" y="0"/>
                  </a:cubicBezTo>
                  <a:cubicBezTo>
                    <a:pt x="122" y="0"/>
                    <a:pt x="148" y="35"/>
                    <a:pt x="148" y="82"/>
                  </a:cubicBezTo>
                  <a:lnTo>
                    <a:pt x="148" y="94"/>
                  </a:lnTo>
                  <a:lnTo>
                    <a:pt x="31" y="94"/>
                  </a:lnTo>
                  <a:lnTo>
                    <a:pt x="31" y="101"/>
                  </a:lnTo>
                  <a:cubicBezTo>
                    <a:pt x="31" y="128"/>
                    <a:pt x="48" y="148"/>
                    <a:pt x="78" y="148"/>
                  </a:cubicBezTo>
                  <a:cubicBezTo>
                    <a:pt x="99" y="148"/>
                    <a:pt x="114" y="138"/>
                    <a:pt x="123" y="121"/>
                  </a:cubicBezTo>
                  <a:lnTo>
                    <a:pt x="142" y="138"/>
                  </a:lnTo>
                  <a:cubicBezTo>
                    <a:pt x="131" y="159"/>
                    <a:pt x="107" y="173"/>
                    <a:pt x="76" y="173"/>
                  </a:cubicBezTo>
                  <a:cubicBezTo>
                    <a:pt x="29" y="173"/>
                    <a:pt x="0" y="139"/>
                    <a:pt x="0" y="87"/>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394" name="Freeform 271">
              <a:extLst>
                <a:ext uri="{FF2B5EF4-FFF2-40B4-BE49-F238E27FC236}">
                  <a16:creationId xmlns:a16="http://schemas.microsoft.com/office/drawing/2014/main" id="{C886CE96-16BE-48B5-8BE3-0A3CF04277C4}"/>
                </a:ext>
              </a:extLst>
            </p:cNvPr>
            <p:cNvSpPr>
              <a:spLocks noEditPoints="1"/>
            </p:cNvSpPr>
            <p:nvPr/>
          </p:nvSpPr>
          <p:spPr bwMode="auto">
            <a:xfrm>
              <a:off x="4457700" y="3475038"/>
              <a:ext cx="53975" cy="88900"/>
            </a:xfrm>
            <a:custGeom>
              <a:avLst/>
              <a:gdLst>
                <a:gd name="T0" fmla="*/ 116 w 146"/>
                <a:gd name="T1" fmla="*/ 184 h 240"/>
                <a:gd name="T2" fmla="*/ 116 w 146"/>
                <a:gd name="T3" fmla="*/ 184 h 240"/>
                <a:gd name="T4" fmla="*/ 116 w 146"/>
                <a:gd name="T5" fmla="*/ 123 h 240"/>
                <a:gd name="T6" fmla="*/ 75 w 146"/>
                <a:gd name="T7" fmla="*/ 93 h 240"/>
                <a:gd name="T8" fmla="*/ 32 w 146"/>
                <a:gd name="T9" fmla="*/ 140 h 240"/>
                <a:gd name="T10" fmla="*/ 32 w 146"/>
                <a:gd name="T11" fmla="*/ 168 h 240"/>
                <a:gd name="T12" fmla="*/ 75 w 146"/>
                <a:gd name="T13" fmla="*/ 214 h 240"/>
                <a:gd name="T14" fmla="*/ 116 w 146"/>
                <a:gd name="T15" fmla="*/ 184 h 240"/>
                <a:gd name="T16" fmla="*/ 116 w 146"/>
                <a:gd name="T17" fmla="*/ 209 h 240"/>
                <a:gd name="T18" fmla="*/ 116 w 146"/>
                <a:gd name="T19" fmla="*/ 209 h 240"/>
                <a:gd name="T20" fmla="*/ 114 w 146"/>
                <a:gd name="T21" fmla="*/ 209 h 240"/>
                <a:gd name="T22" fmla="*/ 67 w 146"/>
                <a:gd name="T23" fmla="*/ 240 h 240"/>
                <a:gd name="T24" fmla="*/ 0 w 146"/>
                <a:gd name="T25" fmla="*/ 154 h 240"/>
                <a:gd name="T26" fmla="*/ 67 w 146"/>
                <a:gd name="T27" fmla="*/ 67 h 240"/>
                <a:gd name="T28" fmla="*/ 114 w 146"/>
                <a:gd name="T29" fmla="*/ 98 h 240"/>
                <a:gd name="T30" fmla="*/ 116 w 146"/>
                <a:gd name="T31" fmla="*/ 98 h 240"/>
                <a:gd name="T32" fmla="*/ 116 w 146"/>
                <a:gd name="T33" fmla="*/ 0 h 240"/>
                <a:gd name="T34" fmla="*/ 146 w 146"/>
                <a:gd name="T35" fmla="*/ 0 h 240"/>
                <a:gd name="T36" fmla="*/ 146 w 146"/>
                <a:gd name="T37" fmla="*/ 237 h 240"/>
                <a:gd name="T38" fmla="*/ 116 w 146"/>
                <a:gd name="T39" fmla="*/ 237 h 240"/>
                <a:gd name="T40" fmla="*/ 116 w 146"/>
                <a:gd name="T41" fmla="*/ 209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6" h="240">
                  <a:moveTo>
                    <a:pt x="116" y="184"/>
                  </a:moveTo>
                  <a:lnTo>
                    <a:pt x="116" y="184"/>
                  </a:lnTo>
                  <a:lnTo>
                    <a:pt x="116" y="123"/>
                  </a:lnTo>
                  <a:cubicBezTo>
                    <a:pt x="116" y="106"/>
                    <a:pt x="98" y="93"/>
                    <a:pt x="75" y="93"/>
                  </a:cubicBezTo>
                  <a:cubicBezTo>
                    <a:pt x="49" y="93"/>
                    <a:pt x="32" y="112"/>
                    <a:pt x="32" y="140"/>
                  </a:cubicBezTo>
                  <a:lnTo>
                    <a:pt x="32" y="168"/>
                  </a:lnTo>
                  <a:cubicBezTo>
                    <a:pt x="32" y="196"/>
                    <a:pt x="49" y="214"/>
                    <a:pt x="75" y="214"/>
                  </a:cubicBezTo>
                  <a:cubicBezTo>
                    <a:pt x="98" y="214"/>
                    <a:pt x="116" y="202"/>
                    <a:pt x="116" y="184"/>
                  </a:cubicBezTo>
                  <a:close/>
                  <a:moveTo>
                    <a:pt x="116" y="209"/>
                  </a:moveTo>
                  <a:lnTo>
                    <a:pt x="116" y="209"/>
                  </a:lnTo>
                  <a:lnTo>
                    <a:pt x="114" y="209"/>
                  </a:lnTo>
                  <a:cubicBezTo>
                    <a:pt x="107" y="230"/>
                    <a:pt x="90" y="240"/>
                    <a:pt x="67" y="240"/>
                  </a:cubicBezTo>
                  <a:cubicBezTo>
                    <a:pt x="25" y="240"/>
                    <a:pt x="0" y="207"/>
                    <a:pt x="0" y="154"/>
                  </a:cubicBezTo>
                  <a:cubicBezTo>
                    <a:pt x="0" y="100"/>
                    <a:pt x="25" y="67"/>
                    <a:pt x="67" y="67"/>
                  </a:cubicBezTo>
                  <a:cubicBezTo>
                    <a:pt x="90" y="67"/>
                    <a:pt x="107" y="78"/>
                    <a:pt x="114" y="98"/>
                  </a:cubicBezTo>
                  <a:lnTo>
                    <a:pt x="116" y="98"/>
                  </a:lnTo>
                  <a:lnTo>
                    <a:pt x="116" y="0"/>
                  </a:lnTo>
                  <a:lnTo>
                    <a:pt x="146" y="0"/>
                  </a:lnTo>
                  <a:lnTo>
                    <a:pt x="146" y="237"/>
                  </a:lnTo>
                  <a:lnTo>
                    <a:pt x="116" y="237"/>
                  </a:lnTo>
                  <a:lnTo>
                    <a:pt x="116" y="209"/>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395" name="Freeform 272">
              <a:extLst>
                <a:ext uri="{FF2B5EF4-FFF2-40B4-BE49-F238E27FC236}">
                  <a16:creationId xmlns:a16="http://schemas.microsoft.com/office/drawing/2014/main" id="{6C6AEE59-9FEA-41C1-86E9-4C203E544CD8}"/>
                </a:ext>
              </a:extLst>
            </p:cNvPr>
            <p:cNvSpPr>
              <a:spLocks noEditPoints="1"/>
            </p:cNvSpPr>
            <p:nvPr/>
          </p:nvSpPr>
          <p:spPr bwMode="auto">
            <a:xfrm>
              <a:off x="4557713" y="3478213"/>
              <a:ext cx="71438" cy="85725"/>
            </a:xfrm>
            <a:custGeom>
              <a:avLst/>
              <a:gdLst>
                <a:gd name="T0" fmla="*/ 49 w 195"/>
                <a:gd name="T1" fmla="*/ 53 h 231"/>
                <a:gd name="T2" fmla="*/ 49 w 195"/>
                <a:gd name="T3" fmla="*/ 53 h 231"/>
                <a:gd name="T4" fmla="*/ 49 w 195"/>
                <a:gd name="T5" fmla="*/ 56 h 231"/>
                <a:gd name="T6" fmla="*/ 70 w 195"/>
                <a:gd name="T7" fmla="*/ 94 h 231"/>
                <a:gd name="T8" fmla="*/ 107 w 195"/>
                <a:gd name="T9" fmla="*/ 53 h 231"/>
                <a:gd name="T10" fmla="*/ 107 w 195"/>
                <a:gd name="T11" fmla="*/ 50 h 231"/>
                <a:gd name="T12" fmla="*/ 79 w 195"/>
                <a:gd name="T13" fmla="*/ 25 h 231"/>
                <a:gd name="T14" fmla="*/ 49 w 195"/>
                <a:gd name="T15" fmla="*/ 53 h 231"/>
                <a:gd name="T16" fmla="*/ 118 w 195"/>
                <a:gd name="T17" fmla="*/ 185 h 231"/>
                <a:gd name="T18" fmla="*/ 118 w 195"/>
                <a:gd name="T19" fmla="*/ 185 h 231"/>
                <a:gd name="T20" fmla="*/ 61 w 195"/>
                <a:gd name="T21" fmla="*/ 124 h 231"/>
                <a:gd name="T22" fmla="*/ 31 w 195"/>
                <a:gd name="T23" fmla="*/ 165 h 231"/>
                <a:gd name="T24" fmla="*/ 31 w 195"/>
                <a:gd name="T25" fmla="*/ 170 h 231"/>
                <a:gd name="T26" fmla="*/ 73 w 195"/>
                <a:gd name="T27" fmla="*/ 206 h 231"/>
                <a:gd name="T28" fmla="*/ 118 w 195"/>
                <a:gd name="T29" fmla="*/ 185 h 231"/>
                <a:gd name="T30" fmla="*/ 135 w 195"/>
                <a:gd name="T31" fmla="*/ 203 h 231"/>
                <a:gd name="T32" fmla="*/ 135 w 195"/>
                <a:gd name="T33" fmla="*/ 203 h 231"/>
                <a:gd name="T34" fmla="*/ 70 w 195"/>
                <a:gd name="T35" fmla="*/ 231 h 231"/>
                <a:gd name="T36" fmla="*/ 0 w 195"/>
                <a:gd name="T37" fmla="*/ 170 h 231"/>
                <a:gd name="T38" fmla="*/ 45 w 195"/>
                <a:gd name="T39" fmla="*/ 107 h 231"/>
                <a:gd name="T40" fmla="*/ 21 w 195"/>
                <a:gd name="T41" fmla="*/ 54 h 231"/>
                <a:gd name="T42" fmla="*/ 80 w 195"/>
                <a:gd name="T43" fmla="*/ 0 h 231"/>
                <a:gd name="T44" fmla="*/ 136 w 195"/>
                <a:gd name="T45" fmla="*/ 49 h 231"/>
                <a:gd name="T46" fmla="*/ 86 w 195"/>
                <a:gd name="T47" fmla="*/ 110 h 231"/>
                <a:gd name="T48" fmla="*/ 133 w 195"/>
                <a:gd name="T49" fmla="*/ 161 h 231"/>
                <a:gd name="T50" fmla="*/ 143 w 195"/>
                <a:gd name="T51" fmla="*/ 109 h 231"/>
                <a:gd name="T52" fmla="*/ 189 w 195"/>
                <a:gd name="T53" fmla="*/ 109 h 231"/>
                <a:gd name="T54" fmla="*/ 189 w 195"/>
                <a:gd name="T55" fmla="*/ 134 h 231"/>
                <a:gd name="T56" fmla="*/ 167 w 195"/>
                <a:gd name="T57" fmla="*/ 134 h 231"/>
                <a:gd name="T58" fmla="*/ 151 w 195"/>
                <a:gd name="T59" fmla="*/ 181 h 231"/>
                <a:gd name="T60" fmla="*/ 195 w 195"/>
                <a:gd name="T61" fmla="*/ 228 h 231"/>
                <a:gd name="T62" fmla="*/ 157 w 195"/>
                <a:gd name="T63" fmla="*/ 228 h 231"/>
                <a:gd name="T64" fmla="*/ 135 w 195"/>
                <a:gd name="T65" fmla="*/ 20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5" h="231">
                  <a:moveTo>
                    <a:pt x="49" y="53"/>
                  </a:moveTo>
                  <a:lnTo>
                    <a:pt x="49" y="53"/>
                  </a:lnTo>
                  <a:lnTo>
                    <a:pt x="49" y="56"/>
                  </a:lnTo>
                  <a:cubicBezTo>
                    <a:pt x="49" y="68"/>
                    <a:pt x="57" y="79"/>
                    <a:pt x="70" y="94"/>
                  </a:cubicBezTo>
                  <a:cubicBezTo>
                    <a:pt x="89" y="83"/>
                    <a:pt x="107" y="70"/>
                    <a:pt x="107" y="53"/>
                  </a:cubicBezTo>
                  <a:lnTo>
                    <a:pt x="107" y="50"/>
                  </a:lnTo>
                  <a:cubicBezTo>
                    <a:pt x="107" y="34"/>
                    <a:pt x="94" y="25"/>
                    <a:pt x="79" y="25"/>
                  </a:cubicBezTo>
                  <a:cubicBezTo>
                    <a:pt x="62" y="25"/>
                    <a:pt x="49" y="37"/>
                    <a:pt x="49" y="53"/>
                  </a:cubicBezTo>
                  <a:close/>
                  <a:moveTo>
                    <a:pt x="118" y="185"/>
                  </a:moveTo>
                  <a:lnTo>
                    <a:pt x="118" y="185"/>
                  </a:lnTo>
                  <a:lnTo>
                    <a:pt x="61" y="124"/>
                  </a:lnTo>
                  <a:cubicBezTo>
                    <a:pt x="44" y="133"/>
                    <a:pt x="31" y="143"/>
                    <a:pt x="31" y="165"/>
                  </a:cubicBezTo>
                  <a:lnTo>
                    <a:pt x="31" y="170"/>
                  </a:lnTo>
                  <a:cubicBezTo>
                    <a:pt x="31" y="192"/>
                    <a:pt x="47" y="206"/>
                    <a:pt x="73" y="206"/>
                  </a:cubicBezTo>
                  <a:cubicBezTo>
                    <a:pt x="93" y="206"/>
                    <a:pt x="108" y="198"/>
                    <a:pt x="118" y="185"/>
                  </a:cubicBezTo>
                  <a:close/>
                  <a:moveTo>
                    <a:pt x="135" y="203"/>
                  </a:moveTo>
                  <a:lnTo>
                    <a:pt x="135" y="203"/>
                  </a:lnTo>
                  <a:cubicBezTo>
                    <a:pt x="125" y="214"/>
                    <a:pt x="105" y="231"/>
                    <a:pt x="70" y="231"/>
                  </a:cubicBezTo>
                  <a:cubicBezTo>
                    <a:pt x="25" y="231"/>
                    <a:pt x="0" y="204"/>
                    <a:pt x="0" y="170"/>
                  </a:cubicBezTo>
                  <a:cubicBezTo>
                    <a:pt x="0" y="137"/>
                    <a:pt x="22" y="120"/>
                    <a:pt x="45" y="107"/>
                  </a:cubicBezTo>
                  <a:cubicBezTo>
                    <a:pt x="31" y="91"/>
                    <a:pt x="21" y="74"/>
                    <a:pt x="21" y="54"/>
                  </a:cubicBezTo>
                  <a:cubicBezTo>
                    <a:pt x="21" y="24"/>
                    <a:pt x="44" y="0"/>
                    <a:pt x="80" y="0"/>
                  </a:cubicBezTo>
                  <a:cubicBezTo>
                    <a:pt x="113" y="0"/>
                    <a:pt x="136" y="20"/>
                    <a:pt x="136" y="49"/>
                  </a:cubicBezTo>
                  <a:cubicBezTo>
                    <a:pt x="136" y="78"/>
                    <a:pt x="113" y="95"/>
                    <a:pt x="86" y="110"/>
                  </a:cubicBezTo>
                  <a:lnTo>
                    <a:pt x="133" y="161"/>
                  </a:lnTo>
                  <a:cubicBezTo>
                    <a:pt x="139" y="145"/>
                    <a:pt x="142" y="127"/>
                    <a:pt x="143" y="109"/>
                  </a:cubicBezTo>
                  <a:lnTo>
                    <a:pt x="189" y="109"/>
                  </a:lnTo>
                  <a:lnTo>
                    <a:pt x="189" y="134"/>
                  </a:lnTo>
                  <a:lnTo>
                    <a:pt x="167" y="134"/>
                  </a:lnTo>
                  <a:cubicBezTo>
                    <a:pt x="164" y="152"/>
                    <a:pt x="158" y="167"/>
                    <a:pt x="151" y="181"/>
                  </a:cubicBezTo>
                  <a:lnTo>
                    <a:pt x="195" y="228"/>
                  </a:lnTo>
                  <a:lnTo>
                    <a:pt x="157" y="228"/>
                  </a:lnTo>
                  <a:lnTo>
                    <a:pt x="135" y="203"/>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396" name="Freeform 273">
              <a:extLst>
                <a:ext uri="{FF2B5EF4-FFF2-40B4-BE49-F238E27FC236}">
                  <a16:creationId xmlns:a16="http://schemas.microsoft.com/office/drawing/2014/main" id="{14110AD7-FA66-4E14-A1C7-CAA7303A2D97}"/>
                </a:ext>
              </a:extLst>
            </p:cNvPr>
            <p:cNvSpPr>
              <a:spLocks/>
            </p:cNvSpPr>
            <p:nvPr/>
          </p:nvSpPr>
          <p:spPr bwMode="auto">
            <a:xfrm>
              <a:off x="4668838" y="3479800"/>
              <a:ext cx="50800" cy="82550"/>
            </a:xfrm>
            <a:custGeom>
              <a:avLst/>
              <a:gdLst>
                <a:gd name="T0" fmla="*/ 0 w 139"/>
                <a:gd name="T1" fmla="*/ 224 h 224"/>
                <a:gd name="T2" fmla="*/ 0 w 139"/>
                <a:gd name="T3" fmla="*/ 224 h 224"/>
                <a:gd name="T4" fmla="*/ 0 w 139"/>
                <a:gd name="T5" fmla="*/ 0 h 224"/>
                <a:gd name="T6" fmla="*/ 139 w 139"/>
                <a:gd name="T7" fmla="*/ 0 h 224"/>
                <a:gd name="T8" fmla="*/ 139 w 139"/>
                <a:gd name="T9" fmla="*/ 28 h 224"/>
                <a:gd name="T10" fmla="*/ 31 w 139"/>
                <a:gd name="T11" fmla="*/ 28 h 224"/>
                <a:gd name="T12" fmla="*/ 31 w 139"/>
                <a:gd name="T13" fmla="*/ 93 h 224"/>
                <a:gd name="T14" fmla="*/ 131 w 139"/>
                <a:gd name="T15" fmla="*/ 93 h 224"/>
                <a:gd name="T16" fmla="*/ 131 w 139"/>
                <a:gd name="T17" fmla="*/ 120 h 224"/>
                <a:gd name="T18" fmla="*/ 31 w 139"/>
                <a:gd name="T19" fmla="*/ 120 h 224"/>
                <a:gd name="T20" fmla="*/ 31 w 139"/>
                <a:gd name="T21" fmla="*/ 196 h 224"/>
                <a:gd name="T22" fmla="*/ 139 w 139"/>
                <a:gd name="T23" fmla="*/ 196 h 224"/>
                <a:gd name="T24" fmla="*/ 139 w 139"/>
                <a:gd name="T25" fmla="*/ 224 h 224"/>
                <a:gd name="T26" fmla="*/ 0 w 139"/>
                <a:gd name="T27" fmla="*/ 22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9" h="224">
                  <a:moveTo>
                    <a:pt x="0" y="224"/>
                  </a:moveTo>
                  <a:lnTo>
                    <a:pt x="0" y="224"/>
                  </a:lnTo>
                  <a:lnTo>
                    <a:pt x="0" y="0"/>
                  </a:lnTo>
                  <a:lnTo>
                    <a:pt x="139" y="0"/>
                  </a:lnTo>
                  <a:lnTo>
                    <a:pt x="139" y="28"/>
                  </a:lnTo>
                  <a:lnTo>
                    <a:pt x="31" y="28"/>
                  </a:lnTo>
                  <a:lnTo>
                    <a:pt x="31" y="93"/>
                  </a:lnTo>
                  <a:lnTo>
                    <a:pt x="131" y="93"/>
                  </a:lnTo>
                  <a:lnTo>
                    <a:pt x="131" y="120"/>
                  </a:lnTo>
                  <a:lnTo>
                    <a:pt x="31" y="120"/>
                  </a:lnTo>
                  <a:lnTo>
                    <a:pt x="31" y="196"/>
                  </a:lnTo>
                  <a:lnTo>
                    <a:pt x="139" y="196"/>
                  </a:lnTo>
                  <a:lnTo>
                    <a:pt x="139" y="224"/>
                  </a:lnTo>
                  <a:lnTo>
                    <a:pt x="0" y="224"/>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397" name="Freeform 274">
              <a:extLst>
                <a:ext uri="{FF2B5EF4-FFF2-40B4-BE49-F238E27FC236}">
                  <a16:creationId xmlns:a16="http://schemas.microsoft.com/office/drawing/2014/main" id="{22DD4A24-0A06-4B61-87FA-3B497D135CC7}"/>
                </a:ext>
              </a:extLst>
            </p:cNvPr>
            <p:cNvSpPr>
              <a:spLocks/>
            </p:cNvSpPr>
            <p:nvPr/>
          </p:nvSpPr>
          <p:spPr bwMode="auto">
            <a:xfrm>
              <a:off x="4737100" y="3500438"/>
              <a:ext cx="49213" cy="61913"/>
            </a:xfrm>
            <a:custGeom>
              <a:avLst/>
              <a:gdLst>
                <a:gd name="T0" fmla="*/ 0 w 133"/>
                <a:gd name="T1" fmla="*/ 170 h 170"/>
                <a:gd name="T2" fmla="*/ 0 w 133"/>
                <a:gd name="T3" fmla="*/ 170 h 170"/>
                <a:gd name="T4" fmla="*/ 0 w 133"/>
                <a:gd name="T5" fmla="*/ 4 h 170"/>
                <a:gd name="T6" fmla="*/ 30 w 133"/>
                <a:gd name="T7" fmla="*/ 4 h 170"/>
                <a:gd name="T8" fmla="*/ 30 w 133"/>
                <a:gd name="T9" fmla="*/ 31 h 170"/>
                <a:gd name="T10" fmla="*/ 31 w 133"/>
                <a:gd name="T11" fmla="*/ 31 h 170"/>
                <a:gd name="T12" fmla="*/ 78 w 133"/>
                <a:gd name="T13" fmla="*/ 0 h 170"/>
                <a:gd name="T14" fmla="*/ 133 w 133"/>
                <a:gd name="T15" fmla="*/ 64 h 170"/>
                <a:gd name="T16" fmla="*/ 133 w 133"/>
                <a:gd name="T17" fmla="*/ 170 h 170"/>
                <a:gd name="T18" fmla="*/ 103 w 133"/>
                <a:gd name="T19" fmla="*/ 170 h 170"/>
                <a:gd name="T20" fmla="*/ 103 w 133"/>
                <a:gd name="T21" fmla="*/ 68 h 170"/>
                <a:gd name="T22" fmla="*/ 68 w 133"/>
                <a:gd name="T23" fmla="*/ 26 h 170"/>
                <a:gd name="T24" fmla="*/ 30 w 133"/>
                <a:gd name="T25" fmla="*/ 56 h 170"/>
                <a:gd name="T26" fmla="*/ 30 w 133"/>
                <a:gd name="T27" fmla="*/ 170 h 170"/>
                <a:gd name="T28" fmla="*/ 0 w 133"/>
                <a:gd name="T29" fmla="*/ 1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3" h="170">
                  <a:moveTo>
                    <a:pt x="0" y="170"/>
                  </a:moveTo>
                  <a:lnTo>
                    <a:pt x="0" y="170"/>
                  </a:lnTo>
                  <a:lnTo>
                    <a:pt x="0" y="4"/>
                  </a:lnTo>
                  <a:lnTo>
                    <a:pt x="30" y="4"/>
                  </a:lnTo>
                  <a:lnTo>
                    <a:pt x="30" y="31"/>
                  </a:lnTo>
                  <a:lnTo>
                    <a:pt x="31" y="31"/>
                  </a:lnTo>
                  <a:cubicBezTo>
                    <a:pt x="39" y="13"/>
                    <a:pt x="53" y="0"/>
                    <a:pt x="78" y="0"/>
                  </a:cubicBezTo>
                  <a:cubicBezTo>
                    <a:pt x="112" y="0"/>
                    <a:pt x="133" y="23"/>
                    <a:pt x="133" y="64"/>
                  </a:cubicBezTo>
                  <a:lnTo>
                    <a:pt x="133" y="170"/>
                  </a:lnTo>
                  <a:lnTo>
                    <a:pt x="103" y="170"/>
                  </a:lnTo>
                  <a:lnTo>
                    <a:pt x="103" y="68"/>
                  </a:lnTo>
                  <a:cubicBezTo>
                    <a:pt x="103" y="40"/>
                    <a:pt x="91" y="26"/>
                    <a:pt x="68" y="26"/>
                  </a:cubicBezTo>
                  <a:cubicBezTo>
                    <a:pt x="49" y="26"/>
                    <a:pt x="30" y="36"/>
                    <a:pt x="30" y="56"/>
                  </a:cubicBezTo>
                  <a:lnTo>
                    <a:pt x="30" y="170"/>
                  </a:lnTo>
                  <a:lnTo>
                    <a:pt x="0" y="170"/>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398" name="Freeform 275">
              <a:extLst>
                <a:ext uri="{FF2B5EF4-FFF2-40B4-BE49-F238E27FC236}">
                  <a16:creationId xmlns:a16="http://schemas.microsoft.com/office/drawing/2014/main" id="{023D99F7-E7CB-4AD7-A3CE-85FCFB1935F5}"/>
                </a:ext>
              </a:extLst>
            </p:cNvPr>
            <p:cNvSpPr>
              <a:spLocks/>
            </p:cNvSpPr>
            <p:nvPr/>
          </p:nvSpPr>
          <p:spPr bwMode="auto">
            <a:xfrm>
              <a:off x="4800600" y="3500438"/>
              <a:ext cx="50800" cy="63500"/>
            </a:xfrm>
            <a:custGeom>
              <a:avLst/>
              <a:gdLst>
                <a:gd name="T0" fmla="*/ 0 w 139"/>
                <a:gd name="T1" fmla="*/ 87 h 173"/>
                <a:gd name="T2" fmla="*/ 0 w 139"/>
                <a:gd name="T3" fmla="*/ 87 h 173"/>
                <a:gd name="T4" fmla="*/ 75 w 139"/>
                <a:gd name="T5" fmla="*/ 0 h 173"/>
                <a:gd name="T6" fmla="*/ 138 w 139"/>
                <a:gd name="T7" fmla="*/ 40 h 173"/>
                <a:gd name="T8" fmla="*/ 113 w 139"/>
                <a:gd name="T9" fmla="*/ 52 h 173"/>
                <a:gd name="T10" fmla="*/ 75 w 139"/>
                <a:gd name="T11" fmla="*/ 26 h 173"/>
                <a:gd name="T12" fmla="*/ 32 w 139"/>
                <a:gd name="T13" fmla="*/ 72 h 173"/>
                <a:gd name="T14" fmla="*/ 32 w 139"/>
                <a:gd name="T15" fmla="*/ 101 h 173"/>
                <a:gd name="T16" fmla="*/ 75 w 139"/>
                <a:gd name="T17" fmla="*/ 148 h 173"/>
                <a:gd name="T18" fmla="*/ 117 w 139"/>
                <a:gd name="T19" fmla="*/ 120 h 173"/>
                <a:gd name="T20" fmla="*/ 139 w 139"/>
                <a:gd name="T21" fmla="*/ 133 h 173"/>
                <a:gd name="T22" fmla="*/ 75 w 139"/>
                <a:gd name="T23" fmla="*/ 173 h 173"/>
                <a:gd name="T24" fmla="*/ 0 w 139"/>
                <a:gd name="T25" fmla="*/ 87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9" h="173">
                  <a:moveTo>
                    <a:pt x="0" y="87"/>
                  </a:moveTo>
                  <a:lnTo>
                    <a:pt x="0" y="87"/>
                  </a:lnTo>
                  <a:cubicBezTo>
                    <a:pt x="0" y="34"/>
                    <a:pt x="28" y="0"/>
                    <a:pt x="75" y="0"/>
                  </a:cubicBezTo>
                  <a:cubicBezTo>
                    <a:pt x="108" y="0"/>
                    <a:pt x="128" y="16"/>
                    <a:pt x="138" y="40"/>
                  </a:cubicBezTo>
                  <a:lnTo>
                    <a:pt x="113" y="52"/>
                  </a:lnTo>
                  <a:cubicBezTo>
                    <a:pt x="108" y="35"/>
                    <a:pt x="94" y="26"/>
                    <a:pt x="75" y="26"/>
                  </a:cubicBezTo>
                  <a:cubicBezTo>
                    <a:pt x="46" y="26"/>
                    <a:pt x="32" y="45"/>
                    <a:pt x="32" y="72"/>
                  </a:cubicBezTo>
                  <a:lnTo>
                    <a:pt x="32" y="101"/>
                  </a:lnTo>
                  <a:cubicBezTo>
                    <a:pt x="32" y="128"/>
                    <a:pt x="46" y="148"/>
                    <a:pt x="75" y="148"/>
                  </a:cubicBezTo>
                  <a:cubicBezTo>
                    <a:pt x="95" y="148"/>
                    <a:pt x="109" y="138"/>
                    <a:pt x="117" y="120"/>
                  </a:cubicBezTo>
                  <a:lnTo>
                    <a:pt x="139" y="133"/>
                  </a:lnTo>
                  <a:cubicBezTo>
                    <a:pt x="128" y="158"/>
                    <a:pt x="107" y="173"/>
                    <a:pt x="75" y="173"/>
                  </a:cubicBezTo>
                  <a:cubicBezTo>
                    <a:pt x="28" y="173"/>
                    <a:pt x="0" y="140"/>
                    <a:pt x="0" y="87"/>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399" name="Freeform 276">
              <a:extLst>
                <a:ext uri="{FF2B5EF4-FFF2-40B4-BE49-F238E27FC236}">
                  <a16:creationId xmlns:a16="http://schemas.microsoft.com/office/drawing/2014/main" id="{8AA4E9B7-E639-4E51-89D3-48F5DC40E559}"/>
                </a:ext>
              </a:extLst>
            </p:cNvPr>
            <p:cNvSpPr>
              <a:spLocks/>
            </p:cNvSpPr>
            <p:nvPr/>
          </p:nvSpPr>
          <p:spPr bwMode="auto">
            <a:xfrm>
              <a:off x="4864100" y="3502025"/>
              <a:ext cx="31750" cy="60325"/>
            </a:xfrm>
            <a:custGeom>
              <a:avLst/>
              <a:gdLst>
                <a:gd name="T0" fmla="*/ 0 w 88"/>
                <a:gd name="T1" fmla="*/ 166 h 166"/>
                <a:gd name="T2" fmla="*/ 0 w 88"/>
                <a:gd name="T3" fmla="*/ 166 h 166"/>
                <a:gd name="T4" fmla="*/ 0 w 88"/>
                <a:gd name="T5" fmla="*/ 0 h 166"/>
                <a:gd name="T6" fmla="*/ 30 w 88"/>
                <a:gd name="T7" fmla="*/ 0 h 166"/>
                <a:gd name="T8" fmla="*/ 30 w 88"/>
                <a:gd name="T9" fmla="*/ 31 h 166"/>
                <a:gd name="T10" fmla="*/ 31 w 88"/>
                <a:gd name="T11" fmla="*/ 31 h 166"/>
                <a:gd name="T12" fmla="*/ 78 w 88"/>
                <a:gd name="T13" fmla="*/ 0 h 166"/>
                <a:gd name="T14" fmla="*/ 88 w 88"/>
                <a:gd name="T15" fmla="*/ 0 h 166"/>
                <a:gd name="T16" fmla="*/ 88 w 88"/>
                <a:gd name="T17" fmla="*/ 30 h 166"/>
                <a:gd name="T18" fmla="*/ 73 w 88"/>
                <a:gd name="T19" fmla="*/ 30 h 166"/>
                <a:gd name="T20" fmla="*/ 30 w 88"/>
                <a:gd name="T21" fmla="*/ 57 h 166"/>
                <a:gd name="T22" fmla="*/ 30 w 88"/>
                <a:gd name="T23" fmla="*/ 166 h 166"/>
                <a:gd name="T24" fmla="*/ 0 w 88"/>
                <a:gd name="T25" fmla="*/ 166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 h="166">
                  <a:moveTo>
                    <a:pt x="0" y="166"/>
                  </a:moveTo>
                  <a:lnTo>
                    <a:pt x="0" y="166"/>
                  </a:lnTo>
                  <a:lnTo>
                    <a:pt x="0" y="0"/>
                  </a:lnTo>
                  <a:lnTo>
                    <a:pt x="30" y="0"/>
                  </a:lnTo>
                  <a:lnTo>
                    <a:pt x="30" y="31"/>
                  </a:lnTo>
                  <a:lnTo>
                    <a:pt x="31" y="31"/>
                  </a:lnTo>
                  <a:cubicBezTo>
                    <a:pt x="37" y="15"/>
                    <a:pt x="51" y="0"/>
                    <a:pt x="78" y="0"/>
                  </a:cubicBezTo>
                  <a:lnTo>
                    <a:pt x="88" y="0"/>
                  </a:lnTo>
                  <a:lnTo>
                    <a:pt x="88" y="30"/>
                  </a:lnTo>
                  <a:lnTo>
                    <a:pt x="73" y="30"/>
                  </a:lnTo>
                  <a:cubicBezTo>
                    <a:pt x="46" y="30"/>
                    <a:pt x="30" y="40"/>
                    <a:pt x="30" y="57"/>
                  </a:cubicBezTo>
                  <a:lnTo>
                    <a:pt x="30" y="166"/>
                  </a:lnTo>
                  <a:lnTo>
                    <a:pt x="0" y="166"/>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400" name="Freeform 277">
              <a:extLst>
                <a:ext uri="{FF2B5EF4-FFF2-40B4-BE49-F238E27FC236}">
                  <a16:creationId xmlns:a16="http://schemas.microsoft.com/office/drawing/2014/main" id="{F34F2B3B-7743-4B46-AC7C-CA9B61AE8B13}"/>
                </a:ext>
              </a:extLst>
            </p:cNvPr>
            <p:cNvSpPr>
              <a:spLocks/>
            </p:cNvSpPr>
            <p:nvPr/>
          </p:nvSpPr>
          <p:spPr bwMode="auto">
            <a:xfrm>
              <a:off x="4900613" y="3502025"/>
              <a:ext cx="55563" cy="84138"/>
            </a:xfrm>
            <a:custGeom>
              <a:avLst/>
              <a:gdLst>
                <a:gd name="T0" fmla="*/ 124 w 153"/>
                <a:gd name="T1" fmla="*/ 0 h 230"/>
                <a:gd name="T2" fmla="*/ 124 w 153"/>
                <a:gd name="T3" fmla="*/ 0 h 230"/>
                <a:gd name="T4" fmla="*/ 153 w 153"/>
                <a:gd name="T5" fmla="*/ 0 h 230"/>
                <a:gd name="T6" fmla="*/ 81 w 153"/>
                <a:gd name="T7" fmla="*/ 202 h 230"/>
                <a:gd name="T8" fmla="*/ 40 w 153"/>
                <a:gd name="T9" fmla="*/ 230 h 230"/>
                <a:gd name="T10" fmla="*/ 23 w 153"/>
                <a:gd name="T11" fmla="*/ 230 h 230"/>
                <a:gd name="T12" fmla="*/ 23 w 153"/>
                <a:gd name="T13" fmla="*/ 204 h 230"/>
                <a:gd name="T14" fmla="*/ 51 w 153"/>
                <a:gd name="T15" fmla="*/ 204 h 230"/>
                <a:gd name="T16" fmla="*/ 62 w 153"/>
                <a:gd name="T17" fmla="*/ 172 h 230"/>
                <a:gd name="T18" fmla="*/ 0 w 153"/>
                <a:gd name="T19" fmla="*/ 0 h 230"/>
                <a:gd name="T20" fmla="*/ 30 w 153"/>
                <a:gd name="T21" fmla="*/ 0 h 230"/>
                <a:gd name="T22" fmla="*/ 67 w 153"/>
                <a:gd name="T23" fmla="*/ 106 h 230"/>
                <a:gd name="T24" fmla="*/ 75 w 153"/>
                <a:gd name="T25" fmla="*/ 137 h 230"/>
                <a:gd name="T26" fmla="*/ 77 w 153"/>
                <a:gd name="T27" fmla="*/ 137 h 230"/>
                <a:gd name="T28" fmla="*/ 87 w 153"/>
                <a:gd name="T29" fmla="*/ 106 h 230"/>
                <a:gd name="T30" fmla="*/ 124 w 153"/>
                <a:gd name="T31"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3" h="230">
                  <a:moveTo>
                    <a:pt x="124" y="0"/>
                  </a:moveTo>
                  <a:lnTo>
                    <a:pt x="124" y="0"/>
                  </a:lnTo>
                  <a:lnTo>
                    <a:pt x="153" y="0"/>
                  </a:lnTo>
                  <a:lnTo>
                    <a:pt x="81" y="202"/>
                  </a:lnTo>
                  <a:cubicBezTo>
                    <a:pt x="73" y="223"/>
                    <a:pt x="65" y="230"/>
                    <a:pt x="40" y="230"/>
                  </a:cubicBezTo>
                  <a:lnTo>
                    <a:pt x="23" y="230"/>
                  </a:lnTo>
                  <a:lnTo>
                    <a:pt x="23" y="204"/>
                  </a:lnTo>
                  <a:lnTo>
                    <a:pt x="51" y="204"/>
                  </a:lnTo>
                  <a:lnTo>
                    <a:pt x="62" y="172"/>
                  </a:lnTo>
                  <a:lnTo>
                    <a:pt x="0" y="0"/>
                  </a:lnTo>
                  <a:lnTo>
                    <a:pt x="30" y="0"/>
                  </a:lnTo>
                  <a:lnTo>
                    <a:pt x="67" y="106"/>
                  </a:lnTo>
                  <a:lnTo>
                    <a:pt x="75" y="137"/>
                  </a:lnTo>
                  <a:lnTo>
                    <a:pt x="77" y="137"/>
                  </a:lnTo>
                  <a:lnTo>
                    <a:pt x="87" y="106"/>
                  </a:lnTo>
                  <a:lnTo>
                    <a:pt x="124" y="0"/>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401" name="Freeform 278">
              <a:extLst>
                <a:ext uri="{FF2B5EF4-FFF2-40B4-BE49-F238E27FC236}">
                  <a16:creationId xmlns:a16="http://schemas.microsoft.com/office/drawing/2014/main" id="{61B76CCD-510E-4134-9DD3-0AEBA6E7E02D}"/>
                </a:ext>
              </a:extLst>
            </p:cNvPr>
            <p:cNvSpPr>
              <a:spLocks noEditPoints="1"/>
            </p:cNvSpPr>
            <p:nvPr/>
          </p:nvSpPr>
          <p:spPr bwMode="auto">
            <a:xfrm>
              <a:off x="4968875" y="3500438"/>
              <a:ext cx="52388" cy="85725"/>
            </a:xfrm>
            <a:custGeom>
              <a:avLst/>
              <a:gdLst>
                <a:gd name="T0" fmla="*/ 113 w 145"/>
                <a:gd name="T1" fmla="*/ 101 h 234"/>
                <a:gd name="T2" fmla="*/ 113 w 145"/>
                <a:gd name="T3" fmla="*/ 101 h 234"/>
                <a:gd name="T4" fmla="*/ 113 w 145"/>
                <a:gd name="T5" fmla="*/ 73 h 234"/>
                <a:gd name="T6" fmla="*/ 70 w 145"/>
                <a:gd name="T7" fmla="*/ 26 h 234"/>
                <a:gd name="T8" fmla="*/ 29 w 145"/>
                <a:gd name="T9" fmla="*/ 56 h 234"/>
                <a:gd name="T10" fmla="*/ 29 w 145"/>
                <a:gd name="T11" fmla="*/ 117 h 234"/>
                <a:gd name="T12" fmla="*/ 70 w 145"/>
                <a:gd name="T13" fmla="*/ 147 h 234"/>
                <a:gd name="T14" fmla="*/ 113 w 145"/>
                <a:gd name="T15" fmla="*/ 101 h 234"/>
                <a:gd name="T16" fmla="*/ 0 w 145"/>
                <a:gd name="T17" fmla="*/ 4 h 234"/>
                <a:gd name="T18" fmla="*/ 0 w 145"/>
                <a:gd name="T19" fmla="*/ 4 h 234"/>
                <a:gd name="T20" fmla="*/ 29 w 145"/>
                <a:gd name="T21" fmla="*/ 4 h 234"/>
                <a:gd name="T22" fmla="*/ 29 w 145"/>
                <a:gd name="T23" fmla="*/ 31 h 234"/>
                <a:gd name="T24" fmla="*/ 31 w 145"/>
                <a:gd name="T25" fmla="*/ 31 h 234"/>
                <a:gd name="T26" fmla="*/ 78 w 145"/>
                <a:gd name="T27" fmla="*/ 0 h 234"/>
                <a:gd name="T28" fmla="*/ 145 w 145"/>
                <a:gd name="T29" fmla="*/ 87 h 234"/>
                <a:gd name="T30" fmla="*/ 78 w 145"/>
                <a:gd name="T31" fmla="*/ 173 h 234"/>
                <a:gd name="T32" fmla="*/ 31 w 145"/>
                <a:gd name="T33" fmla="*/ 142 h 234"/>
                <a:gd name="T34" fmla="*/ 29 w 145"/>
                <a:gd name="T35" fmla="*/ 142 h 234"/>
                <a:gd name="T36" fmla="*/ 29 w 145"/>
                <a:gd name="T37" fmla="*/ 234 h 234"/>
                <a:gd name="T38" fmla="*/ 0 w 145"/>
                <a:gd name="T39" fmla="*/ 234 h 234"/>
                <a:gd name="T40" fmla="*/ 0 w 145"/>
                <a:gd name="T41" fmla="*/ 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5" h="234">
                  <a:moveTo>
                    <a:pt x="113" y="101"/>
                  </a:moveTo>
                  <a:lnTo>
                    <a:pt x="113" y="101"/>
                  </a:lnTo>
                  <a:lnTo>
                    <a:pt x="113" y="73"/>
                  </a:lnTo>
                  <a:cubicBezTo>
                    <a:pt x="113" y="45"/>
                    <a:pt x="96" y="26"/>
                    <a:pt x="70" y="26"/>
                  </a:cubicBezTo>
                  <a:cubicBezTo>
                    <a:pt x="47" y="26"/>
                    <a:pt x="29" y="39"/>
                    <a:pt x="29" y="56"/>
                  </a:cubicBezTo>
                  <a:lnTo>
                    <a:pt x="29" y="117"/>
                  </a:lnTo>
                  <a:cubicBezTo>
                    <a:pt x="29" y="135"/>
                    <a:pt x="47" y="147"/>
                    <a:pt x="70" y="147"/>
                  </a:cubicBezTo>
                  <a:cubicBezTo>
                    <a:pt x="96" y="147"/>
                    <a:pt x="113" y="129"/>
                    <a:pt x="113" y="101"/>
                  </a:cubicBezTo>
                  <a:close/>
                  <a:moveTo>
                    <a:pt x="0" y="4"/>
                  </a:moveTo>
                  <a:lnTo>
                    <a:pt x="0" y="4"/>
                  </a:lnTo>
                  <a:lnTo>
                    <a:pt x="29" y="4"/>
                  </a:lnTo>
                  <a:lnTo>
                    <a:pt x="29" y="31"/>
                  </a:lnTo>
                  <a:lnTo>
                    <a:pt x="31" y="31"/>
                  </a:lnTo>
                  <a:cubicBezTo>
                    <a:pt x="38" y="11"/>
                    <a:pt x="56" y="0"/>
                    <a:pt x="78" y="0"/>
                  </a:cubicBezTo>
                  <a:cubicBezTo>
                    <a:pt x="120" y="0"/>
                    <a:pt x="145" y="33"/>
                    <a:pt x="145" y="87"/>
                  </a:cubicBezTo>
                  <a:cubicBezTo>
                    <a:pt x="145" y="140"/>
                    <a:pt x="120" y="173"/>
                    <a:pt x="78" y="173"/>
                  </a:cubicBezTo>
                  <a:cubicBezTo>
                    <a:pt x="56" y="173"/>
                    <a:pt x="38" y="163"/>
                    <a:pt x="31" y="142"/>
                  </a:cubicBezTo>
                  <a:lnTo>
                    <a:pt x="29" y="142"/>
                  </a:lnTo>
                  <a:lnTo>
                    <a:pt x="29" y="234"/>
                  </a:lnTo>
                  <a:lnTo>
                    <a:pt x="0" y="234"/>
                  </a:lnTo>
                  <a:lnTo>
                    <a:pt x="0" y="4"/>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402" name="Freeform 279">
              <a:extLst>
                <a:ext uri="{FF2B5EF4-FFF2-40B4-BE49-F238E27FC236}">
                  <a16:creationId xmlns:a16="http://schemas.microsoft.com/office/drawing/2014/main" id="{A9B0B163-D95E-4E4D-ABBB-25FF3EF189E3}"/>
                </a:ext>
              </a:extLst>
            </p:cNvPr>
            <p:cNvSpPr>
              <a:spLocks/>
            </p:cNvSpPr>
            <p:nvPr/>
          </p:nvSpPr>
          <p:spPr bwMode="auto">
            <a:xfrm>
              <a:off x="5029200" y="3484563"/>
              <a:ext cx="33338" cy="77788"/>
            </a:xfrm>
            <a:custGeom>
              <a:avLst/>
              <a:gdLst>
                <a:gd name="T0" fmla="*/ 58 w 91"/>
                <a:gd name="T1" fmla="*/ 212 h 212"/>
                <a:gd name="T2" fmla="*/ 58 w 91"/>
                <a:gd name="T3" fmla="*/ 212 h 212"/>
                <a:gd name="T4" fmla="*/ 26 w 91"/>
                <a:gd name="T5" fmla="*/ 180 h 212"/>
                <a:gd name="T6" fmla="*/ 26 w 91"/>
                <a:gd name="T7" fmla="*/ 71 h 212"/>
                <a:gd name="T8" fmla="*/ 0 w 91"/>
                <a:gd name="T9" fmla="*/ 71 h 212"/>
                <a:gd name="T10" fmla="*/ 0 w 91"/>
                <a:gd name="T11" fmla="*/ 46 h 212"/>
                <a:gd name="T12" fmla="*/ 14 w 91"/>
                <a:gd name="T13" fmla="*/ 46 h 212"/>
                <a:gd name="T14" fmla="*/ 29 w 91"/>
                <a:gd name="T15" fmla="*/ 30 h 212"/>
                <a:gd name="T16" fmla="*/ 29 w 91"/>
                <a:gd name="T17" fmla="*/ 0 h 212"/>
                <a:gd name="T18" fmla="*/ 56 w 91"/>
                <a:gd name="T19" fmla="*/ 0 h 212"/>
                <a:gd name="T20" fmla="*/ 56 w 91"/>
                <a:gd name="T21" fmla="*/ 46 h 212"/>
                <a:gd name="T22" fmla="*/ 91 w 91"/>
                <a:gd name="T23" fmla="*/ 46 h 212"/>
                <a:gd name="T24" fmla="*/ 91 w 91"/>
                <a:gd name="T25" fmla="*/ 71 h 212"/>
                <a:gd name="T26" fmla="*/ 56 w 91"/>
                <a:gd name="T27" fmla="*/ 71 h 212"/>
                <a:gd name="T28" fmla="*/ 56 w 91"/>
                <a:gd name="T29" fmla="*/ 186 h 212"/>
                <a:gd name="T30" fmla="*/ 89 w 91"/>
                <a:gd name="T31" fmla="*/ 186 h 212"/>
                <a:gd name="T32" fmla="*/ 89 w 91"/>
                <a:gd name="T33" fmla="*/ 212 h 212"/>
                <a:gd name="T34" fmla="*/ 58 w 91"/>
                <a:gd name="T35" fmla="*/ 21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1" h="212">
                  <a:moveTo>
                    <a:pt x="58" y="212"/>
                  </a:moveTo>
                  <a:lnTo>
                    <a:pt x="58" y="212"/>
                  </a:lnTo>
                  <a:cubicBezTo>
                    <a:pt x="37" y="212"/>
                    <a:pt x="26" y="199"/>
                    <a:pt x="26" y="180"/>
                  </a:cubicBezTo>
                  <a:lnTo>
                    <a:pt x="26" y="71"/>
                  </a:lnTo>
                  <a:lnTo>
                    <a:pt x="0" y="71"/>
                  </a:lnTo>
                  <a:lnTo>
                    <a:pt x="0" y="46"/>
                  </a:lnTo>
                  <a:lnTo>
                    <a:pt x="14" y="46"/>
                  </a:lnTo>
                  <a:cubicBezTo>
                    <a:pt x="26" y="46"/>
                    <a:pt x="29" y="42"/>
                    <a:pt x="29" y="30"/>
                  </a:cubicBezTo>
                  <a:lnTo>
                    <a:pt x="29" y="0"/>
                  </a:lnTo>
                  <a:lnTo>
                    <a:pt x="56" y="0"/>
                  </a:lnTo>
                  <a:lnTo>
                    <a:pt x="56" y="46"/>
                  </a:lnTo>
                  <a:lnTo>
                    <a:pt x="91" y="46"/>
                  </a:lnTo>
                  <a:lnTo>
                    <a:pt x="91" y="71"/>
                  </a:lnTo>
                  <a:lnTo>
                    <a:pt x="56" y="71"/>
                  </a:lnTo>
                  <a:lnTo>
                    <a:pt x="56" y="186"/>
                  </a:lnTo>
                  <a:lnTo>
                    <a:pt x="89" y="186"/>
                  </a:lnTo>
                  <a:lnTo>
                    <a:pt x="89" y="212"/>
                  </a:lnTo>
                  <a:lnTo>
                    <a:pt x="58" y="212"/>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403" name="Freeform 280">
              <a:extLst>
                <a:ext uri="{FF2B5EF4-FFF2-40B4-BE49-F238E27FC236}">
                  <a16:creationId xmlns:a16="http://schemas.microsoft.com/office/drawing/2014/main" id="{6D8B01DC-CF55-4C1B-A2A2-4962BF2F8E6D}"/>
                </a:ext>
              </a:extLst>
            </p:cNvPr>
            <p:cNvSpPr>
              <a:spLocks noEditPoints="1"/>
            </p:cNvSpPr>
            <p:nvPr/>
          </p:nvSpPr>
          <p:spPr bwMode="auto">
            <a:xfrm>
              <a:off x="5073650" y="3500438"/>
              <a:ext cx="53975" cy="63500"/>
            </a:xfrm>
            <a:custGeom>
              <a:avLst/>
              <a:gdLst>
                <a:gd name="T0" fmla="*/ 31 w 148"/>
                <a:gd name="T1" fmla="*/ 71 h 173"/>
                <a:gd name="T2" fmla="*/ 31 w 148"/>
                <a:gd name="T3" fmla="*/ 71 h 173"/>
                <a:gd name="T4" fmla="*/ 31 w 148"/>
                <a:gd name="T5" fmla="*/ 73 h 173"/>
                <a:gd name="T6" fmla="*/ 116 w 148"/>
                <a:gd name="T7" fmla="*/ 73 h 173"/>
                <a:gd name="T8" fmla="*/ 116 w 148"/>
                <a:gd name="T9" fmla="*/ 70 h 173"/>
                <a:gd name="T10" fmla="*/ 75 w 148"/>
                <a:gd name="T11" fmla="*/ 24 h 173"/>
                <a:gd name="T12" fmla="*/ 31 w 148"/>
                <a:gd name="T13" fmla="*/ 71 h 173"/>
                <a:gd name="T14" fmla="*/ 0 w 148"/>
                <a:gd name="T15" fmla="*/ 87 h 173"/>
                <a:gd name="T16" fmla="*/ 0 w 148"/>
                <a:gd name="T17" fmla="*/ 87 h 173"/>
                <a:gd name="T18" fmla="*/ 75 w 148"/>
                <a:gd name="T19" fmla="*/ 0 h 173"/>
                <a:gd name="T20" fmla="*/ 148 w 148"/>
                <a:gd name="T21" fmla="*/ 82 h 173"/>
                <a:gd name="T22" fmla="*/ 148 w 148"/>
                <a:gd name="T23" fmla="*/ 94 h 173"/>
                <a:gd name="T24" fmla="*/ 31 w 148"/>
                <a:gd name="T25" fmla="*/ 94 h 173"/>
                <a:gd name="T26" fmla="*/ 31 w 148"/>
                <a:gd name="T27" fmla="*/ 101 h 173"/>
                <a:gd name="T28" fmla="*/ 78 w 148"/>
                <a:gd name="T29" fmla="*/ 148 h 173"/>
                <a:gd name="T30" fmla="*/ 123 w 148"/>
                <a:gd name="T31" fmla="*/ 121 h 173"/>
                <a:gd name="T32" fmla="*/ 142 w 148"/>
                <a:gd name="T33" fmla="*/ 138 h 173"/>
                <a:gd name="T34" fmla="*/ 75 w 148"/>
                <a:gd name="T35" fmla="*/ 173 h 173"/>
                <a:gd name="T36" fmla="*/ 0 w 148"/>
                <a:gd name="T37" fmla="*/ 87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8" h="173">
                  <a:moveTo>
                    <a:pt x="31" y="71"/>
                  </a:moveTo>
                  <a:lnTo>
                    <a:pt x="31" y="71"/>
                  </a:lnTo>
                  <a:lnTo>
                    <a:pt x="31" y="73"/>
                  </a:lnTo>
                  <a:lnTo>
                    <a:pt x="116" y="73"/>
                  </a:lnTo>
                  <a:lnTo>
                    <a:pt x="116" y="70"/>
                  </a:lnTo>
                  <a:cubicBezTo>
                    <a:pt x="116" y="43"/>
                    <a:pt x="100" y="24"/>
                    <a:pt x="75" y="24"/>
                  </a:cubicBezTo>
                  <a:cubicBezTo>
                    <a:pt x="49" y="24"/>
                    <a:pt x="31" y="44"/>
                    <a:pt x="31" y="71"/>
                  </a:cubicBezTo>
                  <a:close/>
                  <a:moveTo>
                    <a:pt x="0" y="87"/>
                  </a:moveTo>
                  <a:lnTo>
                    <a:pt x="0" y="87"/>
                  </a:lnTo>
                  <a:cubicBezTo>
                    <a:pt x="0" y="34"/>
                    <a:pt x="29" y="0"/>
                    <a:pt x="75" y="0"/>
                  </a:cubicBezTo>
                  <a:cubicBezTo>
                    <a:pt x="122" y="0"/>
                    <a:pt x="148" y="35"/>
                    <a:pt x="148" y="82"/>
                  </a:cubicBezTo>
                  <a:lnTo>
                    <a:pt x="148" y="94"/>
                  </a:lnTo>
                  <a:lnTo>
                    <a:pt x="31" y="94"/>
                  </a:lnTo>
                  <a:lnTo>
                    <a:pt x="31" y="101"/>
                  </a:lnTo>
                  <a:cubicBezTo>
                    <a:pt x="31" y="128"/>
                    <a:pt x="48" y="148"/>
                    <a:pt x="78" y="148"/>
                  </a:cubicBezTo>
                  <a:cubicBezTo>
                    <a:pt x="99" y="148"/>
                    <a:pt x="114" y="138"/>
                    <a:pt x="123" y="121"/>
                  </a:cubicBezTo>
                  <a:lnTo>
                    <a:pt x="142" y="138"/>
                  </a:lnTo>
                  <a:cubicBezTo>
                    <a:pt x="130" y="159"/>
                    <a:pt x="106" y="173"/>
                    <a:pt x="75" y="173"/>
                  </a:cubicBezTo>
                  <a:cubicBezTo>
                    <a:pt x="29" y="173"/>
                    <a:pt x="0" y="139"/>
                    <a:pt x="0" y="87"/>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404" name="Freeform 281">
              <a:extLst>
                <a:ext uri="{FF2B5EF4-FFF2-40B4-BE49-F238E27FC236}">
                  <a16:creationId xmlns:a16="http://schemas.microsoft.com/office/drawing/2014/main" id="{371DB378-E920-418A-9BE0-426AF738FD40}"/>
                </a:ext>
              </a:extLst>
            </p:cNvPr>
            <p:cNvSpPr>
              <a:spLocks noEditPoints="1"/>
            </p:cNvSpPr>
            <p:nvPr/>
          </p:nvSpPr>
          <p:spPr bwMode="auto">
            <a:xfrm>
              <a:off x="5138738" y="3475038"/>
              <a:ext cx="52388" cy="88900"/>
            </a:xfrm>
            <a:custGeom>
              <a:avLst/>
              <a:gdLst>
                <a:gd name="T0" fmla="*/ 115 w 145"/>
                <a:gd name="T1" fmla="*/ 184 h 240"/>
                <a:gd name="T2" fmla="*/ 115 w 145"/>
                <a:gd name="T3" fmla="*/ 184 h 240"/>
                <a:gd name="T4" fmla="*/ 115 w 145"/>
                <a:gd name="T5" fmla="*/ 123 h 240"/>
                <a:gd name="T6" fmla="*/ 75 w 145"/>
                <a:gd name="T7" fmla="*/ 93 h 240"/>
                <a:gd name="T8" fmla="*/ 32 w 145"/>
                <a:gd name="T9" fmla="*/ 140 h 240"/>
                <a:gd name="T10" fmla="*/ 32 w 145"/>
                <a:gd name="T11" fmla="*/ 168 h 240"/>
                <a:gd name="T12" fmla="*/ 75 w 145"/>
                <a:gd name="T13" fmla="*/ 214 h 240"/>
                <a:gd name="T14" fmla="*/ 115 w 145"/>
                <a:gd name="T15" fmla="*/ 184 h 240"/>
                <a:gd name="T16" fmla="*/ 115 w 145"/>
                <a:gd name="T17" fmla="*/ 209 h 240"/>
                <a:gd name="T18" fmla="*/ 115 w 145"/>
                <a:gd name="T19" fmla="*/ 209 h 240"/>
                <a:gd name="T20" fmla="*/ 114 w 145"/>
                <a:gd name="T21" fmla="*/ 209 h 240"/>
                <a:gd name="T22" fmla="*/ 66 w 145"/>
                <a:gd name="T23" fmla="*/ 240 h 240"/>
                <a:gd name="T24" fmla="*/ 0 w 145"/>
                <a:gd name="T25" fmla="*/ 154 h 240"/>
                <a:gd name="T26" fmla="*/ 66 w 145"/>
                <a:gd name="T27" fmla="*/ 67 h 240"/>
                <a:gd name="T28" fmla="*/ 114 w 145"/>
                <a:gd name="T29" fmla="*/ 98 h 240"/>
                <a:gd name="T30" fmla="*/ 115 w 145"/>
                <a:gd name="T31" fmla="*/ 98 h 240"/>
                <a:gd name="T32" fmla="*/ 115 w 145"/>
                <a:gd name="T33" fmla="*/ 0 h 240"/>
                <a:gd name="T34" fmla="*/ 145 w 145"/>
                <a:gd name="T35" fmla="*/ 0 h 240"/>
                <a:gd name="T36" fmla="*/ 145 w 145"/>
                <a:gd name="T37" fmla="*/ 237 h 240"/>
                <a:gd name="T38" fmla="*/ 115 w 145"/>
                <a:gd name="T39" fmla="*/ 237 h 240"/>
                <a:gd name="T40" fmla="*/ 115 w 145"/>
                <a:gd name="T41" fmla="*/ 209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5" h="240">
                  <a:moveTo>
                    <a:pt x="115" y="184"/>
                  </a:moveTo>
                  <a:lnTo>
                    <a:pt x="115" y="184"/>
                  </a:lnTo>
                  <a:lnTo>
                    <a:pt x="115" y="123"/>
                  </a:lnTo>
                  <a:cubicBezTo>
                    <a:pt x="115" y="106"/>
                    <a:pt x="98" y="93"/>
                    <a:pt x="75" y="93"/>
                  </a:cubicBezTo>
                  <a:cubicBezTo>
                    <a:pt x="49" y="93"/>
                    <a:pt x="32" y="112"/>
                    <a:pt x="32" y="140"/>
                  </a:cubicBezTo>
                  <a:lnTo>
                    <a:pt x="32" y="168"/>
                  </a:lnTo>
                  <a:cubicBezTo>
                    <a:pt x="32" y="196"/>
                    <a:pt x="49" y="214"/>
                    <a:pt x="75" y="214"/>
                  </a:cubicBezTo>
                  <a:cubicBezTo>
                    <a:pt x="98" y="214"/>
                    <a:pt x="115" y="202"/>
                    <a:pt x="115" y="184"/>
                  </a:cubicBezTo>
                  <a:close/>
                  <a:moveTo>
                    <a:pt x="115" y="209"/>
                  </a:moveTo>
                  <a:lnTo>
                    <a:pt x="115" y="209"/>
                  </a:lnTo>
                  <a:lnTo>
                    <a:pt x="114" y="209"/>
                  </a:lnTo>
                  <a:cubicBezTo>
                    <a:pt x="106" y="230"/>
                    <a:pt x="89" y="240"/>
                    <a:pt x="66" y="240"/>
                  </a:cubicBezTo>
                  <a:cubicBezTo>
                    <a:pt x="25" y="240"/>
                    <a:pt x="0" y="207"/>
                    <a:pt x="0" y="154"/>
                  </a:cubicBezTo>
                  <a:cubicBezTo>
                    <a:pt x="0" y="100"/>
                    <a:pt x="25" y="67"/>
                    <a:pt x="66" y="67"/>
                  </a:cubicBezTo>
                  <a:cubicBezTo>
                    <a:pt x="89" y="67"/>
                    <a:pt x="106" y="78"/>
                    <a:pt x="114" y="98"/>
                  </a:cubicBezTo>
                  <a:lnTo>
                    <a:pt x="115" y="98"/>
                  </a:lnTo>
                  <a:lnTo>
                    <a:pt x="115" y="0"/>
                  </a:lnTo>
                  <a:lnTo>
                    <a:pt x="145" y="0"/>
                  </a:lnTo>
                  <a:lnTo>
                    <a:pt x="145" y="237"/>
                  </a:lnTo>
                  <a:lnTo>
                    <a:pt x="115" y="237"/>
                  </a:lnTo>
                  <a:lnTo>
                    <a:pt x="115" y="209"/>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405" name="Freeform 282">
              <a:extLst>
                <a:ext uri="{FF2B5EF4-FFF2-40B4-BE49-F238E27FC236}">
                  <a16:creationId xmlns:a16="http://schemas.microsoft.com/office/drawing/2014/main" id="{B2535DD5-0816-40F1-B93A-DD2B9429F163}"/>
                </a:ext>
              </a:extLst>
            </p:cNvPr>
            <p:cNvSpPr>
              <a:spLocks/>
            </p:cNvSpPr>
            <p:nvPr/>
          </p:nvSpPr>
          <p:spPr bwMode="auto">
            <a:xfrm>
              <a:off x="4165600" y="3619500"/>
              <a:ext cx="66675" cy="85725"/>
            </a:xfrm>
            <a:custGeom>
              <a:avLst/>
              <a:gdLst>
                <a:gd name="T0" fmla="*/ 154 w 182"/>
                <a:gd name="T1" fmla="*/ 194 h 231"/>
                <a:gd name="T2" fmla="*/ 154 w 182"/>
                <a:gd name="T3" fmla="*/ 194 h 231"/>
                <a:gd name="T4" fmla="*/ 153 w 182"/>
                <a:gd name="T5" fmla="*/ 194 h 231"/>
                <a:gd name="T6" fmla="*/ 92 w 182"/>
                <a:gd name="T7" fmla="*/ 231 h 231"/>
                <a:gd name="T8" fmla="*/ 0 w 182"/>
                <a:gd name="T9" fmla="*/ 116 h 231"/>
                <a:gd name="T10" fmla="*/ 96 w 182"/>
                <a:gd name="T11" fmla="*/ 0 h 231"/>
                <a:gd name="T12" fmla="*/ 178 w 182"/>
                <a:gd name="T13" fmla="*/ 50 h 231"/>
                <a:gd name="T14" fmla="*/ 152 w 182"/>
                <a:gd name="T15" fmla="*/ 65 h 231"/>
                <a:gd name="T16" fmla="*/ 96 w 182"/>
                <a:gd name="T17" fmla="*/ 28 h 231"/>
                <a:gd name="T18" fmla="*/ 33 w 182"/>
                <a:gd name="T19" fmla="*/ 98 h 231"/>
                <a:gd name="T20" fmla="*/ 33 w 182"/>
                <a:gd name="T21" fmla="*/ 134 h 231"/>
                <a:gd name="T22" fmla="*/ 98 w 182"/>
                <a:gd name="T23" fmla="*/ 204 h 231"/>
                <a:gd name="T24" fmla="*/ 152 w 182"/>
                <a:gd name="T25" fmla="*/ 158 h 231"/>
                <a:gd name="T26" fmla="*/ 152 w 182"/>
                <a:gd name="T27" fmla="*/ 138 h 231"/>
                <a:gd name="T28" fmla="*/ 104 w 182"/>
                <a:gd name="T29" fmla="*/ 138 h 231"/>
                <a:gd name="T30" fmla="*/ 104 w 182"/>
                <a:gd name="T31" fmla="*/ 111 h 231"/>
                <a:gd name="T32" fmla="*/ 182 w 182"/>
                <a:gd name="T33" fmla="*/ 111 h 231"/>
                <a:gd name="T34" fmla="*/ 182 w 182"/>
                <a:gd name="T35" fmla="*/ 228 h 231"/>
                <a:gd name="T36" fmla="*/ 154 w 182"/>
                <a:gd name="T37" fmla="*/ 228 h 231"/>
                <a:gd name="T38" fmla="*/ 154 w 182"/>
                <a:gd name="T39" fmla="*/ 194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2" h="231">
                  <a:moveTo>
                    <a:pt x="154" y="194"/>
                  </a:moveTo>
                  <a:lnTo>
                    <a:pt x="154" y="194"/>
                  </a:lnTo>
                  <a:lnTo>
                    <a:pt x="153" y="194"/>
                  </a:lnTo>
                  <a:cubicBezTo>
                    <a:pt x="148" y="215"/>
                    <a:pt x="126" y="231"/>
                    <a:pt x="92" y="231"/>
                  </a:cubicBezTo>
                  <a:cubicBezTo>
                    <a:pt x="38" y="231"/>
                    <a:pt x="0" y="191"/>
                    <a:pt x="0" y="116"/>
                  </a:cubicBezTo>
                  <a:cubicBezTo>
                    <a:pt x="0" y="42"/>
                    <a:pt x="38" y="0"/>
                    <a:pt x="96" y="0"/>
                  </a:cubicBezTo>
                  <a:cubicBezTo>
                    <a:pt x="136" y="0"/>
                    <a:pt x="163" y="20"/>
                    <a:pt x="178" y="50"/>
                  </a:cubicBezTo>
                  <a:lnTo>
                    <a:pt x="152" y="65"/>
                  </a:lnTo>
                  <a:cubicBezTo>
                    <a:pt x="143" y="43"/>
                    <a:pt x="123" y="28"/>
                    <a:pt x="96" y="28"/>
                  </a:cubicBezTo>
                  <a:cubicBezTo>
                    <a:pt x="58" y="28"/>
                    <a:pt x="33" y="55"/>
                    <a:pt x="33" y="98"/>
                  </a:cubicBezTo>
                  <a:lnTo>
                    <a:pt x="33" y="134"/>
                  </a:lnTo>
                  <a:cubicBezTo>
                    <a:pt x="33" y="177"/>
                    <a:pt x="58" y="204"/>
                    <a:pt x="98" y="204"/>
                  </a:cubicBezTo>
                  <a:cubicBezTo>
                    <a:pt x="128" y="204"/>
                    <a:pt x="152" y="189"/>
                    <a:pt x="152" y="158"/>
                  </a:cubicBezTo>
                  <a:lnTo>
                    <a:pt x="152" y="138"/>
                  </a:lnTo>
                  <a:lnTo>
                    <a:pt x="104" y="138"/>
                  </a:lnTo>
                  <a:lnTo>
                    <a:pt x="104" y="111"/>
                  </a:lnTo>
                  <a:lnTo>
                    <a:pt x="182" y="111"/>
                  </a:lnTo>
                  <a:lnTo>
                    <a:pt x="182" y="228"/>
                  </a:lnTo>
                  <a:lnTo>
                    <a:pt x="154" y="228"/>
                  </a:lnTo>
                  <a:lnTo>
                    <a:pt x="154" y="194"/>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406" name="Freeform 283">
              <a:extLst>
                <a:ext uri="{FF2B5EF4-FFF2-40B4-BE49-F238E27FC236}">
                  <a16:creationId xmlns:a16="http://schemas.microsoft.com/office/drawing/2014/main" id="{830E0441-D1DF-4E11-BC19-7FC7D80B8D50}"/>
                </a:ext>
              </a:extLst>
            </p:cNvPr>
            <p:cNvSpPr>
              <a:spLocks noEditPoints="1"/>
            </p:cNvSpPr>
            <p:nvPr/>
          </p:nvSpPr>
          <p:spPr bwMode="auto">
            <a:xfrm>
              <a:off x="4246563" y="3641725"/>
              <a:ext cx="53975" cy="63500"/>
            </a:xfrm>
            <a:custGeom>
              <a:avLst/>
              <a:gdLst>
                <a:gd name="T0" fmla="*/ 102 w 150"/>
                <a:gd name="T1" fmla="*/ 121 h 173"/>
                <a:gd name="T2" fmla="*/ 102 w 150"/>
                <a:gd name="T3" fmla="*/ 121 h 173"/>
                <a:gd name="T4" fmla="*/ 102 w 150"/>
                <a:gd name="T5" fmla="*/ 95 h 173"/>
                <a:gd name="T6" fmla="*/ 70 w 150"/>
                <a:gd name="T7" fmla="*/ 95 h 173"/>
                <a:gd name="T8" fmla="*/ 31 w 150"/>
                <a:gd name="T9" fmla="*/ 119 h 173"/>
                <a:gd name="T10" fmla="*/ 31 w 150"/>
                <a:gd name="T11" fmla="*/ 125 h 173"/>
                <a:gd name="T12" fmla="*/ 61 w 150"/>
                <a:gd name="T13" fmla="*/ 149 h 173"/>
                <a:gd name="T14" fmla="*/ 102 w 150"/>
                <a:gd name="T15" fmla="*/ 121 h 173"/>
                <a:gd name="T16" fmla="*/ 133 w 150"/>
                <a:gd name="T17" fmla="*/ 170 h 173"/>
                <a:gd name="T18" fmla="*/ 133 w 150"/>
                <a:gd name="T19" fmla="*/ 170 h 173"/>
                <a:gd name="T20" fmla="*/ 104 w 150"/>
                <a:gd name="T21" fmla="*/ 142 h 173"/>
                <a:gd name="T22" fmla="*/ 102 w 150"/>
                <a:gd name="T23" fmla="*/ 142 h 173"/>
                <a:gd name="T24" fmla="*/ 54 w 150"/>
                <a:gd name="T25" fmla="*/ 173 h 173"/>
                <a:gd name="T26" fmla="*/ 0 w 150"/>
                <a:gd name="T27" fmla="*/ 124 h 173"/>
                <a:gd name="T28" fmla="*/ 70 w 150"/>
                <a:gd name="T29" fmla="*/ 75 h 173"/>
                <a:gd name="T30" fmla="*/ 102 w 150"/>
                <a:gd name="T31" fmla="*/ 75 h 173"/>
                <a:gd name="T32" fmla="*/ 102 w 150"/>
                <a:gd name="T33" fmla="*/ 59 h 173"/>
                <a:gd name="T34" fmla="*/ 65 w 150"/>
                <a:gd name="T35" fmla="*/ 25 h 173"/>
                <a:gd name="T36" fmla="*/ 24 w 150"/>
                <a:gd name="T37" fmla="*/ 49 h 173"/>
                <a:gd name="T38" fmla="*/ 6 w 150"/>
                <a:gd name="T39" fmla="*/ 32 h 173"/>
                <a:gd name="T40" fmla="*/ 67 w 150"/>
                <a:gd name="T41" fmla="*/ 0 h 173"/>
                <a:gd name="T42" fmla="*/ 132 w 150"/>
                <a:gd name="T43" fmla="*/ 57 h 173"/>
                <a:gd name="T44" fmla="*/ 132 w 150"/>
                <a:gd name="T45" fmla="*/ 144 h 173"/>
                <a:gd name="T46" fmla="*/ 150 w 150"/>
                <a:gd name="T47" fmla="*/ 144 h 173"/>
                <a:gd name="T48" fmla="*/ 150 w 150"/>
                <a:gd name="T49" fmla="*/ 170 h 173"/>
                <a:gd name="T50" fmla="*/ 133 w 150"/>
                <a:gd name="T51" fmla="*/ 17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0" h="173">
                  <a:moveTo>
                    <a:pt x="102" y="121"/>
                  </a:moveTo>
                  <a:lnTo>
                    <a:pt x="102" y="121"/>
                  </a:lnTo>
                  <a:lnTo>
                    <a:pt x="102" y="95"/>
                  </a:lnTo>
                  <a:lnTo>
                    <a:pt x="70" y="95"/>
                  </a:lnTo>
                  <a:cubicBezTo>
                    <a:pt x="43" y="95"/>
                    <a:pt x="31" y="104"/>
                    <a:pt x="31" y="119"/>
                  </a:cubicBezTo>
                  <a:lnTo>
                    <a:pt x="31" y="125"/>
                  </a:lnTo>
                  <a:cubicBezTo>
                    <a:pt x="31" y="141"/>
                    <a:pt x="43" y="149"/>
                    <a:pt x="61" y="149"/>
                  </a:cubicBezTo>
                  <a:cubicBezTo>
                    <a:pt x="85" y="149"/>
                    <a:pt x="102" y="138"/>
                    <a:pt x="102" y="121"/>
                  </a:cubicBezTo>
                  <a:close/>
                  <a:moveTo>
                    <a:pt x="133" y="170"/>
                  </a:moveTo>
                  <a:lnTo>
                    <a:pt x="133" y="170"/>
                  </a:lnTo>
                  <a:cubicBezTo>
                    <a:pt x="115" y="170"/>
                    <a:pt x="106" y="158"/>
                    <a:pt x="104" y="142"/>
                  </a:cubicBezTo>
                  <a:lnTo>
                    <a:pt x="102" y="142"/>
                  </a:lnTo>
                  <a:cubicBezTo>
                    <a:pt x="96" y="163"/>
                    <a:pt x="78" y="173"/>
                    <a:pt x="54" y="173"/>
                  </a:cubicBezTo>
                  <a:cubicBezTo>
                    <a:pt x="20" y="173"/>
                    <a:pt x="0" y="154"/>
                    <a:pt x="0" y="124"/>
                  </a:cubicBezTo>
                  <a:cubicBezTo>
                    <a:pt x="0" y="92"/>
                    <a:pt x="23" y="75"/>
                    <a:pt x="70" y="75"/>
                  </a:cubicBezTo>
                  <a:lnTo>
                    <a:pt x="102" y="75"/>
                  </a:lnTo>
                  <a:lnTo>
                    <a:pt x="102" y="59"/>
                  </a:lnTo>
                  <a:cubicBezTo>
                    <a:pt x="102" y="37"/>
                    <a:pt x="90" y="25"/>
                    <a:pt x="65" y="25"/>
                  </a:cubicBezTo>
                  <a:cubicBezTo>
                    <a:pt x="45" y="25"/>
                    <a:pt x="33" y="35"/>
                    <a:pt x="24" y="49"/>
                  </a:cubicBezTo>
                  <a:lnTo>
                    <a:pt x="6" y="32"/>
                  </a:lnTo>
                  <a:cubicBezTo>
                    <a:pt x="16" y="14"/>
                    <a:pt x="36" y="0"/>
                    <a:pt x="67" y="0"/>
                  </a:cubicBezTo>
                  <a:cubicBezTo>
                    <a:pt x="108" y="0"/>
                    <a:pt x="132" y="21"/>
                    <a:pt x="132" y="57"/>
                  </a:cubicBezTo>
                  <a:lnTo>
                    <a:pt x="132" y="144"/>
                  </a:lnTo>
                  <a:lnTo>
                    <a:pt x="150" y="144"/>
                  </a:lnTo>
                  <a:lnTo>
                    <a:pt x="150" y="170"/>
                  </a:lnTo>
                  <a:lnTo>
                    <a:pt x="133" y="170"/>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407" name="Freeform 284">
              <a:extLst>
                <a:ext uri="{FF2B5EF4-FFF2-40B4-BE49-F238E27FC236}">
                  <a16:creationId xmlns:a16="http://schemas.microsoft.com/office/drawing/2014/main" id="{F036550A-449A-4B9F-8B0D-1ECA4EC78CB2}"/>
                </a:ext>
              </a:extLst>
            </p:cNvPr>
            <p:cNvSpPr>
              <a:spLocks/>
            </p:cNvSpPr>
            <p:nvPr/>
          </p:nvSpPr>
          <p:spPr bwMode="auto">
            <a:xfrm>
              <a:off x="4308475" y="3625850"/>
              <a:ext cx="33338" cy="77788"/>
            </a:xfrm>
            <a:custGeom>
              <a:avLst/>
              <a:gdLst>
                <a:gd name="T0" fmla="*/ 58 w 92"/>
                <a:gd name="T1" fmla="*/ 212 h 212"/>
                <a:gd name="T2" fmla="*/ 58 w 92"/>
                <a:gd name="T3" fmla="*/ 212 h 212"/>
                <a:gd name="T4" fmla="*/ 27 w 92"/>
                <a:gd name="T5" fmla="*/ 180 h 212"/>
                <a:gd name="T6" fmla="*/ 27 w 92"/>
                <a:gd name="T7" fmla="*/ 71 h 212"/>
                <a:gd name="T8" fmla="*/ 0 w 92"/>
                <a:gd name="T9" fmla="*/ 71 h 212"/>
                <a:gd name="T10" fmla="*/ 0 w 92"/>
                <a:gd name="T11" fmla="*/ 46 h 212"/>
                <a:gd name="T12" fmla="*/ 15 w 92"/>
                <a:gd name="T13" fmla="*/ 46 h 212"/>
                <a:gd name="T14" fmla="*/ 29 w 92"/>
                <a:gd name="T15" fmla="*/ 30 h 212"/>
                <a:gd name="T16" fmla="*/ 29 w 92"/>
                <a:gd name="T17" fmla="*/ 0 h 212"/>
                <a:gd name="T18" fmla="*/ 56 w 92"/>
                <a:gd name="T19" fmla="*/ 0 h 212"/>
                <a:gd name="T20" fmla="*/ 56 w 92"/>
                <a:gd name="T21" fmla="*/ 46 h 212"/>
                <a:gd name="T22" fmla="*/ 92 w 92"/>
                <a:gd name="T23" fmla="*/ 46 h 212"/>
                <a:gd name="T24" fmla="*/ 92 w 92"/>
                <a:gd name="T25" fmla="*/ 71 h 212"/>
                <a:gd name="T26" fmla="*/ 56 w 92"/>
                <a:gd name="T27" fmla="*/ 71 h 212"/>
                <a:gd name="T28" fmla="*/ 56 w 92"/>
                <a:gd name="T29" fmla="*/ 186 h 212"/>
                <a:gd name="T30" fmla="*/ 89 w 92"/>
                <a:gd name="T31" fmla="*/ 186 h 212"/>
                <a:gd name="T32" fmla="*/ 89 w 92"/>
                <a:gd name="T33" fmla="*/ 212 h 212"/>
                <a:gd name="T34" fmla="*/ 58 w 92"/>
                <a:gd name="T35" fmla="*/ 21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2" h="212">
                  <a:moveTo>
                    <a:pt x="58" y="212"/>
                  </a:moveTo>
                  <a:lnTo>
                    <a:pt x="58" y="212"/>
                  </a:lnTo>
                  <a:cubicBezTo>
                    <a:pt x="37" y="212"/>
                    <a:pt x="27" y="199"/>
                    <a:pt x="27" y="180"/>
                  </a:cubicBezTo>
                  <a:lnTo>
                    <a:pt x="27" y="71"/>
                  </a:lnTo>
                  <a:lnTo>
                    <a:pt x="0" y="71"/>
                  </a:lnTo>
                  <a:lnTo>
                    <a:pt x="0" y="46"/>
                  </a:lnTo>
                  <a:lnTo>
                    <a:pt x="15" y="46"/>
                  </a:lnTo>
                  <a:cubicBezTo>
                    <a:pt x="26" y="46"/>
                    <a:pt x="29" y="42"/>
                    <a:pt x="29" y="30"/>
                  </a:cubicBezTo>
                  <a:lnTo>
                    <a:pt x="29" y="0"/>
                  </a:lnTo>
                  <a:lnTo>
                    <a:pt x="56" y="0"/>
                  </a:lnTo>
                  <a:lnTo>
                    <a:pt x="56" y="46"/>
                  </a:lnTo>
                  <a:lnTo>
                    <a:pt x="92" y="46"/>
                  </a:lnTo>
                  <a:lnTo>
                    <a:pt x="92" y="71"/>
                  </a:lnTo>
                  <a:lnTo>
                    <a:pt x="56" y="71"/>
                  </a:lnTo>
                  <a:lnTo>
                    <a:pt x="56" y="186"/>
                  </a:lnTo>
                  <a:lnTo>
                    <a:pt x="89" y="186"/>
                  </a:lnTo>
                  <a:lnTo>
                    <a:pt x="89" y="212"/>
                  </a:lnTo>
                  <a:lnTo>
                    <a:pt x="58" y="212"/>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408" name="Freeform 285">
              <a:extLst>
                <a:ext uri="{FF2B5EF4-FFF2-40B4-BE49-F238E27FC236}">
                  <a16:creationId xmlns:a16="http://schemas.microsoft.com/office/drawing/2014/main" id="{FF2AB63A-98B1-4CFD-971E-58B9DBA34830}"/>
                </a:ext>
              </a:extLst>
            </p:cNvPr>
            <p:cNvSpPr>
              <a:spLocks noEditPoints="1"/>
            </p:cNvSpPr>
            <p:nvPr/>
          </p:nvSpPr>
          <p:spPr bwMode="auto">
            <a:xfrm>
              <a:off x="4351338" y="3641725"/>
              <a:ext cx="53975" cy="63500"/>
            </a:xfrm>
            <a:custGeom>
              <a:avLst/>
              <a:gdLst>
                <a:gd name="T0" fmla="*/ 31 w 148"/>
                <a:gd name="T1" fmla="*/ 71 h 173"/>
                <a:gd name="T2" fmla="*/ 31 w 148"/>
                <a:gd name="T3" fmla="*/ 71 h 173"/>
                <a:gd name="T4" fmla="*/ 31 w 148"/>
                <a:gd name="T5" fmla="*/ 73 h 173"/>
                <a:gd name="T6" fmla="*/ 117 w 148"/>
                <a:gd name="T7" fmla="*/ 73 h 173"/>
                <a:gd name="T8" fmla="*/ 117 w 148"/>
                <a:gd name="T9" fmla="*/ 70 h 173"/>
                <a:gd name="T10" fmla="*/ 76 w 148"/>
                <a:gd name="T11" fmla="*/ 24 h 173"/>
                <a:gd name="T12" fmla="*/ 31 w 148"/>
                <a:gd name="T13" fmla="*/ 71 h 173"/>
                <a:gd name="T14" fmla="*/ 0 w 148"/>
                <a:gd name="T15" fmla="*/ 87 h 173"/>
                <a:gd name="T16" fmla="*/ 0 w 148"/>
                <a:gd name="T17" fmla="*/ 87 h 173"/>
                <a:gd name="T18" fmla="*/ 76 w 148"/>
                <a:gd name="T19" fmla="*/ 0 h 173"/>
                <a:gd name="T20" fmla="*/ 148 w 148"/>
                <a:gd name="T21" fmla="*/ 82 h 173"/>
                <a:gd name="T22" fmla="*/ 148 w 148"/>
                <a:gd name="T23" fmla="*/ 94 h 173"/>
                <a:gd name="T24" fmla="*/ 31 w 148"/>
                <a:gd name="T25" fmla="*/ 94 h 173"/>
                <a:gd name="T26" fmla="*/ 31 w 148"/>
                <a:gd name="T27" fmla="*/ 101 h 173"/>
                <a:gd name="T28" fmla="*/ 78 w 148"/>
                <a:gd name="T29" fmla="*/ 148 h 173"/>
                <a:gd name="T30" fmla="*/ 123 w 148"/>
                <a:gd name="T31" fmla="*/ 121 h 173"/>
                <a:gd name="T32" fmla="*/ 142 w 148"/>
                <a:gd name="T33" fmla="*/ 138 h 173"/>
                <a:gd name="T34" fmla="*/ 76 w 148"/>
                <a:gd name="T35" fmla="*/ 173 h 173"/>
                <a:gd name="T36" fmla="*/ 0 w 148"/>
                <a:gd name="T37" fmla="*/ 87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8" h="173">
                  <a:moveTo>
                    <a:pt x="31" y="71"/>
                  </a:moveTo>
                  <a:lnTo>
                    <a:pt x="31" y="71"/>
                  </a:lnTo>
                  <a:lnTo>
                    <a:pt x="31" y="73"/>
                  </a:lnTo>
                  <a:lnTo>
                    <a:pt x="117" y="73"/>
                  </a:lnTo>
                  <a:lnTo>
                    <a:pt x="117" y="70"/>
                  </a:lnTo>
                  <a:cubicBezTo>
                    <a:pt x="117" y="43"/>
                    <a:pt x="101" y="24"/>
                    <a:pt x="76" y="24"/>
                  </a:cubicBezTo>
                  <a:cubicBezTo>
                    <a:pt x="50" y="24"/>
                    <a:pt x="31" y="44"/>
                    <a:pt x="31" y="71"/>
                  </a:cubicBezTo>
                  <a:close/>
                  <a:moveTo>
                    <a:pt x="0" y="87"/>
                  </a:moveTo>
                  <a:lnTo>
                    <a:pt x="0" y="87"/>
                  </a:lnTo>
                  <a:cubicBezTo>
                    <a:pt x="0" y="34"/>
                    <a:pt x="30" y="0"/>
                    <a:pt x="76" y="0"/>
                  </a:cubicBezTo>
                  <a:cubicBezTo>
                    <a:pt x="122" y="0"/>
                    <a:pt x="148" y="35"/>
                    <a:pt x="148" y="82"/>
                  </a:cubicBezTo>
                  <a:lnTo>
                    <a:pt x="148" y="94"/>
                  </a:lnTo>
                  <a:lnTo>
                    <a:pt x="31" y="94"/>
                  </a:lnTo>
                  <a:lnTo>
                    <a:pt x="31" y="101"/>
                  </a:lnTo>
                  <a:cubicBezTo>
                    <a:pt x="31" y="128"/>
                    <a:pt x="48" y="148"/>
                    <a:pt x="78" y="148"/>
                  </a:cubicBezTo>
                  <a:cubicBezTo>
                    <a:pt x="99" y="148"/>
                    <a:pt x="114" y="138"/>
                    <a:pt x="123" y="121"/>
                  </a:cubicBezTo>
                  <a:lnTo>
                    <a:pt x="142" y="138"/>
                  </a:lnTo>
                  <a:cubicBezTo>
                    <a:pt x="131" y="159"/>
                    <a:pt x="107" y="173"/>
                    <a:pt x="76" y="173"/>
                  </a:cubicBezTo>
                  <a:cubicBezTo>
                    <a:pt x="30" y="173"/>
                    <a:pt x="0" y="139"/>
                    <a:pt x="0" y="87"/>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409" name="Freeform 286">
              <a:extLst>
                <a:ext uri="{FF2B5EF4-FFF2-40B4-BE49-F238E27FC236}">
                  <a16:creationId xmlns:a16="http://schemas.microsoft.com/office/drawing/2014/main" id="{1C8828FB-E6AC-4860-9468-A67811CB912B}"/>
                </a:ext>
              </a:extLst>
            </p:cNvPr>
            <p:cNvSpPr>
              <a:spLocks/>
            </p:cNvSpPr>
            <p:nvPr/>
          </p:nvSpPr>
          <p:spPr bwMode="auto">
            <a:xfrm>
              <a:off x="4413250" y="3643313"/>
              <a:ext cx="85725" cy="60325"/>
            </a:xfrm>
            <a:custGeom>
              <a:avLst/>
              <a:gdLst>
                <a:gd name="T0" fmla="*/ 0 w 232"/>
                <a:gd name="T1" fmla="*/ 0 h 166"/>
                <a:gd name="T2" fmla="*/ 0 w 232"/>
                <a:gd name="T3" fmla="*/ 0 h 166"/>
                <a:gd name="T4" fmla="*/ 29 w 232"/>
                <a:gd name="T5" fmla="*/ 0 h 166"/>
                <a:gd name="T6" fmla="*/ 46 w 232"/>
                <a:gd name="T7" fmla="*/ 71 h 166"/>
                <a:gd name="T8" fmla="*/ 63 w 232"/>
                <a:gd name="T9" fmla="*/ 139 h 166"/>
                <a:gd name="T10" fmla="*/ 64 w 232"/>
                <a:gd name="T11" fmla="*/ 139 h 166"/>
                <a:gd name="T12" fmla="*/ 83 w 232"/>
                <a:gd name="T13" fmla="*/ 71 h 166"/>
                <a:gd name="T14" fmla="*/ 103 w 232"/>
                <a:gd name="T15" fmla="*/ 0 h 166"/>
                <a:gd name="T16" fmla="*/ 130 w 232"/>
                <a:gd name="T17" fmla="*/ 0 h 166"/>
                <a:gd name="T18" fmla="*/ 151 w 232"/>
                <a:gd name="T19" fmla="*/ 71 h 166"/>
                <a:gd name="T20" fmla="*/ 170 w 232"/>
                <a:gd name="T21" fmla="*/ 139 h 166"/>
                <a:gd name="T22" fmla="*/ 171 w 232"/>
                <a:gd name="T23" fmla="*/ 139 h 166"/>
                <a:gd name="T24" fmla="*/ 187 w 232"/>
                <a:gd name="T25" fmla="*/ 71 h 166"/>
                <a:gd name="T26" fmla="*/ 204 w 232"/>
                <a:gd name="T27" fmla="*/ 0 h 166"/>
                <a:gd name="T28" fmla="*/ 232 w 232"/>
                <a:gd name="T29" fmla="*/ 0 h 166"/>
                <a:gd name="T30" fmla="*/ 188 w 232"/>
                <a:gd name="T31" fmla="*/ 166 h 166"/>
                <a:gd name="T32" fmla="*/ 153 w 232"/>
                <a:gd name="T33" fmla="*/ 166 h 166"/>
                <a:gd name="T34" fmla="*/ 130 w 232"/>
                <a:gd name="T35" fmla="*/ 88 h 166"/>
                <a:gd name="T36" fmla="*/ 116 w 232"/>
                <a:gd name="T37" fmla="*/ 39 h 166"/>
                <a:gd name="T38" fmla="*/ 116 w 232"/>
                <a:gd name="T39" fmla="*/ 39 h 166"/>
                <a:gd name="T40" fmla="*/ 102 w 232"/>
                <a:gd name="T41" fmla="*/ 88 h 166"/>
                <a:gd name="T42" fmla="*/ 79 w 232"/>
                <a:gd name="T43" fmla="*/ 166 h 166"/>
                <a:gd name="T44" fmla="*/ 45 w 232"/>
                <a:gd name="T45" fmla="*/ 166 h 166"/>
                <a:gd name="T46" fmla="*/ 0 w 232"/>
                <a:gd name="T47"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2" h="166">
                  <a:moveTo>
                    <a:pt x="0" y="0"/>
                  </a:moveTo>
                  <a:lnTo>
                    <a:pt x="0" y="0"/>
                  </a:lnTo>
                  <a:lnTo>
                    <a:pt x="29" y="0"/>
                  </a:lnTo>
                  <a:lnTo>
                    <a:pt x="46" y="71"/>
                  </a:lnTo>
                  <a:lnTo>
                    <a:pt x="63" y="139"/>
                  </a:lnTo>
                  <a:lnTo>
                    <a:pt x="64" y="139"/>
                  </a:lnTo>
                  <a:lnTo>
                    <a:pt x="83" y="71"/>
                  </a:lnTo>
                  <a:lnTo>
                    <a:pt x="103" y="0"/>
                  </a:lnTo>
                  <a:lnTo>
                    <a:pt x="130" y="0"/>
                  </a:lnTo>
                  <a:lnTo>
                    <a:pt x="151" y="71"/>
                  </a:lnTo>
                  <a:lnTo>
                    <a:pt x="170" y="139"/>
                  </a:lnTo>
                  <a:lnTo>
                    <a:pt x="171" y="139"/>
                  </a:lnTo>
                  <a:lnTo>
                    <a:pt x="187" y="71"/>
                  </a:lnTo>
                  <a:lnTo>
                    <a:pt x="204" y="0"/>
                  </a:lnTo>
                  <a:lnTo>
                    <a:pt x="232" y="0"/>
                  </a:lnTo>
                  <a:lnTo>
                    <a:pt x="188" y="166"/>
                  </a:lnTo>
                  <a:lnTo>
                    <a:pt x="153" y="166"/>
                  </a:lnTo>
                  <a:lnTo>
                    <a:pt x="130" y="88"/>
                  </a:lnTo>
                  <a:lnTo>
                    <a:pt x="116" y="39"/>
                  </a:lnTo>
                  <a:lnTo>
                    <a:pt x="116" y="39"/>
                  </a:lnTo>
                  <a:lnTo>
                    <a:pt x="102" y="88"/>
                  </a:lnTo>
                  <a:lnTo>
                    <a:pt x="79" y="166"/>
                  </a:lnTo>
                  <a:lnTo>
                    <a:pt x="45" y="166"/>
                  </a:lnTo>
                  <a:lnTo>
                    <a:pt x="0" y="0"/>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410" name="Freeform 287">
              <a:extLst>
                <a:ext uri="{FF2B5EF4-FFF2-40B4-BE49-F238E27FC236}">
                  <a16:creationId xmlns:a16="http://schemas.microsoft.com/office/drawing/2014/main" id="{F4801FBE-4776-44B8-8A7D-0EE17625FDEA}"/>
                </a:ext>
              </a:extLst>
            </p:cNvPr>
            <p:cNvSpPr>
              <a:spLocks noEditPoints="1"/>
            </p:cNvSpPr>
            <p:nvPr/>
          </p:nvSpPr>
          <p:spPr bwMode="auto">
            <a:xfrm>
              <a:off x="4505325" y="3641725"/>
              <a:ext cx="55563" cy="63500"/>
            </a:xfrm>
            <a:custGeom>
              <a:avLst/>
              <a:gdLst>
                <a:gd name="T0" fmla="*/ 102 w 150"/>
                <a:gd name="T1" fmla="*/ 121 h 173"/>
                <a:gd name="T2" fmla="*/ 102 w 150"/>
                <a:gd name="T3" fmla="*/ 121 h 173"/>
                <a:gd name="T4" fmla="*/ 102 w 150"/>
                <a:gd name="T5" fmla="*/ 95 h 173"/>
                <a:gd name="T6" fmla="*/ 70 w 150"/>
                <a:gd name="T7" fmla="*/ 95 h 173"/>
                <a:gd name="T8" fmla="*/ 31 w 150"/>
                <a:gd name="T9" fmla="*/ 119 h 173"/>
                <a:gd name="T10" fmla="*/ 31 w 150"/>
                <a:gd name="T11" fmla="*/ 125 h 173"/>
                <a:gd name="T12" fmla="*/ 61 w 150"/>
                <a:gd name="T13" fmla="*/ 149 h 173"/>
                <a:gd name="T14" fmla="*/ 102 w 150"/>
                <a:gd name="T15" fmla="*/ 121 h 173"/>
                <a:gd name="T16" fmla="*/ 133 w 150"/>
                <a:gd name="T17" fmla="*/ 170 h 173"/>
                <a:gd name="T18" fmla="*/ 133 w 150"/>
                <a:gd name="T19" fmla="*/ 170 h 173"/>
                <a:gd name="T20" fmla="*/ 104 w 150"/>
                <a:gd name="T21" fmla="*/ 142 h 173"/>
                <a:gd name="T22" fmla="*/ 102 w 150"/>
                <a:gd name="T23" fmla="*/ 142 h 173"/>
                <a:gd name="T24" fmla="*/ 54 w 150"/>
                <a:gd name="T25" fmla="*/ 173 h 173"/>
                <a:gd name="T26" fmla="*/ 0 w 150"/>
                <a:gd name="T27" fmla="*/ 124 h 173"/>
                <a:gd name="T28" fmla="*/ 70 w 150"/>
                <a:gd name="T29" fmla="*/ 75 h 173"/>
                <a:gd name="T30" fmla="*/ 102 w 150"/>
                <a:gd name="T31" fmla="*/ 75 h 173"/>
                <a:gd name="T32" fmla="*/ 102 w 150"/>
                <a:gd name="T33" fmla="*/ 59 h 173"/>
                <a:gd name="T34" fmla="*/ 65 w 150"/>
                <a:gd name="T35" fmla="*/ 25 h 173"/>
                <a:gd name="T36" fmla="*/ 24 w 150"/>
                <a:gd name="T37" fmla="*/ 49 h 173"/>
                <a:gd name="T38" fmla="*/ 6 w 150"/>
                <a:gd name="T39" fmla="*/ 32 h 173"/>
                <a:gd name="T40" fmla="*/ 66 w 150"/>
                <a:gd name="T41" fmla="*/ 0 h 173"/>
                <a:gd name="T42" fmla="*/ 131 w 150"/>
                <a:gd name="T43" fmla="*/ 57 h 173"/>
                <a:gd name="T44" fmla="*/ 131 w 150"/>
                <a:gd name="T45" fmla="*/ 144 h 173"/>
                <a:gd name="T46" fmla="*/ 150 w 150"/>
                <a:gd name="T47" fmla="*/ 144 h 173"/>
                <a:gd name="T48" fmla="*/ 150 w 150"/>
                <a:gd name="T49" fmla="*/ 170 h 173"/>
                <a:gd name="T50" fmla="*/ 133 w 150"/>
                <a:gd name="T51" fmla="*/ 17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0" h="173">
                  <a:moveTo>
                    <a:pt x="102" y="121"/>
                  </a:moveTo>
                  <a:lnTo>
                    <a:pt x="102" y="121"/>
                  </a:lnTo>
                  <a:lnTo>
                    <a:pt x="102" y="95"/>
                  </a:lnTo>
                  <a:lnTo>
                    <a:pt x="70" y="95"/>
                  </a:lnTo>
                  <a:cubicBezTo>
                    <a:pt x="43" y="95"/>
                    <a:pt x="31" y="104"/>
                    <a:pt x="31" y="119"/>
                  </a:cubicBezTo>
                  <a:lnTo>
                    <a:pt x="31" y="125"/>
                  </a:lnTo>
                  <a:cubicBezTo>
                    <a:pt x="31" y="141"/>
                    <a:pt x="42" y="149"/>
                    <a:pt x="61" y="149"/>
                  </a:cubicBezTo>
                  <a:cubicBezTo>
                    <a:pt x="84" y="149"/>
                    <a:pt x="102" y="138"/>
                    <a:pt x="102" y="121"/>
                  </a:cubicBezTo>
                  <a:close/>
                  <a:moveTo>
                    <a:pt x="133" y="170"/>
                  </a:moveTo>
                  <a:lnTo>
                    <a:pt x="133" y="170"/>
                  </a:lnTo>
                  <a:cubicBezTo>
                    <a:pt x="115" y="170"/>
                    <a:pt x="106" y="158"/>
                    <a:pt x="104" y="142"/>
                  </a:cubicBezTo>
                  <a:lnTo>
                    <a:pt x="102" y="142"/>
                  </a:lnTo>
                  <a:cubicBezTo>
                    <a:pt x="96" y="163"/>
                    <a:pt x="78" y="173"/>
                    <a:pt x="54" y="173"/>
                  </a:cubicBezTo>
                  <a:cubicBezTo>
                    <a:pt x="20" y="173"/>
                    <a:pt x="0" y="154"/>
                    <a:pt x="0" y="124"/>
                  </a:cubicBezTo>
                  <a:cubicBezTo>
                    <a:pt x="0" y="92"/>
                    <a:pt x="23" y="75"/>
                    <a:pt x="70" y="75"/>
                  </a:cubicBezTo>
                  <a:lnTo>
                    <a:pt x="102" y="75"/>
                  </a:lnTo>
                  <a:lnTo>
                    <a:pt x="102" y="59"/>
                  </a:lnTo>
                  <a:cubicBezTo>
                    <a:pt x="102" y="37"/>
                    <a:pt x="90" y="25"/>
                    <a:pt x="65" y="25"/>
                  </a:cubicBezTo>
                  <a:cubicBezTo>
                    <a:pt x="45" y="25"/>
                    <a:pt x="33" y="35"/>
                    <a:pt x="24" y="49"/>
                  </a:cubicBezTo>
                  <a:lnTo>
                    <a:pt x="6" y="32"/>
                  </a:lnTo>
                  <a:cubicBezTo>
                    <a:pt x="16" y="14"/>
                    <a:pt x="36" y="0"/>
                    <a:pt x="66" y="0"/>
                  </a:cubicBezTo>
                  <a:cubicBezTo>
                    <a:pt x="108" y="0"/>
                    <a:pt x="131" y="21"/>
                    <a:pt x="131" y="57"/>
                  </a:cubicBezTo>
                  <a:lnTo>
                    <a:pt x="131" y="144"/>
                  </a:lnTo>
                  <a:lnTo>
                    <a:pt x="150" y="144"/>
                  </a:lnTo>
                  <a:lnTo>
                    <a:pt x="150" y="170"/>
                  </a:lnTo>
                  <a:lnTo>
                    <a:pt x="133" y="170"/>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411" name="Freeform 288">
              <a:extLst>
                <a:ext uri="{FF2B5EF4-FFF2-40B4-BE49-F238E27FC236}">
                  <a16:creationId xmlns:a16="http://schemas.microsoft.com/office/drawing/2014/main" id="{39B96995-7E0E-47FB-89FB-197C366985FC}"/>
                </a:ext>
              </a:extLst>
            </p:cNvPr>
            <p:cNvSpPr>
              <a:spLocks/>
            </p:cNvSpPr>
            <p:nvPr/>
          </p:nvSpPr>
          <p:spPr bwMode="auto">
            <a:xfrm>
              <a:off x="4565650" y="3643313"/>
              <a:ext cx="55563" cy="84138"/>
            </a:xfrm>
            <a:custGeom>
              <a:avLst/>
              <a:gdLst>
                <a:gd name="T0" fmla="*/ 124 w 152"/>
                <a:gd name="T1" fmla="*/ 0 h 230"/>
                <a:gd name="T2" fmla="*/ 124 w 152"/>
                <a:gd name="T3" fmla="*/ 0 h 230"/>
                <a:gd name="T4" fmla="*/ 152 w 152"/>
                <a:gd name="T5" fmla="*/ 0 h 230"/>
                <a:gd name="T6" fmla="*/ 80 w 152"/>
                <a:gd name="T7" fmla="*/ 202 h 230"/>
                <a:gd name="T8" fmla="*/ 39 w 152"/>
                <a:gd name="T9" fmla="*/ 230 h 230"/>
                <a:gd name="T10" fmla="*/ 23 w 152"/>
                <a:gd name="T11" fmla="*/ 230 h 230"/>
                <a:gd name="T12" fmla="*/ 23 w 152"/>
                <a:gd name="T13" fmla="*/ 204 h 230"/>
                <a:gd name="T14" fmla="*/ 50 w 152"/>
                <a:gd name="T15" fmla="*/ 204 h 230"/>
                <a:gd name="T16" fmla="*/ 62 w 152"/>
                <a:gd name="T17" fmla="*/ 172 h 230"/>
                <a:gd name="T18" fmla="*/ 0 w 152"/>
                <a:gd name="T19" fmla="*/ 0 h 230"/>
                <a:gd name="T20" fmla="*/ 30 w 152"/>
                <a:gd name="T21" fmla="*/ 0 h 230"/>
                <a:gd name="T22" fmla="*/ 67 w 152"/>
                <a:gd name="T23" fmla="*/ 106 h 230"/>
                <a:gd name="T24" fmla="*/ 75 w 152"/>
                <a:gd name="T25" fmla="*/ 137 h 230"/>
                <a:gd name="T26" fmla="*/ 77 w 152"/>
                <a:gd name="T27" fmla="*/ 137 h 230"/>
                <a:gd name="T28" fmla="*/ 87 w 152"/>
                <a:gd name="T29" fmla="*/ 106 h 230"/>
                <a:gd name="T30" fmla="*/ 124 w 152"/>
                <a:gd name="T31"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2" h="230">
                  <a:moveTo>
                    <a:pt x="124" y="0"/>
                  </a:moveTo>
                  <a:lnTo>
                    <a:pt x="124" y="0"/>
                  </a:lnTo>
                  <a:lnTo>
                    <a:pt x="152" y="0"/>
                  </a:lnTo>
                  <a:lnTo>
                    <a:pt x="80" y="202"/>
                  </a:lnTo>
                  <a:cubicBezTo>
                    <a:pt x="73" y="223"/>
                    <a:pt x="65" y="230"/>
                    <a:pt x="39" y="230"/>
                  </a:cubicBezTo>
                  <a:lnTo>
                    <a:pt x="23" y="230"/>
                  </a:lnTo>
                  <a:lnTo>
                    <a:pt x="23" y="204"/>
                  </a:lnTo>
                  <a:lnTo>
                    <a:pt x="50" y="204"/>
                  </a:lnTo>
                  <a:lnTo>
                    <a:pt x="62" y="172"/>
                  </a:lnTo>
                  <a:lnTo>
                    <a:pt x="0" y="0"/>
                  </a:lnTo>
                  <a:lnTo>
                    <a:pt x="30" y="0"/>
                  </a:lnTo>
                  <a:lnTo>
                    <a:pt x="67" y="106"/>
                  </a:lnTo>
                  <a:lnTo>
                    <a:pt x="75" y="137"/>
                  </a:lnTo>
                  <a:lnTo>
                    <a:pt x="77" y="137"/>
                  </a:lnTo>
                  <a:lnTo>
                    <a:pt x="87" y="106"/>
                  </a:lnTo>
                  <a:lnTo>
                    <a:pt x="124" y="0"/>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412" name="Freeform 289">
              <a:extLst>
                <a:ext uri="{FF2B5EF4-FFF2-40B4-BE49-F238E27FC236}">
                  <a16:creationId xmlns:a16="http://schemas.microsoft.com/office/drawing/2014/main" id="{CC5C7749-B046-417E-B369-6C864D2F667B}"/>
                </a:ext>
              </a:extLst>
            </p:cNvPr>
            <p:cNvSpPr>
              <a:spLocks/>
            </p:cNvSpPr>
            <p:nvPr/>
          </p:nvSpPr>
          <p:spPr bwMode="auto">
            <a:xfrm>
              <a:off x="4654550" y="3619500"/>
              <a:ext cx="58738" cy="85725"/>
            </a:xfrm>
            <a:custGeom>
              <a:avLst/>
              <a:gdLst>
                <a:gd name="T0" fmla="*/ 0 w 159"/>
                <a:gd name="T1" fmla="*/ 193 h 231"/>
                <a:gd name="T2" fmla="*/ 0 w 159"/>
                <a:gd name="T3" fmla="*/ 193 h 231"/>
                <a:gd name="T4" fmla="*/ 22 w 159"/>
                <a:gd name="T5" fmla="*/ 173 h 231"/>
                <a:gd name="T6" fmla="*/ 81 w 159"/>
                <a:gd name="T7" fmla="*/ 204 h 231"/>
                <a:gd name="T8" fmla="*/ 128 w 159"/>
                <a:gd name="T9" fmla="*/ 165 h 231"/>
                <a:gd name="T10" fmla="*/ 89 w 159"/>
                <a:gd name="T11" fmla="*/ 129 h 231"/>
                <a:gd name="T12" fmla="*/ 71 w 159"/>
                <a:gd name="T13" fmla="*/ 125 h 231"/>
                <a:gd name="T14" fmla="*/ 7 w 159"/>
                <a:gd name="T15" fmla="*/ 63 h 231"/>
                <a:gd name="T16" fmla="*/ 82 w 159"/>
                <a:gd name="T17" fmla="*/ 0 h 231"/>
                <a:gd name="T18" fmla="*/ 157 w 159"/>
                <a:gd name="T19" fmla="*/ 36 h 231"/>
                <a:gd name="T20" fmla="*/ 134 w 159"/>
                <a:gd name="T21" fmla="*/ 54 h 231"/>
                <a:gd name="T22" fmla="*/ 81 w 159"/>
                <a:gd name="T23" fmla="*/ 28 h 231"/>
                <a:gd name="T24" fmla="*/ 37 w 159"/>
                <a:gd name="T25" fmla="*/ 61 h 231"/>
                <a:gd name="T26" fmla="*/ 76 w 159"/>
                <a:gd name="T27" fmla="*/ 96 h 231"/>
                <a:gd name="T28" fmla="*/ 95 w 159"/>
                <a:gd name="T29" fmla="*/ 100 h 231"/>
                <a:gd name="T30" fmla="*/ 159 w 159"/>
                <a:gd name="T31" fmla="*/ 163 h 231"/>
                <a:gd name="T32" fmla="*/ 80 w 159"/>
                <a:gd name="T33" fmla="*/ 231 h 231"/>
                <a:gd name="T34" fmla="*/ 0 w 159"/>
                <a:gd name="T35" fmla="*/ 19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9" h="231">
                  <a:moveTo>
                    <a:pt x="0" y="193"/>
                  </a:moveTo>
                  <a:lnTo>
                    <a:pt x="0" y="193"/>
                  </a:lnTo>
                  <a:lnTo>
                    <a:pt x="22" y="173"/>
                  </a:lnTo>
                  <a:cubicBezTo>
                    <a:pt x="38" y="193"/>
                    <a:pt x="56" y="204"/>
                    <a:pt x="81" y="204"/>
                  </a:cubicBezTo>
                  <a:cubicBezTo>
                    <a:pt x="112" y="204"/>
                    <a:pt x="128" y="189"/>
                    <a:pt x="128" y="165"/>
                  </a:cubicBezTo>
                  <a:cubicBezTo>
                    <a:pt x="128" y="145"/>
                    <a:pt x="117" y="135"/>
                    <a:pt x="89" y="129"/>
                  </a:cubicBezTo>
                  <a:lnTo>
                    <a:pt x="71" y="125"/>
                  </a:lnTo>
                  <a:cubicBezTo>
                    <a:pt x="29" y="117"/>
                    <a:pt x="7" y="98"/>
                    <a:pt x="7" y="63"/>
                  </a:cubicBezTo>
                  <a:cubicBezTo>
                    <a:pt x="7" y="23"/>
                    <a:pt x="37" y="0"/>
                    <a:pt x="82" y="0"/>
                  </a:cubicBezTo>
                  <a:cubicBezTo>
                    <a:pt x="116" y="0"/>
                    <a:pt x="140" y="13"/>
                    <a:pt x="157" y="36"/>
                  </a:cubicBezTo>
                  <a:lnTo>
                    <a:pt x="134" y="54"/>
                  </a:lnTo>
                  <a:cubicBezTo>
                    <a:pt x="122" y="38"/>
                    <a:pt x="106" y="28"/>
                    <a:pt x="81" y="28"/>
                  </a:cubicBezTo>
                  <a:cubicBezTo>
                    <a:pt x="54" y="28"/>
                    <a:pt x="37" y="39"/>
                    <a:pt x="37" y="61"/>
                  </a:cubicBezTo>
                  <a:cubicBezTo>
                    <a:pt x="37" y="81"/>
                    <a:pt x="50" y="90"/>
                    <a:pt x="76" y="96"/>
                  </a:cubicBezTo>
                  <a:lnTo>
                    <a:pt x="95" y="100"/>
                  </a:lnTo>
                  <a:cubicBezTo>
                    <a:pt x="139" y="109"/>
                    <a:pt x="159" y="129"/>
                    <a:pt x="159" y="163"/>
                  </a:cubicBezTo>
                  <a:cubicBezTo>
                    <a:pt x="159" y="205"/>
                    <a:pt x="129" y="231"/>
                    <a:pt x="80" y="231"/>
                  </a:cubicBezTo>
                  <a:cubicBezTo>
                    <a:pt x="43" y="231"/>
                    <a:pt x="18" y="217"/>
                    <a:pt x="0" y="193"/>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413" name="Freeform 290">
              <a:extLst>
                <a:ext uri="{FF2B5EF4-FFF2-40B4-BE49-F238E27FC236}">
                  <a16:creationId xmlns:a16="http://schemas.microsoft.com/office/drawing/2014/main" id="{89703C1D-A578-4FEF-B5E1-DC52CB5E17A4}"/>
                </a:ext>
              </a:extLst>
            </p:cNvPr>
            <p:cNvSpPr>
              <a:spLocks/>
            </p:cNvSpPr>
            <p:nvPr/>
          </p:nvSpPr>
          <p:spPr bwMode="auto">
            <a:xfrm>
              <a:off x="4722813" y="3625850"/>
              <a:ext cx="33338" cy="77788"/>
            </a:xfrm>
            <a:custGeom>
              <a:avLst/>
              <a:gdLst>
                <a:gd name="T0" fmla="*/ 57 w 91"/>
                <a:gd name="T1" fmla="*/ 212 h 212"/>
                <a:gd name="T2" fmla="*/ 57 w 91"/>
                <a:gd name="T3" fmla="*/ 212 h 212"/>
                <a:gd name="T4" fmla="*/ 26 w 91"/>
                <a:gd name="T5" fmla="*/ 180 h 212"/>
                <a:gd name="T6" fmla="*/ 26 w 91"/>
                <a:gd name="T7" fmla="*/ 71 h 212"/>
                <a:gd name="T8" fmla="*/ 0 w 91"/>
                <a:gd name="T9" fmla="*/ 71 h 212"/>
                <a:gd name="T10" fmla="*/ 0 w 91"/>
                <a:gd name="T11" fmla="*/ 46 h 212"/>
                <a:gd name="T12" fmla="*/ 14 w 91"/>
                <a:gd name="T13" fmla="*/ 46 h 212"/>
                <a:gd name="T14" fmla="*/ 29 w 91"/>
                <a:gd name="T15" fmla="*/ 30 h 212"/>
                <a:gd name="T16" fmla="*/ 29 w 91"/>
                <a:gd name="T17" fmla="*/ 0 h 212"/>
                <a:gd name="T18" fmla="*/ 56 w 91"/>
                <a:gd name="T19" fmla="*/ 0 h 212"/>
                <a:gd name="T20" fmla="*/ 56 w 91"/>
                <a:gd name="T21" fmla="*/ 46 h 212"/>
                <a:gd name="T22" fmla="*/ 91 w 91"/>
                <a:gd name="T23" fmla="*/ 46 h 212"/>
                <a:gd name="T24" fmla="*/ 91 w 91"/>
                <a:gd name="T25" fmla="*/ 71 h 212"/>
                <a:gd name="T26" fmla="*/ 56 w 91"/>
                <a:gd name="T27" fmla="*/ 71 h 212"/>
                <a:gd name="T28" fmla="*/ 56 w 91"/>
                <a:gd name="T29" fmla="*/ 186 h 212"/>
                <a:gd name="T30" fmla="*/ 89 w 91"/>
                <a:gd name="T31" fmla="*/ 186 h 212"/>
                <a:gd name="T32" fmla="*/ 89 w 91"/>
                <a:gd name="T33" fmla="*/ 212 h 212"/>
                <a:gd name="T34" fmla="*/ 57 w 91"/>
                <a:gd name="T35" fmla="*/ 21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1" h="212">
                  <a:moveTo>
                    <a:pt x="57" y="212"/>
                  </a:moveTo>
                  <a:lnTo>
                    <a:pt x="57" y="212"/>
                  </a:lnTo>
                  <a:cubicBezTo>
                    <a:pt x="37" y="212"/>
                    <a:pt x="26" y="199"/>
                    <a:pt x="26" y="180"/>
                  </a:cubicBezTo>
                  <a:lnTo>
                    <a:pt x="26" y="71"/>
                  </a:lnTo>
                  <a:lnTo>
                    <a:pt x="0" y="71"/>
                  </a:lnTo>
                  <a:lnTo>
                    <a:pt x="0" y="46"/>
                  </a:lnTo>
                  <a:lnTo>
                    <a:pt x="14" y="46"/>
                  </a:lnTo>
                  <a:cubicBezTo>
                    <a:pt x="25" y="46"/>
                    <a:pt x="29" y="42"/>
                    <a:pt x="29" y="30"/>
                  </a:cubicBezTo>
                  <a:lnTo>
                    <a:pt x="29" y="0"/>
                  </a:lnTo>
                  <a:lnTo>
                    <a:pt x="56" y="0"/>
                  </a:lnTo>
                  <a:lnTo>
                    <a:pt x="56" y="46"/>
                  </a:lnTo>
                  <a:lnTo>
                    <a:pt x="91" y="46"/>
                  </a:lnTo>
                  <a:lnTo>
                    <a:pt x="91" y="71"/>
                  </a:lnTo>
                  <a:lnTo>
                    <a:pt x="56" y="71"/>
                  </a:lnTo>
                  <a:lnTo>
                    <a:pt x="56" y="186"/>
                  </a:lnTo>
                  <a:lnTo>
                    <a:pt x="89" y="186"/>
                  </a:lnTo>
                  <a:lnTo>
                    <a:pt x="89" y="212"/>
                  </a:lnTo>
                  <a:lnTo>
                    <a:pt x="57" y="212"/>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414" name="Freeform 291">
              <a:extLst>
                <a:ext uri="{FF2B5EF4-FFF2-40B4-BE49-F238E27FC236}">
                  <a16:creationId xmlns:a16="http://schemas.microsoft.com/office/drawing/2014/main" id="{DEBE1591-7E77-470C-BC29-DE57DAADEC6B}"/>
                </a:ext>
              </a:extLst>
            </p:cNvPr>
            <p:cNvSpPr>
              <a:spLocks noEditPoints="1"/>
            </p:cNvSpPr>
            <p:nvPr/>
          </p:nvSpPr>
          <p:spPr bwMode="auto">
            <a:xfrm>
              <a:off x="4765675" y="3641725"/>
              <a:ext cx="55563" cy="63500"/>
            </a:xfrm>
            <a:custGeom>
              <a:avLst/>
              <a:gdLst>
                <a:gd name="T0" fmla="*/ 102 w 151"/>
                <a:gd name="T1" fmla="*/ 121 h 173"/>
                <a:gd name="T2" fmla="*/ 102 w 151"/>
                <a:gd name="T3" fmla="*/ 121 h 173"/>
                <a:gd name="T4" fmla="*/ 102 w 151"/>
                <a:gd name="T5" fmla="*/ 95 h 173"/>
                <a:gd name="T6" fmla="*/ 71 w 151"/>
                <a:gd name="T7" fmla="*/ 95 h 173"/>
                <a:gd name="T8" fmla="*/ 31 w 151"/>
                <a:gd name="T9" fmla="*/ 119 h 173"/>
                <a:gd name="T10" fmla="*/ 31 w 151"/>
                <a:gd name="T11" fmla="*/ 125 h 173"/>
                <a:gd name="T12" fmla="*/ 62 w 151"/>
                <a:gd name="T13" fmla="*/ 149 h 173"/>
                <a:gd name="T14" fmla="*/ 102 w 151"/>
                <a:gd name="T15" fmla="*/ 121 h 173"/>
                <a:gd name="T16" fmla="*/ 134 w 151"/>
                <a:gd name="T17" fmla="*/ 170 h 173"/>
                <a:gd name="T18" fmla="*/ 134 w 151"/>
                <a:gd name="T19" fmla="*/ 170 h 173"/>
                <a:gd name="T20" fmla="*/ 105 w 151"/>
                <a:gd name="T21" fmla="*/ 142 h 173"/>
                <a:gd name="T22" fmla="*/ 103 w 151"/>
                <a:gd name="T23" fmla="*/ 142 h 173"/>
                <a:gd name="T24" fmla="*/ 55 w 151"/>
                <a:gd name="T25" fmla="*/ 173 h 173"/>
                <a:gd name="T26" fmla="*/ 0 w 151"/>
                <a:gd name="T27" fmla="*/ 124 h 173"/>
                <a:gd name="T28" fmla="*/ 71 w 151"/>
                <a:gd name="T29" fmla="*/ 75 h 173"/>
                <a:gd name="T30" fmla="*/ 102 w 151"/>
                <a:gd name="T31" fmla="*/ 75 h 173"/>
                <a:gd name="T32" fmla="*/ 102 w 151"/>
                <a:gd name="T33" fmla="*/ 59 h 173"/>
                <a:gd name="T34" fmla="*/ 66 w 151"/>
                <a:gd name="T35" fmla="*/ 25 h 173"/>
                <a:gd name="T36" fmla="*/ 25 w 151"/>
                <a:gd name="T37" fmla="*/ 49 h 173"/>
                <a:gd name="T38" fmla="*/ 7 w 151"/>
                <a:gd name="T39" fmla="*/ 32 h 173"/>
                <a:gd name="T40" fmla="*/ 67 w 151"/>
                <a:gd name="T41" fmla="*/ 0 h 173"/>
                <a:gd name="T42" fmla="*/ 132 w 151"/>
                <a:gd name="T43" fmla="*/ 57 h 173"/>
                <a:gd name="T44" fmla="*/ 132 w 151"/>
                <a:gd name="T45" fmla="*/ 144 h 173"/>
                <a:gd name="T46" fmla="*/ 151 w 151"/>
                <a:gd name="T47" fmla="*/ 144 h 173"/>
                <a:gd name="T48" fmla="*/ 151 w 151"/>
                <a:gd name="T49" fmla="*/ 170 h 173"/>
                <a:gd name="T50" fmla="*/ 134 w 151"/>
                <a:gd name="T51" fmla="*/ 17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1" h="173">
                  <a:moveTo>
                    <a:pt x="102" y="121"/>
                  </a:moveTo>
                  <a:lnTo>
                    <a:pt x="102" y="121"/>
                  </a:lnTo>
                  <a:lnTo>
                    <a:pt x="102" y="95"/>
                  </a:lnTo>
                  <a:lnTo>
                    <a:pt x="71" y="95"/>
                  </a:lnTo>
                  <a:cubicBezTo>
                    <a:pt x="43" y="95"/>
                    <a:pt x="31" y="104"/>
                    <a:pt x="31" y="119"/>
                  </a:cubicBezTo>
                  <a:lnTo>
                    <a:pt x="31" y="125"/>
                  </a:lnTo>
                  <a:cubicBezTo>
                    <a:pt x="31" y="141"/>
                    <a:pt x="43" y="149"/>
                    <a:pt x="62" y="149"/>
                  </a:cubicBezTo>
                  <a:cubicBezTo>
                    <a:pt x="85" y="149"/>
                    <a:pt x="102" y="138"/>
                    <a:pt x="102" y="121"/>
                  </a:cubicBezTo>
                  <a:close/>
                  <a:moveTo>
                    <a:pt x="134" y="170"/>
                  </a:moveTo>
                  <a:lnTo>
                    <a:pt x="134" y="170"/>
                  </a:lnTo>
                  <a:cubicBezTo>
                    <a:pt x="115" y="170"/>
                    <a:pt x="107" y="158"/>
                    <a:pt x="105" y="142"/>
                  </a:cubicBezTo>
                  <a:lnTo>
                    <a:pt x="103" y="142"/>
                  </a:lnTo>
                  <a:cubicBezTo>
                    <a:pt x="96" y="163"/>
                    <a:pt x="79" y="173"/>
                    <a:pt x="55" y="173"/>
                  </a:cubicBezTo>
                  <a:cubicBezTo>
                    <a:pt x="20" y="173"/>
                    <a:pt x="0" y="154"/>
                    <a:pt x="0" y="124"/>
                  </a:cubicBezTo>
                  <a:cubicBezTo>
                    <a:pt x="0" y="92"/>
                    <a:pt x="24" y="75"/>
                    <a:pt x="71" y="75"/>
                  </a:cubicBezTo>
                  <a:lnTo>
                    <a:pt x="102" y="75"/>
                  </a:lnTo>
                  <a:lnTo>
                    <a:pt x="102" y="59"/>
                  </a:lnTo>
                  <a:cubicBezTo>
                    <a:pt x="102" y="37"/>
                    <a:pt x="91" y="25"/>
                    <a:pt x="66" y="25"/>
                  </a:cubicBezTo>
                  <a:cubicBezTo>
                    <a:pt x="46" y="25"/>
                    <a:pt x="34" y="35"/>
                    <a:pt x="25" y="49"/>
                  </a:cubicBezTo>
                  <a:lnTo>
                    <a:pt x="7" y="32"/>
                  </a:lnTo>
                  <a:cubicBezTo>
                    <a:pt x="17" y="14"/>
                    <a:pt x="36" y="0"/>
                    <a:pt x="67" y="0"/>
                  </a:cubicBezTo>
                  <a:cubicBezTo>
                    <a:pt x="108" y="0"/>
                    <a:pt x="132" y="21"/>
                    <a:pt x="132" y="57"/>
                  </a:cubicBezTo>
                  <a:lnTo>
                    <a:pt x="132" y="144"/>
                  </a:lnTo>
                  <a:lnTo>
                    <a:pt x="151" y="144"/>
                  </a:lnTo>
                  <a:lnTo>
                    <a:pt x="151" y="170"/>
                  </a:lnTo>
                  <a:lnTo>
                    <a:pt x="134" y="170"/>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415" name="Freeform 292">
              <a:extLst>
                <a:ext uri="{FF2B5EF4-FFF2-40B4-BE49-F238E27FC236}">
                  <a16:creationId xmlns:a16="http://schemas.microsoft.com/office/drawing/2014/main" id="{A599615D-5812-4C59-937E-2127DF48BD5D}"/>
                </a:ext>
              </a:extLst>
            </p:cNvPr>
            <p:cNvSpPr>
              <a:spLocks/>
            </p:cNvSpPr>
            <p:nvPr/>
          </p:nvSpPr>
          <p:spPr bwMode="auto">
            <a:xfrm>
              <a:off x="4829175" y="3641725"/>
              <a:ext cx="50800" cy="63500"/>
            </a:xfrm>
            <a:custGeom>
              <a:avLst/>
              <a:gdLst>
                <a:gd name="T0" fmla="*/ 0 w 139"/>
                <a:gd name="T1" fmla="*/ 87 h 173"/>
                <a:gd name="T2" fmla="*/ 0 w 139"/>
                <a:gd name="T3" fmla="*/ 87 h 173"/>
                <a:gd name="T4" fmla="*/ 75 w 139"/>
                <a:gd name="T5" fmla="*/ 0 h 173"/>
                <a:gd name="T6" fmla="*/ 138 w 139"/>
                <a:gd name="T7" fmla="*/ 40 h 173"/>
                <a:gd name="T8" fmla="*/ 113 w 139"/>
                <a:gd name="T9" fmla="*/ 52 h 173"/>
                <a:gd name="T10" fmla="*/ 75 w 139"/>
                <a:gd name="T11" fmla="*/ 26 h 173"/>
                <a:gd name="T12" fmla="*/ 32 w 139"/>
                <a:gd name="T13" fmla="*/ 72 h 173"/>
                <a:gd name="T14" fmla="*/ 32 w 139"/>
                <a:gd name="T15" fmla="*/ 101 h 173"/>
                <a:gd name="T16" fmla="*/ 75 w 139"/>
                <a:gd name="T17" fmla="*/ 148 h 173"/>
                <a:gd name="T18" fmla="*/ 117 w 139"/>
                <a:gd name="T19" fmla="*/ 120 h 173"/>
                <a:gd name="T20" fmla="*/ 139 w 139"/>
                <a:gd name="T21" fmla="*/ 133 h 173"/>
                <a:gd name="T22" fmla="*/ 75 w 139"/>
                <a:gd name="T23" fmla="*/ 173 h 173"/>
                <a:gd name="T24" fmla="*/ 0 w 139"/>
                <a:gd name="T25" fmla="*/ 87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9" h="173">
                  <a:moveTo>
                    <a:pt x="0" y="87"/>
                  </a:moveTo>
                  <a:lnTo>
                    <a:pt x="0" y="87"/>
                  </a:lnTo>
                  <a:cubicBezTo>
                    <a:pt x="0" y="34"/>
                    <a:pt x="28" y="0"/>
                    <a:pt x="75" y="0"/>
                  </a:cubicBezTo>
                  <a:cubicBezTo>
                    <a:pt x="108" y="0"/>
                    <a:pt x="128" y="16"/>
                    <a:pt x="138" y="40"/>
                  </a:cubicBezTo>
                  <a:lnTo>
                    <a:pt x="113" y="52"/>
                  </a:lnTo>
                  <a:cubicBezTo>
                    <a:pt x="108" y="35"/>
                    <a:pt x="94" y="26"/>
                    <a:pt x="75" y="26"/>
                  </a:cubicBezTo>
                  <a:cubicBezTo>
                    <a:pt x="46" y="26"/>
                    <a:pt x="32" y="45"/>
                    <a:pt x="32" y="72"/>
                  </a:cubicBezTo>
                  <a:lnTo>
                    <a:pt x="32" y="101"/>
                  </a:lnTo>
                  <a:cubicBezTo>
                    <a:pt x="32" y="128"/>
                    <a:pt x="46" y="148"/>
                    <a:pt x="75" y="148"/>
                  </a:cubicBezTo>
                  <a:cubicBezTo>
                    <a:pt x="95" y="148"/>
                    <a:pt x="109" y="138"/>
                    <a:pt x="117" y="120"/>
                  </a:cubicBezTo>
                  <a:lnTo>
                    <a:pt x="139" y="133"/>
                  </a:lnTo>
                  <a:cubicBezTo>
                    <a:pt x="128" y="158"/>
                    <a:pt x="107" y="173"/>
                    <a:pt x="75" y="173"/>
                  </a:cubicBezTo>
                  <a:cubicBezTo>
                    <a:pt x="28" y="173"/>
                    <a:pt x="0" y="140"/>
                    <a:pt x="0" y="87"/>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416" name="Freeform 293">
              <a:extLst>
                <a:ext uri="{FF2B5EF4-FFF2-40B4-BE49-F238E27FC236}">
                  <a16:creationId xmlns:a16="http://schemas.microsoft.com/office/drawing/2014/main" id="{A8590BEA-1A93-49E1-B285-95A2E38BAACE}"/>
                </a:ext>
              </a:extLst>
            </p:cNvPr>
            <p:cNvSpPr>
              <a:spLocks/>
            </p:cNvSpPr>
            <p:nvPr/>
          </p:nvSpPr>
          <p:spPr bwMode="auto">
            <a:xfrm>
              <a:off x="4892675" y="3616325"/>
              <a:ext cx="52388" cy="87313"/>
            </a:xfrm>
            <a:custGeom>
              <a:avLst/>
              <a:gdLst>
                <a:gd name="T0" fmla="*/ 0 w 141"/>
                <a:gd name="T1" fmla="*/ 0 h 237"/>
                <a:gd name="T2" fmla="*/ 0 w 141"/>
                <a:gd name="T3" fmla="*/ 0 h 237"/>
                <a:gd name="T4" fmla="*/ 30 w 141"/>
                <a:gd name="T5" fmla="*/ 0 h 237"/>
                <a:gd name="T6" fmla="*/ 30 w 141"/>
                <a:gd name="T7" fmla="*/ 147 h 237"/>
                <a:gd name="T8" fmla="*/ 31 w 141"/>
                <a:gd name="T9" fmla="*/ 147 h 237"/>
                <a:gd name="T10" fmla="*/ 55 w 141"/>
                <a:gd name="T11" fmla="*/ 118 h 237"/>
                <a:gd name="T12" fmla="*/ 98 w 141"/>
                <a:gd name="T13" fmla="*/ 71 h 237"/>
                <a:gd name="T14" fmla="*/ 133 w 141"/>
                <a:gd name="T15" fmla="*/ 71 h 237"/>
                <a:gd name="T16" fmla="*/ 74 w 141"/>
                <a:gd name="T17" fmla="*/ 135 h 237"/>
                <a:gd name="T18" fmla="*/ 141 w 141"/>
                <a:gd name="T19" fmla="*/ 237 h 237"/>
                <a:gd name="T20" fmla="*/ 105 w 141"/>
                <a:gd name="T21" fmla="*/ 237 h 237"/>
                <a:gd name="T22" fmla="*/ 53 w 141"/>
                <a:gd name="T23" fmla="*/ 154 h 237"/>
                <a:gd name="T24" fmla="*/ 30 w 141"/>
                <a:gd name="T25" fmla="*/ 179 h 237"/>
                <a:gd name="T26" fmla="*/ 30 w 141"/>
                <a:gd name="T27" fmla="*/ 237 h 237"/>
                <a:gd name="T28" fmla="*/ 0 w 141"/>
                <a:gd name="T29" fmla="*/ 237 h 237"/>
                <a:gd name="T30" fmla="*/ 0 w 141"/>
                <a:gd name="T31"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1" h="237">
                  <a:moveTo>
                    <a:pt x="0" y="0"/>
                  </a:moveTo>
                  <a:lnTo>
                    <a:pt x="0" y="0"/>
                  </a:lnTo>
                  <a:lnTo>
                    <a:pt x="30" y="0"/>
                  </a:lnTo>
                  <a:lnTo>
                    <a:pt x="30" y="147"/>
                  </a:lnTo>
                  <a:lnTo>
                    <a:pt x="31" y="147"/>
                  </a:lnTo>
                  <a:lnTo>
                    <a:pt x="55" y="118"/>
                  </a:lnTo>
                  <a:lnTo>
                    <a:pt x="98" y="71"/>
                  </a:lnTo>
                  <a:lnTo>
                    <a:pt x="133" y="71"/>
                  </a:lnTo>
                  <a:lnTo>
                    <a:pt x="74" y="135"/>
                  </a:lnTo>
                  <a:lnTo>
                    <a:pt x="141" y="237"/>
                  </a:lnTo>
                  <a:lnTo>
                    <a:pt x="105" y="237"/>
                  </a:lnTo>
                  <a:lnTo>
                    <a:pt x="53" y="154"/>
                  </a:lnTo>
                  <a:lnTo>
                    <a:pt x="30" y="179"/>
                  </a:lnTo>
                  <a:lnTo>
                    <a:pt x="30" y="237"/>
                  </a:lnTo>
                  <a:lnTo>
                    <a:pt x="0" y="237"/>
                  </a:lnTo>
                  <a:lnTo>
                    <a:pt x="0" y="0"/>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417" name="Freeform 294">
              <a:extLst>
                <a:ext uri="{FF2B5EF4-FFF2-40B4-BE49-F238E27FC236}">
                  <a16:creationId xmlns:a16="http://schemas.microsoft.com/office/drawing/2014/main" id="{171F0B72-2BF1-42D4-AD4E-BBB4E660A5DE}"/>
                </a:ext>
              </a:extLst>
            </p:cNvPr>
            <p:cNvSpPr>
              <a:spLocks/>
            </p:cNvSpPr>
            <p:nvPr/>
          </p:nvSpPr>
          <p:spPr bwMode="auto">
            <a:xfrm>
              <a:off x="4165600" y="3951288"/>
              <a:ext cx="34925" cy="80963"/>
            </a:xfrm>
            <a:custGeom>
              <a:avLst/>
              <a:gdLst>
                <a:gd name="T0" fmla="*/ 0 w 93"/>
                <a:gd name="T1" fmla="*/ 223 h 223"/>
                <a:gd name="T2" fmla="*/ 0 w 93"/>
                <a:gd name="T3" fmla="*/ 223 h 223"/>
                <a:gd name="T4" fmla="*/ 0 w 93"/>
                <a:gd name="T5" fmla="*/ 197 h 223"/>
                <a:gd name="T6" fmla="*/ 31 w 93"/>
                <a:gd name="T7" fmla="*/ 197 h 223"/>
                <a:gd name="T8" fmla="*/ 31 w 93"/>
                <a:gd name="T9" fmla="*/ 26 h 223"/>
                <a:gd name="T10" fmla="*/ 0 w 93"/>
                <a:gd name="T11" fmla="*/ 26 h 223"/>
                <a:gd name="T12" fmla="*/ 0 w 93"/>
                <a:gd name="T13" fmla="*/ 0 h 223"/>
                <a:gd name="T14" fmla="*/ 93 w 93"/>
                <a:gd name="T15" fmla="*/ 0 h 223"/>
                <a:gd name="T16" fmla="*/ 93 w 93"/>
                <a:gd name="T17" fmla="*/ 26 h 223"/>
                <a:gd name="T18" fmla="*/ 62 w 93"/>
                <a:gd name="T19" fmla="*/ 26 h 223"/>
                <a:gd name="T20" fmla="*/ 62 w 93"/>
                <a:gd name="T21" fmla="*/ 197 h 223"/>
                <a:gd name="T22" fmla="*/ 93 w 93"/>
                <a:gd name="T23" fmla="*/ 197 h 223"/>
                <a:gd name="T24" fmla="*/ 93 w 93"/>
                <a:gd name="T25" fmla="*/ 223 h 223"/>
                <a:gd name="T26" fmla="*/ 0 w 93"/>
                <a:gd name="T27" fmla="*/ 22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3" h="223">
                  <a:moveTo>
                    <a:pt x="0" y="223"/>
                  </a:moveTo>
                  <a:lnTo>
                    <a:pt x="0" y="223"/>
                  </a:lnTo>
                  <a:lnTo>
                    <a:pt x="0" y="197"/>
                  </a:lnTo>
                  <a:lnTo>
                    <a:pt x="31" y="197"/>
                  </a:lnTo>
                  <a:lnTo>
                    <a:pt x="31" y="26"/>
                  </a:lnTo>
                  <a:lnTo>
                    <a:pt x="0" y="26"/>
                  </a:lnTo>
                  <a:lnTo>
                    <a:pt x="0" y="0"/>
                  </a:lnTo>
                  <a:lnTo>
                    <a:pt x="93" y="0"/>
                  </a:lnTo>
                  <a:lnTo>
                    <a:pt x="93" y="26"/>
                  </a:lnTo>
                  <a:lnTo>
                    <a:pt x="62" y="26"/>
                  </a:lnTo>
                  <a:lnTo>
                    <a:pt x="62" y="197"/>
                  </a:lnTo>
                  <a:lnTo>
                    <a:pt x="93" y="197"/>
                  </a:lnTo>
                  <a:lnTo>
                    <a:pt x="93" y="223"/>
                  </a:lnTo>
                  <a:lnTo>
                    <a:pt x="0" y="223"/>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418" name="Freeform 295">
              <a:extLst>
                <a:ext uri="{FF2B5EF4-FFF2-40B4-BE49-F238E27FC236}">
                  <a16:creationId xmlns:a16="http://schemas.microsoft.com/office/drawing/2014/main" id="{CB0D09BE-B93F-4C9F-8153-E9CDFCF26120}"/>
                </a:ext>
              </a:extLst>
            </p:cNvPr>
            <p:cNvSpPr>
              <a:spLocks noEditPoints="1"/>
            </p:cNvSpPr>
            <p:nvPr/>
          </p:nvSpPr>
          <p:spPr bwMode="auto">
            <a:xfrm>
              <a:off x="4217988" y="3951288"/>
              <a:ext cx="58738" cy="80963"/>
            </a:xfrm>
            <a:custGeom>
              <a:avLst/>
              <a:gdLst>
                <a:gd name="T0" fmla="*/ 31 w 162"/>
                <a:gd name="T1" fmla="*/ 196 h 223"/>
                <a:gd name="T2" fmla="*/ 31 w 162"/>
                <a:gd name="T3" fmla="*/ 196 h 223"/>
                <a:gd name="T4" fmla="*/ 95 w 162"/>
                <a:gd name="T5" fmla="*/ 196 h 223"/>
                <a:gd name="T6" fmla="*/ 129 w 162"/>
                <a:gd name="T7" fmla="*/ 165 h 223"/>
                <a:gd name="T8" fmla="*/ 129 w 162"/>
                <a:gd name="T9" fmla="*/ 153 h 223"/>
                <a:gd name="T10" fmla="*/ 95 w 162"/>
                <a:gd name="T11" fmla="*/ 122 h 223"/>
                <a:gd name="T12" fmla="*/ 31 w 162"/>
                <a:gd name="T13" fmla="*/ 122 h 223"/>
                <a:gd name="T14" fmla="*/ 31 w 162"/>
                <a:gd name="T15" fmla="*/ 196 h 223"/>
                <a:gd name="T16" fmla="*/ 31 w 162"/>
                <a:gd name="T17" fmla="*/ 95 h 223"/>
                <a:gd name="T18" fmla="*/ 31 w 162"/>
                <a:gd name="T19" fmla="*/ 95 h 223"/>
                <a:gd name="T20" fmla="*/ 90 w 162"/>
                <a:gd name="T21" fmla="*/ 95 h 223"/>
                <a:gd name="T22" fmla="*/ 121 w 162"/>
                <a:gd name="T23" fmla="*/ 66 h 223"/>
                <a:gd name="T24" fmla="*/ 121 w 162"/>
                <a:gd name="T25" fmla="*/ 56 h 223"/>
                <a:gd name="T26" fmla="*/ 90 w 162"/>
                <a:gd name="T27" fmla="*/ 27 h 223"/>
                <a:gd name="T28" fmla="*/ 31 w 162"/>
                <a:gd name="T29" fmla="*/ 27 h 223"/>
                <a:gd name="T30" fmla="*/ 31 w 162"/>
                <a:gd name="T31" fmla="*/ 95 h 223"/>
                <a:gd name="T32" fmla="*/ 0 w 162"/>
                <a:gd name="T33" fmla="*/ 0 h 223"/>
                <a:gd name="T34" fmla="*/ 0 w 162"/>
                <a:gd name="T35" fmla="*/ 0 h 223"/>
                <a:gd name="T36" fmla="*/ 95 w 162"/>
                <a:gd name="T37" fmla="*/ 0 h 223"/>
                <a:gd name="T38" fmla="*/ 155 w 162"/>
                <a:gd name="T39" fmla="*/ 57 h 223"/>
                <a:gd name="T40" fmla="*/ 117 w 162"/>
                <a:gd name="T41" fmla="*/ 105 h 223"/>
                <a:gd name="T42" fmla="*/ 117 w 162"/>
                <a:gd name="T43" fmla="*/ 107 h 223"/>
                <a:gd name="T44" fmla="*/ 162 w 162"/>
                <a:gd name="T45" fmla="*/ 159 h 223"/>
                <a:gd name="T46" fmla="*/ 104 w 162"/>
                <a:gd name="T47" fmla="*/ 223 h 223"/>
                <a:gd name="T48" fmla="*/ 0 w 162"/>
                <a:gd name="T49" fmla="*/ 223 h 223"/>
                <a:gd name="T50" fmla="*/ 0 w 162"/>
                <a:gd name="T5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2" h="223">
                  <a:moveTo>
                    <a:pt x="31" y="196"/>
                  </a:moveTo>
                  <a:lnTo>
                    <a:pt x="31" y="196"/>
                  </a:lnTo>
                  <a:lnTo>
                    <a:pt x="95" y="196"/>
                  </a:lnTo>
                  <a:cubicBezTo>
                    <a:pt x="116" y="196"/>
                    <a:pt x="129" y="185"/>
                    <a:pt x="129" y="165"/>
                  </a:cubicBezTo>
                  <a:lnTo>
                    <a:pt x="129" y="153"/>
                  </a:lnTo>
                  <a:cubicBezTo>
                    <a:pt x="129" y="133"/>
                    <a:pt x="116" y="122"/>
                    <a:pt x="95" y="122"/>
                  </a:cubicBezTo>
                  <a:lnTo>
                    <a:pt x="31" y="122"/>
                  </a:lnTo>
                  <a:lnTo>
                    <a:pt x="31" y="196"/>
                  </a:lnTo>
                  <a:close/>
                  <a:moveTo>
                    <a:pt x="31" y="95"/>
                  </a:moveTo>
                  <a:lnTo>
                    <a:pt x="31" y="95"/>
                  </a:lnTo>
                  <a:lnTo>
                    <a:pt x="90" y="95"/>
                  </a:lnTo>
                  <a:cubicBezTo>
                    <a:pt x="109" y="95"/>
                    <a:pt x="121" y="85"/>
                    <a:pt x="121" y="66"/>
                  </a:cubicBezTo>
                  <a:lnTo>
                    <a:pt x="121" y="56"/>
                  </a:lnTo>
                  <a:cubicBezTo>
                    <a:pt x="121" y="37"/>
                    <a:pt x="109" y="27"/>
                    <a:pt x="90" y="27"/>
                  </a:cubicBezTo>
                  <a:lnTo>
                    <a:pt x="31" y="27"/>
                  </a:lnTo>
                  <a:lnTo>
                    <a:pt x="31" y="95"/>
                  </a:lnTo>
                  <a:close/>
                  <a:moveTo>
                    <a:pt x="0" y="0"/>
                  </a:moveTo>
                  <a:lnTo>
                    <a:pt x="0" y="0"/>
                  </a:lnTo>
                  <a:lnTo>
                    <a:pt x="95" y="0"/>
                  </a:lnTo>
                  <a:cubicBezTo>
                    <a:pt x="132" y="0"/>
                    <a:pt x="155" y="23"/>
                    <a:pt x="155" y="57"/>
                  </a:cubicBezTo>
                  <a:cubicBezTo>
                    <a:pt x="155" y="91"/>
                    <a:pt x="133" y="103"/>
                    <a:pt x="117" y="105"/>
                  </a:cubicBezTo>
                  <a:lnTo>
                    <a:pt x="117" y="107"/>
                  </a:lnTo>
                  <a:cubicBezTo>
                    <a:pt x="134" y="108"/>
                    <a:pt x="162" y="121"/>
                    <a:pt x="162" y="159"/>
                  </a:cubicBezTo>
                  <a:cubicBezTo>
                    <a:pt x="162" y="195"/>
                    <a:pt x="137" y="223"/>
                    <a:pt x="104" y="223"/>
                  </a:cubicBezTo>
                  <a:lnTo>
                    <a:pt x="0" y="223"/>
                  </a:lnTo>
                  <a:lnTo>
                    <a:pt x="0" y="0"/>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419" name="Freeform 296">
              <a:extLst>
                <a:ext uri="{FF2B5EF4-FFF2-40B4-BE49-F238E27FC236}">
                  <a16:creationId xmlns:a16="http://schemas.microsoft.com/office/drawing/2014/main" id="{62608AAA-F8BF-415F-8B0E-B321FFBA0FB1}"/>
                </a:ext>
              </a:extLst>
            </p:cNvPr>
            <p:cNvSpPr>
              <a:spLocks/>
            </p:cNvSpPr>
            <p:nvPr/>
          </p:nvSpPr>
          <p:spPr bwMode="auto">
            <a:xfrm>
              <a:off x="4294188" y="3951288"/>
              <a:ext cx="74613" cy="80963"/>
            </a:xfrm>
            <a:custGeom>
              <a:avLst/>
              <a:gdLst>
                <a:gd name="T0" fmla="*/ 172 w 202"/>
                <a:gd name="T1" fmla="*/ 43 h 223"/>
                <a:gd name="T2" fmla="*/ 172 w 202"/>
                <a:gd name="T3" fmla="*/ 43 h 223"/>
                <a:gd name="T4" fmla="*/ 170 w 202"/>
                <a:gd name="T5" fmla="*/ 43 h 223"/>
                <a:gd name="T6" fmla="*/ 152 w 202"/>
                <a:gd name="T7" fmla="*/ 79 h 223"/>
                <a:gd name="T8" fmla="*/ 101 w 202"/>
                <a:gd name="T9" fmla="*/ 173 h 223"/>
                <a:gd name="T10" fmla="*/ 50 w 202"/>
                <a:gd name="T11" fmla="*/ 79 h 223"/>
                <a:gd name="T12" fmla="*/ 32 w 202"/>
                <a:gd name="T13" fmla="*/ 43 h 223"/>
                <a:gd name="T14" fmla="*/ 30 w 202"/>
                <a:gd name="T15" fmla="*/ 43 h 223"/>
                <a:gd name="T16" fmla="*/ 30 w 202"/>
                <a:gd name="T17" fmla="*/ 223 h 223"/>
                <a:gd name="T18" fmla="*/ 0 w 202"/>
                <a:gd name="T19" fmla="*/ 223 h 223"/>
                <a:gd name="T20" fmla="*/ 0 w 202"/>
                <a:gd name="T21" fmla="*/ 0 h 223"/>
                <a:gd name="T22" fmla="*/ 38 w 202"/>
                <a:gd name="T23" fmla="*/ 0 h 223"/>
                <a:gd name="T24" fmla="*/ 100 w 202"/>
                <a:gd name="T25" fmla="*/ 117 h 223"/>
                <a:gd name="T26" fmla="*/ 102 w 202"/>
                <a:gd name="T27" fmla="*/ 117 h 223"/>
                <a:gd name="T28" fmla="*/ 164 w 202"/>
                <a:gd name="T29" fmla="*/ 0 h 223"/>
                <a:gd name="T30" fmla="*/ 202 w 202"/>
                <a:gd name="T31" fmla="*/ 0 h 223"/>
                <a:gd name="T32" fmla="*/ 202 w 202"/>
                <a:gd name="T33" fmla="*/ 223 h 223"/>
                <a:gd name="T34" fmla="*/ 172 w 202"/>
                <a:gd name="T35" fmla="*/ 223 h 223"/>
                <a:gd name="T36" fmla="*/ 172 w 202"/>
                <a:gd name="T37" fmla="*/ 4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2" h="223">
                  <a:moveTo>
                    <a:pt x="172" y="43"/>
                  </a:moveTo>
                  <a:lnTo>
                    <a:pt x="172" y="43"/>
                  </a:lnTo>
                  <a:lnTo>
                    <a:pt x="170" y="43"/>
                  </a:lnTo>
                  <a:lnTo>
                    <a:pt x="152" y="79"/>
                  </a:lnTo>
                  <a:lnTo>
                    <a:pt x="101" y="173"/>
                  </a:lnTo>
                  <a:lnTo>
                    <a:pt x="50" y="79"/>
                  </a:lnTo>
                  <a:lnTo>
                    <a:pt x="32" y="43"/>
                  </a:lnTo>
                  <a:lnTo>
                    <a:pt x="30" y="43"/>
                  </a:lnTo>
                  <a:lnTo>
                    <a:pt x="30" y="223"/>
                  </a:lnTo>
                  <a:lnTo>
                    <a:pt x="0" y="223"/>
                  </a:lnTo>
                  <a:lnTo>
                    <a:pt x="0" y="0"/>
                  </a:lnTo>
                  <a:lnTo>
                    <a:pt x="38" y="0"/>
                  </a:lnTo>
                  <a:lnTo>
                    <a:pt x="100" y="117"/>
                  </a:lnTo>
                  <a:lnTo>
                    <a:pt x="102" y="117"/>
                  </a:lnTo>
                  <a:lnTo>
                    <a:pt x="164" y="0"/>
                  </a:lnTo>
                  <a:lnTo>
                    <a:pt x="202" y="0"/>
                  </a:lnTo>
                  <a:lnTo>
                    <a:pt x="202" y="223"/>
                  </a:lnTo>
                  <a:lnTo>
                    <a:pt x="172" y="223"/>
                  </a:lnTo>
                  <a:lnTo>
                    <a:pt x="172" y="43"/>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420" name="Freeform 297">
              <a:extLst>
                <a:ext uri="{FF2B5EF4-FFF2-40B4-BE49-F238E27FC236}">
                  <a16:creationId xmlns:a16="http://schemas.microsoft.com/office/drawing/2014/main" id="{D9638666-113A-48BD-9B3D-EC57E05573D9}"/>
                </a:ext>
              </a:extLst>
            </p:cNvPr>
            <p:cNvSpPr>
              <a:spLocks noEditPoints="1"/>
            </p:cNvSpPr>
            <p:nvPr/>
          </p:nvSpPr>
          <p:spPr bwMode="auto">
            <a:xfrm>
              <a:off x="4413250" y="3949700"/>
              <a:ext cx="69850" cy="84138"/>
            </a:xfrm>
            <a:custGeom>
              <a:avLst/>
              <a:gdLst>
                <a:gd name="T0" fmla="*/ 158 w 191"/>
                <a:gd name="T1" fmla="*/ 134 h 231"/>
                <a:gd name="T2" fmla="*/ 158 w 191"/>
                <a:gd name="T3" fmla="*/ 134 h 231"/>
                <a:gd name="T4" fmla="*/ 158 w 191"/>
                <a:gd name="T5" fmla="*/ 97 h 231"/>
                <a:gd name="T6" fmla="*/ 96 w 191"/>
                <a:gd name="T7" fmla="*/ 28 h 231"/>
                <a:gd name="T8" fmla="*/ 34 w 191"/>
                <a:gd name="T9" fmla="*/ 97 h 231"/>
                <a:gd name="T10" fmla="*/ 34 w 191"/>
                <a:gd name="T11" fmla="*/ 134 h 231"/>
                <a:gd name="T12" fmla="*/ 96 w 191"/>
                <a:gd name="T13" fmla="*/ 203 h 231"/>
                <a:gd name="T14" fmla="*/ 158 w 191"/>
                <a:gd name="T15" fmla="*/ 134 h 231"/>
                <a:gd name="T16" fmla="*/ 0 w 191"/>
                <a:gd name="T17" fmla="*/ 115 h 231"/>
                <a:gd name="T18" fmla="*/ 0 w 191"/>
                <a:gd name="T19" fmla="*/ 115 h 231"/>
                <a:gd name="T20" fmla="*/ 96 w 191"/>
                <a:gd name="T21" fmla="*/ 0 h 231"/>
                <a:gd name="T22" fmla="*/ 191 w 191"/>
                <a:gd name="T23" fmla="*/ 115 h 231"/>
                <a:gd name="T24" fmla="*/ 96 w 191"/>
                <a:gd name="T25" fmla="*/ 231 h 231"/>
                <a:gd name="T26" fmla="*/ 0 w 191"/>
                <a:gd name="T27" fmla="*/ 115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1" h="231">
                  <a:moveTo>
                    <a:pt x="158" y="134"/>
                  </a:moveTo>
                  <a:lnTo>
                    <a:pt x="158" y="134"/>
                  </a:lnTo>
                  <a:lnTo>
                    <a:pt x="158" y="97"/>
                  </a:lnTo>
                  <a:cubicBezTo>
                    <a:pt x="158" y="55"/>
                    <a:pt x="133" y="28"/>
                    <a:pt x="96" y="28"/>
                  </a:cubicBezTo>
                  <a:cubicBezTo>
                    <a:pt x="59" y="28"/>
                    <a:pt x="34" y="55"/>
                    <a:pt x="34" y="97"/>
                  </a:cubicBezTo>
                  <a:lnTo>
                    <a:pt x="34" y="134"/>
                  </a:lnTo>
                  <a:cubicBezTo>
                    <a:pt x="34" y="176"/>
                    <a:pt x="59" y="203"/>
                    <a:pt x="96" y="203"/>
                  </a:cubicBezTo>
                  <a:cubicBezTo>
                    <a:pt x="133" y="203"/>
                    <a:pt x="158" y="176"/>
                    <a:pt x="158" y="134"/>
                  </a:cubicBezTo>
                  <a:close/>
                  <a:moveTo>
                    <a:pt x="0" y="115"/>
                  </a:moveTo>
                  <a:lnTo>
                    <a:pt x="0" y="115"/>
                  </a:lnTo>
                  <a:cubicBezTo>
                    <a:pt x="0" y="40"/>
                    <a:pt x="38" y="0"/>
                    <a:pt x="96" y="0"/>
                  </a:cubicBezTo>
                  <a:cubicBezTo>
                    <a:pt x="154" y="0"/>
                    <a:pt x="191" y="40"/>
                    <a:pt x="191" y="115"/>
                  </a:cubicBezTo>
                  <a:cubicBezTo>
                    <a:pt x="191" y="191"/>
                    <a:pt x="154" y="231"/>
                    <a:pt x="96" y="231"/>
                  </a:cubicBezTo>
                  <a:cubicBezTo>
                    <a:pt x="38" y="231"/>
                    <a:pt x="0" y="191"/>
                    <a:pt x="0" y="115"/>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421" name="Freeform 298">
              <a:extLst>
                <a:ext uri="{FF2B5EF4-FFF2-40B4-BE49-F238E27FC236}">
                  <a16:creationId xmlns:a16="http://schemas.microsoft.com/office/drawing/2014/main" id="{645ED01C-965A-443F-B91F-1DA3566FC86F}"/>
                </a:ext>
              </a:extLst>
            </p:cNvPr>
            <p:cNvSpPr>
              <a:spLocks noEditPoints="1"/>
            </p:cNvSpPr>
            <p:nvPr/>
          </p:nvSpPr>
          <p:spPr bwMode="auto">
            <a:xfrm>
              <a:off x="4498975" y="3970338"/>
              <a:ext cx="53975" cy="85725"/>
            </a:xfrm>
            <a:custGeom>
              <a:avLst/>
              <a:gdLst>
                <a:gd name="T0" fmla="*/ 114 w 146"/>
                <a:gd name="T1" fmla="*/ 100 h 233"/>
                <a:gd name="T2" fmla="*/ 114 w 146"/>
                <a:gd name="T3" fmla="*/ 100 h 233"/>
                <a:gd name="T4" fmla="*/ 114 w 146"/>
                <a:gd name="T5" fmla="*/ 72 h 233"/>
                <a:gd name="T6" fmla="*/ 70 w 146"/>
                <a:gd name="T7" fmla="*/ 25 h 233"/>
                <a:gd name="T8" fmla="*/ 30 w 146"/>
                <a:gd name="T9" fmla="*/ 56 h 233"/>
                <a:gd name="T10" fmla="*/ 30 w 146"/>
                <a:gd name="T11" fmla="*/ 117 h 233"/>
                <a:gd name="T12" fmla="*/ 70 w 146"/>
                <a:gd name="T13" fmla="*/ 147 h 233"/>
                <a:gd name="T14" fmla="*/ 114 w 146"/>
                <a:gd name="T15" fmla="*/ 100 h 233"/>
                <a:gd name="T16" fmla="*/ 0 w 146"/>
                <a:gd name="T17" fmla="*/ 3 h 233"/>
                <a:gd name="T18" fmla="*/ 0 w 146"/>
                <a:gd name="T19" fmla="*/ 3 h 233"/>
                <a:gd name="T20" fmla="*/ 30 w 146"/>
                <a:gd name="T21" fmla="*/ 3 h 233"/>
                <a:gd name="T22" fmla="*/ 30 w 146"/>
                <a:gd name="T23" fmla="*/ 31 h 233"/>
                <a:gd name="T24" fmla="*/ 31 w 146"/>
                <a:gd name="T25" fmla="*/ 31 h 233"/>
                <a:gd name="T26" fmla="*/ 79 w 146"/>
                <a:gd name="T27" fmla="*/ 0 h 233"/>
                <a:gd name="T28" fmla="*/ 146 w 146"/>
                <a:gd name="T29" fmla="*/ 86 h 233"/>
                <a:gd name="T30" fmla="*/ 79 w 146"/>
                <a:gd name="T31" fmla="*/ 173 h 233"/>
                <a:gd name="T32" fmla="*/ 31 w 146"/>
                <a:gd name="T33" fmla="*/ 142 h 233"/>
                <a:gd name="T34" fmla="*/ 30 w 146"/>
                <a:gd name="T35" fmla="*/ 142 h 233"/>
                <a:gd name="T36" fmla="*/ 30 w 146"/>
                <a:gd name="T37" fmla="*/ 233 h 233"/>
                <a:gd name="T38" fmla="*/ 0 w 146"/>
                <a:gd name="T39" fmla="*/ 233 h 233"/>
                <a:gd name="T40" fmla="*/ 0 w 146"/>
                <a:gd name="T41" fmla="*/ 3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6" h="233">
                  <a:moveTo>
                    <a:pt x="114" y="100"/>
                  </a:moveTo>
                  <a:lnTo>
                    <a:pt x="114" y="100"/>
                  </a:lnTo>
                  <a:lnTo>
                    <a:pt x="114" y="72"/>
                  </a:lnTo>
                  <a:cubicBezTo>
                    <a:pt x="114" y="44"/>
                    <a:pt x="97" y="25"/>
                    <a:pt x="70" y="25"/>
                  </a:cubicBezTo>
                  <a:cubicBezTo>
                    <a:pt x="48" y="25"/>
                    <a:pt x="30" y="38"/>
                    <a:pt x="30" y="56"/>
                  </a:cubicBezTo>
                  <a:lnTo>
                    <a:pt x="30" y="117"/>
                  </a:lnTo>
                  <a:cubicBezTo>
                    <a:pt x="30" y="134"/>
                    <a:pt x="48" y="147"/>
                    <a:pt x="70" y="147"/>
                  </a:cubicBezTo>
                  <a:cubicBezTo>
                    <a:pt x="97" y="147"/>
                    <a:pt x="114" y="128"/>
                    <a:pt x="114" y="100"/>
                  </a:cubicBezTo>
                  <a:close/>
                  <a:moveTo>
                    <a:pt x="0" y="3"/>
                  </a:moveTo>
                  <a:lnTo>
                    <a:pt x="0" y="3"/>
                  </a:lnTo>
                  <a:lnTo>
                    <a:pt x="30" y="3"/>
                  </a:lnTo>
                  <a:lnTo>
                    <a:pt x="30" y="31"/>
                  </a:lnTo>
                  <a:lnTo>
                    <a:pt x="31" y="31"/>
                  </a:lnTo>
                  <a:cubicBezTo>
                    <a:pt x="39" y="10"/>
                    <a:pt x="56" y="0"/>
                    <a:pt x="79" y="0"/>
                  </a:cubicBezTo>
                  <a:cubicBezTo>
                    <a:pt x="121" y="0"/>
                    <a:pt x="146" y="33"/>
                    <a:pt x="146" y="86"/>
                  </a:cubicBezTo>
                  <a:cubicBezTo>
                    <a:pt x="146" y="140"/>
                    <a:pt x="121" y="173"/>
                    <a:pt x="79" y="173"/>
                  </a:cubicBezTo>
                  <a:cubicBezTo>
                    <a:pt x="56" y="173"/>
                    <a:pt x="39" y="162"/>
                    <a:pt x="31" y="142"/>
                  </a:cubicBezTo>
                  <a:lnTo>
                    <a:pt x="30" y="142"/>
                  </a:lnTo>
                  <a:lnTo>
                    <a:pt x="30" y="233"/>
                  </a:lnTo>
                  <a:lnTo>
                    <a:pt x="0" y="233"/>
                  </a:lnTo>
                  <a:lnTo>
                    <a:pt x="0" y="3"/>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422" name="Freeform 299">
              <a:extLst>
                <a:ext uri="{FF2B5EF4-FFF2-40B4-BE49-F238E27FC236}">
                  <a16:creationId xmlns:a16="http://schemas.microsoft.com/office/drawing/2014/main" id="{336AF164-FC3E-478D-B9A0-E86C33B22EBD}"/>
                </a:ext>
              </a:extLst>
            </p:cNvPr>
            <p:cNvSpPr>
              <a:spLocks/>
            </p:cNvSpPr>
            <p:nvPr/>
          </p:nvSpPr>
          <p:spPr bwMode="auto">
            <a:xfrm>
              <a:off x="4560888" y="3954463"/>
              <a:ext cx="33338" cy="77788"/>
            </a:xfrm>
            <a:custGeom>
              <a:avLst/>
              <a:gdLst>
                <a:gd name="T0" fmla="*/ 58 w 92"/>
                <a:gd name="T1" fmla="*/ 211 h 211"/>
                <a:gd name="T2" fmla="*/ 58 w 92"/>
                <a:gd name="T3" fmla="*/ 211 h 211"/>
                <a:gd name="T4" fmla="*/ 27 w 92"/>
                <a:gd name="T5" fmla="*/ 180 h 211"/>
                <a:gd name="T6" fmla="*/ 27 w 92"/>
                <a:gd name="T7" fmla="*/ 71 h 211"/>
                <a:gd name="T8" fmla="*/ 0 w 92"/>
                <a:gd name="T9" fmla="*/ 71 h 211"/>
                <a:gd name="T10" fmla="*/ 0 w 92"/>
                <a:gd name="T11" fmla="*/ 45 h 211"/>
                <a:gd name="T12" fmla="*/ 15 w 92"/>
                <a:gd name="T13" fmla="*/ 45 h 211"/>
                <a:gd name="T14" fmla="*/ 30 w 92"/>
                <a:gd name="T15" fmla="*/ 30 h 211"/>
                <a:gd name="T16" fmla="*/ 30 w 92"/>
                <a:gd name="T17" fmla="*/ 0 h 211"/>
                <a:gd name="T18" fmla="*/ 57 w 92"/>
                <a:gd name="T19" fmla="*/ 0 h 211"/>
                <a:gd name="T20" fmla="*/ 57 w 92"/>
                <a:gd name="T21" fmla="*/ 45 h 211"/>
                <a:gd name="T22" fmla="*/ 92 w 92"/>
                <a:gd name="T23" fmla="*/ 45 h 211"/>
                <a:gd name="T24" fmla="*/ 92 w 92"/>
                <a:gd name="T25" fmla="*/ 71 h 211"/>
                <a:gd name="T26" fmla="*/ 57 w 92"/>
                <a:gd name="T27" fmla="*/ 71 h 211"/>
                <a:gd name="T28" fmla="*/ 57 w 92"/>
                <a:gd name="T29" fmla="*/ 186 h 211"/>
                <a:gd name="T30" fmla="*/ 90 w 92"/>
                <a:gd name="T31" fmla="*/ 186 h 211"/>
                <a:gd name="T32" fmla="*/ 90 w 92"/>
                <a:gd name="T33" fmla="*/ 211 h 211"/>
                <a:gd name="T34" fmla="*/ 58 w 92"/>
                <a:gd name="T35" fmla="*/ 21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2" h="211">
                  <a:moveTo>
                    <a:pt x="58" y="211"/>
                  </a:moveTo>
                  <a:lnTo>
                    <a:pt x="58" y="211"/>
                  </a:lnTo>
                  <a:cubicBezTo>
                    <a:pt x="38" y="211"/>
                    <a:pt x="27" y="199"/>
                    <a:pt x="27" y="180"/>
                  </a:cubicBezTo>
                  <a:lnTo>
                    <a:pt x="27" y="71"/>
                  </a:lnTo>
                  <a:lnTo>
                    <a:pt x="0" y="71"/>
                  </a:lnTo>
                  <a:lnTo>
                    <a:pt x="0" y="45"/>
                  </a:lnTo>
                  <a:lnTo>
                    <a:pt x="15" y="45"/>
                  </a:lnTo>
                  <a:cubicBezTo>
                    <a:pt x="26" y="45"/>
                    <a:pt x="30" y="41"/>
                    <a:pt x="30" y="30"/>
                  </a:cubicBezTo>
                  <a:lnTo>
                    <a:pt x="30" y="0"/>
                  </a:lnTo>
                  <a:lnTo>
                    <a:pt x="57" y="0"/>
                  </a:lnTo>
                  <a:lnTo>
                    <a:pt x="57" y="45"/>
                  </a:lnTo>
                  <a:lnTo>
                    <a:pt x="92" y="45"/>
                  </a:lnTo>
                  <a:lnTo>
                    <a:pt x="92" y="71"/>
                  </a:lnTo>
                  <a:lnTo>
                    <a:pt x="57" y="71"/>
                  </a:lnTo>
                  <a:lnTo>
                    <a:pt x="57" y="186"/>
                  </a:lnTo>
                  <a:lnTo>
                    <a:pt x="90" y="186"/>
                  </a:lnTo>
                  <a:lnTo>
                    <a:pt x="90" y="211"/>
                  </a:lnTo>
                  <a:lnTo>
                    <a:pt x="58" y="211"/>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423" name="Freeform 300">
              <a:extLst>
                <a:ext uri="{FF2B5EF4-FFF2-40B4-BE49-F238E27FC236}">
                  <a16:creationId xmlns:a16="http://schemas.microsoft.com/office/drawing/2014/main" id="{4D63B5A4-4F64-4E1F-8BCB-60FF198B447B}"/>
                </a:ext>
              </a:extLst>
            </p:cNvPr>
            <p:cNvSpPr>
              <a:spLocks noEditPoints="1"/>
            </p:cNvSpPr>
            <p:nvPr/>
          </p:nvSpPr>
          <p:spPr bwMode="auto">
            <a:xfrm>
              <a:off x="4608513" y="3944938"/>
              <a:ext cx="12700" cy="87313"/>
            </a:xfrm>
            <a:custGeom>
              <a:avLst/>
              <a:gdLst>
                <a:gd name="T0" fmla="*/ 3 w 36"/>
                <a:gd name="T1" fmla="*/ 71 h 237"/>
                <a:gd name="T2" fmla="*/ 3 w 36"/>
                <a:gd name="T3" fmla="*/ 71 h 237"/>
                <a:gd name="T4" fmla="*/ 33 w 36"/>
                <a:gd name="T5" fmla="*/ 71 h 237"/>
                <a:gd name="T6" fmla="*/ 33 w 36"/>
                <a:gd name="T7" fmla="*/ 237 h 237"/>
                <a:gd name="T8" fmla="*/ 3 w 36"/>
                <a:gd name="T9" fmla="*/ 237 h 237"/>
                <a:gd name="T10" fmla="*/ 3 w 36"/>
                <a:gd name="T11" fmla="*/ 71 h 237"/>
                <a:gd name="T12" fmla="*/ 0 w 36"/>
                <a:gd name="T13" fmla="*/ 21 h 237"/>
                <a:gd name="T14" fmla="*/ 0 w 36"/>
                <a:gd name="T15" fmla="*/ 21 h 237"/>
                <a:gd name="T16" fmla="*/ 0 w 36"/>
                <a:gd name="T17" fmla="*/ 16 h 237"/>
                <a:gd name="T18" fmla="*/ 18 w 36"/>
                <a:gd name="T19" fmla="*/ 0 h 237"/>
                <a:gd name="T20" fmla="*/ 36 w 36"/>
                <a:gd name="T21" fmla="*/ 16 h 237"/>
                <a:gd name="T22" fmla="*/ 36 w 36"/>
                <a:gd name="T23" fmla="*/ 21 h 237"/>
                <a:gd name="T24" fmla="*/ 18 w 36"/>
                <a:gd name="T25" fmla="*/ 37 h 237"/>
                <a:gd name="T26" fmla="*/ 0 w 36"/>
                <a:gd name="T27" fmla="*/ 21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237">
                  <a:moveTo>
                    <a:pt x="3" y="71"/>
                  </a:moveTo>
                  <a:lnTo>
                    <a:pt x="3" y="71"/>
                  </a:lnTo>
                  <a:lnTo>
                    <a:pt x="33" y="71"/>
                  </a:lnTo>
                  <a:lnTo>
                    <a:pt x="33" y="237"/>
                  </a:lnTo>
                  <a:lnTo>
                    <a:pt x="3" y="237"/>
                  </a:lnTo>
                  <a:lnTo>
                    <a:pt x="3" y="71"/>
                  </a:lnTo>
                  <a:close/>
                  <a:moveTo>
                    <a:pt x="0" y="21"/>
                  </a:moveTo>
                  <a:lnTo>
                    <a:pt x="0" y="21"/>
                  </a:lnTo>
                  <a:lnTo>
                    <a:pt x="0" y="16"/>
                  </a:lnTo>
                  <a:cubicBezTo>
                    <a:pt x="0" y="6"/>
                    <a:pt x="5" y="0"/>
                    <a:pt x="18" y="0"/>
                  </a:cubicBezTo>
                  <a:cubicBezTo>
                    <a:pt x="30" y="0"/>
                    <a:pt x="36" y="6"/>
                    <a:pt x="36" y="16"/>
                  </a:cubicBezTo>
                  <a:lnTo>
                    <a:pt x="36" y="21"/>
                  </a:lnTo>
                  <a:cubicBezTo>
                    <a:pt x="36" y="30"/>
                    <a:pt x="30" y="37"/>
                    <a:pt x="18" y="37"/>
                  </a:cubicBezTo>
                  <a:cubicBezTo>
                    <a:pt x="5" y="37"/>
                    <a:pt x="0" y="30"/>
                    <a:pt x="0" y="21"/>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424" name="Freeform 301">
              <a:extLst>
                <a:ext uri="{FF2B5EF4-FFF2-40B4-BE49-F238E27FC236}">
                  <a16:creationId xmlns:a16="http://schemas.microsoft.com/office/drawing/2014/main" id="{49F1038E-431D-450A-962A-2B10340BB614}"/>
                </a:ext>
              </a:extLst>
            </p:cNvPr>
            <p:cNvSpPr>
              <a:spLocks/>
            </p:cNvSpPr>
            <p:nvPr/>
          </p:nvSpPr>
          <p:spPr bwMode="auto">
            <a:xfrm>
              <a:off x="4638675" y="3970338"/>
              <a:ext cx="85725" cy="61913"/>
            </a:xfrm>
            <a:custGeom>
              <a:avLst/>
              <a:gdLst>
                <a:gd name="T0" fmla="*/ 0 w 230"/>
                <a:gd name="T1" fmla="*/ 169 h 169"/>
                <a:gd name="T2" fmla="*/ 0 w 230"/>
                <a:gd name="T3" fmla="*/ 169 h 169"/>
                <a:gd name="T4" fmla="*/ 0 w 230"/>
                <a:gd name="T5" fmla="*/ 3 h 169"/>
                <a:gd name="T6" fmla="*/ 30 w 230"/>
                <a:gd name="T7" fmla="*/ 3 h 169"/>
                <a:gd name="T8" fmla="*/ 30 w 230"/>
                <a:gd name="T9" fmla="*/ 31 h 169"/>
                <a:gd name="T10" fmla="*/ 31 w 230"/>
                <a:gd name="T11" fmla="*/ 31 h 169"/>
                <a:gd name="T12" fmla="*/ 76 w 230"/>
                <a:gd name="T13" fmla="*/ 0 h 169"/>
                <a:gd name="T14" fmla="*/ 126 w 230"/>
                <a:gd name="T15" fmla="*/ 33 h 169"/>
                <a:gd name="T16" fmla="*/ 126 w 230"/>
                <a:gd name="T17" fmla="*/ 33 h 169"/>
                <a:gd name="T18" fmla="*/ 177 w 230"/>
                <a:gd name="T19" fmla="*/ 0 h 169"/>
                <a:gd name="T20" fmla="*/ 230 w 230"/>
                <a:gd name="T21" fmla="*/ 63 h 169"/>
                <a:gd name="T22" fmla="*/ 230 w 230"/>
                <a:gd name="T23" fmla="*/ 169 h 169"/>
                <a:gd name="T24" fmla="*/ 200 w 230"/>
                <a:gd name="T25" fmla="*/ 169 h 169"/>
                <a:gd name="T26" fmla="*/ 200 w 230"/>
                <a:gd name="T27" fmla="*/ 68 h 169"/>
                <a:gd name="T28" fmla="*/ 167 w 230"/>
                <a:gd name="T29" fmla="*/ 25 h 169"/>
                <a:gd name="T30" fmla="*/ 130 w 230"/>
                <a:gd name="T31" fmla="*/ 56 h 169"/>
                <a:gd name="T32" fmla="*/ 130 w 230"/>
                <a:gd name="T33" fmla="*/ 169 h 169"/>
                <a:gd name="T34" fmla="*/ 100 w 230"/>
                <a:gd name="T35" fmla="*/ 169 h 169"/>
                <a:gd name="T36" fmla="*/ 100 w 230"/>
                <a:gd name="T37" fmla="*/ 68 h 169"/>
                <a:gd name="T38" fmla="*/ 67 w 230"/>
                <a:gd name="T39" fmla="*/ 25 h 169"/>
                <a:gd name="T40" fmla="*/ 30 w 230"/>
                <a:gd name="T41" fmla="*/ 56 h 169"/>
                <a:gd name="T42" fmla="*/ 30 w 230"/>
                <a:gd name="T43" fmla="*/ 169 h 169"/>
                <a:gd name="T44" fmla="*/ 0 w 230"/>
                <a:gd name="T45" fmla="*/ 169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30" h="169">
                  <a:moveTo>
                    <a:pt x="0" y="169"/>
                  </a:moveTo>
                  <a:lnTo>
                    <a:pt x="0" y="169"/>
                  </a:lnTo>
                  <a:lnTo>
                    <a:pt x="0" y="3"/>
                  </a:lnTo>
                  <a:lnTo>
                    <a:pt x="30" y="3"/>
                  </a:lnTo>
                  <a:lnTo>
                    <a:pt x="30" y="31"/>
                  </a:lnTo>
                  <a:lnTo>
                    <a:pt x="31" y="31"/>
                  </a:lnTo>
                  <a:cubicBezTo>
                    <a:pt x="38" y="14"/>
                    <a:pt x="53" y="0"/>
                    <a:pt x="76" y="0"/>
                  </a:cubicBezTo>
                  <a:cubicBezTo>
                    <a:pt x="98" y="0"/>
                    <a:pt x="117" y="10"/>
                    <a:pt x="126" y="33"/>
                  </a:cubicBezTo>
                  <a:lnTo>
                    <a:pt x="126" y="33"/>
                  </a:lnTo>
                  <a:cubicBezTo>
                    <a:pt x="132" y="15"/>
                    <a:pt x="149" y="0"/>
                    <a:pt x="177" y="0"/>
                  </a:cubicBezTo>
                  <a:cubicBezTo>
                    <a:pt x="210" y="0"/>
                    <a:pt x="230" y="23"/>
                    <a:pt x="230" y="63"/>
                  </a:cubicBezTo>
                  <a:lnTo>
                    <a:pt x="230" y="169"/>
                  </a:lnTo>
                  <a:lnTo>
                    <a:pt x="200" y="169"/>
                  </a:lnTo>
                  <a:lnTo>
                    <a:pt x="200" y="68"/>
                  </a:lnTo>
                  <a:cubicBezTo>
                    <a:pt x="200" y="40"/>
                    <a:pt x="190" y="25"/>
                    <a:pt x="167" y="25"/>
                  </a:cubicBezTo>
                  <a:cubicBezTo>
                    <a:pt x="148" y="25"/>
                    <a:pt x="130" y="35"/>
                    <a:pt x="130" y="56"/>
                  </a:cubicBezTo>
                  <a:lnTo>
                    <a:pt x="130" y="169"/>
                  </a:lnTo>
                  <a:lnTo>
                    <a:pt x="100" y="169"/>
                  </a:lnTo>
                  <a:lnTo>
                    <a:pt x="100" y="68"/>
                  </a:lnTo>
                  <a:cubicBezTo>
                    <a:pt x="100" y="40"/>
                    <a:pt x="90" y="25"/>
                    <a:pt x="67" y="25"/>
                  </a:cubicBezTo>
                  <a:cubicBezTo>
                    <a:pt x="48" y="25"/>
                    <a:pt x="30" y="35"/>
                    <a:pt x="30" y="56"/>
                  </a:cubicBezTo>
                  <a:lnTo>
                    <a:pt x="30" y="169"/>
                  </a:lnTo>
                  <a:lnTo>
                    <a:pt x="0" y="169"/>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425" name="Freeform 302">
              <a:extLst>
                <a:ext uri="{FF2B5EF4-FFF2-40B4-BE49-F238E27FC236}">
                  <a16:creationId xmlns:a16="http://schemas.microsoft.com/office/drawing/2014/main" id="{8983EBBD-5C28-4199-9EA4-7B983B65305E}"/>
                </a:ext>
              </a:extLst>
            </p:cNvPr>
            <p:cNvSpPr>
              <a:spLocks noEditPoints="1"/>
            </p:cNvSpPr>
            <p:nvPr/>
          </p:nvSpPr>
          <p:spPr bwMode="auto">
            <a:xfrm>
              <a:off x="4741863" y="3944938"/>
              <a:ext cx="12700" cy="87313"/>
            </a:xfrm>
            <a:custGeom>
              <a:avLst/>
              <a:gdLst>
                <a:gd name="T0" fmla="*/ 3 w 36"/>
                <a:gd name="T1" fmla="*/ 71 h 237"/>
                <a:gd name="T2" fmla="*/ 3 w 36"/>
                <a:gd name="T3" fmla="*/ 71 h 237"/>
                <a:gd name="T4" fmla="*/ 32 w 36"/>
                <a:gd name="T5" fmla="*/ 71 h 237"/>
                <a:gd name="T6" fmla="*/ 32 w 36"/>
                <a:gd name="T7" fmla="*/ 237 h 237"/>
                <a:gd name="T8" fmla="*/ 3 w 36"/>
                <a:gd name="T9" fmla="*/ 237 h 237"/>
                <a:gd name="T10" fmla="*/ 3 w 36"/>
                <a:gd name="T11" fmla="*/ 71 h 237"/>
                <a:gd name="T12" fmla="*/ 0 w 36"/>
                <a:gd name="T13" fmla="*/ 21 h 237"/>
                <a:gd name="T14" fmla="*/ 0 w 36"/>
                <a:gd name="T15" fmla="*/ 21 h 237"/>
                <a:gd name="T16" fmla="*/ 0 w 36"/>
                <a:gd name="T17" fmla="*/ 16 h 237"/>
                <a:gd name="T18" fmla="*/ 18 w 36"/>
                <a:gd name="T19" fmla="*/ 0 h 237"/>
                <a:gd name="T20" fmla="*/ 36 w 36"/>
                <a:gd name="T21" fmla="*/ 16 h 237"/>
                <a:gd name="T22" fmla="*/ 36 w 36"/>
                <a:gd name="T23" fmla="*/ 21 h 237"/>
                <a:gd name="T24" fmla="*/ 18 w 36"/>
                <a:gd name="T25" fmla="*/ 37 h 237"/>
                <a:gd name="T26" fmla="*/ 0 w 36"/>
                <a:gd name="T27" fmla="*/ 21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237">
                  <a:moveTo>
                    <a:pt x="3" y="71"/>
                  </a:moveTo>
                  <a:lnTo>
                    <a:pt x="3" y="71"/>
                  </a:lnTo>
                  <a:lnTo>
                    <a:pt x="32" y="71"/>
                  </a:lnTo>
                  <a:lnTo>
                    <a:pt x="32" y="237"/>
                  </a:lnTo>
                  <a:lnTo>
                    <a:pt x="3" y="237"/>
                  </a:lnTo>
                  <a:lnTo>
                    <a:pt x="3" y="71"/>
                  </a:lnTo>
                  <a:close/>
                  <a:moveTo>
                    <a:pt x="0" y="21"/>
                  </a:moveTo>
                  <a:lnTo>
                    <a:pt x="0" y="21"/>
                  </a:lnTo>
                  <a:lnTo>
                    <a:pt x="0" y="16"/>
                  </a:lnTo>
                  <a:cubicBezTo>
                    <a:pt x="0" y="6"/>
                    <a:pt x="5" y="0"/>
                    <a:pt x="18" y="0"/>
                  </a:cubicBezTo>
                  <a:cubicBezTo>
                    <a:pt x="30" y="0"/>
                    <a:pt x="36" y="6"/>
                    <a:pt x="36" y="16"/>
                  </a:cubicBezTo>
                  <a:lnTo>
                    <a:pt x="36" y="21"/>
                  </a:lnTo>
                  <a:cubicBezTo>
                    <a:pt x="36" y="30"/>
                    <a:pt x="30" y="37"/>
                    <a:pt x="18" y="37"/>
                  </a:cubicBezTo>
                  <a:cubicBezTo>
                    <a:pt x="5" y="37"/>
                    <a:pt x="0" y="30"/>
                    <a:pt x="0" y="21"/>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426" name="Freeform 303">
              <a:extLst>
                <a:ext uri="{FF2B5EF4-FFF2-40B4-BE49-F238E27FC236}">
                  <a16:creationId xmlns:a16="http://schemas.microsoft.com/office/drawing/2014/main" id="{89727377-45A8-492B-9396-B408227141CA}"/>
                </a:ext>
              </a:extLst>
            </p:cNvPr>
            <p:cNvSpPr>
              <a:spLocks/>
            </p:cNvSpPr>
            <p:nvPr/>
          </p:nvSpPr>
          <p:spPr bwMode="auto">
            <a:xfrm>
              <a:off x="4767263" y="3971925"/>
              <a:ext cx="47625" cy="60325"/>
            </a:xfrm>
            <a:custGeom>
              <a:avLst/>
              <a:gdLst>
                <a:gd name="T0" fmla="*/ 0 w 129"/>
                <a:gd name="T1" fmla="*/ 166 h 166"/>
                <a:gd name="T2" fmla="*/ 0 w 129"/>
                <a:gd name="T3" fmla="*/ 166 h 166"/>
                <a:gd name="T4" fmla="*/ 0 w 129"/>
                <a:gd name="T5" fmla="*/ 142 h 166"/>
                <a:gd name="T6" fmla="*/ 91 w 129"/>
                <a:gd name="T7" fmla="*/ 26 h 166"/>
                <a:gd name="T8" fmla="*/ 2 w 129"/>
                <a:gd name="T9" fmla="*/ 26 h 166"/>
                <a:gd name="T10" fmla="*/ 2 w 129"/>
                <a:gd name="T11" fmla="*/ 0 h 166"/>
                <a:gd name="T12" fmla="*/ 127 w 129"/>
                <a:gd name="T13" fmla="*/ 0 h 166"/>
                <a:gd name="T14" fmla="*/ 127 w 129"/>
                <a:gd name="T15" fmla="*/ 23 h 166"/>
                <a:gd name="T16" fmla="*/ 33 w 129"/>
                <a:gd name="T17" fmla="*/ 141 h 166"/>
                <a:gd name="T18" fmla="*/ 129 w 129"/>
                <a:gd name="T19" fmla="*/ 141 h 166"/>
                <a:gd name="T20" fmla="*/ 129 w 129"/>
                <a:gd name="T21" fmla="*/ 166 h 166"/>
                <a:gd name="T22" fmla="*/ 0 w 129"/>
                <a:gd name="T23" fmla="*/ 166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9" h="166">
                  <a:moveTo>
                    <a:pt x="0" y="166"/>
                  </a:moveTo>
                  <a:lnTo>
                    <a:pt x="0" y="166"/>
                  </a:lnTo>
                  <a:lnTo>
                    <a:pt x="0" y="142"/>
                  </a:lnTo>
                  <a:lnTo>
                    <a:pt x="91" y="26"/>
                  </a:lnTo>
                  <a:lnTo>
                    <a:pt x="2" y="26"/>
                  </a:lnTo>
                  <a:lnTo>
                    <a:pt x="2" y="0"/>
                  </a:lnTo>
                  <a:lnTo>
                    <a:pt x="127" y="0"/>
                  </a:lnTo>
                  <a:lnTo>
                    <a:pt x="127" y="23"/>
                  </a:lnTo>
                  <a:lnTo>
                    <a:pt x="33" y="141"/>
                  </a:lnTo>
                  <a:lnTo>
                    <a:pt x="129" y="141"/>
                  </a:lnTo>
                  <a:lnTo>
                    <a:pt x="129" y="166"/>
                  </a:lnTo>
                  <a:lnTo>
                    <a:pt x="0" y="166"/>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427" name="Freeform 304">
              <a:extLst>
                <a:ext uri="{FF2B5EF4-FFF2-40B4-BE49-F238E27FC236}">
                  <a16:creationId xmlns:a16="http://schemas.microsoft.com/office/drawing/2014/main" id="{6A16BE9F-3612-473B-A9BA-01A0E6098988}"/>
                </a:ext>
              </a:extLst>
            </p:cNvPr>
            <p:cNvSpPr>
              <a:spLocks noEditPoints="1"/>
            </p:cNvSpPr>
            <p:nvPr/>
          </p:nvSpPr>
          <p:spPr bwMode="auto">
            <a:xfrm>
              <a:off x="4822825" y="3970338"/>
              <a:ext cx="53975" cy="63500"/>
            </a:xfrm>
            <a:custGeom>
              <a:avLst/>
              <a:gdLst>
                <a:gd name="T0" fmla="*/ 31 w 147"/>
                <a:gd name="T1" fmla="*/ 71 h 173"/>
                <a:gd name="T2" fmla="*/ 31 w 147"/>
                <a:gd name="T3" fmla="*/ 71 h 173"/>
                <a:gd name="T4" fmla="*/ 31 w 147"/>
                <a:gd name="T5" fmla="*/ 73 h 173"/>
                <a:gd name="T6" fmla="*/ 116 w 147"/>
                <a:gd name="T7" fmla="*/ 73 h 173"/>
                <a:gd name="T8" fmla="*/ 116 w 147"/>
                <a:gd name="T9" fmla="*/ 70 h 173"/>
                <a:gd name="T10" fmla="*/ 75 w 147"/>
                <a:gd name="T11" fmla="*/ 24 h 173"/>
                <a:gd name="T12" fmla="*/ 31 w 147"/>
                <a:gd name="T13" fmla="*/ 71 h 173"/>
                <a:gd name="T14" fmla="*/ 0 w 147"/>
                <a:gd name="T15" fmla="*/ 86 h 173"/>
                <a:gd name="T16" fmla="*/ 0 w 147"/>
                <a:gd name="T17" fmla="*/ 86 h 173"/>
                <a:gd name="T18" fmla="*/ 75 w 147"/>
                <a:gd name="T19" fmla="*/ 0 h 173"/>
                <a:gd name="T20" fmla="*/ 147 w 147"/>
                <a:gd name="T21" fmla="*/ 81 h 173"/>
                <a:gd name="T22" fmla="*/ 147 w 147"/>
                <a:gd name="T23" fmla="*/ 94 h 173"/>
                <a:gd name="T24" fmla="*/ 31 w 147"/>
                <a:gd name="T25" fmla="*/ 94 h 173"/>
                <a:gd name="T26" fmla="*/ 31 w 147"/>
                <a:gd name="T27" fmla="*/ 100 h 173"/>
                <a:gd name="T28" fmla="*/ 77 w 147"/>
                <a:gd name="T29" fmla="*/ 148 h 173"/>
                <a:gd name="T30" fmla="*/ 122 w 147"/>
                <a:gd name="T31" fmla="*/ 121 h 173"/>
                <a:gd name="T32" fmla="*/ 141 w 147"/>
                <a:gd name="T33" fmla="*/ 137 h 173"/>
                <a:gd name="T34" fmla="*/ 75 w 147"/>
                <a:gd name="T35" fmla="*/ 173 h 173"/>
                <a:gd name="T36" fmla="*/ 0 w 147"/>
                <a:gd name="T37" fmla="*/ 86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7" h="173">
                  <a:moveTo>
                    <a:pt x="31" y="71"/>
                  </a:moveTo>
                  <a:lnTo>
                    <a:pt x="31" y="71"/>
                  </a:lnTo>
                  <a:lnTo>
                    <a:pt x="31" y="73"/>
                  </a:lnTo>
                  <a:lnTo>
                    <a:pt x="116" y="73"/>
                  </a:lnTo>
                  <a:lnTo>
                    <a:pt x="116" y="70"/>
                  </a:lnTo>
                  <a:cubicBezTo>
                    <a:pt x="116" y="42"/>
                    <a:pt x="100" y="24"/>
                    <a:pt x="75" y="24"/>
                  </a:cubicBezTo>
                  <a:cubicBezTo>
                    <a:pt x="49" y="24"/>
                    <a:pt x="31" y="43"/>
                    <a:pt x="31" y="71"/>
                  </a:cubicBezTo>
                  <a:close/>
                  <a:moveTo>
                    <a:pt x="0" y="86"/>
                  </a:moveTo>
                  <a:lnTo>
                    <a:pt x="0" y="86"/>
                  </a:lnTo>
                  <a:cubicBezTo>
                    <a:pt x="0" y="34"/>
                    <a:pt x="29" y="0"/>
                    <a:pt x="75" y="0"/>
                  </a:cubicBezTo>
                  <a:cubicBezTo>
                    <a:pt x="121" y="0"/>
                    <a:pt x="147" y="35"/>
                    <a:pt x="147" y="81"/>
                  </a:cubicBezTo>
                  <a:lnTo>
                    <a:pt x="147" y="94"/>
                  </a:lnTo>
                  <a:lnTo>
                    <a:pt x="31" y="94"/>
                  </a:lnTo>
                  <a:lnTo>
                    <a:pt x="31" y="100"/>
                  </a:lnTo>
                  <a:cubicBezTo>
                    <a:pt x="31" y="128"/>
                    <a:pt x="48" y="148"/>
                    <a:pt x="77" y="148"/>
                  </a:cubicBezTo>
                  <a:cubicBezTo>
                    <a:pt x="98" y="148"/>
                    <a:pt x="113" y="138"/>
                    <a:pt x="122" y="121"/>
                  </a:cubicBezTo>
                  <a:lnTo>
                    <a:pt x="141" y="137"/>
                  </a:lnTo>
                  <a:cubicBezTo>
                    <a:pt x="130" y="159"/>
                    <a:pt x="106" y="173"/>
                    <a:pt x="75" y="173"/>
                  </a:cubicBezTo>
                  <a:cubicBezTo>
                    <a:pt x="29" y="173"/>
                    <a:pt x="0" y="139"/>
                    <a:pt x="0" y="86"/>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428" name="Freeform 305">
              <a:extLst>
                <a:ext uri="{FF2B5EF4-FFF2-40B4-BE49-F238E27FC236}">
                  <a16:creationId xmlns:a16="http://schemas.microsoft.com/office/drawing/2014/main" id="{638684DA-FABD-4FAA-A41A-52095AE5EABA}"/>
                </a:ext>
              </a:extLst>
            </p:cNvPr>
            <p:cNvSpPr>
              <a:spLocks noEditPoints="1"/>
            </p:cNvSpPr>
            <p:nvPr/>
          </p:nvSpPr>
          <p:spPr bwMode="auto">
            <a:xfrm>
              <a:off x="4887913" y="3944938"/>
              <a:ext cx="52388" cy="88900"/>
            </a:xfrm>
            <a:custGeom>
              <a:avLst/>
              <a:gdLst>
                <a:gd name="T0" fmla="*/ 116 w 146"/>
                <a:gd name="T1" fmla="*/ 185 h 241"/>
                <a:gd name="T2" fmla="*/ 116 w 146"/>
                <a:gd name="T3" fmla="*/ 185 h 241"/>
                <a:gd name="T4" fmla="*/ 116 w 146"/>
                <a:gd name="T5" fmla="*/ 124 h 241"/>
                <a:gd name="T6" fmla="*/ 76 w 146"/>
                <a:gd name="T7" fmla="*/ 93 h 241"/>
                <a:gd name="T8" fmla="*/ 32 w 146"/>
                <a:gd name="T9" fmla="*/ 140 h 241"/>
                <a:gd name="T10" fmla="*/ 32 w 146"/>
                <a:gd name="T11" fmla="*/ 168 h 241"/>
                <a:gd name="T12" fmla="*/ 76 w 146"/>
                <a:gd name="T13" fmla="*/ 215 h 241"/>
                <a:gd name="T14" fmla="*/ 116 w 146"/>
                <a:gd name="T15" fmla="*/ 185 h 241"/>
                <a:gd name="T16" fmla="*/ 116 w 146"/>
                <a:gd name="T17" fmla="*/ 210 h 241"/>
                <a:gd name="T18" fmla="*/ 116 w 146"/>
                <a:gd name="T19" fmla="*/ 210 h 241"/>
                <a:gd name="T20" fmla="*/ 115 w 146"/>
                <a:gd name="T21" fmla="*/ 210 h 241"/>
                <a:gd name="T22" fmla="*/ 67 w 146"/>
                <a:gd name="T23" fmla="*/ 241 h 241"/>
                <a:gd name="T24" fmla="*/ 0 w 146"/>
                <a:gd name="T25" fmla="*/ 154 h 241"/>
                <a:gd name="T26" fmla="*/ 67 w 146"/>
                <a:gd name="T27" fmla="*/ 68 h 241"/>
                <a:gd name="T28" fmla="*/ 115 w 146"/>
                <a:gd name="T29" fmla="*/ 99 h 241"/>
                <a:gd name="T30" fmla="*/ 116 w 146"/>
                <a:gd name="T31" fmla="*/ 99 h 241"/>
                <a:gd name="T32" fmla="*/ 116 w 146"/>
                <a:gd name="T33" fmla="*/ 0 h 241"/>
                <a:gd name="T34" fmla="*/ 146 w 146"/>
                <a:gd name="T35" fmla="*/ 0 h 241"/>
                <a:gd name="T36" fmla="*/ 146 w 146"/>
                <a:gd name="T37" fmla="*/ 237 h 241"/>
                <a:gd name="T38" fmla="*/ 116 w 146"/>
                <a:gd name="T39" fmla="*/ 237 h 241"/>
                <a:gd name="T40" fmla="*/ 116 w 146"/>
                <a:gd name="T41" fmla="*/ 21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6" h="241">
                  <a:moveTo>
                    <a:pt x="116" y="185"/>
                  </a:moveTo>
                  <a:lnTo>
                    <a:pt x="116" y="185"/>
                  </a:lnTo>
                  <a:lnTo>
                    <a:pt x="116" y="124"/>
                  </a:lnTo>
                  <a:cubicBezTo>
                    <a:pt x="116" y="106"/>
                    <a:pt x="98" y="93"/>
                    <a:pt x="76" y="93"/>
                  </a:cubicBezTo>
                  <a:cubicBezTo>
                    <a:pt x="49" y="93"/>
                    <a:pt x="32" y="112"/>
                    <a:pt x="32" y="140"/>
                  </a:cubicBezTo>
                  <a:lnTo>
                    <a:pt x="32" y="168"/>
                  </a:lnTo>
                  <a:cubicBezTo>
                    <a:pt x="32" y="196"/>
                    <a:pt x="49" y="215"/>
                    <a:pt x="76" y="215"/>
                  </a:cubicBezTo>
                  <a:cubicBezTo>
                    <a:pt x="98" y="215"/>
                    <a:pt x="116" y="202"/>
                    <a:pt x="116" y="185"/>
                  </a:cubicBezTo>
                  <a:close/>
                  <a:moveTo>
                    <a:pt x="116" y="210"/>
                  </a:moveTo>
                  <a:lnTo>
                    <a:pt x="116" y="210"/>
                  </a:lnTo>
                  <a:lnTo>
                    <a:pt x="115" y="210"/>
                  </a:lnTo>
                  <a:cubicBezTo>
                    <a:pt x="107" y="230"/>
                    <a:pt x="90" y="241"/>
                    <a:pt x="67" y="241"/>
                  </a:cubicBezTo>
                  <a:cubicBezTo>
                    <a:pt x="25" y="241"/>
                    <a:pt x="0" y="208"/>
                    <a:pt x="0" y="154"/>
                  </a:cubicBezTo>
                  <a:cubicBezTo>
                    <a:pt x="0" y="101"/>
                    <a:pt x="25" y="68"/>
                    <a:pt x="67" y="68"/>
                  </a:cubicBezTo>
                  <a:cubicBezTo>
                    <a:pt x="90" y="68"/>
                    <a:pt x="107" y="78"/>
                    <a:pt x="115" y="99"/>
                  </a:cubicBezTo>
                  <a:lnTo>
                    <a:pt x="116" y="99"/>
                  </a:lnTo>
                  <a:lnTo>
                    <a:pt x="116" y="0"/>
                  </a:lnTo>
                  <a:lnTo>
                    <a:pt x="146" y="0"/>
                  </a:lnTo>
                  <a:lnTo>
                    <a:pt x="146" y="237"/>
                  </a:lnTo>
                  <a:lnTo>
                    <a:pt x="116" y="237"/>
                  </a:lnTo>
                  <a:lnTo>
                    <a:pt x="116" y="210"/>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429" name="Freeform 306">
              <a:extLst>
                <a:ext uri="{FF2B5EF4-FFF2-40B4-BE49-F238E27FC236}">
                  <a16:creationId xmlns:a16="http://schemas.microsoft.com/office/drawing/2014/main" id="{C0529E11-1FF4-48C4-96D0-7729363308F2}"/>
                </a:ext>
              </a:extLst>
            </p:cNvPr>
            <p:cNvSpPr>
              <a:spLocks/>
            </p:cNvSpPr>
            <p:nvPr/>
          </p:nvSpPr>
          <p:spPr bwMode="auto">
            <a:xfrm>
              <a:off x="4170363" y="4090988"/>
              <a:ext cx="50800" cy="82550"/>
            </a:xfrm>
            <a:custGeom>
              <a:avLst/>
              <a:gdLst>
                <a:gd name="T0" fmla="*/ 0 w 140"/>
                <a:gd name="T1" fmla="*/ 223 h 223"/>
                <a:gd name="T2" fmla="*/ 0 w 140"/>
                <a:gd name="T3" fmla="*/ 223 h 223"/>
                <a:gd name="T4" fmla="*/ 0 w 140"/>
                <a:gd name="T5" fmla="*/ 0 h 223"/>
                <a:gd name="T6" fmla="*/ 140 w 140"/>
                <a:gd name="T7" fmla="*/ 0 h 223"/>
                <a:gd name="T8" fmla="*/ 140 w 140"/>
                <a:gd name="T9" fmla="*/ 27 h 223"/>
                <a:gd name="T10" fmla="*/ 31 w 140"/>
                <a:gd name="T11" fmla="*/ 27 h 223"/>
                <a:gd name="T12" fmla="*/ 31 w 140"/>
                <a:gd name="T13" fmla="*/ 92 h 223"/>
                <a:gd name="T14" fmla="*/ 132 w 140"/>
                <a:gd name="T15" fmla="*/ 92 h 223"/>
                <a:gd name="T16" fmla="*/ 132 w 140"/>
                <a:gd name="T17" fmla="*/ 120 h 223"/>
                <a:gd name="T18" fmla="*/ 31 w 140"/>
                <a:gd name="T19" fmla="*/ 120 h 223"/>
                <a:gd name="T20" fmla="*/ 31 w 140"/>
                <a:gd name="T21" fmla="*/ 196 h 223"/>
                <a:gd name="T22" fmla="*/ 140 w 140"/>
                <a:gd name="T23" fmla="*/ 196 h 223"/>
                <a:gd name="T24" fmla="*/ 140 w 140"/>
                <a:gd name="T25" fmla="*/ 223 h 223"/>
                <a:gd name="T26" fmla="*/ 0 w 140"/>
                <a:gd name="T27" fmla="*/ 22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0" h="223">
                  <a:moveTo>
                    <a:pt x="0" y="223"/>
                  </a:moveTo>
                  <a:lnTo>
                    <a:pt x="0" y="223"/>
                  </a:lnTo>
                  <a:lnTo>
                    <a:pt x="0" y="0"/>
                  </a:lnTo>
                  <a:lnTo>
                    <a:pt x="140" y="0"/>
                  </a:lnTo>
                  <a:lnTo>
                    <a:pt x="140" y="27"/>
                  </a:lnTo>
                  <a:lnTo>
                    <a:pt x="31" y="27"/>
                  </a:lnTo>
                  <a:lnTo>
                    <a:pt x="31" y="92"/>
                  </a:lnTo>
                  <a:lnTo>
                    <a:pt x="132" y="92"/>
                  </a:lnTo>
                  <a:lnTo>
                    <a:pt x="132" y="120"/>
                  </a:lnTo>
                  <a:lnTo>
                    <a:pt x="31" y="120"/>
                  </a:lnTo>
                  <a:lnTo>
                    <a:pt x="31" y="196"/>
                  </a:lnTo>
                  <a:lnTo>
                    <a:pt x="140" y="196"/>
                  </a:lnTo>
                  <a:lnTo>
                    <a:pt x="140" y="223"/>
                  </a:lnTo>
                  <a:lnTo>
                    <a:pt x="0" y="223"/>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430" name="Freeform 307">
              <a:extLst>
                <a:ext uri="{FF2B5EF4-FFF2-40B4-BE49-F238E27FC236}">
                  <a16:creationId xmlns:a16="http://schemas.microsoft.com/office/drawing/2014/main" id="{A63E4210-262A-43EF-A147-4D4C13D2C828}"/>
                </a:ext>
              </a:extLst>
            </p:cNvPr>
            <p:cNvSpPr>
              <a:spLocks/>
            </p:cNvSpPr>
            <p:nvPr/>
          </p:nvSpPr>
          <p:spPr bwMode="auto">
            <a:xfrm>
              <a:off x="4237038" y="4111625"/>
              <a:ext cx="85725" cy="61913"/>
            </a:xfrm>
            <a:custGeom>
              <a:avLst/>
              <a:gdLst>
                <a:gd name="T0" fmla="*/ 0 w 230"/>
                <a:gd name="T1" fmla="*/ 169 h 169"/>
                <a:gd name="T2" fmla="*/ 0 w 230"/>
                <a:gd name="T3" fmla="*/ 169 h 169"/>
                <a:gd name="T4" fmla="*/ 0 w 230"/>
                <a:gd name="T5" fmla="*/ 3 h 169"/>
                <a:gd name="T6" fmla="*/ 30 w 230"/>
                <a:gd name="T7" fmla="*/ 3 h 169"/>
                <a:gd name="T8" fmla="*/ 30 w 230"/>
                <a:gd name="T9" fmla="*/ 31 h 169"/>
                <a:gd name="T10" fmla="*/ 31 w 230"/>
                <a:gd name="T11" fmla="*/ 31 h 169"/>
                <a:gd name="T12" fmla="*/ 76 w 230"/>
                <a:gd name="T13" fmla="*/ 0 h 169"/>
                <a:gd name="T14" fmla="*/ 126 w 230"/>
                <a:gd name="T15" fmla="*/ 33 h 169"/>
                <a:gd name="T16" fmla="*/ 126 w 230"/>
                <a:gd name="T17" fmla="*/ 33 h 169"/>
                <a:gd name="T18" fmla="*/ 177 w 230"/>
                <a:gd name="T19" fmla="*/ 0 h 169"/>
                <a:gd name="T20" fmla="*/ 230 w 230"/>
                <a:gd name="T21" fmla="*/ 63 h 169"/>
                <a:gd name="T22" fmla="*/ 230 w 230"/>
                <a:gd name="T23" fmla="*/ 169 h 169"/>
                <a:gd name="T24" fmla="*/ 200 w 230"/>
                <a:gd name="T25" fmla="*/ 169 h 169"/>
                <a:gd name="T26" fmla="*/ 200 w 230"/>
                <a:gd name="T27" fmla="*/ 68 h 169"/>
                <a:gd name="T28" fmla="*/ 167 w 230"/>
                <a:gd name="T29" fmla="*/ 25 h 169"/>
                <a:gd name="T30" fmla="*/ 130 w 230"/>
                <a:gd name="T31" fmla="*/ 56 h 169"/>
                <a:gd name="T32" fmla="*/ 130 w 230"/>
                <a:gd name="T33" fmla="*/ 169 h 169"/>
                <a:gd name="T34" fmla="*/ 100 w 230"/>
                <a:gd name="T35" fmla="*/ 169 h 169"/>
                <a:gd name="T36" fmla="*/ 100 w 230"/>
                <a:gd name="T37" fmla="*/ 68 h 169"/>
                <a:gd name="T38" fmla="*/ 67 w 230"/>
                <a:gd name="T39" fmla="*/ 25 h 169"/>
                <a:gd name="T40" fmla="*/ 30 w 230"/>
                <a:gd name="T41" fmla="*/ 56 h 169"/>
                <a:gd name="T42" fmla="*/ 30 w 230"/>
                <a:gd name="T43" fmla="*/ 169 h 169"/>
                <a:gd name="T44" fmla="*/ 0 w 230"/>
                <a:gd name="T45" fmla="*/ 169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30" h="169">
                  <a:moveTo>
                    <a:pt x="0" y="169"/>
                  </a:moveTo>
                  <a:lnTo>
                    <a:pt x="0" y="169"/>
                  </a:lnTo>
                  <a:lnTo>
                    <a:pt x="0" y="3"/>
                  </a:lnTo>
                  <a:lnTo>
                    <a:pt x="30" y="3"/>
                  </a:lnTo>
                  <a:lnTo>
                    <a:pt x="30" y="31"/>
                  </a:lnTo>
                  <a:lnTo>
                    <a:pt x="31" y="31"/>
                  </a:lnTo>
                  <a:cubicBezTo>
                    <a:pt x="38" y="14"/>
                    <a:pt x="53" y="0"/>
                    <a:pt x="76" y="0"/>
                  </a:cubicBezTo>
                  <a:cubicBezTo>
                    <a:pt x="98" y="0"/>
                    <a:pt x="117" y="10"/>
                    <a:pt x="126" y="33"/>
                  </a:cubicBezTo>
                  <a:lnTo>
                    <a:pt x="126" y="33"/>
                  </a:lnTo>
                  <a:cubicBezTo>
                    <a:pt x="132" y="15"/>
                    <a:pt x="149" y="0"/>
                    <a:pt x="177" y="0"/>
                  </a:cubicBezTo>
                  <a:cubicBezTo>
                    <a:pt x="210" y="0"/>
                    <a:pt x="230" y="23"/>
                    <a:pt x="230" y="63"/>
                  </a:cubicBezTo>
                  <a:lnTo>
                    <a:pt x="230" y="169"/>
                  </a:lnTo>
                  <a:lnTo>
                    <a:pt x="200" y="169"/>
                  </a:lnTo>
                  <a:lnTo>
                    <a:pt x="200" y="68"/>
                  </a:lnTo>
                  <a:cubicBezTo>
                    <a:pt x="200" y="40"/>
                    <a:pt x="190" y="25"/>
                    <a:pt x="167" y="25"/>
                  </a:cubicBezTo>
                  <a:cubicBezTo>
                    <a:pt x="148" y="25"/>
                    <a:pt x="130" y="35"/>
                    <a:pt x="130" y="56"/>
                  </a:cubicBezTo>
                  <a:lnTo>
                    <a:pt x="130" y="169"/>
                  </a:lnTo>
                  <a:lnTo>
                    <a:pt x="100" y="169"/>
                  </a:lnTo>
                  <a:lnTo>
                    <a:pt x="100" y="68"/>
                  </a:lnTo>
                  <a:cubicBezTo>
                    <a:pt x="100" y="40"/>
                    <a:pt x="90" y="25"/>
                    <a:pt x="67" y="25"/>
                  </a:cubicBezTo>
                  <a:cubicBezTo>
                    <a:pt x="48" y="25"/>
                    <a:pt x="30" y="35"/>
                    <a:pt x="30" y="56"/>
                  </a:cubicBezTo>
                  <a:lnTo>
                    <a:pt x="30" y="169"/>
                  </a:lnTo>
                  <a:lnTo>
                    <a:pt x="0" y="169"/>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431" name="Freeform 308">
              <a:extLst>
                <a:ext uri="{FF2B5EF4-FFF2-40B4-BE49-F238E27FC236}">
                  <a16:creationId xmlns:a16="http://schemas.microsoft.com/office/drawing/2014/main" id="{D1BB6670-46A0-4F54-A475-D871D51C06B2}"/>
                </a:ext>
              </a:extLst>
            </p:cNvPr>
            <p:cNvSpPr>
              <a:spLocks noEditPoints="1"/>
            </p:cNvSpPr>
            <p:nvPr/>
          </p:nvSpPr>
          <p:spPr bwMode="auto">
            <a:xfrm>
              <a:off x="4340225" y="4086225"/>
              <a:ext cx="53975" cy="88900"/>
            </a:xfrm>
            <a:custGeom>
              <a:avLst/>
              <a:gdLst>
                <a:gd name="T0" fmla="*/ 113 w 145"/>
                <a:gd name="T1" fmla="*/ 168 h 241"/>
                <a:gd name="T2" fmla="*/ 113 w 145"/>
                <a:gd name="T3" fmla="*/ 168 h 241"/>
                <a:gd name="T4" fmla="*/ 113 w 145"/>
                <a:gd name="T5" fmla="*/ 140 h 241"/>
                <a:gd name="T6" fmla="*/ 70 w 145"/>
                <a:gd name="T7" fmla="*/ 93 h 241"/>
                <a:gd name="T8" fmla="*/ 29 w 145"/>
                <a:gd name="T9" fmla="*/ 124 h 241"/>
                <a:gd name="T10" fmla="*/ 29 w 145"/>
                <a:gd name="T11" fmla="*/ 185 h 241"/>
                <a:gd name="T12" fmla="*/ 70 w 145"/>
                <a:gd name="T13" fmla="*/ 215 h 241"/>
                <a:gd name="T14" fmla="*/ 113 w 145"/>
                <a:gd name="T15" fmla="*/ 168 h 241"/>
                <a:gd name="T16" fmla="*/ 0 w 145"/>
                <a:gd name="T17" fmla="*/ 0 h 241"/>
                <a:gd name="T18" fmla="*/ 0 w 145"/>
                <a:gd name="T19" fmla="*/ 0 h 241"/>
                <a:gd name="T20" fmla="*/ 29 w 145"/>
                <a:gd name="T21" fmla="*/ 0 h 241"/>
                <a:gd name="T22" fmla="*/ 29 w 145"/>
                <a:gd name="T23" fmla="*/ 99 h 241"/>
                <a:gd name="T24" fmla="*/ 31 w 145"/>
                <a:gd name="T25" fmla="*/ 99 h 241"/>
                <a:gd name="T26" fmla="*/ 78 w 145"/>
                <a:gd name="T27" fmla="*/ 68 h 241"/>
                <a:gd name="T28" fmla="*/ 145 w 145"/>
                <a:gd name="T29" fmla="*/ 154 h 241"/>
                <a:gd name="T30" fmla="*/ 78 w 145"/>
                <a:gd name="T31" fmla="*/ 241 h 241"/>
                <a:gd name="T32" fmla="*/ 31 w 145"/>
                <a:gd name="T33" fmla="*/ 210 h 241"/>
                <a:gd name="T34" fmla="*/ 29 w 145"/>
                <a:gd name="T35" fmla="*/ 210 h 241"/>
                <a:gd name="T36" fmla="*/ 29 w 145"/>
                <a:gd name="T37" fmla="*/ 237 h 241"/>
                <a:gd name="T38" fmla="*/ 0 w 145"/>
                <a:gd name="T39" fmla="*/ 237 h 241"/>
                <a:gd name="T40" fmla="*/ 0 w 145"/>
                <a:gd name="T41" fmla="*/ 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5" h="241">
                  <a:moveTo>
                    <a:pt x="113" y="168"/>
                  </a:moveTo>
                  <a:lnTo>
                    <a:pt x="113" y="168"/>
                  </a:lnTo>
                  <a:lnTo>
                    <a:pt x="113" y="140"/>
                  </a:lnTo>
                  <a:cubicBezTo>
                    <a:pt x="113" y="112"/>
                    <a:pt x="96" y="93"/>
                    <a:pt x="70" y="93"/>
                  </a:cubicBezTo>
                  <a:cubicBezTo>
                    <a:pt x="47" y="93"/>
                    <a:pt x="29" y="106"/>
                    <a:pt x="29" y="124"/>
                  </a:cubicBezTo>
                  <a:lnTo>
                    <a:pt x="29" y="185"/>
                  </a:lnTo>
                  <a:cubicBezTo>
                    <a:pt x="29" y="202"/>
                    <a:pt x="47" y="215"/>
                    <a:pt x="70" y="215"/>
                  </a:cubicBezTo>
                  <a:cubicBezTo>
                    <a:pt x="96" y="215"/>
                    <a:pt x="113" y="196"/>
                    <a:pt x="113" y="168"/>
                  </a:cubicBezTo>
                  <a:close/>
                  <a:moveTo>
                    <a:pt x="0" y="0"/>
                  </a:moveTo>
                  <a:lnTo>
                    <a:pt x="0" y="0"/>
                  </a:lnTo>
                  <a:lnTo>
                    <a:pt x="29" y="0"/>
                  </a:lnTo>
                  <a:lnTo>
                    <a:pt x="29" y="99"/>
                  </a:lnTo>
                  <a:lnTo>
                    <a:pt x="31" y="99"/>
                  </a:lnTo>
                  <a:cubicBezTo>
                    <a:pt x="38" y="78"/>
                    <a:pt x="56" y="68"/>
                    <a:pt x="78" y="68"/>
                  </a:cubicBezTo>
                  <a:cubicBezTo>
                    <a:pt x="120" y="68"/>
                    <a:pt x="145" y="101"/>
                    <a:pt x="145" y="154"/>
                  </a:cubicBezTo>
                  <a:cubicBezTo>
                    <a:pt x="145" y="208"/>
                    <a:pt x="120" y="241"/>
                    <a:pt x="78" y="241"/>
                  </a:cubicBezTo>
                  <a:cubicBezTo>
                    <a:pt x="56" y="241"/>
                    <a:pt x="38" y="230"/>
                    <a:pt x="31" y="210"/>
                  </a:cubicBezTo>
                  <a:lnTo>
                    <a:pt x="29" y="210"/>
                  </a:lnTo>
                  <a:lnTo>
                    <a:pt x="29" y="237"/>
                  </a:lnTo>
                  <a:lnTo>
                    <a:pt x="0" y="237"/>
                  </a:lnTo>
                  <a:lnTo>
                    <a:pt x="0" y="0"/>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432" name="Freeform 309">
              <a:extLst>
                <a:ext uri="{FF2B5EF4-FFF2-40B4-BE49-F238E27FC236}">
                  <a16:creationId xmlns:a16="http://schemas.microsoft.com/office/drawing/2014/main" id="{AED02915-D28C-42F3-BC63-803B1FFF7BE0}"/>
                </a:ext>
              </a:extLst>
            </p:cNvPr>
            <p:cNvSpPr>
              <a:spLocks noEditPoints="1"/>
            </p:cNvSpPr>
            <p:nvPr/>
          </p:nvSpPr>
          <p:spPr bwMode="auto">
            <a:xfrm>
              <a:off x="4405313" y="4111625"/>
              <a:ext cx="53975" cy="63500"/>
            </a:xfrm>
            <a:custGeom>
              <a:avLst/>
              <a:gdLst>
                <a:gd name="T0" fmla="*/ 31 w 148"/>
                <a:gd name="T1" fmla="*/ 71 h 173"/>
                <a:gd name="T2" fmla="*/ 31 w 148"/>
                <a:gd name="T3" fmla="*/ 71 h 173"/>
                <a:gd name="T4" fmla="*/ 31 w 148"/>
                <a:gd name="T5" fmla="*/ 73 h 173"/>
                <a:gd name="T6" fmla="*/ 116 w 148"/>
                <a:gd name="T7" fmla="*/ 73 h 173"/>
                <a:gd name="T8" fmla="*/ 116 w 148"/>
                <a:gd name="T9" fmla="*/ 70 h 173"/>
                <a:gd name="T10" fmla="*/ 75 w 148"/>
                <a:gd name="T11" fmla="*/ 24 h 173"/>
                <a:gd name="T12" fmla="*/ 31 w 148"/>
                <a:gd name="T13" fmla="*/ 71 h 173"/>
                <a:gd name="T14" fmla="*/ 0 w 148"/>
                <a:gd name="T15" fmla="*/ 86 h 173"/>
                <a:gd name="T16" fmla="*/ 0 w 148"/>
                <a:gd name="T17" fmla="*/ 86 h 173"/>
                <a:gd name="T18" fmla="*/ 75 w 148"/>
                <a:gd name="T19" fmla="*/ 0 h 173"/>
                <a:gd name="T20" fmla="*/ 148 w 148"/>
                <a:gd name="T21" fmla="*/ 81 h 173"/>
                <a:gd name="T22" fmla="*/ 148 w 148"/>
                <a:gd name="T23" fmla="*/ 94 h 173"/>
                <a:gd name="T24" fmla="*/ 31 w 148"/>
                <a:gd name="T25" fmla="*/ 94 h 173"/>
                <a:gd name="T26" fmla="*/ 31 w 148"/>
                <a:gd name="T27" fmla="*/ 100 h 173"/>
                <a:gd name="T28" fmla="*/ 78 w 148"/>
                <a:gd name="T29" fmla="*/ 148 h 173"/>
                <a:gd name="T30" fmla="*/ 123 w 148"/>
                <a:gd name="T31" fmla="*/ 121 h 173"/>
                <a:gd name="T32" fmla="*/ 142 w 148"/>
                <a:gd name="T33" fmla="*/ 137 h 173"/>
                <a:gd name="T34" fmla="*/ 75 w 148"/>
                <a:gd name="T35" fmla="*/ 173 h 173"/>
                <a:gd name="T36" fmla="*/ 0 w 148"/>
                <a:gd name="T37" fmla="*/ 86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8" h="173">
                  <a:moveTo>
                    <a:pt x="31" y="71"/>
                  </a:moveTo>
                  <a:lnTo>
                    <a:pt x="31" y="71"/>
                  </a:lnTo>
                  <a:lnTo>
                    <a:pt x="31" y="73"/>
                  </a:lnTo>
                  <a:lnTo>
                    <a:pt x="116" y="73"/>
                  </a:lnTo>
                  <a:lnTo>
                    <a:pt x="116" y="70"/>
                  </a:lnTo>
                  <a:cubicBezTo>
                    <a:pt x="116" y="42"/>
                    <a:pt x="100" y="24"/>
                    <a:pt x="75" y="24"/>
                  </a:cubicBezTo>
                  <a:cubicBezTo>
                    <a:pt x="49" y="24"/>
                    <a:pt x="31" y="43"/>
                    <a:pt x="31" y="71"/>
                  </a:cubicBezTo>
                  <a:close/>
                  <a:moveTo>
                    <a:pt x="0" y="86"/>
                  </a:moveTo>
                  <a:lnTo>
                    <a:pt x="0" y="86"/>
                  </a:lnTo>
                  <a:cubicBezTo>
                    <a:pt x="0" y="34"/>
                    <a:pt x="29" y="0"/>
                    <a:pt x="75" y="0"/>
                  </a:cubicBezTo>
                  <a:cubicBezTo>
                    <a:pt x="122" y="0"/>
                    <a:pt x="148" y="35"/>
                    <a:pt x="148" y="81"/>
                  </a:cubicBezTo>
                  <a:lnTo>
                    <a:pt x="148" y="94"/>
                  </a:lnTo>
                  <a:lnTo>
                    <a:pt x="31" y="94"/>
                  </a:lnTo>
                  <a:lnTo>
                    <a:pt x="31" y="100"/>
                  </a:lnTo>
                  <a:cubicBezTo>
                    <a:pt x="31" y="128"/>
                    <a:pt x="48" y="148"/>
                    <a:pt x="78" y="148"/>
                  </a:cubicBezTo>
                  <a:cubicBezTo>
                    <a:pt x="99" y="148"/>
                    <a:pt x="114" y="138"/>
                    <a:pt x="123" y="121"/>
                  </a:cubicBezTo>
                  <a:lnTo>
                    <a:pt x="142" y="137"/>
                  </a:lnTo>
                  <a:cubicBezTo>
                    <a:pt x="130" y="159"/>
                    <a:pt x="106" y="173"/>
                    <a:pt x="75" y="173"/>
                  </a:cubicBezTo>
                  <a:cubicBezTo>
                    <a:pt x="29" y="173"/>
                    <a:pt x="0" y="139"/>
                    <a:pt x="0" y="86"/>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433" name="Freeform 310">
              <a:extLst>
                <a:ext uri="{FF2B5EF4-FFF2-40B4-BE49-F238E27FC236}">
                  <a16:creationId xmlns:a16="http://schemas.microsoft.com/office/drawing/2014/main" id="{7D5E44F9-E3FF-4DDF-938D-55A3E74ACF31}"/>
                </a:ext>
              </a:extLst>
            </p:cNvPr>
            <p:cNvSpPr>
              <a:spLocks noEditPoints="1"/>
            </p:cNvSpPr>
            <p:nvPr/>
          </p:nvSpPr>
          <p:spPr bwMode="auto">
            <a:xfrm>
              <a:off x="4470400" y="4086225"/>
              <a:ext cx="52388" cy="88900"/>
            </a:xfrm>
            <a:custGeom>
              <a:avLst/>
              <a:gdLst>
                <a:gd name="T0" fmla="*/ 115 w 145"/>
                <a:gd name="T1" fmla="*/ 185 h 241"/>
                <a:gd name="T2" fmla="*/ 115 w 145"/>
                <a:gd name="T3" fmla="*/ 185 h 241"/>
                <a:gd name="T4" fmla="*/ 115 w 145"/>
                <a:gd name="T5" fmla="*/ 124 h 241"/>
                <a:gd name="T6" fmla="*/ 75 w 145"/>
                <a:gd name="T7" fmla="*/ 93 h 241"/>
                <a:gd name="T8" fmla="*/ 32 w 145"/>
                <a:gd name="T9" fmla="*/ 140 h 241"/>
                <a:gd name="T10" fmla="*/ 32 w 145"/>
                <a:gd name="T11" fmla="*/ 168 h 241"/>
                <a:gd name="T12" fmla="*/ 75 w 145"/>
                <a:gd name="T13" fmla="*/ 215 h 241"/>
                <a:gd name="T14" fmla="*/ 115 w 145"/>
                <a:gd name="T15" fmla="*/ 185 h 241"/>
                <a:gd name="T16" fmla="*/ 115 w 145"/>
                <a:gd name="T17" fmla="*/ 210 h 241"/>
                <a:gd name="T18" fmla="*/ 115 w 145"/>
                <a:gd name="T19" fmla="*/ 210 h 241"/>
                <a:gd name="T20" fmla="*/ 114 w 145"/>
                <a:gd name="T21" fmla="*/ 210 h 241"/>
                <a:gd name="T22" fmla="*/ 66 w 145"/>
                <a:gd name="T23" fmla="*/ 241 h 241"/>
                <a:gd name="T24" fmla="*/ 0 w 145"/>
                <a:gd name="T25" fmla="*/ 154 h 241"/>
                <a:gd name="T26" fmla="*/ 66 w 145"/>
                <a:gd name="T27" fmla="*/ 68 h 241"/>
                <a:gd name="T28" fmla="*/ 114 w 145"/>
                <a:gd name="T29" fmla="*/ 99 h 241"/>
                <a:gd name="T30" fmla="*/ 115 w 145"/>
                <a:gd name="T31" fmla="*/ 99 h 241"/>
                <a:gd name="T32" fmla="*/ 115 w 145"/>
                <a:gd name="T33" fmla="*/ 0 h 241"/>
                <a:gd name="T34" fmla="*/ 145 w 145"/>
                <a:gd name="T35" fmla="*/ 0 h 241"/>
                <a:gd name="T36" fmla="*/ 145 w 145"/>
                <a:gd name="T37" fmla="*/ 237 h 241"/>
                <a:gd name="T38" fmla="*/ 115 w 145"/>
                <a:gd name="T39" fmla="*/ 237 h 241"/>
                <a:gd name="T40" fmla="*/ 115 w 145"/>
                <a:gd name="T41" fmla="*/ 21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5" h="241">
                  <a:moveTo>
                    <a:pt x="115" y="185"/>
                  </a:moveTo>
                  <a:lnTo>
                    <a:pt x="115" y="185"/>
                  </a:lnTo>
                  <a:lnTo>
                    <a:pt x="115" y="124"/>
                  </a:lnTo>
                  <a:cubicBezTo>
                    <a:pt x="115" y="106"/>
                    <a:pt x="98" y="93"/>
                    <a:pt x="75" y="93"/>
                  </a:cubicBezTo>
                  <a:cubicBezTo>
                    <a:pt x="49" y="93"/>
                    <a:pt x="32" y="112"/>
                    <a:pt x="32" y="140"/>
                  </a:cubicBezTo>
                  <a:lnTo>
                    <a:pt x="32" y="168"/>
                  </a:lnTo>
                  <a:cubicBezTo>
                    <a:pt x="32" y="196"/>
                    <a:pt x="49" y="215"/>
                    <a:pt x="75" y="215"/>
                  </a:cubicBezTo>
                  <a:cubicBezTo>
                    <a:pt x="98" y="215"/>
                    <a:pt x="115" y="202"/>
                    <a:pt x="115" y="185"/>
                  </a:cubicBezTo>
                  <a:close/>
                  <a:moveTo>
                    <a:pt x="115" y="210"/>
                  </a:moveTo>
                  <a:lnTo>
                    <a:pt x="115" y="210"/>
                  </a:lnTo>
                  <a:lnTo>
                    <a:pt x="114" y="210"/>
                  </a:lnTo>
                  <a:cubicBezTo>
                    <a:pt x="106" y="230"/>
                    <a:pt x="89" y="241"/>
                    <a:pt x="66" y="241"/>
                  </a:cubicBezTo>
                  <a:cubicBezTo>
                    <a:pt x="25" y="241"/>
                    <a:pt x="0" y="208"/>
                    <a:pt x="0" y="154"/>
                  </a:cubicBezTo>
                  <a:cubicBezTo>
                    <a:pt x="0" y="101"/>
                    <a:pt x="25" y="68"/>
                    <a:pt x="66" y="68"/>
                  </a:cubicBezTo>
                  <a:cubicBezTo>
                    <a:pt x="89" y="68"/>
                    <a:pt x="106" y="78"/>
                    <a:pt x="114" y="99"/>
                  </a:cubicBezTo>
                  <a:lnTo>
                    <a:pt x="115" y="99"/>
                  </a:lnTo>
                  <a:lnTo>
                    <a:pt x="115" y="0"/>
                  </a:lnTo>
                  <a:lnTo>
                    <a:pt x="145" y="0"/>
                  </a:lnTo>
                  <a:lnTo>
                    <a:pt x="145" y="237"/>
                  </a:lnTo>
                  <a:lnTo>
                    <a:pt x="115" y="237"/>
                  </a:lnTo>
                  <a:lnTo>
                    <a:pt x="115" y="210"/>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434" name="Freeform 311">
              <a:extLst>
                <a:ext uri="{FF2B5EF4-FFF2-40B4-BE49-F238E27FC236}">
                  <a16:creationId xmlns:a16="http://schemas.microsoft.com/office/drawing/2014/main" id="{F28027F0-C9A5-48C6-BBD1-89C299E7CD00}"/>
                </a:ext>
              </a:extLst>
            </p:cNvPr>
            <p:cNvSpPr>
              <a:spLocks noEditPoints="1"/>
            </p:cNvSpPr>
            <p:nvPr/>
          </p:nvSpPr>
          <p:spPr bwMode="auto">
            <a:xfrm>
              <a:off x="4538663" y="4086225"/>
              <a:ext cx="52388" cy="88900"/>
            </a:xfrm>
            <a:custGeom>
              <a:avLst/>
              <a:gdLst>
                <a:gd name="T0" fmla="*/ 116 w 145"/>
                <a:gd name="T1" fmla="*/ 185 h 241"/>
                <a:gd name="T2" fmla="*/ 116 w 145"/>
                <a:gd name="T3" fmla="*/ 185 h 241"/>
                <a:gd name="T4" fmla="*/ 116 w 145"/>
                <a:gd name="T5" fmla="*/ 124 h 241"/>
                <a:gd name="T6" fmla="*/ 75 w 145"/>
                <a:gd name="T7" fmla="*/ 93 h 241"/>
                <a:gd name="T8" fmla="*/ 32 w 145"/>
                <a:gd name="T9" fmla="*/ 140 h 241"/>
                <a:gd name="T10" fmla="*/ 32 w 145"/>
                <a:gd name="T11" fmla="*/ 168 h 241"/>
                <a:gd name="T12" fmla="*/ 75 w 145"/>
                <a:gd name="T13" fmla="*/ 215 h 241"/>
                <a:gd name="T14" fmla="*/ 116 w 145"/>
                <a:gd name="T15" fmla="*/ 185 h 241"/>
                <a:gd name="T16" fmla="*/ 116 w 145"/>
                <a:gd name="T17" fmla="*/ 210 h 241"/>
                <a:gd name="T18" fmla="*/ 116 w 145"/>
                <a:gd name="T19" fmla="*/ 210 h 241"/>
                <a:gd name="T20" fmla="*/ 114 w 145"/>
                <a:gd name="T21" fmla="*/ 210 h 241"/>
                <a:gd name="T22" fmla="*/ 67 w 145"/>
                <a:gd name="T23" fmla="*/ 241 h 241"/>
                <a:gd name="T24" fmla="*/ 0 w 145"/>
                <a:gd name="T25" fmla="*/ 154 h 241"/>
                <a:gd name="T26" fmla="*/ 67 w 145"/>
                <a:gd name="T27" fmla="*/ 68 h 241"/>
                <a:gd name="T28" fmla="*/ 114 w 145"/>
                <a:gd name="T29" fmla="*/ 99 h 241"/>
                <a:gd name="T30" fmla="*/ 116 w 145"/>
                <a:gd name="T31" fmla="*/ 99 h 241"/>
                <a:gd name="T32" fmla="*/ 116 w 145"/>
                <a:gd name="T33" fmla="*/ 0 h 241"/>
                <a:gd name="T34" fmla="*/ 145 w 145"/>
                <a:gd name="T35" fmla="*/ 0 h 241"/>
                <a:gd name="T36" fmla="*/ 145 w 145"/>
                <a:gd name="T37" fmla="*/ 237 h 241"/>
                <a:gd name="T38" fmla="*/ 116 w 145"/>
                <a:gd name="T39" fmla="*/ 237 h 241"/>
                <a:gd name="T40" fmla="*/ 116 w 145"/>
                <a:gd name="T41" fmla="*/ 21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5" h="241">
                  <a:moveTo>
                    <a:pt x="116" y="185"/>
                  </a:moveTo>
                  <a:lnTo>
                    <a:pt x="116" y="185"/>
                  </a:lnTo>
                  <a:lnTo>
                    <a:pt x="116" y="124"/>
                  </a:lnTo>
                  <a:cubicBezTo>
                    <a:pt x="116" y="106"/>
                    <a:pt x="98" y="93"/>
                    <a:pt x="75" y="93"/>
                  </a:cubicBezTo>
                  <a:cubicBezTo>
                    <a:pt x="49" y="93"/>
                    <a:pt x="32" y="112"/>
                    <a:pt x="32" y="140"/>
                  </a:cubicBezTo>
                  <a:lnTo>
                    <a:pt x="32" y="168"/>
                  </a:lnTo>
                  <a:cubicBezTo>
                    <a:pt x="32" y="196"/>
                    <a:pt x="49" y="215"/>
                    <a:pt x="75" y="215"/>
                  </a:cubicBezTo>
                  <a:cubicBezTo>
                    <a:pt x="98" y="215"/>
                    <a:pt x="116" y="202"/>
                    <a:pt x="116" y="185"/>
                  </a:cubicBezTo>
                  <a:close/>
                  <a:moveTo>
                    <a:pt x="116" y="210"/>
                  </a:moveTo>
                  <a:lnTo>
                    <a:pt x="116" y="210"/>
                  </a:lnTo>
                  <a:lnTo>
                    <a:pt x="114" y="210"/>
                  </a:lnTo>
                  <a:cubicBezTo>
                    <a:pt x="107" y="230"/>
                    <a:pt x="89" y="241"/>
                    <a:pt x="67" y="241"/>
                  </a:cubicBezTo>
                  <a:cubicBezTo>
                    <a:pt x="25" y="241"/>
                    <a:pt x="0" y="208"/>
                    <a:pt x="0" y="154"/>
                  </a:cubicBezTo>
                  <a:cubicBezTo>
                    <a:pt x="0" y="101"/>
                    <a:pt x="25" y="68"/>
                    <a:pt x="67" y="68"/>
                  </a:cubicBezTo>
                  <a:cubicBezTo>
                    <a:pt x="89" y="68"/>
                    <a:pt x="107" y="78"/>
                    <a:pt x="114" y="99"/>
                  </a:cubicBezTo>
                  <a:lnTo>
                    <a:pt x="116" y="99"/>
                  </a:lnTo>
                  <a:lnTo>
                    <a:pt x="116" y="0"/>
                  </a:lnTo>
                  <a:lnTo>
                    <a:pt x="145" y="0"/>
                  </a:lnTo>
                  <a:lnTo>
                    <a:pt x="145" y="237"/>
                  </a:lnTo>
                  <a:lnTo>
                    <a:pt x="116" y="237"/>
                  </a:lnTo>
                  <a:lnTo>
                    <a:pt x="116" y="210"/>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435" name="Freeform 312">
              <a:extLst>
                <a:ext uri="{FF2B5EF4-FFF2-40B4-BE49-F238E27FC236}">
                  <a16:creationId xmlns:a16="http://schemas.microsoft.com/office/drawing/2014/main" id="{B14D9CEB-26B0-41EE-B47F-6B198E03A72D}"/>
                </a:ext>
              </a:extLst>
            </p:cNvPr>
            <p:cNvSpPr>
              <a:spLocks noEditPoints="1"/>
            </p:cNvSpPr>
            <p:nvPr/>
          </p:nvSpPr>
          <p:spPr bwMode="auto">
            <a:xfrm>
              <a:off x="4606925" y="4111625"/>
              <a:ext cx="53975" cy="63500"/>
            </a:xfrm>
            <a:custGeom>
              <a:avLst/>
              <a:gdLst>
                <a:gd name="T0" fmla="*/ 31 w 148"/>
                <a:gd name="T1" fmla="*/ 71 h 173"/>
                <a:gd name="T2" fmla="*/ 31 w 148"/>
                <a:gd name="T3" fmla="*/ 71 h 173"/>
                <a:gd name="T4" fmla="*/ 31 w 148"/>
                <a:gd name="T5" fmla="*/ 73 h 173"/>
                <a:gd name="T6" fmla="*/ 116 w 148"/>
                <a:gd name="T7" fmla="*/ 73 h 173"/>
                <a:gd name="T8" fmla="*/ 116 w 148"/>
                <a:gd name="T9" fmla="*/ 70 h 173"/>
                <a:gd name="T10" fmla="*/ 75 w 148"/>
                <a:gd name="T11" fmla="*/ 24 h 173"/>
                <a:gd name="T12" fmla="*/ 31 w 148"/>
                <a:gd name="T13" fmla="*/ 71 h 173"/>
                <a:gd name="T14" fmla="*/ 0 w 148"/>
                <a:gd name="T15" fmla="*/ 86 h 173"/>
                <a:gd name="T16" fmla="*/ 0 w 148"/>
                <a:gd name="T17" fmla="*/ 86 h 173"/>
                <a:gd name="T18" fmla="*/ 75 w 148"/>
                <a:gd name="T19" fmla="*/ 0 h 173"/>
                <a:gd name="T20" fmla="*/ 148 w 148"/>
                <a:gd name="T21" fmla="*/ 81 h 173"/>
                <a:gd name="T22" fmla="*/ 148 w 148"/>
                <a:gd name="T23" fmla="*/ 94 h 173"/>
                <a:gd name="T24" fmla="*/ 31 w 148"/>
                <a:gd name="T25" fmla="*/ 94 h 173"/>
                <a:gd name="T26" fmla="*/ 31 w 148"/>
                <a:gd name="T27" fmla="*/ 100 h 173"/>
                <a:gd name="T28" fmla="*/ 78 w 148"/>
                <a:gd name="T29" fmla="*/ 148 h 173"/>
                <a:gd name="T30" fmla="*/ 123 w 148"/>
                <a:gd name="T31" fmla="*/ 121 h 173"/>
                <a:gd name="T32" fmla="*/ 142 w 148"/>
                <a:gd name="T33" fmla="*/ 137 h 173"/>
                <a:gd name="T34" fmla="*/ 75 w 148"/>
                <a:gd name="T35" fmla="*/ 173 h 173"/>
                <a:gd name="T36" fmla="*/ 0 w 148"/>
                <a:gd name="T37" fmla="*/ 86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8" h="173">
                  <a:moveTo>
                    <a:pt x="31" y="71"/>
                  </a:moveTo>
                  <a:lnTo>
                    <a:pt x="31" y="71"/>
                  </a:lnTo>
                  <a:lnTo>
                    <a:pt x="31" y="73"/>
                  </a:lnTo>
                  <a:lnTo>
                    <a:pt x="116" y="73"/>
                  </a:lnTo>
                  <a:lnTo>
                    <a:pt x="116" y="70"/>
                  </a:lnTo>
                  <a:cubicBezTo>
                    <a:pt x="116" y="42"/>
                    <a:pt x="100" y="24"/>
                    <a:pt x="75" y="24"/>
                  </a:cubicBezTo>
                  <a:cubicBezTo>
                    <a:pt x="49" y="24"/>
                    <a:pt x="31" y="43"/>
                    <a:pt x="31" y="71"/>
                  </a:cubicBezTo>
                  <a:close/>
                  <a:moveTo>
                    <a:pt x="0" y="86"/>
                  </a:moveTo>
                  <a:lnTo>
                    <a:pt x="0" y="86"/>
                  </a:lnTo>
                  <a:cubicBezTo>
                    <a:pt x="0" y="34"/>
                    <a:pt x="29" y="0"/>
                    <a:pt x="75" y="0"/>
                  </a:cubicBezTo>
                  <a:cubicBezTo>
                    <a:pt x="122" y="0"/>
                    <a:pt x="148" y="35"/>
                    <a:pt x="148" y="81"/>
                  </a:cubicBezTo>
                  <a:lnTo>
                    <a:pt x="148" y="94"/>
                  </a:lnTo>
                  <a:lnTo>
                    <a:pt x="31" y="94"/>
                  </a:lnTo>
                  <a:lnTo>
                    <a:pt x="31" y="100"/>
                  </a:lnTo>
                  <a:cubicBezTo>
                    <a:pt x="31" y="128"/>
                    <a:pt x="48" y="148"/>
                    <a:pt x="78" y="148"/>
                  </a:cubicBezTo>
                  <a:cubicBezTo>
                    <a:pt x="99" y="148"/>
                    <a:pt x="114" y="138"/>
                    <a:pt x="123" y="121"/>
                  </a:cubicBezTo>
                  <a:lnTo>
                    <a:pt x="142" y="137"/>
                  </a:lnTo>
                  <a:cubicBezTo>
                    <a:pt x="130" y="159"/>
                    <a:pt x="106" y="173"/>
                    <a:pt x="75" y="173"/>
                  </a:cubicBezTo>
                  <a:cubicBezTo>
                    <a:pt x="29" y="173"/>
                    <a:pt x="0" y="139"/>
                    <a:pt x="0" y="86"/>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436" name="Freeform 313">
              <a:extLst>
                <a:ext uri="{FF2B5EF4-FFF2-40B4-BE49-F238E27FC236}">
                  <a16:creationId xmlns:a16="http://schemas.microsoft.com/office/drawing/2014/main" id="{FF19E890-5582-4703-90F6-C8155EDAC1BB}"/>
                </a:ext>
              </a:extLst>
            </p:cNvPr>
            <p:cNvSpPr>
              <a:spLocks noEditPoints="1"/>
            </p:cNvSpPr>
            <p:nvPr/>
          </p:nvSpPr>
          <p:spPr bwMode="auto">
            <a:xfrm>
              <a:off x="4672013" y="4086225"/>
              <a:ext cx="52388" cy="88900"/>
            </a:xfrm>
            <a:custGeom>
              <a:avLst/>
              <a:gdLst>
                <a:gd name="T0" fmla="*/ 115 w 145"/>
                <a:gd name="T1" fmla="*/ 185 h 241"/>
                <a:gd name="T2" fmla="*/ 115 w 145"/>
                <a:gd name="T3" fmla="*/ 185 h 241"/>
                <a:gd name="T4" fmla="*/ 115 w 145"/>
                <a:gd name="T5" fmla="*/ 124 h 241"/>
                <a:gd name="T6" fmla="*/ 75 w 145"/>
                <a:gd name="T7" fmla="*/ 93 h 241"/>
                <a:gd name="T8" fmla="*/ 32 w 145"/>
                <a:gd name="T9" fmla="*/ 140 h 241"/>
                <a:gd name="T10" fmla="*/ 32 w 145"/>
                <a:gd name="T11" fmla="*/ 168 h 241"/>
                <a:gd name="T12" fmla="*/ 75 w 145"/>
                <a:gd name="T13" fmla="*/ 215 h 241"/>
                <a:gd name="T14" fmla="*/ 115 w 145"/>
                <a:gd name="T15" fmla="*/ 185 h 241"/>
                <a:gd name="T16" fmla="*/ 115 w 145"/>
                <a:gd name="T17" fmla="*/ 210 h 241"/>
                <a:gd name="T18" fmla="*/ 115 w 145"/>
                <a:gd name="T19" fmla="*/ 210 h 241"/>
                <a:gd name="T20" fmla="*/ 114 w 145"/>
                <a:gd name="T21" fmla="*/ 210 h 241"/>
                <a:gd name="T22" fmla="*/ 67 w 145"/>
                <a:gd name="T23" fmla="*/ 241 h 241"/>
                <a:gd name="T24" fmla="*/ 0 w 145"/>
                <a:gd name="T25" fmla="*/ 154 h 241"/>
                <a:gd name="T26" fmla="*/ 67 w 145"/>
                <a:gd name="T27" fmla="*/ 68 h 241"/>
                <a:gd name="T28" fmla="*/ 114 w 145"/>
                <a:gd name="T29" fmla="*/ 99 h 241"/>
                <a:gd name="T30" fmla="*/ 115 w 145"/>
                <a:gd name="T31" fmla="*/ 99 h 241"/>
                <a:gd name="T32" fmla="*/ 115 w 145"/>
                <a:gd name="T33" fmla="*/ 0 h 241"/>
                <a:gd name="T34" fmla="*/ 145 w 145"/>
                <a:gd name="T35" fmla="*/ 0 h 241"/>
                <a:gd name="T36" fmla="*/ 145 w 145"/>
                <a:gd name="T37" fmla="*/ 237 h 241"/>
                <a:gd name="T38" fmla="*/ 115 w 145"/>
                <a:gd name="T39" fmla="*/ 237 h 241"/>
                <a:gd name="T40" fmla="*/ 115 w 145"/>
                <a:gd name="T41" fmla="*/ 21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5" h="241">
                  <a:moveTo>
                    <a:pt x="115" y="185"/>
                  </a:moveTo>
                  <a:lnTo>
                    <a:pt x="115" y="185"/>
                  </a:lnTo>
                  <a:lnTo>
                    <a:pt x="115" y="124"/>
                  </a:lnTo>
                  <a:cubicBezTo>
                    <a:pt x="115" y="106"/>
                    <a:pt x="98" y="93"/>
                    <a:pt x="75" y="93"/>
                  </a:cubicBezTo>
                  <a:cubicBezTo>
                    <a:pt x="49" y="93"/>
                    <a:pt x="32" y="112"/>
                    <a:pt x="32" y="140"/>
                  </a:cubicBezTo>
                  <a:lnTo>
                    <a:pt x="32" y="168"/>
                  </a:lnTo>
                  <a:cubicBezTo>
                    <a:pt x="32" y="196"/>
                    <a:pt x="49" y="215"/>
                    <a:pt x="75" y="215"/>
                  </a:cubicBezTo>
                  <a:cubicBezTo>
                    <a:pt x="98" y="215"/>
                    <a:pt x="115" y="202"/>
                    <a:pt x="115" y="185"/>
                  </a:cubicBezTo>
                  <a:close/>
                  <a:moveTo>
                    <a:pt x="115" y="210"/>
                  </a:moveTo>
                  <a:lnTo>
                    <a:pt x="115" y="210"/>
                  </a:lnTo>
                  <a:lnTo>
                    <a:pt x="114" y="210"/>
                  </a:lnTo>
                  <a:cubicBezTo>
                    <a:pt x="107" y="230"/>
                    <a:pt x="89" y="241"/>
                    <a:pt x="67" y="241"/>
                  </a:cubicBezTo>
                  <a:cubicBezTo>
                    <a:pt x="25" y="241"/>
                    <a:pt x="0" y="208"/>
                    <a:pt x="0" y="154"/>
                  </a:cubicBezTo>
                  <a:cubicBezTo>
                    <a:pt x="0" y="101"/>
                    <a:pt x="25" y="68"/>
                    <a:pt x="67" y="68"/>
                  </a:cubicBezTo>
                  <a:cubicBezTo>
                    <a:pt x="89" y="68"/>
                    <a:pt x="107" y="78"/>
                    <a:pt x="114" y="99"/>
                  </a:cubicBezTo>
                  <a:lnTo>
                    <a:pt x="115" y="99"/>
                  </a:lnTo>
                  <a:lnTo>
                    <a:pt x="115" y="0"/>
                  </a:lnTo>
                  <a:lnTo>
                    <a:pt x="145" y="0"/>
                  </a:lnTo>
                  <a:lnTo>
                    <a:pt x="145" y="237"/>
                  </a:lnTo>
                  <a:lnTo>
                    <a:pt x="115" y="237"/>
                  </a:lnTo>
                  <a:lnTo>
                    <a:pt x="115" y="210"/>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437" name="Freeform 314">
              <a:extLst>
                <a:ext uri="{FF2B5EF4-FFF2-40B4-BE49-F238E27FC236}">
                  <a16:creationId xmlns:a16="http://schemas.microsoft.com/office/drawing/2014/main" id="{59B20023-9A1E-4200-813A-4D24E232A9E0}"/>
                </a:ext>
              </a:extLst>
            </p:cNvPr>
            <p:cNvSpPr>
              <a:spLocks noEditPoints="1"/>
            </p:cNvSpPr>
            <p:nvPr/>
          </p:nvSpPr>
          <p:spPr bwMode="auto">
            <a:xfrm>
              <a:off x="4768850" y="4090988"/>
              <a:ext cx="69850" cy="84138"/>
            </a:xfrm>
            <a:custGeom>
              <a:avLst/>
              <a:gdLst>
                <a:gd name="T0" fmla="*/ 157 w 191"/>
                <a:gd name="T1" fmla="*/ 134 h 231"/>
                <a:gd name="T2" fmla="*/ 157 w 191"/>
                <a:gd name="T3" fmla="*/ 134 h 231"/>
                <a:gd name="T4" fmla="*/ 157 w 191"/>
                <a:gd name="T5" fmla="*/ 97 h 231"/>
                <a:gd name="T6" fmla="*/ 95 w 191"/>
                <a:gd name="T7" fmla="*/ 28 h 231"/>
                <a:gd name="T8" fmla="*/ 33 w 191"/>
                <a:gd name="T9" fmla="*/ 97 h 231"/>
                <a:gd name="T10" fmla="*/ 33 w 191"/>
                <a:gd name="T11" fmla="*/ 134 h 231"/>
                <a:gd name="T12" fmla="*/ 95 w 191"/>
                <a:gd name="T13" fmla="*/ 203 h 231"/>
                <a:gd name="T14" fmla="*/ 157 w 191"/>
                <a:gd name="T15" fmla="*/ 134 h 231"/>
                <a:gd name="T16" fmla="*/ 0 w 191"/>
                <a:gd name="T17" fmla="*/ 115 h 231"/>
                <a:gd name="T18" fmla="*/ 0 w 191"/>
                <a:gd name="T19" fmla="*/ 115 h 231"/>
                <a:gd name="T20" fmla="*/ 95 w 191"/>
                <a:gd name="T21" fmla="*/ 0 h 231"/>
                <a:gd name="T22" fmla="*/ 191 w 191"/>
                <a:gd name="T23" fmla="*/ 115 h 231"/>
                <a:gd name="T24" fmla="*/ 95 w 191"/>
                <a:gd name="T25" fmla="*/ 231 h 231"/>
                <a:gd name="T26" fmla="*/ 0 w 191"/>
                <a:gd name="T27" fmla="*/ 115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1" h="231">
                  <a:moveTo>
                    <a:pt x="157" y="134"/>
                  </a:moveTo>
                  <a:lnTo>
                    <a:pt x="157" y="134"/>
                  </a:lnTo>
                  <a:lnTo>
                    <a:pt x="157" y="97"/>
                  </a:lnTo>
                  <a:cubicBezTo>
                    <a:pt x="157" y="55"/>
                    <a:pt x="132" y="28"/>
                    <a:pt x="95" y="28"/>
                  </a:cubicBezTo>
                  <a:cubicBezTo>
                    <a:pt x="58" y="28"/>
                    <a:pt x="33" y="55"/>
                    <a:pt x="33" y="97"/>
                  </a:cubicBezTo>
                  <a:lnTo>
                    <a:pt x="33" y="134"/>
                  </a:lnTo>
                  <a:cubicBezTo>
                    <a:pt x="33" y="176"/>
                    <a:pt x="58" y="203"/>
                    <a:pt x="95" y="203"/>
                  </a:cubicBezTo>
                  <a:cubicBezTo>
                    <a:pt x="132" y="203"/>
                    <a:pt x="157" y="176"/>
                    <a:pt x="157" y="134"/>
                  </a:cubicBezTo>
                  <a:close/>
                  <a:moveTo>
                    <a:pt x="0" y="115"/>
                  </a:moveTo>
                  <a:lnTo>
                    <a:pt x="0" y="115"/>
                  </a:lnTo>
                  <a:cubicBezTo>
                    <a:pt x="0" y="40"/>
                    <a:pt x="37" y="0"/>
                    <a:pt x="95" y="0"/>
                  </a:cubicBezTo>
                  <a:cubicBezTo>
                    <a:pt x="153" y="0"/>
                    <a:pt x="191" y="40"/>
                    <a:pt x="191" y="115"/>
                  </a:cubicBezTo>
                  <a:cubicBezTo>
                    <a:pt x="191" y="191"/>
                    <a:pt x="153" y="231"/>
                    <a:pt x="95" y="231"/>
                  </a:cubicBezTo>
                  <a:cubicBezTo>
                    <a:pt x="37" y="231"/>
                    <a:pt x="0" y="191"/>
                    <a:pt x="0" y="115"/>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438" name="Freeform 315">
              <a:extLst>
                <a:ext uri="{FF2B5EF4-FFF2-40B4-BE49-F238E27FC236}">
                  <a16:creationId xmlns:a16="http://schemas.microsoft.com/office/drawing/2014/main" id="{0A62B9A1-3A15-4CCD-A92B-9160DE084F31}"/>
                </a:ext>
              </a:extLst>
            </p:cNvPr>
            <p:cNvSpPr>
              <a:spLocks/>
            </p:cNvSpPr>
            <p:nvPr/>
          </p:nvSpPr>
          <p:spPr bwMode="auto">
            <a:xfrm>
              <a:off x="4849813" y="4090988"/>
              <a:ext cx="58738" cy="84138"/>
            </a:xfrm>
            <a:custGeom>
              <a:avLst/>
              <a:gdLst>
                <a:gd name="T0" fmla="*/ 0 w 159"/>
                <a:gd name="T1" fmla="*/ 193 h 231"/>
                <a:gd name="T2" fmla="*/ 0 w 159"/>
                <a:gd name="T3" fmla="*/ 193 h 231"/>
                <a:gd name="T4" fmla="*/ 22 w 159"/>
                <a:gd name="T5" fmla="*/ 173 h 231"/>
                <a:gd name="T6" fmla="*/ 82 w 159"/>
                <a:gd name="T7" fmla="*/ 204 h 231"/>
                <a:gd name="T8" fmla="*/ 128 w 159"/>
                <a:gd name="T9" fmla="*/ 164 h 231"/>
                <a:gd name="T10" fmla="*/ 90 w 159"/>
                <a:gd name="T11" fmla="*/ 129 h 231"/>
                <a:gd name="T12" fmla="*/ 71 w 159"/>
                <a:gd name="T13" fmla="*/ 125 h 231"/>
                <a:gd name="T14" fmla="*/ 7 w 159"/>
                <a:gd name="T15" fmla="*/ 62 h 231"/>
                <a:gd name="T16" fmla="*/ 83 w 159"/>
                <a:gd name="T17" fmla="*/ 0 h 231"/>
                <a:gd name="T18" fmla="*/ 157 w 159"/>
                <a:gd name="T19" fmla="*/ 35 h 231"/>
                <a:gd name="T20" fmla="*/ 135 w 159"/>
                <a:gd name="T21" fmla="*/ 54 h 231"/>
                <a:gd name="T22" fmla="*/ 81 w 159"/>
                <a:gd name="T23" fmla="*/ 27 h 231"/>
                <a:gd name="T24" fmla="*/ 38 w 159"/>
                <a:gd name="T25" fmla="*/ 61 h 231"/>
                <a:gd name="T26" fmla="*/ 77 w 159"/>
                <a:gd name="T27" fmla="*/ 96 h 231"/>
                <a:gd name="T28" fmla="*/ 96 w 159"/>
                <a:gd name="T29" fmla="*/ 99 h 231"/>
                <a:gd name="T30" fmla="*/ 159 w 159"/>
                <a:gd name="T31" fmla="*/ 163 h 231"/>
                <a:gd name="T32" fmla="*/ 80 w 159"/>
                <a:gd name="T33" fmla="*/ 231 h 231"/>
                <a:gd name="T34" fmla="*/ 0 w 159"/>
                <a:gd name="T35" fmla="*/ 19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9" h="231">
                  <a:moveTo>
                    <a:pt x="0" y="193"/>
                  </a:moveTo>
                  <a:lnTo>
                    <a:pt x="0" y="193"/>
                  </a:lnTo>
                  <a:lnTo>
                    <a:pt x="22" y="173"/>
                  </a:lnTo>
                  <a:cubicBezTo>
                    <a:pt x="38" y="193"/>
                    <a:pt x="57" y="204"/>
                    <a:pt x="82" y="204"/>
                  </a:cubicBezTo>
                  <a:cubicBezTo>
                    <a:pt x="112" y="204"/>
                    <a:pt x="128" y="188"/>
                    <a:pt x="128" y="164"/>
                  </a:cubicBezTo>
                  <a:cubicBezTo>
                    <a:pt x="128" y="145"/>
                    <a:pt x="118" y="135"/>
                    <a:pt x="90" y="129"/>
                  </a:cubicBezTo>
                  <a:lnTo>
                    <a:pt x="71" y="125"/>
                  </a:lnTo>
                  <a:cubicBezTo>
                    <a:pt x="29" y="116"/>
                    <a:pt x="7" y="97"/>
                    <a:pt x="7" y="62"/>
                  </a:cubicBezTo>
                  <a:cubicBezTo>
                    <a:pt x="7" y="23"/>
                    <a:pt x="37" y="0"/>
                    <a:pt x="83" y="0"/>
                  </a:cubicBezTo>
                  <a:cubicBezTo>
                    <a:pt x="117" y="0"/>
                    <a:pt x="141" y="12"/>
                    <a:pt x="157" y="35"/>
                  </a:cubicBezTo>
                  <a:lnTo>
                    <a:pt x="135" y="54"/>
                  </a:lnTo>
                  <a:cubicBezTo>
                    <a:pt x="123" y="37"/>
                    <a:pt x="107" y="27"/>
                    <a:pt x="81" y="27"/>
                  </a:cubicBezTo>
                  <a:cubicBezTo>
                    <a:pt x="54" y="27"/>
                    <a:pt x="38" y="39"/>
                    <a:pt x="38" y="61"/>
                  </a:cubicBezTo>
                  <a:cubicBezTo>
                    <a:pt x="38" y="81"/>
                    <a:pt x="50" y="90"/>
                    <a:pt x="77" y="96"/>
                  </a:cubicBezTo>
                  <a:lnTo>
                    <a:pt x="96" y="99"/>
                  </a:lnTo>
                  <a:cubicBezTo>
                    <a:pt x="140" y="109"/>
                    <a:pt x="159" y="129"/>
                    <a:pt x="159" y="163"/>
                  </a:cubicBezTo>
                  <a:cubicBezTo>
                    <a:pt x="159" y="204"/>
                    <a:pt x="130" y="231"/>
                    <a:pt x="80" y="231"/>
                  </a:cubicBezTo>
                  <a:cubicBezTo>
                    <a:pt x="44" y="231"/>
                    <a:pt x="18" y="216"/>
                    <a:pt x="0" y="193"/>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439" name="Freeform 316">
              <a:extLst>
                <a:ext uri="{FF2B5EF4-FFF2-40B4-BE49-F238E27FC236}">
                  <a16:creationId xmlns:a16="http://schemas.microsoft.com/office/drawing/2014/main" id="{5DB2326B-5816-453B-B2BC-D3669AAC5A16}"/>
                </a:ext>
              </a:extLst>
            </p:cNvPr>
            <p:cNvSpPr>
              <a:spLocks noEditPoints="1"/>
            </p:cNvSpPr>
            <p:nvPr/>
          </p:nvSpPr>
          <p:spPr bwMode="auto">
            <a:xfrm>
              <a:off x="4170363" y="4464050"/>
              <a:ext cx="58738" cy="82550"/>
            </a:xfrm>
            <a:custGeom>
              <a:avLst/>
              <a:gdLst>
                <a:gd name="T0" fmla="*/ 91 w 162"/>
                <a:gd name="T1" fmla="*/ 104 h 223"/>
                <a:gd name="T2" fmla="*/ 91 w 162"/>
                <a:gd name="T3" fmla="*/ 104 h 223"/>
                <a:gd name="T4" fmla="*/ 123 w 162"/>
                <a:gd name="T5" fmla="*/ 73 h 223"/>
                <a:gd name="T6" fmla="*/ 123 w 162"/>
                <a:gd name="T7" fmla="*/ 57 h 223"/>
                <a:gd name="T8" fmla="*/ 91 w 162"/>
                <a:gd name="T9" fmla="*/ 27 h 223"/>
                <a:gd name="T10" fmla="*/ 31 w 162"/>
                <a:gd name="T11" fmla="*/ 27 h 223"/>
                <a:gd name="T12" fmla="*/ 31 w 162"/>
                <a:gd name="T13" fmla="*/ 104 h 223"/>
                <a:gd name="T14" fmla="*/ 91 w 162"/>
                <a:gd name="T15" fmla="*/ 104 h 223"/>
                <a:gd name="T16" fmla="*/ 31 w 162"/>
                <a:gd name="T17" fmla="*/ 223 h 223"/>
                <a:gd name="T18" fmla="*/ 31 w 162"/>
                <a:gd name="T19" fmla="*/ 223 h 223"/>
                <a:gd name="T20" fmla="*/ 0 w 162"/>
                <a:gd name="T21" fmla="*/ 223 h 223"/>
                <a:gd name="T22" fmla="*/ 0 w 162"/>
                <a:gd name="T23" fmla="*/ 0 h 223"/>
                <a:gd name="T24" fmla="*/ 93 w 162"/>
                <a:gd name="T25" fmla="*/ 0 h 223"/>
                <a:gd name="T26" fmla="*/ 156 w 162"/>
                <a:gd name="T27" fmla="*/ 65 h 223"/>
                <a:gd name="T28" fmla="*/ 112 w 162"/>
                <a:gd name="T29" fmla="*/ 127 h 223"/>
                <a:gd name="T30" fmla="*/ 162 w 162"/>
                <a:gd name="T31" fmla="*/ 223 h 223"/>
                <a:gd name="T32" fmla="*/ 127 w 162"/>
                <a:gd name="T33" fmla="*/ 223 h 223"/>
                <a:gd name="T34" fmla="*/ 80 w 162"/>
                <a:gd name="T35" fmla="*/ 130 h 223"/>
                <a:gd name="T36" fmla="*/ 31 w 162"/>
                <a:gd name="T37" fmla="*/ 130 h 223"/>
                <a:gd name="T38" fmla="*/ 31 w 162"/>
                <a:gd name="T39" fmla="*/ 22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2" h="223">
                  <a:moveTo>
                    <a:pt x="91" y="104"/>
                  </a:moveTo>
                  <a:lnTo>
                    <a:pt x="91" y="104"/>
                  </a:lnTo>
                  <a:cubicBezTo>
                    <a:pt x="111" y="104"/>
                    <a:pt x="123" y="93"/>
                    <a:pt x="123" y="73"/>
                  </a:cubicBezTo>
                  <a:lnTo>
                    <a:pt x="123" y="57"/>
                  </a:lnTo>
                  <a:cubicBezTo>
                    <a:pt x="123" y="38"/>
                    <a:pt x="111" y="27"/>
                    <a:pt x="91" y="27"/>
                  </a:cubicBezTo>
                  <a:lnTo>
                    <a:pt x="31" y="27"/>
                  </a:lnTo>
                  <a:lnTo>
                    <a:pt x="31" y="104"/>
                  </a:lnTo>
                  <a:lnTo>
                    <a:pt x="91" y="104"/>
                  </a:lnTo>
                  <a:close/>
                  <a:moveTo>
                    <a:pt x="31" y="223"/>
                  </a:moveTo>
                  <a:lnTo>
                    <a:pt x="31" y="223"/>
                  </a:lnTo>
                  <a:lnTo>
                    <a:pt x="0" y="223"/>
                  </a:lnTo>
                  <a:lnTo>
                    <a:pt x="0" y="0"/>
                  </a:lnTo>
                  <a:lnTo>
                    <a:pt x="93" y="0"/>
                  </a:lnTo>
                  <a:cubicBezTo>
                    <a:pt x="132" y="0"/>
                    <a:pt x="156" y="24"/>
                    <a:pt x="156" y="65"/>
                  </a:cubicBezTo>
                  <a:cubicBezTo>
                    <a:pt x="156" y="98"/>
                    <a:pt x="141" y="120"/>
                    <a:pt x="112" y="127"/>
                  </a:cubicBezTo>
                  <a:lnTo>
                    <a:pt x="162" y="223"/>
                  </a:lnTo>
                  <a:lnTo>
                    <a:pt x="127" y="223"/>
                  </a:lnTo>
                  <a:lnTo>
                    <a:pt x="80" y="130"/>
                  </a:lnTo>
                  <a:lnTo>
                    <a:pt x="31" y="130"/>
                  </a:lnTo>
                  <a:lnTo>
                    <a:pt x="31" y="223"/>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440" name="Freeform 317">
              <a:extLst>
                <a:ext uri="{FF2B5EF4-FFF2-40B4-BE49-F238E27FC236}">
                  <a16:creationId xmlns:a16="http://schemas.microsoft.com/office/drawing/2014/main" id="{5389211D-AE43-4A35-B217-E67EE4D8E48F}"/>
                </a:ext>
              </a:extLst>
            </p:cNvPr>
            <p:cNvSpPr>
              <a:spLocks/>
            </p:cNvSpPr>
            <p:nvPr/>
          </p:nvSpPr>
          <p:spPr bwMode="auto">
            <a:xfrm>
              <a:off x="4244975" y="4464050"/>
              <a:ext cx="52388" cy="82550"/>
            </a:xfrm>
            <a:custGeom>
              <a:avLst/>
              <a:gdLst>
                <a:gd name="T0" fmla="*/ 0 w 140"/>
                <a:gd name="T1" fmla="*/ 223 h 223"/>
                <a:gd name="T2" fmla="*/ 0 w 140"/>
                <a:gd name="T3" fmla="*/ 223 h 223"/>
                <a:gd name="T4" fmla="*/ 0 w 140"/>
                <a:gd name="T5" fmla="*/ 0 h 223"/>
                <a:gd name="T6" fmla="*/ 140 w 140"/>
                <a:gd name="T7" fmla="*/ 0 h 223"/>
                <a:gd name="T8" fmla="*/ 140 w 140"/>
                <a:gd name="T9" fmla="*/ 27 h 223"/>
                <a:gd name="T10" fmla="*/ 31 w 140"/>
                <a:gd name="T11" fmla="*/ 27 h 223"/>
                <a:gd name="T12" fmla="*/ 31 w 140"/>
                <a:gd name="T13" fmla="*/ 92 h 223"/>
                <a:gd name="T14" fmla="*/ 132 w 140"/>
                <a:gd name="T15" fmla="*/ 92 h 223"/>
                <a:gd name="T16" fmla="*/ 132 w 140"/>
                <a:gd name="T17" fmla="*/ 120 h 223"/>
                <a:gd name="T18" fmla="*/ 31 w 140"/>
                <a:gd name="T19" fmla="*/ 120 h 223"/>
                <a:gd name="T20" fmla="*/ 31 w 140"/>
                <a:gd name="T21" fmla="*/ 196 h 223"/>
                <a:gd name="T22" fmla="*/ 140 w 140"/>
                <a:gd name="T23" fmla="*/ 196 h 223"/>
                <a:gd name="T24" fmla="*/ 140 w 140"/>
                <a:gd name="T25" fmla="*/ 223 h 223"/>
                <a:gd name="T26" fmla="*/ 0 w 140"/>
                <a:gd name="T27" fmla="*/ 22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0" h="223">
                  <a:moveTo>
                    <a:pt x="0" y="223"/>
                  </a:moveTo>
                  <a:lnTo>
                    <a:pt x="0" y="223"/>
                  </a:lnTo>
                  <a:lnTo>
                    <a:pt x="0" y="0"/>
                  </a:lnTo>
                  <a:lnTo>
                    <a:pt x="140" y="0"/>
                  </a:lnTo>
                  <a:lnTo>
                    <a:pt x="140" y="27"/>
                  </a:lnTo>
                  <a:lnTo>
                    <a:pt x="31" y="27"/>
                  </a:lnTo>
                  <a:lnTo>
                    <a:pt x="31" y="92"/>
                  </a:lnTo>
                  <a:lnTo>
                    <a:pt x="132" y="92"/>
                  </a:lnTo>
                  <a:lnTo>
                    <a:pt x="132" y="120"/>
                  </a:lnTo>
                  <a:lnTo>
                    <a:pt x="31" y="120"/>
                  </a:lnTo>
                  <a:lnTo>
                    <a:pt x="31" y="196"/>
                  </a:lnTo>
                  <a:lnTo>
                    <a:pt x="140" y="196"/>
                  </a:lnTo>
                  <a:lnTo>
                    <a:pt x="140" y="223"/>
                  </a:lnTo>
                  <a:lnTo>
                    <a:pt x="0" y="223"/>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441" name="Freeform 318">
              <a:extLst>
                <a:ext uri="{FF2B5EF4-FFF2-40B4-BE49-F238E27FC236}">
                  <a16:creationId xmlns:a16="http://schemas.microsoft.com/office/drawing/2014/main" id="{F24EF7E1-C9E3-49F6-94F0-0FD8417EF102}"/>
                </a:ext>
              </a:extLst>
            </p:cNvPr>
            <p:cNvSpPr>
              <a:spLocks/>
            </p:cNvSpPr>
            <p:nvPr/>
          </p:nvSpPr>
          <p:spPr bwMode="auto">
            <a:xfrm>
              <a:off x="4308475" y="4462463"/>
              <a:ext cx="58738" cy="85725"/>
            </a:xfrm>
            <a:custGeom>
              <a:avLst/>
              <a:gdLst>
                <a:gd name="T0" fmla="*/ 0 w 159"/>
                <a:gd name="T1" fmla="*/ 193 h 231"/>
                <a:gd name="T2" fmla="*/ 0 w 159"/>
                <a:gd name="T3" fmla="*/ 193 h 231"/>
                <a:gd name="T4" fmla="*/ 22 w 159"/>
                <a:gd name="T5" fmla="*/ 173 h 231"/>
                <a:gd name="T6" fmla="*/ 81 w 159"/>
                <a:gd name="T7" fmla="*/ 204 h 231"/>
                <a:gd name="T8" fmla="*/ 128 w 159"/>
                <a:gd name="T9" fmla="*/ 164 h 231"/>
                <a:gd name="T10" fmla="*/ 90 w 159"/>
                <a:gd name="T11" fmla="*/ 129 h 231"/>
                <a:gd name="T12" fmla="*/ 71 w 159"/>
                <a:gd name="T13" fmla="*/ 125 h 231"/>
                <a:gd name="T14" fmla="*/ 7 w 159"/>
                <a:gd name="T15" fmla="*/ 62 h 231"/>
                <a:gd name="T16" fmla="*/ 82 w 159"/>
                <a:gd name="T17" fmla="*/ 0 h 231"/>
                <a:gd name="T18" fmla="*/ 157 w 159"/>
                <a:gd name="T19" fmla="*/ 36 h 231"/>
                <a:gd name="T20" fmla="*/ 134 w 159"/>
                <a:gd name="T21" fmla="*/ 54 h 231"/>
                <a:gd name="T22" fmla="*/ 81 w 159"/>
                <a:gd name="T23" fmla="*/ 27 h 231"/>
                <a:gd name="T24" fmla="*/ 37 w 159"/>
                <a:gd name="T25" fmla="*/ 61 h 231"/>
                <a:gd name="T26" fmla="*/ 76 w 159"/>
                <a:gd name="T27" fmla="*/ 96 h 231"/>
                <a:gd name="T28" fmla="*/ 95 w 159"/>
                <a:gd name="T29" fmla="*/ 100 h 231"/>
                <a:gd name="T30" fmla="*/ 159 w 159"/>
                <a:gd name="T31" fmla="*/ 163 h 231"/>
                <a:gd name="T32" fmla="*/ 80 w 159"/>
                <a:gd name="T33" fmla="*/ 231 h 231"/>
                <a:gd name="T34" fmla="*/ 0 w 159"/>
                <a:gd name="T35" fmla="*/ 19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9" h="231">
                  <a:moveTo>
                    <a:pt x="0" y="193"/>
                  </a:moveTo>
                  <a:lnTo>
                    <a:pt x="0" y="193"/>
                  </a:lnTo>
                  <a:lnTo>
                    <a:pt x="22" y="173"/>
                  </a:lnTo>
                  <a:cubicBezTo>
                    <a:pt x="38" y="193"/>
                    <a:pt x="56" y="204"/>
                    <a:pt x="81" y="204"/>
                  </a:cubicBezTo>
                  <a:cubicBezTo>
                    <a:pt x="112" y="204"/>
                    <a:pt x="128" y="188"/>
                    <a:pt x="128" y="164"/>
                  </a:cubicBezTo>
                  <a:cubicBezTo>
                    <a:pt x="128" y="145"/>
                    <a:pt x="117" y="135"/>
                    <a:pt x="90" y="129"/>
                  </a:cubicBezTo>
                  <a:lnTo>
                    <a:pt x="71" y="125"/>
                  </a:lnTo>
                  <a:cubicBezTo>
                    <a:pt x="29" y="116"/>
                    <a:pt x="7" y="97"/>
                    <a:pt x="7" y="62"/>
                  </a:cubicBezTo>
                  <a:cubicBezTo>
                    <a:pt x="7" y="23"/>
                    <a:pt x="37" y="0"/>
                    <a:pt x="82" y="0"/>
                  </a:cubicBezTo>
                  <a:cubicBezTo>
                    <a:pt x="116" y="0"/>
                    <a:pt x="140" y="12"/>
                    <a:pt x="157" y="36"/>
                  </a:cubicBezTo>
                  <a:lnTo>
                    <a:pt x="134" y="54"/>
                  </a:lnTo>
                  <a:cubicBezTo>
                    <a:pt x="122" y="37"/>
                    <a:pt x="106" y="27"/>
                    <a:pt x="81" y="27"/>
                  </a:cubicBezTo>
                  <a:cubicBezTo>
                    <a:pt x="54" y="27"/>
                    <a:pt x="37" y="39"/>
                    <a:pt x="37" y="61"/>
                  </a:cubicBezTo>
                  <a:cubicBezTo>
                    <a:pt x="37" y="81"/>
                    <a:pt x="50" y="90"/>
                    <a:pt x="76" y="96"/>
                  </a:cubicBezTo>
                  <a:lnTo>
                    <a:pt x="95" y="100"/>
                  </a:lnTo>
                  <a:cubicBezTo>
                    <a:pt x="139" y="109"/>
                    <a:pt x="159" y="129"/>
                    <a:pt x="159" y="163"/>
                  </a:cubicBezTo>
                  <a:cubicBezTo>
                    <a:pt x="159" y="204"/>
                    <a:pt x="130" y="231"/>
                    <a:pt x="80" y="231"/>
                  </a:cubicBezTo>
                  <a:cubicBezTo>
                    <a:pt x="43" y="231"/>
                    <a:pt x="18" y="216"/>
                    <a:pt x="0" y="193"/>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442" name="Freeform 319">
              <a:extLst>
                <a:ext uri="{FF2B5EF4-FFF2-40B4-BE49-F238E27FC236}">
                  <a16:creationId xmlns:a16="http://schemas.microsoft.com/office/drawing/2014/main" id="{324AE6DE-97F9-4EA2-A07E-6655B4462F47}"/>
                </a:ext>
              </a:extLst>
            </p:cNvPr>
            <p:cNvSpPr>
              <a:spLocks/>
            </p:cNvSpPr>
            <p:nvPr/>
          </p:nvSpPr>
          <p:spPr bwMode="auto">
            <a:xfrm>
              <a:off x="4373563" y="4464050"/>
              <a:ext cx="61913" cy="82550"/>
            </a:xfrm>
            <a:custGeom>
              <a:avLst/>
              <a:gdLst>
                <a:gd name="T0" fmla="*/ 100 w 168"/>
                <a:gd name="T1" fmla="*/ 27 h 223"/>
                <a:gd name="T2" fmla="*/ 100 w 168"/>
                <a:gd name="T3" fmla="*/ 27 h 223"/>
                <a:gd name="T4" fmla="*/ 100 w 168"/>
                <a:gd name="T5" fmla="*/ 223 h 223"/>
                <a:gd name="T6" fmla="*/ 69 w 168"/>
                <a:gd name="T7" fmla="*/ 223 h 223"/>
                <a:gd name="T8" fmla="*/ 69 w 168"/>
                <a:gd name="T9" fmla="*/ 27 h 223"/>
                <a:gd name="T10" fmla="*/ 0 w 168"/>
                <a:gd name="T11" fmla="*/ 27 h 223"/>
                <a:gd name="T12" fmla="*/ 0 w 168"/>
                <a:gd name="T13" fmla="*/ 0 h 223"/>
                <a:gd name="T14" fmla="*/ 168 w 168"/>
                <a:gd name="T15" fmla="*/ 0 h 223"/>
                <a:gd name="T16" fmla="*/ 168 w 168"/>
                <a:gd name="T17" fmla="*/ 27 h 223"/>
                <a:gd name="T18" fmla="*/ 100 w 168"/>
                <a:gd name="T19" fmla="*/ 27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8" h="223">
                  <a:moveTo>
                    <a:pt x="100" y="27"/>
                  </a:moveTo>
                  <a:lnTo>
                    <a:pt x="100" y="27"/>
                  </a:lnTo>
                  <a:lnTo>
                    <a:pt x="100" y="223"/>
                  </a:lnTo>
                  <a:lnTo>
                    <a:pt x="69" y="223"/>
                  </a:lnTo>
                  <a:lnTo>
                    <a:pt x="69" y="27"/>
                  </a:lnTo>
                  <a:lnTo>
                    <a:pt x="0" y="27"/>
                  </a:lnTo>
                  <a:lnTo>
                    <a:pt x="0" y="0"/>
                  </a:lnTo>
                  <a:lnTo>
                    <a:pt x="168" y="0"/>
                  </a:lnTo>
                  <a:lnTo>
                    <a:pt x="168" y="27"/>
                  </a:lnTo>
                  <a:lnTo>
                    <a:pt x="100" y="27"/>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443" name="Freeform 320">
              <a:extLst>
                <a:ext uri="{FF2B5EF4-FFF2-40B4-BE49-F238E27FC236}">
                  <a16:creationId xmlns:a16="http://schemas.microsoft.com/office/drawing/2014/main" id="{5707B158-6321-4E8E-B87A-B9B985CC7A2E}"/>
                </a:ext>
              </a:extLst>
            </p:cNvPr>
            <p:cNvSpPr>
              <a:spLocks noEditPoints="1"/>
            </p:cNvSpPr>
            <p:nvPr/>
          </p:nvSpPr>
          <p:spPr bwMode="auto">
            <a:xfrm>
              <a:off x="4473575" y="4462463"/>
              <a:ext cx="71438" cy="85725"/>
            </a:xfrm>
            <a:custGeom>
              <a:avLst/>
              <a:gdLst>
                <a:gd name="T0" fmla="*/ 49 w 195"/>
                <a:gd name="T1" fmla="*/ 52 h 231"/>
                <a:gd name="T2" fmla="*/ 49 w 195"/>
                <a:gd name="T3" fmla="*/ 52 h 231"/>
                <a:gd name="T4" fmla="*/ 49 w 195"/>
                <a:gd name="T5" fmla="*/ 55 h 231"/>
                <a:gd name="T6" fmla="*/ 71 w 195"/>
                <a:gd name="T7" fmla="*/ 93 h 231"/>
                <a:gd name="T8" fmla="*/ 107 w 195"/>
                <a:gd name="T9" fmla="*/ 53 h 231"/>
                <a:gd name="T10" fmla="*/ 107 w 195"/>
                <a:gd name="T11" fmla="*/ 50 h 231"/>
                <a:gd name="T12" fmla="*/ 79 w 195"/>
                <a:gd name="T13" fmla="*/ 24 h 231"/>
                <a:gd name="T14" fmla="*/ 49 w 195"/>
                <a:gd name="T15" fmla="*/ 52 h 231"/>
                <a:gd name="T16" fmla="*/ 119 w 195"/>
                <a:gd name="T17" fmla="*/ 185 h 231"/>
                <a:gd name="T18" fmla="*/ 119 w 195"/>
                <a:gd name="T19" fmla="*/ 185 h 231"/>
                <a:gd name="T20" fmla="*/ 61 w 195"/>
                <a:gd name="T21" fmla="*/ 123 h 231"/>
                <a:gd name="T22" fmla="*/ 31 w 195"/>
                <a:gd name="T23" fmla="*/ 165 h 231"/>
                <a:gd name="T24" fmla="*/ 31 w 195"/>
                <a:gd name="T25" fmla="*/ 169 h 231"/>
                <a:gd name="T26" fmla="*/ 73 w 195"/>
                <a:gd name="T27" fmla="*/ 205 h 231"/>
                <a:gd name="T28" fmla="*/ 119 w 195"/>
                <a:gd name="T29" fmla="*/ 185 h 231"/>
                <a:gd name="T30" fmla="*/ 135 w 195"/>
                <a:gd name="T31" fmla="*/ 203 h 231"/>
                <a:gd name="T32" fmla="*/ 135 w 195"/>
                <a:gd name="T33" fmla="*/ 203 h 231"/>
                <a:gd name="T34" fmla="*/ 70 w 195"/>
                <a:gd name="T35" fmla="*/ 231 h 231"/>
                <a:gd name="T36" fmla="*/ 0 w 195"/>
                <a:gd name="T37" fmla="*/ 169 h 231"/>
                <a:gd name="T38" fmla="*/ 46 w 195"/>
                <a:gd name="T39" fmla="*/ 106 h 231"/>
                <a:gd name="T40" fmla="*/ 21 w 195"/>
                <a:gd name="T41" fmla="*/ 54 h 231"/>
                <a:gd name="T42" fmla="*/ 80 w 195"/>
                <a:gd name="T43" fmla="*/ 0 h 231"/>
                <a:gd name="T44" fmla="*/ 136 w 195"/>
                <a:gd name="T45" fmla="*/ 49 h 231"/>
                <a:gd name="T46" fmla="*/ 86 w 195"/>
                <a:gd name="T47" fmla="*/ 110 h 231"/>
                <a:gd name="T48" fmla="*/ 133 w 195"/>
                <a:gd name="T49" fmla="*/ 161 h 231"/>
                <a:gd name="T50" fmla="*/ 143 w 195"/>
                <a:gd name="T51" fmla="*/ 109 h 231"/>
                <a:gd name="T52" fmla="*/ 189 w 195"/>
                <a:gd name="T53" fmla="*/ 109 h 231"/>
                <a:gd name="T54" fmla="*/ 189 w 195"/>
                <a:gd name="T55" fmla="*/ 134 h 231"/>
                <a:gd name="T56" fmla="*/ 167 w 195"/>
                <a:gd name="T57" fmla="*/ 134 h 231"/>
                <a:gd name="T58" fmla="*/ 151 w 195"/>
                <a:gd name="T59" fmla="*/ 180 h 231"/>
                <a:gd name="T60" fmla="*/ 195 w 195"/>
                <a:gd name="T61" fmla="*/ 227 h 231"/>
                <a:gd name="T62" fmla="*/ 157 w 195"/>
                <a:gd name="T63" fmla="*/ 227 h 231"/>
                <a:gd name="T64" fmla="*/ 135 w 195"/>
                <a:gd name="T65" fmla="*/ 20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5" h="231">
                  <a:moveTo>
                    <a:pt x="49" y="52"/>
                  </a:moveTo>
                  <a:lnTo>
                    <a:pt x="49" y="52"/>
                  </a:lnTo>
                  <a:lnTo>
                    <a:pt x="49" y="55"/>
                  </a:lnTo>
                  <a:cubicBezTo>
                    <a:pt x="49" y="68"/>
                    <a:pt x="57" y="79"/>
                    <a:pt x="71" y="93"/>
                  </a:cubicBezTo>
                  <a:cubicBezTo>
                    <a:pt x="89" y="83"/>
                    <a:pt x="107" y="70"/>
                    <a:pt x="107" y="53"/>
                  </a:cubicBezTo>
                  <a:lnTo>
                    <a:pt x="107" y="50"/>
                  </a:lnTo>
                  <a:cubicBezTo>
                    <a:pt x="107" y="34"/>
                    <a:pt x="94" y="24"/>
                    <a:pt x="79" y="24"/>
                  </a:cubicBezTo>
                  <a:cubicBezTo>
                    <a:pt x="62" y="24"/>
                    <a:pt x="49" y="36"/>
                    <a:pt x="49" y="52"/>
                  </a:cubicBezTo>
                  <a:close/>
                  <a:moveTo>
                    <a:pt x="119" y="185"/>
                  </a:moveTo>
                  <a:lnTo>
                    <a:pt x="119" y="185"/>
                  </a:lnTo>
                  <a:lnTo>
                    <a:pt x="61" y="123"/>
                  </a:lnTo>
                  <a:cubicBezTo>
                    <a:pt x="44" y="132"/>
                    <a:pt x="31" y="142"/>
                    <a:pt x="31" y="165"/>
                  </a:cubicBezTo>
                  <a:lnTo>
                    <a:pt x="31" y="169"/>
                  </a:lnTo>
                  <a:cubicBezTo>
                    <a:pt x="31" y="191"/>
                    <a:pt x="47" y="205"/>
                    <a:pt x="73" y="205"/>
                  </a:cubicBezTo>
                  <a:cubicBezTo>
                    <a:pt x="93" y="205"/>
                    <a:pt x="108" y="197"/>
                    <a:pt x="119" y="185"/>
                  </a:cubicBezTo>
                  <a:close/>
                  <a:moveTo>
                    <a:pt x="135" y="203"/>
                  </a:moveTo>
                  <a:lnTo>
                    <a:pt x="135" y="203"/>
                  </a:lnTo>
                  <a:cubicBezTo>
                    <a:pt x="125" y="214"/>
                    <a:pt x="105" y="231"/>
                    <a:pt x="70" y="231"/>
                  </a:cubicBezTo>
                  <a:cubicBezTo>
                    <a:pt x="25" y="231"/>
                    <a:pt x="0" y="204"/>
                    <a:pt x="0" y="169"/>
                  </a:cubicBezTo>
                  <a:cubicBezTo>
                    <a:pt x="0" y="136"/>
                    <a:pt x="22" y="119"/>
                    <a:pt x="46" y="106"/>
                  </a:cubicBezTo>
                  <a:cubicBezTo>
                    <a:pt x="31" y="91"/>
                    <a:pt x="21" y="74"/>
                    <a:pt x="21" y="54"/>
                  </a:cubicBezTo>
                  <a:cubicBezTo>
                    <a:pt x="21" y="24"/>
                    <a:pt x="44" y="0"/>
                    <a:pt x="80" y="0"/>
                  </a:cubicBezTo>
                  <a:cubicBezTo>
                    <a:pt x="113" y="0"/>
                    <a:pt x="136" y="19"/>
                    <a:pt x="136" y="49"/>
                  </a:cubicBezTo>
                  <a:cubicBezTo>
                    <a:pt x="136" y="78"/>
                    <a:pt x="113" y="95"/>
                    <a:pt x="86" y="110"/>
                  </a:cubicBezTo>
                  <a:lnTo>
                    <a:pt x="133" y="161"/>
                  </a:lnTo>
                  <a:cubicBezTo>
                    <a:pt x="139" y="145"/>
                    <a:pt x="143" y="127"/>
                    <a:pt x="143" y="109"/>
                  </a:cubicBezTo>
                  <a:lnTo>
                    <a:pt x="189" y="109"/>
                  </a:lnTo>
                  <a:lnTo>
                    <a:pt x="189" y="134"/>
                  </a:lnTo>
                  <a:lnTo>
                    <a:pt x="167" y="134"/>
                  </a:lnTo>
                  <a:cubicBezTo>
                    <a:pt x="164" y="151"/>
                    <a:pt x="159" y="167"/>
                    <a:pt x="151" y="180"/>
                  </a:cubicBezTo>
                  <a:lnTo>
                    <a:pt x="195" y="227"/>
                  </a:lnTo>
                  <a:lnTo>
                    <a:pt x="157" y="227"/>
                  </a:lnTo>
                  <a:lnTo>
                    <a:pt x="135" y="203"/>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444" name="Freeform 321">
              <a:extLst>
                <a:ext uri="{FF2B5EF4-FFF2-40B4-BE49-F238E27FC236}">
                  <a16:creationId xmlns:a16="http://schemas.microsoft.com/office/drawing/2014/main" id="{9709FBBD-A959-4756-98F8-70CCCF9FC192}"/>
                </a:ext>
              </a:extLst>
            </p:cNvPr>
            <p:cNvSpPr>
              <a:spLocks/>
            </p:cNvSpPr>
            <p:nvPr/>
          </p:nvSpPr>
          <p:spPr bwMode="auto">
            <a:xfrm>
              <a:off x="4581525" y="4462463"/>
              <a:ext cx="57150" cy="85725"/>
            </a:xfrm>
            <a:custGeom>
              <a:avLst/>
              <a:gdLst>
                <a:gd name="T0" fmla="*/ 0 w 158"/>
                <a:gd name="T1" fmla="*/ 193 h 231"/>
                <a:gd name="T2" fmla="*/ 0 w 158"/>
                <a:gd name="T3" fmla="*/ 193 h 231"/>
                <a:gd name="T4" fmla="*/ 22 w 158"/>
                <a:gd name="T5" fmla="*/ 173 h 231"/>
                <a:gd name="T6" fmla="*/ 81 w 158"/>
                <a:gd name="T7" fmla="*/ 204 h 231"/>
                <a:gd name="T8" fmla="*/ 128 w 158"/>
                <a:gd name="T9" fmla="*/ 164 h 231"/>
                <a:gd name="T10" fmla="*/ 89 w 158"/>
                <a:gd name="T11" fmla="*/ 129 h 231"/>
                <a:gd name="T12" fmla="*/ 70 w 158"/>
                <a:gd name="T13" fmla="*/ 125 h 231"/>
                <a:gd name="T14" fmla="*/ 6 w 158"/>
                <a:gd name="T15" fmla="*/ 62 h 231"/>
                <a:gd name="T16" fmla="*/ 82 w 158"/>
                <a:gd name="T17" fmla="*/ 0 h 231"/>
                <a:gd name="T18" fmla="*/ 157 w 158"/>
                <a:gd name="T19" fmla="*/ 36 h 231"/>
                <a:gd name="T20" fmla="*/ 134 w 158"/>
                <a:gd name="T21" fmla="*/ 54 h 231"/>
                <a:gd name="T22" fmla="*/ 81 w 158"/>
                <a:gd name="T23" fmla="*/ 27 h 231"/>
                <a:gd name="T24" fmla="*/ 37 w 158"/>
                <a:gd name="T25" fmla="*/ 61 h 231"/>
                <a:gd name="T26" fmla="*/ 76 w 158"/>
                <a:gd name="T27" fmla="*/ 96 h 231"/>
                <a:gd name="T28" fmla="*/ 95 w 158"/>
                <a:gd name="T29" fmla="*/ 100 h 231"/>
                <a:gd name="T30" fmla="*/ 158 w 158"/>
                <a:gd name="T31" fmla="*/ 163 h 231"/>
                <a:gd name="T32" fmla="*/ 80 w 158"/>
                <a:gd name="T33" fmla="*/ 231 h 231"/>
                <a:gd name="T34" fmla="*/ 0 w 158"/>
                <a:gd name="T35" fmla="*/ 19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8" h="231">
                  <a:moveTo>
                    <a:pt x="0" y="193"/>
                  </a:moveTo>
                  <a:lnTo>
                    <a:pt x="0" y="193"/>
                  </a:lnTo>
                  <a:lnTo>
                    <a:pt x="22" y="173"/>
                  </a:lnTo>
                  <a:cubicBezTo>
                    <a:pt x="37" y="193"/>
                    <a:pt x="56" y="204"/>
                    <a:pt x="81" y="204"/>
                  </a:cubicBezTo>
                  <a:cubicBezTo>
                    <a:pt x="111" y="204"/>
                    <a:pt x="128" y="188"/>
                    <a:pt x="128" y="164"/>
                  </a:cubicBezTo>
                  <a:cubicBezTo>
                    <a:pt x="128" y="145"/>
                    <a:pt x="117" y="135"/>
                    <a:pt x="89" y="129"/>
                  </a:cubicBezTo>
                  <a:lnTo>
                    <a:pt x="70" y="125"/>
                  </a:lnTo>
                  <a:cubicBezTo>
                    <a:pt x="28" y="116"/>
                    <a:pt x="6" y="97"/>
                    <a:pt x="6" y="62"/>
                  </a:cubicBezTo>
                  <a:cubicBezTo>
                    <a:pt x="6" y="23"/>
                    <a:pt x="36" y="0"/>
                    <a:pt x="82" y="0"/>
                  </a:cubicBezTo>
                  <a:cubicBezTo>
                    <a:pt x="116" y="0"/>
                    <a:pt x="140" y="12"/>
                    <a:pt x="157" y="36"/>
                  </a:cubicBezTo>
                  <a:lnTo>
                    <a:pt x="134" y="54"/>
                  </a:lnTo>
                  <a:cubicBezTo>
                    <a:pt x="122" y="37"/>
                    <a:pt x="106" y="27"/>
                    <a:pt x="81" y="27"/>
                  </a:cubicBezTo>
                  <a:cubicBezTo>
                    <a:pt x="53" y="27"/>
                    <a:pt x="37" y="39"/>
                    <a:pt x="37" y="61"/>
                  </a:cubicBezTo>
                  <a:cubicBezTo>
                    <a:pt x="37" y="81"/>
                    <a:pt x="50" y="90"/>
                    <a:pt x="76" y="96"/>
                  </a:cubicBezTo>
                  <a:lnTo>
                    <a:pt x="95" y="100"/>
                  </a:lnTo>
                  <a:cubicBezTo>
                    <a:pt x="139" y="109"/>
                    <a:pt x="158" y="129"/>
                    <a:pt x="158" y="163"/>
                  </a:cubicBezTo>
                  <a:cubicBezTo>
                    <a:pt x="158" y="204"/>
                    <a:pt x="129" y="231"/>
                    <a:pt x="80" y="231"/>
                  </a:cubicBezTo>
                  <a:cubicBezTo>
                    <a:pt x="43" y="231"/>
                    <a:pt x="18" y="216"/>
                    <a:pt x="0" y="193"/>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445" name="Freeform 322">
              <a:extLst>
                <a:ext uri="{FF2B5EF4-FFF2-40B4-BE49-F238E27FC236}">
                  <a16:creationId xmlns:a16="http://schemas.microsoft.com/office/drawing/2014/main" id="{F533A1EC-E385-4A26-8F35-BE9FC63EFE47}"/>
                </a:ext>
              </a:extLst>
            </p:cNvPr>
            <p:cNvSpPr>
              <a:spLocks noEditPoints="1"/>
            </p:cNvSpPr>
            <p:nvPr/>
          </p:nvSpPr>
          <p:spPr bwMode="auto">
            <a:xfrm>
              <a:off x="4651375" y="4462463"/>
              <a:ext cx="69850" cy="85725"/>
            </a:xfrm>
            <a:custGeom>
              <a:avLst/>
              <a:gdLst>
                <a:gd name="T0" fmla="*/ 157 w 190"/>
                <a:gd name="T1" fmla="*/ 134 h 231"/>
                <a:gd name="T2" fmla="*/ 157 w 190"/>
                <a:gd name="T3" fmla="*/ 134 h 231"/>
                <a:gd name="T4" fmla="*/ 157 w 190"/>
                <a:gd name="T5" fmla="*/ 97 h 231"/>
                <a:gd name="T6" fmla="*/ 95 w 190"/>
                <a:gd name="T7" fmla="*/ 28 h 231"/>
                <a:gd name="T8" fmla="*/ 33 w 190"/>
                <a:gd name="T9" fmla="*/ 97 h 231"/>
                <a:gd name="T10" fmla="*/ 33 w 190"/>
                <a:gd name="T11" fmla="*/ 134 h 231"/>
                <a:gd name="T12" fmla="*/ 95 w 190"/>
                <a:gd name="T13" fmla="*/ 203 h 231"/>
                <a:gd name="T14" fmla="*/ 157 w 190"/>
                <a:gd name="T15" fmla="*/ 134 h 231"/>
                <a:gd name="T16" fmla="*/ 0 w 190"/>
                <a:gd name="T17" fmla="*/ 116 h 231"/>
                <a:gd name="T18" fmla="*/ 0 w 190"/>
                <a:gd name="T19" fmla="*/ 116 h 231"/>
                <a:gd name="T20" fmla="*/ 95 w 190"/>
                <a:gd name="T21" fmla="*/ 0 h 231"/>
                <a:gd name="T22" fmla="*/ 190 w 190"/>
                <a:gd name="T23" fmla="*/ 116 h 231"/>
                <a:gd name="T24" fmla="*/ 95 w 190"/>
                <a:gd name="T25" fmla="*/ 231 h 231"/>
                <a:gd name="T26" fmla="*/ 0 w 190"/>
                <a:gd name="T27" fmla="*/ 116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0" h="231">
                  <a:moveTo>
                    <a:pt x="157" y="134"/>
                  </a:moveTo>
                  <a:lnTo>
                    <a:pt x="157" y="134"/>
                  </a:lnTo>
                  <a:lnTo>
                    <a:pt x="157" y="97"/>
                  </a:lnTo>
                  <a:cubicBezTo>
                    <a:pt x="157" y="55"/>
                    <a:pt x="132" y="28"/>
                    <a:pt x="95" y="28"/>
                  </a:cubicBezTo>
                  <a:cubicBezTo>
                    <a:pt x="58" y="28"/>
                    <a:pt x="33" y="55"/>
                    <a:pt x="33" y="97"/>
                  </a:cubicBezTo>
                  <a:lnTo>
                    <a:pt x="33" y="134"/>
                  </a:lnTo>
                  <a:cubicBezTo>
                    <a:pt x="33" y="176"/>
                    <a:pt x="58" y="203"/>
                    <a:pt x="95" y="203"/>
                  </a:cubicBezTo>
                  <a:cubicBezTo>
                    <a:pt x="132" y="203"/>
                    <a:pt x="157" y="176"/>
                    <a:pt x="157" y="134"/>
                  </a:cubicBezTo>
                  <a:close/>
                  <a:moveTo>
                    <a:pt x="0" y="116"/>
                  </a:moveTo>
                  <a:lnTo>
                    <a:pt x="0" y="116"/>
                  </a:lnTo>
                  <a:cubicBezTo>
                    <a:pt x="0" y="40"/>
                    <a:pt x="37" y="0"/>
                    <a:pt x="95" y="0"/>
                  </a:cubicBezTo>
                  <a:cubicBezTo>
                    <a:pt x="153" y="0"/>
                    <a:pt x="190" y="40"/>
                    <a:pt x="190" y="116"/>
                  </a:cubicBezTo>
                  <a:cubicBezTo>
                    <a:pt x="190" y="191"/>
                    <a:pt x="153" y="231"/>
                    <a:pt x="95" y="231"/>
                  </a:cubicBezTo>
                  <a:cubicBezTo>
                    <a:pt x="37" y="231"/>
                    <a:pt x="0" y="191"/>
                    <a:pt x="0" y="116"/>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446" name="Freeform 323">
              <a:extLst>
                <a:ext uri="{FF2B5EF4-FFF2-40B4-BE49-F238E27FC236}">
                  <a16:creationId xmlns:a16="http://schemas.microsoft.com/office/drawing/2014/main" id="{64F0EF2F-692F-40FD-A1DF-A4974469E535}"/>
                </a:ext>
              </a:extLst>
            </p:cNvPr>
            <p:cNvSpPr>
              <a:spLocks noEditPoints="1"/>
            </p:cNvSpPr>
            <p:nvPr/>
          </p:nvSpPr>
          <p:spPr bwMode="auto">
            <a:xfrm>
              <a:off x="4729163" y="4464050"/>
              <a:ext cx="69850" cy="82550"/>
            </a:xfrm>
            <a:custGeom>
              <a:avLst/>
              <a:gdLst>
                <a:gd name="T0" fmla="*/ 97 w 193"/>
                <a:gd name="T1" fmla="*/ 28 h 223"/>
                <a:gd name="T2" fmla="*/ 97 w 193"/>
                <a:gd name="T3" fmla="*/ 28 h 223"/>
                <a:gd name="T4" fmla="*/ 95 w 193"/>
                <a:gd name="T5" fmla="*/ 28 h 223"/>
                <a:gd name="T6" fmla="*/ 60 w 193"/>
                <a:gd name="T7" fmla="*/ 133 h 223"/>
                <a:gd name="T8" fmla="*/ 132 w 193"/>
                <a:gd name="T9" fmla="*/ 133 h 223"/>
                <a:gd name="T10" fmla="*/ 97 w 193"/>
                <a:gd name="T11" fmla="*/ 28 h 223"/>
                <a:gd name="T12" fmla="*/ 161 w 193"/>
                <a:gd name="T13" fmla="*/ 223 h 223"/>
                <a:gd name="T14" fmla="*/ 161 w 193"/>
                <a:gd name="T15" fmla="*/ 223 h 223"/>
                <a:gd name="T16" fmla="*/ 139 w 193"/>
                <a:gd name="T17" fmla="*/ 160 h 223"/>
                <a:gd name="T18" fmla="*/ 52 w 193"/>
                <a:gd name="T19" fmla="*/ 160 h 223"/>
                <a:gd name="T20" fmla="*/ 31 w 193"/>
                <a:gd name="T21" fmla="*/ 223 h 223"/>
                <a:gd name="T22" fmla="*/ 0 w 193"/>
                <a:gd name="T23" fmla="*/ 223 h 223"/>
                <a:gd name="T24" fmla="*/ 77 w 193"/>
                <a:gd name="T25" fmla="*/ 0 h 223"/>
                <a:gd name="T26" fmla="*/ 116 w 193"/>
                <a:gd name="T27" fmla="*/ 0 h 223"/>
                <a:gd name="T28" fmla="*/ 193 w 193"/>
                <a:gd name="T29" fmla="*/ 223 h 223"/>
                <a:gd name="T30" fmla="*/ 161 w 193"/>
                <a:gd name="T31" fmla="*/ 22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3" h="223">
                  <a:moveTo>
                    <a:pt x="97" y="28"/>
                  </a:moveTo>
                  <a:lnTo>
                    <a:pt x="97" y="28"/>
                  </a:lnTo>
                  <a:lnTo>
                    <a:pt x="95" y="28"/>
                  </a:lnTo>
                  <a:lnTo>
                    <a:pt x="60" y="133"/>
                  </a:lnTo>
                  <a:lnTo>
                    <a:pt x="132" y="133"/>
                  </a:lnTo>
                  <a:lnTo>
                    <a:pt x="97" y="28"/>
                  </a:lnTo>
                  <a:close/>
                  <a:moveTo>
                    <a:pt x="161" y="223"/>
                  </a:moveTo>
                  <a:lnTo>
                    <a:pt x="161" y="223"/>
                  </a:lnTo>
                  <a:lnTo>
                    <a:pt x="139" y="160"/>
                  </a:lnTo>
                  <a:lnTo>
                    <a:pt x="52" y="160"/>
                  </a:lnTo>
                  <a:lnTo>
                    <a:pt x="31" y="223"/>
                  </a:lnTo>
                  <a:lnTo>
                    <a:pt x="0" y="223"/>
                  </a:lnTo>
                  <a:lnTo>
                    <a:pt x="77" y="0"/>
                  </a:lnTo>
                  <a:lnTo>
                    <a:pt x="116" y="0"/>
                  </a:lnTo>
                  <a:lnTo>
                    <a:pt x="193" y="223"/>
                  </a:lnTo>
                  <a:lnTo>
                    <a:pt x="161" y="223"/>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447" name="Freeform 324">
              <a:extLst>
                <a:ext uri="{FF2B5EF4-FFF2-40B4-BE49-F238E27FC236}">
                  <a16:creationId xmlns:a16="http://schemas.microsoft.com/office/drawing/2014/main" id="{34C3754F-31F7-4761-9D2D-7227E9558ADF}"/>
                </a:ext>
              </a:extLst>
            </p:cNvPr>
            <p:cNvSpPr>
              <a:spLocks noEditPoints="1"/>
            </p:cNvSpPr>
            <p:nvPr/>
          </p:nvSpPr>
          <p:spPr bwMode="auto">
            <a:xfrm>
              <a:off x="4811713" y="4464050"/>
              <a:ext cx="57150" cy="82550"/>
            </a:xfrm>
            <a:custGeom>
              <a:avLst/>
              <a:gdLst>
                <a:gd name="T0" fmla="*/ 31 w 156"/>
                <a:gd name="T1" fmla="*/ 104 h 223"/>
                <a:gd name="T2" fmla="*/ 31 w 156"/>
                <a:gd name="T3" fmla="*/ 104 h 223"/>
                <a:gd name="T4" fmla="*/ 91 w 156"/>
                <a:gd name="T5" fmla="*/ 104 h 223"/>
                <a:gd name="T6" fmla="*/ 123 w 156"/>
                <a:gd name="T7" fmla="*/ 73 h 223"/>
                <a:gd name="T8" fmla="*/ 123 w 156"/>
                <a:gd name="T9" fmla="*/ 57 h 223"/>
                <a:gd name="T10" fmla="*/ 91 w 156"/>
                <a:gd name="T11" fmla="*/ 27 h 223"/>
                <a:gd name="T12" fmla="*/ 31 w 156"/>
                <a:gd name="T13" fmla="*/ 27 h 223"/>
                <a:gd name="T14" fmla="*/ 31 w 156"/>
                <a:gd name="T15" fmla="*/ 104 h 223"/>
                <a:gd name="T16" fmla="*/ 0 w 156"/>
                <a:gd name="T17" fmla="*/ 223 h 223"/>
                <a:gd name="T18" fmla="*/ 0 w 156"/>
                <a:gd name="T19" fmla="*/ 223 h 223"/>
                <a:gd name="T20" fmla="*/ 0 w 156"/>
                <a:gd name="T21" fmla="*/ 0 h 223"/>
                <a:gd name="T22" fmla="*/ 92 w 156"/>
                <a:gd name="T23" fmla="*/ 0 h 223"/>
                <a:gd name="T24" fmla="*/ 156 w 156"/>
                <a:gd name="T25" fmla="*/ 65 h 223"/>
                <a:gd name="T26" fmla="*/ 92 w 156"/>
                <a:gd name="T27" fmla="*/ 131 h 223"/>
                <a:gd name="T28" fmla="*/ 31 w 156"/>
                <a:gd name="T29" fmla="*/ 131 h 223"/>
                <a:gd name="T30" fmla="*/ 31 w 156"/>
                <a:gd name="T31" fmla="*/ 223 h 223"/>
                <a:gd name="T32" fmla="*/ 0 w 156"/>
                <a:gd name="T33" fmla="*/ 22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6" h="223">
                  <a:moveTo>
                    <a:pt x="31" y="104"/>
                  </a:moveTo>
                  <a:lnTo>
                    <a:pt x="31" y="104"/>
                  </a:lnTo>
                  <a:lnTo>
                    <a:pt x="91" y="104"/>
                  </a:lnTo>
                  <a:cubicBezTo>
                    <a:pt x="111" y="104"/>
                    <a:pt x="123" y="93"/>
                    <a:pt x="123" y="73"/>
                  </a:cubicBezTo>
                  <a:lnTo>
                    <a:pt x="123" y="57"/>
                  </a:lnTo>
                  <a:cubicBezTo>
                    <a:pt x="123" y="38"/>
                    <a:pt x="111" y="27"/>
                    <a:pt x="91" y="27"/>
                  </a:cubicBezTo>
                  <a:lnTo>
                    <a:pt x="31" y="27"/>
                  </a:lnTo>
                  <a:lnTo>
                    <a:pt x="31" y="104"/>
                  </a:lnTo>
                  <a:close/>
                  <a:moveTo>
                    <a:pt x="0" y="223"/>
                  </a:moveTo>
                  <a:lnTo>
                    <a:pt x="0" y="223"/>
                  </a:lnTo>
                  <a:lnTo>
                    <a:pt x="0" y="0"/>
                  </a:lnTo>
                  <a:lnTo>
                    <a:pt x="92" y="0"/>
                  </a:lnTo>
                  <a:cubicBezTo>
                    <a:pt x="132" y="0"/>
                    <a:pt x="156" y="26"/>
                    <a:pt x="156" y="65"/>
                  </a:cubicBezTo>
                  <a:cubicBezTo>
                    <a:pt x="156" y="105"/>
                    <a:pt x="132" y="131"/>
                    <a:pt x="92" y="131"/>
                  </a:cubicBezTo>
                  <a:lnTo>
                    <a:pt x="31" y="131"/>
                  </a:lnTo>
                  <a:lnTo>
                    <a:pt x="31" y="223"/>
                  </a:lnTo>
                  <a:lnTo>
                    <a:pt x="0" y="223"/>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448" name="Freeform 325">
              <a:extLst>
                <a:ext uri="{FF2B5EF4-FFF2-40B4-BE49-F238E27FC236}">
                  <a16:creationId xmlns:a16="http://schemas.microsoft.com/office/drawing/2014/main" id="{4BE431E6-17FF-4479-8CD7-704C7A2F5F6F}"/>
                </a:ext>
              </a:extLst>
            </p:cNvPr>
            <p:cNvSpPr>
              <a:spLocks noEditPoints="1"/>
            </p:cNvSpPr>
            <p:nvPr/>
          </p:nvSpPr>
          <p:spPr bwMode="auto">
            <a:xfrm>
              <a:off x="3460750" y="3021013"/>
              <a:ext cx="2143125" cy="1793875"/>
            </a:xfrm>
            <a:custGeom>
              <a:avLst/>
              <a:gdLst>
                <a:gd name="T0" fmla="*/ 46 w 5851"/>
                <a:gd name="T1" fmla="*/ 4841 h 4887"/>
                <a:gd name="T2" fmla="*/ 46 w 5851"/>
                <a:gd name="T3" fmla="*/ 4841 h 4887"/>
                <a:gd name="T4" fmla="*/ 5805 w 5851"/>
                <a:gd name="T5" fmla="*/ 4841 h 4887"/>
                <a:gd name="T6" fmla="*/ 5805 w 5851"/>
                <a:gd name="T7" fmla="*/ 46 h 4887"/>
                <a:gd name="T8" fmla="*/ 46 w 5851"/>
                <a:gd name="T9" fmla="*/ 46 h 4887"/>
                <a:gd name="T10" fmla="*/ 46 w 5851"/>
                <a:gd name="T11" fmla="*/ 4841 h 4887"/>
                <a:gd name="T12" fmla="*/ 5851 w 5851"/>
                <a:gd name="T13" fmla="*/ 4887 h 4887"/>
                <a:gd name="T14" fmla="*/ 5851 w 5851"/>
                <a:gd name="T15" fmla="*/ 4887 h 4887"/>
                <a:gd name="T16" fmla="*/ 0 w 5851"/>
                <a:gd name="T17" fmla="*/ 4887 h 4887"/>
                <a:gd name="T18" fmla="*/ 0 w 5851"/>
                <a:gd name="T19" fmla="*/ 0 h 4887"/>
                <a:gd name="T20" fmla="*/ 5851 w 5851"/>
                <a:gd name="T21" fmla="*/ 0 h 4887"/>
                <a:gd name="T22" fmla="*/ 5851 w 5851"/>
                <a:gd name="T23" fmla="*/ 4887 h 4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51" h="4887">
                  <a:moveTo>
                    <a:pt x="46" y="4841"/>
                  </a:moveTo>
                  <a:lnTo>
                    <a:pt x="46" y="4841"/>
                  </a:lnTo>
                  <a:lnTo>
                    <a:pt x="5805" y="4841"/>
                  </a:lnTo>
                  <a:lnTo>
                    <a:pt x="5805" y="46"/>
                  </a:lnTo>
                  <a:lnTo>
                    <a:pt x="46" y="46"/>
                  </a:lnTo>
                  <a:lnTo>
                    <a:pt x="46" y="4841"/>
                  </a:lnTo>
                  <a:close/>
                  <a:moveTo>
                    <a:pt x="5851" y="4887"/>
                  </a:moveTo>
                  <a:lnTo>
                    <a:pt x="5851" y="4887"/>
                  </a:lnTo>
                  <a:lnTo>
                    <a:pt x="0" y="4887"/>
                  </a:lnTo>
                  <a:lnTo>
                    <a:pt x="0" y="0"/>
                  </a:lnTo>
                  <a:lnTo>
                    <a:pt x="5851" y="0"/>
                  </a:lnTo>
                  <a:lnTo>
                    <a:pt x="5851" y="4887"/>
                  </a:lnTo>
                  <a:close/>
                </a:path>
              </a:pathLst>
            </a:custGeom>
            <a:solidFill>
              <a:srgbClr val="CCCCCC"/>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449" name="Freeform 326">
              <a:extLst>
                <a:ext uri="{FF2B5EF4-FFF2-40B4-BE49-F238E27FC236}">
                  <a16:creationId xmlns:a16="http://schemas.microsoft.com/office/drawing/2014/main" id="{9BE6544A-67B1-4830-86C6-50D93123EB97}"/>
                </a:ext>
              </a:extLst>
            </p:cNvPr>
            <p:cNvSpPr>
              <a:spLocks noEditPoints="1"/>
            </p:cNvSpPr>
            <p:nvPr/>
          </p:nvSpPr>
          <p:spPr bwMode="auto">
            <a:xfrm>
              <a:off x="3687763" y="4397375"/>
              <a:ext cx="296863" cy="257175"/>
            </a:xfrm>
            <a:custGeom>
              <a:avLst/>
              <a:gdLst>
                <a:gd name="T0" fmla="*/ 20 w 812"/>
                <a:gd name="T1" fmla="*/ 678 h 704"/>
                <a:gd name="T2" fmla="*/ 20 w 812"/>
                <a:gd name="T3" fmla="*/ 678 h 704"/>
                <a:gd name="T4" fmla="*/ 787 w 812"/>
                <a:gd name="T5" fmla="*/ 684 h 704"/>
                <a:gd name="T6" fmla="*/ 792 w 812"/>
                <a:gd name="T7" fmla="*/ 67 h 704"/>
                <a:gd name="T8" fmla="*/ 751 w 812"/>
                <a:gd name="T9" fmla="*/ 25 h 704"/>
                <a:gd name="T10" fmla="*/ 66 w 812"/>
                <a:gd name="T11" fmla="*/ 20 h 704"/>
                <a:gd name="T12" fmla="*/ 24 w 812"/>
                <a:gd name="T13" fmla="*/ 61 h 704"/>
                <a:gd name="T14" fmla="*/ 20 w 812"/>
                <a:gd name="T15" fmla="*/ 678 h 704"/>
                <a:gd name="T16" fmla="*/ 797 w 812"/>
                <a:gd name="T17" fmla="*/ 704 h 704"/>
                <a:gd name="T18" fmla="*/ 797 w 812"/>
                <a:gd name="T19" fmla="*/ 704 h 704"/>
                <a:gd name="T20" fmla="*/ 797 w 812"/>
                <a:gd name="T21" fmla="*/ 704 h 704"/>
                <a:gd name="T22" fmla="*/ 10 w 812"/>
                <a:gd name="T23" fmla="*/ 698 h 704"/>
                <a:gd name="T24" fmla="*/ 3 w 812"/>
                <a:gd name="T25" fmla="*/ 695 h 704"/>
                <a:gd name="T26" fmla="*/ 0 w 812"/>
                <a:gd name="T27" fmla="*/ 688 h 704"/>
                <a:gd name="T28" fmla="*/ 4 w 812"/>
                <a:gd name="T29" fmla="*/ 61 h 704"/>
                <a:gd name="T30" fmla="*/ 23 w 812"/>
                <a:gd name="T31" fmla="*/ 18 h 704"/>
                <a:gd name="T32" fmla="*/ 66 w 812"/>
                <a:gd name="T33" fmla="*/ 0 h 704"/>
                <a:gd name="T34" fmla="*/ 751 w 812"/>
                <a:gd name="T35" fmla="*/ 5 h 704"/>
                <a:gd name="T36" fmla="*/ 812 w 812"/>
                <a:gd name="T37" fmla="*/ 67 h 704"/>
                <a:gd name="T38" fmla="*/ 807 w 812"/>
                <a:gd name="T39" fmla="*/ 694 h 704"/>
                <a:gd name="T40" fmla="*/ 797 w 812"/>
                <a:gd name="T41" fmla="*/ 704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12" h="704">
                  <a:moveTo>
                    <a:pt x="20" y="678"/>
                  </a:moveTo>
                  <a:lnTo>
                    <a:pt x="20" y="678"/>
                  </a:lnTo>
                  <a:lnTo>
                    <a:pt x="787" y="684"/>
                  </a:lnTo>
                  <a:lnTo>
                    <a:pt x="792" y="67"/>
                  </a:lnTo>
                  <a:cubicBezTo>
                    <a:pt x="792" y="44"/>
                    <a:pt x="773" y="26"/>
                    <a:pt x="751" y="25"/>
                  </a:cubicBezTo>
                  <a:lnTo>
                    <a:pt x="66" y="20"/>
                  </a:lnTo>
                  <a:cubicBezTo>
                    <a:pt x="43" y="20"/>
                    <a:pt x="25" y="39"/>
                    <a:pt x="24" y="61"/>
                  </a:cubicBezTo>
                  <a:lnTo>
                    <a:pt x="20" y="678"/>
                  </a:lnTo>
                  <a:close/>
                  <a:moveTo>
                    <a:pt x="797" y="704"/>
                  </a:moveTo>
                  <a:lnTo>
                    <a:pt x="797" y="704"/>
                  </a:lnTo>
                  <a:lnTo>
                    <a:pt x="797" y="704"/>
                  </a:lnTo>
                  <a:lnTo>
                    <a:pt x="10" y="698"/>
                  </a:lnTo>
                  <a:cubicBezTo>
                    <a:pt x="7" y="698"/>
                    <a:pt x="5" y="697"/>
                    <a:pt x="3" y="695"/>
                  </a:cubicBezTo>
                  <a:cubicBezTo>
                    <a:pt x="1" y="693"/>
                    <a:pt x="0" y="691"/>
                    <a:pt x="0" y="688"/>
                  </a:cubicBezTo>
                  <a:lnTo>
                    <a:pt x="4" y="61"/>
                  </a:lnTo>
                  <a:cubicBezTo>
                    <a:pt x="5" y="45"/>
                    <a:pt x="11" y="30"/>
                    <a:pt x="23" y="18"/>
                  </a:cubicBezTo>
                  <a:cubicBezTo>
                    <a:pt x="34" y="7"/>
                    <a:pt x="50" y="0"/>
                    <a:pt x="66" y="0"/>
                  </a:cubicBezTo>
                  <a:lnTo>
                    <a:pt x="751" y="5"/>
                  </a:lnTo>
                  <a:cubicBezTo>
                    <a:pt x="784" y="6"/>
                    <a:pt x="812" y="33"/>
                    <a:pt x="812" y="67"/>
                  </a:cubicBezTo>
                  <a:lnTo>
                    <a:pt x="807" y="694"/>
                  </a:lnTo>
                  <a:cubicBezTo>
                    <a:pt x="807" y="699"/>
                    <a:pt x="802" y="704"/>
                    <a:pt x="797" y="704"/>
                  </a:cubicBez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450" name="Freeform 327">
              <a:extLst>
                <a:ext uri="{FF2B5EF4-FFF2-40B4-BE49-F238E27FC236}">
                  <a16:creationId xmlns:a16="http://schemas.microsoft.com/office/drawing/2014/main" id="{DB951D49-1B7C-48A2-AE16-7D0FF2344BF8}"/>
                </a:ext>
              </a:extLst>
            </p:cNvPr>
            <p:cNvSpPr>
              <a:spLocks/>
            </p:cNvSpPr>
            <p:nvPr/>
          </p:nvSpPr>
          <p:spPr bwMode="auto">
            <a:xfrm>
              <a:off x="3740150" y="4478338"/>
              <a:ext cx="34925" cy="63500"/>
            </a:xfrm>
            <a:custGeom>
              <a:avLst/>
              <a:gdLst>
                <a:gd name="T0" fmla="*/ 14 w 97"/>
                <a:gd name="T1" fmla="*/ 174 h 174"/>
                <a:gd name="T2" fmla="*/ 14 w 97"/>
                <a:gd name="T3" fmla="*/ 174 h 174"/>
                <a:gd name="T4" fmla="*/ 0 w 97"/>
                <a:gd name="T5" fmla="*/ 159 h 174"/>
                <a:gd name="T6" fmla="*/ 72 w 97"/>
                <a:gd name="T7" fmla="*/ 87 h 174"/>
                <a:gd name="T8" fmla="*/ 0 w 97"/>
                <a:gd name="T9" fmla="*/ 15 h 174"/>
                <a:gd name="T10" fmla="*/ 14 w 97"/>
                <a:gd name="T11" fmla="*/ 0 h 174"/>
                <a:gd name="T12" fmla="*/ 93 w 97"/>
                <a:gd name="T13" fmla="*/ 80 h 174"/>
                <a:gd name="T14" fmla="*/ 93 w 97"/>
                <a:gd name="T15" fmla="*/ 94 h 174"/>
                <a:gd name="T16" fmla="*/ 14 w 97"/>
                <a:gd name="T17" fmla="*/ 17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174">
                  <a:moveTo>
                    <a:pt x="14" y="174"/>
                  </a:moveTo>
                  <a:lnTo>
                    <a:pt x="14" y="174"/>
                  </a:lnTo>
                  <a:lnTo>
                    <a:pt x="0" y="159"/>
                  </a:lnTo>
                  <a:lnTo>
                    <a:pt x="72" y="87"/>
                  </a:lnTo>
                  <a:lnTo>
                    <a:pt x="0" y="15"/>
                  </a:lnTo>
                  <a:lnTo>
                    <a:pt x="14" y="0"/>
                  </a:lnTo>
                  <a:lnTo>
                    <a:pt x="93" y="80"/>
                  </a:lnTo>
                  <a:cubicBezTo>
                    <a:pt x="97" y="84"/>
                    <a:pt x="97" y="90"/>
                    <a:pt x="93" y="94"/>
                  </a:cubicBezTo>
                  <a:lnTo>
                    <a:pt x="14" y="174"/>
                  </a:ln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451" name="Freeform 328">
              <a:extLst>
                <a:ext uri="{FF2B5EF4-FFF2-40B4-BE49-F238E27FC236}">
                  <a16:creationId xmlns:a16="http://schemas.microsoft.com/office/drawing/2014/main" id="{4C77FD70-6AE7-40AE-AB2B-B934F94F302F}"/>
                </a:ext>
              </a:extLst>
            </p:cNvPr>
            <p:cNvSpPr>
              <a:spLocks/>
            </p:cNvSpPr>
            <p:nvPr/>
          </p:nvSpPr>
          <p:spPr bwMode="auto">
            <a:xfrm>
              <a:off x="3803650" y="4543425"/>
              <a:ext cx="46038" cy="6350"/>
            </a:xfrm>
            <a:custGeom>
              <a:avLst/>
              <a:gdLst>
                <a:gd name="T0" fmla="*/ 125 w 125"/>
                <a:gd name="T1" fmla="*/ 20 h 20"/>
                <a:gd name="T2" fmla="*/ 125 w 125"/>
                <a:gd name="T3" fmla="*/ 20 h 20"/>
                <a:gd name="T4" fmla="*/ 0 w 125"/>
                <a:gd name="T5" fmla="*/ 20 h 20"/>
                <a:gd name="T6" fmla="*/ 0 w 125"/>
                <a:gd name="T7" fmla="*/ 0 h 20"/>
                <a:gd name="T8" fmla="*/ 125 w 125"/>
                <a:gd name="T9" fmla="*/ 0 h 20"/>
                <a:gd name="T10" fmla="*/ 125 w 125"/>
                <a:gd name="T11" fmla="*/ 20 h 20"/>
              </a:gdLst>
              <a:ahLst/>
              <a:cxnLst>
                <a:cxn ang="0">
                  <a:pos x="T0" y="T1"/>
                </a:cxn>
                <a:cxn ang="0">
                  <a:pos x="T2" y="T3"/>
                </a:cxn>
                <a:cxn ang="0">
                  <a:pos x="T4" y="T5"/>
                </a:cxn>
                <a:cxn ang="0">
                  <a:pos x="T6" y="T7"/>
                </a:cxn>
                <a:cxn ang="0">
                  <a:pos x="T8" y="T9"/>
                </a:cxn>
                <a:cxn ang="0">
                  <a:pos x="T10" y="T11"/>
                </a:cxn>
              </a:cxnLst>
              <a:rect l="0" t="0" r="r" b="b"/>
              <a:pathLst>
                <a:path w="125" h="20">
                  <a:moveTo>
                    <a:pt x="125" y="20"/>
                  </a:moveTo>
                  <a:lnTo>
                    <a:pt x="125" y="20"/>
                  </a:lnTo>
                  <a:lnTo>
                    <a:pt x="0" y="20"/>
                  </a:lnTo>
                  <a:lnTo>
                    <a:pt x="0" y="0"/>
                  </a:lnTo>
                  <a:lnTo>
                    <a:pt x="125" y="0"/>
                  </a:lnTo>
                  <a:lnTo>
                    <a:pt x="125" y="20"/>
                  </a:ln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456" name="Freeform 333">
              <a:extLst>
                <a:ext uri="{FF2B5EF4-FFF2-40B4-BE49-F238E27FC236}">
                  <a16:creationId xmlns:a16="http://schemas.microsoft.com/office/drawing/2014/main" id="{B8F6EC15-A81A-4454-AC61-D830BFAB9AA7}"/>
                </a:ext>
              </a:extLst>
            </p:cNvPr>
            <p:cNvSpPr>
              <a:spLocks/>
            </p:cNvSpPr>
            <p:nvPr/>
          </p:nvSpPr>
          <p:spPr bwMode="auto">
            <a:xfrm>
              <a:off x="4483100" y="2990850"/>
              <a:ext cx="98425" cy="98425"/>
            </a:xfrm>
            <a:custGeom>
              <a:avLst/>
              <a:gdLst>
                <a:gd name="T0" fmla="*/ 267 w 267"/>
                <a:gd name="T1" fmla="*/ 133 h 267"/>
                <a:gd name="T2" fmla="*/ 267 w 267"/>
                <a:gd name="T3" fmla="*/ 133 h 267"/>
                <a:gd name="T4" fmla="*/ 134 w 267"/>
                <a:gd name="T5" fmla="*/ 267 h 267"/>
                <a:gd name="T6" fmla="*/ 0 w 267"/>
                <a:gd name="T7" fmla="*/ 133 h 267"/>
                <a:gd name="T8" fmla="*/ 134 w 267"/>
                <a:gd name="T9" fmla="*/ 0 h 267"/>
                <a:gd name="T10" fmla="*/ 267 w 267"/>
                <a:gd name="T11" fmla="*/ 133 h 267"/>
              </a:gdLst>
              <a:ahLst/>
              <a:cxnLst>
                <a:cxn ang="0">
                  <a:pos x="T0" y="T1"/>
                </a:cxn>
                <a:cxn ang="0">
                  <a:pos x="T2" y="T3"/>
                </a:cxn>
                <a:cxn ang="0">
                  <a:pos x="T4" y="T5"/>
                </a:cxn>
                <a:cxn ang="0">
                  <a:pos x="T6" y="T7"/>
                </a:cxn>
                <a:cxn ang="0">
                  <a:pos x="T8" y="T9"/>
                </a:cxn>
                <a:cxn ang="0">
                  <a:pos x="T10" y="T11"/>
                </a:cxn>
              </a:cxnLst>
              <a:rect l="0" t="0" r="r" b="b"/>
              <a:pathLst>
                <a:path w="267" h="267">
                  <a:moveTo>
                    <a:pt x="267" y="133"/>
                  </a:moveTo>
                  <a:lnTo>
                    <a:pt x="267" y="133"/>
                  </a:lnTo>
                  <a:cubicBezTo>
                    <a:pt x="267" y="207"/>
                    <a:pt x="207" y="267"/>
                    <a:pt x="134" y="267"/>
                  </a:cubicBezTo>
                  <a:cubicBezTo>
                    <a:pt x="60" y="267"/>
                    <a:pt x="0" y="207"/>
                    <a:pt x="0" y="133"/>
                  </a:cubicBezTo>
                  <a:cubicBezTo>
                    <a:pt x="0" y="60"/>
                    <a:pt x="60" y="0"/>
                    <a:pt x="134" y="0"/>
                  </a:cubicBezTo>
                  <a:cubicBezTo>
                    <a:pt x="207" y="0"/>
                    <a:pt x="267" y="60"/>
                    <a:pt x="267" y="133"/>
                  </a:cubicBezTo>
                  <a:close/>
                </a:path>
              </a:pathLst>
            </a:custGeom>
            <a:solidFill>
              <a:srgbClr val="FFFFFF"/>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457" name="Freeform 334">
              <a:extLst>
                <a:ext uri="{FF2B5EF4-FFF2-40B4-BE49-F238E27FC236}">
                  <a16:creationId xmlns:a16="http://schemas.microsoft.com/office/drawing/2014/main" id="{7839004E-B771-4AF7-9B5B-79CC10AF1CC5}"/>
                </a:ext>
              </a:extLst>
            </p:cNvPr>
            <p:cNvSpPr>
              <a:spLocks noEditPoints="1"/>
            </p:cNvSpPr>
            <p:nvPr/>
          </p:nvSpPr>
          <p:spPr bwMode="auto">
            <a:xfrm>
              <a:off x="4471988" y="2979738"/>
              <a:ext cx="122238" cy="122238"/>
            </a:xfrm>
            <a:custGeom>
              <a:avLst/>
              <a:gdLst>
                <a:gd name="T0" fmla="*/ 167 w 333"/>
                <a:gd name="T1" fmla="*/ 66 h 333"/>
                <a:gd name="T2" fmla="*/ 167 w 333"/>
                <a:gd name="T3" fmla="*/ 66 h 333"/>
                <a:gd name="T4" fmla="*/ 67 w 333"/>
                <a:gd name="T5" fmla="*/ 166 h 333"/>
                <a:gd name="T6" fmla="*/ 167 w 333"/>
                <a:gd name="T7" fmla="*/ 266 h 333"/>
                <a:gd name="T8" fmla="*/ 267 w 333"/>
                <a:gd name="T9" fmla="*/ 166 h 333"/>
                <a:gd name="T10" fmla="*/ 167 w 333"/>
                <a:gd name="T11" fmla="*/ 66 h 333"/>
                <a:gd name="T12" fmla="*/ 167 w 333"/>
                <a:gd name="T13" fmla="*/ 333 h 333"/>
                <a:gd name="T14" fmla="*/ 167 w 333"/>
                <a:gd name="T15" fmla="*/ 333 h 333"/>
                <a:gd name="T16" fmla="*/ 0 w 333"/>
                <a:gd name="T17" fmla="*/ 166 h 333"/>
                <a:gd name="T18" fmla="*/ 167 w 333"/>
                <a:gd name="T19" fmla="*/ 0 h 333"/>
                <a:gd name="T20" fmla="*/ 333 w 333"/>
                <a:gd name="T21" fmla="*/ 166 h 333"/>
                <a:gd name="T22" fmla="*/ 167 w 333"/>
                <a:gd name="T23" fmla="*/ 333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3" h="333">
                  <a:moveTo>
                    <a:pt x="167" y="66"/>
                  </a:moveTo>
                  <a:lnTo>
                    <a:pt x="167" y="66"/>
                  </a:lnTo>
                  <a:cubicBezTo>
                    <a:pt x="111" y="66"/>
                    <a:pt x="67" y="111"/>
                    <a:pt x="67" y="166"/>
                  </a:cubicBezTo>
                  <a:cubicBezTo>
                    <a:pt x="67" y="222"/>
                    <a:pt x="111" y="266"/>
                    <a:pt x="167" y="266"/>
                  </a:cubicBezTo>
                  <a:cubicBezTo>
                    <a:pt x="222" y="266"/>
                    <a:pt x="267" y="222"/>
                    <a:pt x="267" y="166"/>
                  </a:cubicBezTo>
                  <a:cubicBezTo>
                    <a:pt x="267" y="111"/>
                    <a:pt x="222" y="66"/>
                    <a:pt x="167" y="66"/>
                  </a:cubicBezTo>
                  <a:close/>
                  <a:moveTo>
                    <a:pt x="167" y="333"/>
                  </a:moveTo>
                  <a:lnTo>
                    <a:pt x="167" y="333"/>
                  </a:lnTo>
                  <a:cubicBezTo>
                    <a:pt x="75" y="333"/>
                    <a:pt x="0" y="258"/>
                    <a:pt x="0" y="166"/>
                  </a:cubicBezTo>
                  <a:cubicBezTo>
                    <a:pt x="0" y="74"/>
                    <a:pt x="75" y="0"/>
                    <a:pt x="167" y="0"/>
                  </a:cubicBezTo>
                  <a:cubicBezTo>
                    <a:pt x="259" y="0"/>
                    <a:pt x="333" y="74"/>
                    <a:pt x="333" y="166"/>
                  </a:cubicBezTo>
                  <a:cubicBezTo>
                    <a:pt x="333" y="258"/>
                    <a:pt x="259" y="333"/>
                    <a:pt x="167" y="333"/>
                  </a:cubicBezTo>
                  <a:close/>
                </a:path>
              </a:pathLst>
            </a:custGeom>
            <a:solidFill>
              <a:srgbClr val="3F5DFF"/>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grpSp>
      <p:sp>
        <p:nvSpPr>
          <p:cNvPr id="462" name="Freeform 339">
            <a:extLst>
              <a:ext uri="{FF2B5EF4-FFF2-40B4-BE49-F238E27FC236}">
                <a16:creationId xmlns:a16="http://schemas.microsoft.com/office/drawing/2014/main" id="{96F9873B-7C64-4F7D-B8CC-32B56EDF8E89}"/>
              </a:ext>
            </a:extLst>
          </p:cNvPr>
          <p:cNvSpPr>
            <a:spLocks/>
          </p:cNvSpPr>
          <p:nvPr/>
        </p:nvSpPr>
        <p:spPr bwMode="auto">
          <a:xfrm>
            <a:off x="4635542" y="1805038"/>
            <a:ext cx="17859" cy="446456"/>
          </a:xfrm>
          <a:custGeom>
            <a:avLst/>
            <a:gdLst>
              <a:gd name="T0" fmla="*/ 66 w 66"/>
              <a:gd name="T1" fmla="*/ 1620 h 1620"/>
              <a:gd name="T2" fmla="*/ 66 w 66"/>
              <a:gd name="T3" fmla="*/ 1620 h 1620"/>
              <a:gd name="T4" fmla="*/ 0 w 66"/>
              <a:gd name="T5" fmla="*/ 1620 h 1620"/>
              <a:gd name="T6" fmla="*/ 0 w 66"/>
              <a:gd name="T7" fmla="*/ 0 h 1620"/>
              <a:gd name="T8" fmla="*/ 66 w 66"/>
              <a:gd name="T9" fmla="*/ 0 h 1620"/>
              <a:gd name="T10" fmla="*/ 66 w 66"/>
              <a:gd name="T11" fmla="*/ 1620 h 1620"/>
            </a:gdLst>
            <a:ahLst/>
            <a:cxnLst>
              <a:cxn ang="0">
                <a:pos x="T0" y="T1"/>
              </a:cxn>
              <a:cxn ang="0">
                <a:pos x="T2" y="T3"/>
              </a:cxn>
              <a:cxn ang="0">
                <a:pos x="T4" y="T5"/>
              </a:cxn>
              <a:cxn ang="0">
                <a:pos x="T6" y="T7"/>
              </a:cxn>
              <a:cxn ang="0">
                <a:pos x="T8" y="T9"/>
              </a:cxn>
              <a:cxn ang="0">
                <a:pos x="T10" y="T11"/>
              </a:cxn>
            </a:cxnLst>
            <a:rect l="0" t="0" r="r" b="b"/>
            <a:pathLst>
              <a:path w="66" h="1620">
                <a:moveTo>
                  <a:pt x="66" y="1620"/>
                </a:moveTo>
                <a:lnTo>
                  <a:pt x="66" y="1620"/>
                </a:lnTo>
                <a:lnTo>
                  <a:pt x="0" y="1620"/>
                </a:lnTo>
                <a:lnTo>
                  <a:pt x="0" y="0"/>
                </a:lnTo>
                <a:lnTo>
                  <a:pt x="66" y="0"/>
                </a:lnTo>
                <a:lnTo>
                  <a:pt x="66" y="1620"/>
                </a:lnTo>
                <a:close/>
              </a:path>
            </a:pathLst>
          </a:custGeom>
          <a:solidFill>
            <a:srgbClr val="3F5DFF"/>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463" name="Freeform 340">
            <a:extLst>
              <a:ext uri="{FF2B5EF4-FFF2-40B4-BE49-F238E27FC236}">
                <a16:creationId xmlns:a16="http://schemas.microsoft.com/office/drawing/2014/main" id="{E1A2BDEC-3F60-48C0-B229-802A2A2A93D4}"/>
              </a:ext>
            </a:extLst>
          </p:cNvPr>
          <p:cNvSpPr>
            <a:spLocks/>
          </p:cNvSpPr>
          <p:nvPr/>
        </p:nvSpPr>
        <p:spPr bwMode="auto">
          <a:xfrm>
            <a:off x="6411329" y="1805038"/>
            <a:ext cx="19049" cy="446456"/>
          </a:xfrm>
          <a:custGeom>
            <a:avLst/>
            <a:gdLst>
              <a:gd name="T0" fmla="*/ 67 w 67"/>
              <a:gd name="T1" fmla="*/ 1620 h 1620"/>
              <a:gd name="T2" fmla="*/ 67 w 67"/>
              <a:gd name="T3" fmla="*/ 1620 h 1620"/>
              <a:gd name="T4" fmla="*/ 0 w 67"/>
              <a:gd name="T5" fmla="*/ 1620 h 1620"/>
              <a:gd name="T6" fmla="*/ 0 w 67"/>
              <a:gd name="T7" fmla="*/ 0 h 1620"/>
              <a:gd name="T8" fmla="*/ 67 w 67"/>
              <a:gd name="T9" fmla="*/ 0 h 1620"/>
              <a:gd name="T10" fmla="*/ 67 w 67"/>
              <a:gd name="T11" fmla="*/ 1620 h 1620"/>
            </a:gdLst>
            <a:ahLst/>
            <a:cxnLst>
              <a:cxn ang="0">
                <a:pos x="T0" y="T1"/>
              </a:cxn>
              <a:cxn ang="0">
                <a:pos x="T2" y="T3"/>
              </a:cxn>
              <a:cxn ang="0">
                <a:pos x="T4" y="T5"/>
              </a:cxn>
              <a:cxn ang="0">
                <a:pos x="T6" y="T7"/>
              </a:cxn>
              <a:cxn ang="0">
                <a:pos x="T8" y="T9"/>
              </a:cxn>
              <a:cxn ang="0">
                <a:pos x="T10" y="T11"/>
              </a:cxn>
            </a:cxnLst>
            <a:rect l="0" t="0" r="r" b="b"/>
            <a:pathLst>
              <a:path w="67" h="1620">
                <a:moveTo>
                  <a:pt x="67" y="1620"/>
                </a:moveTo>
                <a:lnTo>
                  <a:pt x="67" y="1620"/>
                </a:lnTo>
                <a:lnTo>
                  <a:pt x="0" y="1620"/>
                </a:lnTo>
                <a:lnTo>
                  <a:pt x="0" y="0"/>
                </a:lnTo>
                <a:lnTo>
                  <a:pt x="67" y="0"/>
                </a:lnTo>
                <a:lnTo>
                  <a:pt x="67" y="1620"/>
                </a:lnTo>
                <a:close/>
              </a:path>
            </a:pathLst>
          </a:custGeom>
          <a:solidFill>
            <a:srgbClr val="3F5DFF"/>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464" name="Freeform 341">
            <a:extLst>
              <a:ext uri="{FF2B5EF4-FFF2-40B4-BE49-F238E27FC236}">
                <a16:creationId xmlns:a16="http://schemas.microsoft.com/office/drawing/2014/main" id="{2969DEB7-99C5-4B2C-8F61-8CD4732CE7BA}"/>
              </a:ext>
            </a:extLst>
          </p:cNvPr>
          <p:cNvSpPr>
            <a:spLocks/>
          </p:cNvSpPr>
          <p:nvPr/>
        </p:nvSpPr>
        <p:spPr bwMode="auto">
          <a:xfrm>
            <a:off x="5003042" y="1659791"/>
            <a:ext cx="66671" cy="84529"/>
          </a:xfrm>
          <a:custGeom>
            <a:avLst/>
            <a:gdLst>
              <a:gd name="T0" fmla="*/ 0 w 239"/>
              <a:gd name="T1" fmla="*/ 156 h 308"/>
              <a:gd name="T2" fmla="*/ 0 w 239"/>
              <a:gd name="T3" fmla="*/ 156 h 308"/>
              <a:gd name="T4" fmla="*/ 129 w 239"/>
              <a:gd name="T5" fmla="*/ 0 h 308"/>
              <a:gd name="T6" fmla="*/ 237 w 239"/>
              <a:gd name="T7" fmla="*/ 69 h 308"/>
              <a:gd name="T8" fmla="*/ 189 w 239"/>
              <a:gd name="T9" fmla="*/ 94 h 308"/>
              <a:gd name="T10" fmla="*/ 129 w 239"/>
              <a:gd name="T11" fmla="*/ 50 h 308"/>
              <a:gd name="T12" fmla="*/ 60 w 239"/>
              <a:gd name="T13" fmla="*/ 131 h 308"/>
              <a:gd name="T14" fmla="*/ 60 w 239"/>
              <a:gd name="T15" fmla="*/ 178 h 308"/>
              <a:gd name="T16" fmla="*/ 129 w 239"/>
              <a:gd name="T17" fmla="*/ 258 h 308"/>
              <a:gd name="T18" fmla="*/ 193 w 239"/>
              <a:gd name="T19" fmla="*/ 211 h 308"/>
              <a:gd name="T20" fmla="*/ 239 w 239"/>
              <a:gd name="T21" fmla="*/ 238 h 308"/>
              <a:gd name="T22" fmla="*/ 129 w 239"/>
              <a:gd name="T23" fmla="*/ 308 h 308"/>
              <a:gd name="T24" fmla="*/ 0 w 239"/>
              <a:gd name="T25" fmla="*/ 156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9" h="308">
                <a:moveTo>
                  <a:pt x="0" y="156"/>
                </a:moveTo>
                <a:lnTo>
                  <a:pt x="0" y="156"/>
                </a:lnTo>
                <a:cubicBezTo>
                  <a:pt x="0" y="56"/>
                  <a:pt x="50" y="0"/>
                  <a:pt x="129" y="0"/>
                </a:cubicBezTo>
                <a:cubicBezTo>
                  <a:pt x="182" y="0"/>
                  <a:pt x="216" y="23"/>
                  <a:pt x="237" y="69"/>
                </a:cubicBezTo>
                <a:lnTo>
                  <a:pt x="189" y="94"/>
                </a:lnTo>
                <a:cubicBezTo>
                  <a:pt x="181" y="68"/>
                  <a:pt x="162" y="50"/>
                  <a:pt x="129" y="50"/>
                </a:cubicBezTo>
                <a:cubicBezTo>
                  <a:pt x="87" y="50"/>
                  <a:pt x="60" y="80"/>
                  <a:pt x="60" y="131"/>
                </a:cubicBezTo>
                <a:lnTo>
                  <a:pt x="60" y="178"/>
                </a:lnTo>
                <a:cubicBezTo>
                  <a:pt x="60" y="229"/>
                  <a:pt x="87" y="258"/>
                  <a:pt x="129" y="258"/>
                </a:cubicBezTo>
                <a:cubicBezTo>
                  <a:pt x="162" y="258"/>
                  <a:pt x="183" y="238"/>
                  <a:pt x="193" y="211"/>
                </a:cubicBezTo>
                <a:lnTo>
                  <a:pt x="239" y="238"/>
                </a:lnTo>
                <a:cubicBezTo>
                  <a:pt x="217" y="282"/>
                  <a:pt x="182" y="308"/>
                  <a:pt x="129" y="308"/>
                </a:cubicBezTo>
                <a:cubicBezTo>
                  <a:pt x="50" y="308"/>
                  <a:pt x="0" y="257"/>
                  <a:pt x="0" y="156"/>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465" name="Freeform 342">
            <a:extLst>
              <a:ext uri="{FF2B5EF4-FFF2-40B4-BE49-F238E27FC236}">
                <a16:creationId xmlns:a16="http://schemas.microsoft.com/office/drawing/2014/main" id="{D194ACA4-F324-446C-960F-F260FA48A989}"/>
              </a:ext>
            </a:extLst>
          </p:cNvPr>
          <p:cNvSpPr>
            <a:spLocks/>
          </p:cNvSpPr>
          <p:nvPr/>
        </p:nvSpPr>
        <p:spPr bwMode="auto">
          <a:xfrm>
            <a:off x="5082809" y="1660982"/>
            <a:ext cx="47622" cy="82148"/>
          </a:xfrm>
          <a:custGeom>
            <a:avLst/>
            <a:gdLst>
              <a:gd name="T0" fmla="*/ 0 w 173"/>
              <a:gd name="T1" fmla="*/ 298 h 298"/>
              <a:gd name="T2" fmla="*/ 0 w 173"/>
              <a:gd name="T3" fmla="*/ 298 h 298"/>
              <a:gd name="T4" fmla="*/ 0 w 173"/>
              <a:gd name="T5" fmla="*/ 0 h 298"/>
              <a:gd name="T6" fmla="*/ 56 w 173"/>
              <a:gd name="T7" fmla="*/ 0 h 298"/>
              <a:gd name="T8" fmla="*/ 56 w 173"/>
              <a:gd name="T9" fmla="*/ 248 h 298"/>
              <a:gd name="T10" fmla="*/ 173 w 173"/>
              <a:gd name="T11" fmla="*/ 248 h 298"/>
              <a:gd name="T12" fmla="*/ 173 w 173"/>
              <a:gd name="T13" fmla="*/ 298 h 298"/>
              <a:gd name="T14" fmla="*/ 0 w 173"/>
              <a:gd name="T15" fmla="*/ 298 h 2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3" h="298">
                <a:moveTo>
                  <a:pt x="0" y="298"/>
                </a:moveTo>
                <a:lnTo>
                  <a:pt x="0" y="298"/>
                </a:lnTo>
                <a:lnTo>
                  <a:pt x="0" y="0"/>
                </a:lnTo>
                <a:lnTo>
                  <a:pt x="56" y="0"/>
                </a:lnTo>
                <a:lnTo>
                  <a:pt x="56" y="248"/>
                </a:lnTo>
                <a:lnTo>
                  <a:pt x="173" y="248"/>
                </a:lnTo>
                <a:lnTo>
                  <a:pt x="173" y="298"/>
                </a:lnTo>
                <a:lnTo>
                  <a:pt x="0" y="298"/>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466" name="Freeform 343">
            <a:extLst>
              <a:ext uri="{FF2B5EF4-FFF2-40B4-BE49-F238E27FC236}">
                <a16:creationId xmlns:a16="http://schemas.microsoft.com/office/drawing/2014/main" id="{CBA9FA02-7DE5-4D1E-8491-3CB339758D5E}"/>
              </a:ext>
            </a:extLst>
          </p:cNvPr>
          <p:cNvSpPr>
            <a:spLocks noEditPoints="1"/>
          </p:cNvSpPr>
          <p:nvPr/>
        </p:nvSpPr>
        <p:spPr bwMode="auto">
          <a:xfrm>
            <a:off x="5135193" y="1659791"/>
            <a:ext cx="71433" cy="84529"/>
          </a:xfrm>
          <a:custGeom>
            <a:avLst/>
            <a:gdLst>
              <a:gd name="T0" fmla="*/ 199 w 259"/>
              <a:gd name="T1" fmla="*/ 177 h 308"/>
              <a:gd name="T2" fmla="*/ 199 w 259"/>
              <a:gd name="T3" fmla="*/ 177 h 308"/>
              <a:gd name="T4" fmla="*/ 199 w 259"/>
              <a:gd name="T5" fmla="*/ 131 h 308"/>
              <a:gd name="T6" fmla="*/ 129 w 259"/>
              <a:gd name="T7" fmla="*/ 50 h 308"/>
              <a:gd name="T8" fmla="*/ 59 w 259"/>
              <a:gd name="T9" fmla="*/ 131 h 308"/>
              <a:gd name="T10" fmla="*/ 59 w 259"/>
              <a:gd name="T11" fmla="*/ 177 h 308"/>
              <a:gd name="T12" fmla="*/ 129 w 259"/>
              <a:gd name="T13" fmla="*/ 258 h 308"/>
              <a:gd name="T14" fmla="*/ 199 w 259"/>
              <a:gd name="T15" fmla="*/ 177 h 308"/>
              <a:gd name="T16" fmla="*/ 0 w 259"/>
              <a:gd name="T17" fmla="*/ 154 h 308"/>
              <a:gd name="T18" fmla="*/ 0 w 259"/>
              <a:gd name="T19" fmla="*/ 154 h 308"/>
              <a:gd name="T20" fmla="*/ 129 w 259"/>
              <a:gd name="T21" fmla="*/ 0 h 308"/>
              <a:gd name="T22" fmla="*/ 259 w 259"/>
              <a:gd name="T23" fmla="*/ 154 h 308"/>
              <a:gd name="T24" fmla="*/ 129 w 259"/>
              <a:gd name="T25" fmla="*/ 308 h 308"/>
              <a:gd name="T26" fmla="*/ 0 w 259"/>
              <a:gd name="T27" fmla="*/ 15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9" h="308">
                <a:moveTo>
                  <a:pt x="199" y="177"/>
                </a:moveTo>
                <a:lnTo>
                  <a:pt x="199" y="177"/>
                </a:lnTo>
                <a:lnTo>
                  <a:pt x="199" y="131"/>
                </a:lnTo>
                <a:cubicBezTo>
                  <a:pt x="199" y="80"/>
                  <a:pt x="172" y="50"/>
                  <a:pt x="129" y="50"/>
                </a:cubicBezTo>
                <a:cubicBezTo>
                  <a:pt x="87" y="50"/>
                  <a:pt x="59" y="80"/>
                  <a:pt x="59" y="131"/>
                </a:cubicBezTo>
                <a:lnTo>
                  <a:pt x="59" y="177"/>
                </a:lnTo>
                <a:cubicBezTo>
                  <a:pt x="59" y="228"/>
                  <a:pt x="87" y="258"/>
                  <a:pt x="129" y="258"/>
                </a:cubicBezTo>
                <a:cubicBezTo>
                  <a:pt x="172" y="258"/>
                  <a:pt x="199" y="228"/>
                  <a:pt x="199" y="177"/>
                </a:cubicBezTo>
                <a:close/>
                <a:moveTo>
                  <a:pt x="0" y="154"/>
                </a:moveTo>
                <a:lnTo>
                  <a:pt x="0" y="154"/>
                </a:lnTo>
                <a:cubicBezTo>
                  <a:pt x="0" y="54"/>
                  <a:pt x="51" y="0"/>
                  <a:pt x="129" y="0"/>
                </a:cubicBezTo>
                <a:cubicBezTo>
                  <a:pt x="208" y="0"/>
                  <a:pt x="259" y="54"/>
                  <a:pt x="259" y="154"/>
                </a:cubicBezTo>
                <a:cubicBezTo>
                  <a:pt x="259" y="255"/>
                  <a:pt x="208" y="308"/>
                  <a:pt x="129" y="308"/>
                </a:cubicBezTo>
                <a:cubicBezTo>
                  <a:pt x="51" y="308"/>
                  <a:pt x="0" y="255"/>
                  <a:pt x="0" y="154"/>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467" name="Freeform 344">
            <a:extLst>
              <a:ext uri="{FF2B5EF4-FFF2-40B4-BE49-F238E27FC236}">
                <a16:creationId xmlns:a16="http://schemas.microsoft.com/office/drawing/2014/main" id="{E5DAC785-1CD1-4100-BFD0-5D9B644480C0}"/>
              </a:ext>
            </a:extLst>
          </p:cNvPr>
          <p:cNvSpPr>
            <a:spLocks/>
          </p:cNvSpPr>
          <p:nvPr/>
        </p:nvSpPr>
        <p:spPr bwMode="auto">
          <a:xfrm>
            <a:off x="5222103" y="1660982"/>
            <a:ext cx="63099" cy="83339"/>
          </a:xfrm>
          <a:custGeom>
            <a:avLst/>
            <a:gdLst>
              <a:gd name="T0" fmla="*/ 55 w 229"/>
              <a:gd name="T1" fmla="*/ 0 h 303"/>
              <a:gd name="T2" fmla="*/ 55 w 229"/>
              <a:gd name="T3" fmla="*/ 0 h 303"/>
              <a:gd name="T4" fmla="*/ 55 w 229"/>
              <a:gd name="T5" fmla="*/ 183 h 303"/>
              <a:gd name="T6" fmla="*/ 114 w 229"/>
              <a:gd name="T7" fmla="*/ 253 h 303"/>
              <a:gd name="T8" fmla="*/ 173 w 229"/>
              <a:gd name="T9" fmla="*/ 183 h 303"/>
              <a:gd name="T10" fmla="*/ 173 w 229"/>
              <a:gd name="T11" fmla="*/ 0 h 303"/>
              <a:gd name="T12" fmla="*/ 229 w 229"/>
              <a:gd name="T13" fmla="*/ 0 h 303"/>
              <a:gd name="T14" fmla="*/ 229 w 229"/>
              <a:gd name="T15" fmla="*/ 176 h 303"/>
              <a:gd name="T16" fmla="*/ 114 w 229"/>
              <a:gd name="T17" fmla="*/ 303 h 303"/>
              <a:gd name="T18" fmla="*/ 0 w 229"/>
              <a:gd name="T19" fmla="*/ 176 h 303"/>
              <a:gd name="T20" fmla="*/ 0 w 229"/>
              <a:gd name="T21" fmla="*/ 0 h 303"/>
              <a:gd name="T22" fmla="*/ 55 w 229"/>
              <a:gd name="T23"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9" h="303">
                <a:moveTo>
                  <a:pt x="55" y="0"/>
                </a:moveTo>
                <a:lnTo>
                  <a:pt x="55" y="0"/>
                </a:lnTo>
                <a:lnTo>
                  <a:pt x="55" y="183"/>
                </a:lnTo>
                <a:cubicBezTo>
                  <a:pt x="55" y="230"/>
                  <a:pt x="72" y="253"/>
                  <a:pt x="114" y="253"/>
                </a:cubicBezTo>
                <a:cubicBezTo>
                  <a:pt x="157" y="253"/>
                  <a:pt x="173" y="230"/>
                  <a:pt x="173" y="183"/>
                </a:cubicBezTo>
                <a:lnTo>
                  <a:pt x="173" y="0"/>
                </a:lnTo>
                <a:lnTo>
                  <a:pt x="229" y="0"/>
                </a:lnTo>
                <a:lnTo>
                  <a:pt x="229" y="176"/>
                </a:lnTo>
                <a:cubicBezTo>
                  <a:pt x="229" y="264"/>
                  <a:pt x="198" y="303"/>
                  <a:pt x="114" y="303"/>
                </a:cubicBezTo>
                <a:cubicBezTo>
                  <a:pt x="30" y="303"/>
                  <a:pt x="0" y="264"/>
                  <a:pt x="0" y="176"/>
                </a:cubicBezTo>
                <a:lnTo>
                  <a:pt x="0" y="0"/>
                </a:lnTo>
                <a:lnTo>
                  <a:pt x="55" y="0"/>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468" name="Freeform 345">
            <a:extLst>
              <a:ext uri="{FF2B5EF4-FFF2-40B4-BE49-F238E27FC236}">
                <a16:creationId xmlns:a16="http://schemas.microsoft.com/office/drawing/2014/main" id="{5C50A2E9-44DC-4C9D-833C-1B0B3C144B88}"/>
              </a:ext>
            </a:extLst>
          </p:cNvPr>
          <p:cNvSpPr>
            <a:spLocks noEditPoints="1"/>
          </p:cNvSpPr>
          <p:nvPr/>
        </p:nvSpPr>
        <p:spPr bwMode="auto">
          <a:xfrm>
            <a:off x="5303060" y="1660982"/>
            <a:ext cx="65481" cy="82148"/>
          </a:xfrm>
          <a:custGeom>
            <a:avLst/>
            <a:gdLst>
              <a:gd name="T0" fmla="*/ 108 w 236"/>
              <a:gd name="T1" fmla="*/ 248 h 298"/>
              <a:gd name="T2" fmla="*/ 108 w 236"/>
              <a:gd name="T3" fmla="*/ 248 h 298"/>
              <a:gd name="T4" fmla="*/ 177 w 236"/>
              <a:gd name="T5" fmla="*/ 173 h 298"/>
              <a:gd name="T6" fmla="*/ 177 w 236"/>
              <a:gd name="T7" fmla="*/ 126 h 298"/>
              <a:gd name="T8" fmla="*/ 108 w 236"/>
              <a:gd name="T9" fmla="*/ 50 h 298"/>
              <a:gd name="T10" fmla="*/ 56 w 236"/>
              <a:gd name="T11" fmla="*/ 50 h 298"/>
              <a:gd name="T12" fmla="*/ 56 w 236"/>
              <a:gd name="T13" fmla="*/ 248 h 298"/>
              <a:gd name="T14" fmla="*/ 108 w 236"/>
              <a:gd name="T15" fmla="*/ 248 h 298"/>
              <a:gd name="T16" fmla="*/ 0 w 236"/>
              <a:gd name="T17" fmla="*/ 0 h 298"/>
              <a:gd name="T18" fmla="*/ 0 w 236"/>
              <a:gd name="T19" fmla="*/ 0 h 298"/>
              <a:gd name="T20" fmla="*/ 108 w 236"/>
              <a:gd name="T21" fmla="*/ 0 h 298"/>
              <a:gd name="T22" fmla="*/ 236 w 236"/>
              <a:gd name="T23" fmla="*/ 149 h 298"/>
              <a:gd name="T24" fmla="*/ 108 w 236"/>
              <a:gd name="T25" fmla="*/ 298 h 298"/>
              <a:gd name="T26" fmla="*/ 0 w 236"/>
              <a:gd name="T27" fmla="*/ 298 h 298"/>
              <a:gd name="T28" fmla="*/ 0 w 236"/>
              <a:gd name="T29" fmla="*/ 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298">
                <a:moveTo>
                  <a:pt x="108" y="248"/>
                </a:moveTo>
                <a:lnTo>
                  <a:pt x="108" y="248"/>
                </a:lnTo>
                <a:cubicBezTo>
                  <a:pt x="150" y="248"/>
                  <a:pt x="177" y="223"/>
                  <a:pt x="177" y="173"/>
                </a:cubicBezTo>
                <a:lnTo>
                  <a:pt x="177" y="126"/>
                </a:lnTo>
                <a:cubicBezTo>
                  <a:pt x="177" y="75"/>
                  <a:pt x="150" y="50"/>
                  <a:pt x="108" y="50"/>
                </a:cubicBezTo>
                <a:lnTo>
                  <a:pt x="56" y="50"/>
                </a:lnTo>
                <a:lnTo>
                  <a:pt x="56" y="248"/>
                </a:lnTo>
                <a:lnTo>
                  <a:pt x="108" y="248"/>
                </a:lnTo>
                <a:close/>
                <a:moveTo>
                  <a:pt x="0" y="0"/>
                </a:moveTo>
                <a:lnTo>
                  <a:pt x="0" y="0"/>
                </a:lnTo>
                <a:lnTo>
                  <a:pt x="108" y="0"/>
                </a:lnTo>
                <a:cubicBezTo>
                  <a:pt x="186" y="0"/>
                  <a:pt x="236" y="50"/>
                  <a:pt x="236" y="149"/>
                </a:cubicBezTo>
                <a:cubicBezTo>
                  <a:pt x="236" y="248"/>
                  <a:pt x="186" y="298"/>
                  <a:pt x="108" y="298"/>
                </a:cubicBezTo>
                <a:lnTo>
                  <a:pt x="0" y="298"/>
                </a:lnTo>
                <a:lnTo>
                  <a:pt x="0" y="0"/>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469" name="Freeform 346">
            <a:extLst>
              <a:ext uri="{FF2B5EF4-FFF2-40B4-BE49-F238E27FC236}">
                <a16:creationId xmlns:a16="http://schemas.microsoft.com/office/drawing/2014/main" id="{3FCDE1EA-773D-4EF0-B586-6AA31CF1FA1A}"/>
              </a:ext>
            </a:extLst>
          </p:cNvPr>
          <p:cNvSpPr>
            <a:spLocks noEditPoints="1"/>
          </p:cNvSpPr>
          <p:nvPr/>
        </p:nvSpPr>
        <p:spPr bwMode="auto">
          <a:xfrm>
            <a:off x="5411400" y="1660982"/>
            <a:ext cx="63099" cy="82148"/>
          </a:xfrm>
          <a:custGeom>
            <a:avLst/>
            <a:gdLst>
              <a:gd name="T0" fmla="*/ 129 w 228"/>
              <a:gd name="T1" fmla="*/ 136 h 298"/>
              <a:gd name="T2" fmla="*/ 129 w 228"/>
              <a:gd name="T3" fmla="*/ 136 h 298"/>
              <a:gd name="T4" fmla="*/ 164 w 228"/>
              <a:gd name="T5" fmla="*/ 102 h 298"/>
              <a:gd name="T6" fmla="*/ 164 w 228"/>
              <a:gd name="T7" fmla="*/ 83 h 298"/>
              <a:gd name="T8" fmla="*/ 129 w 228"/>
              <a:gd name="T9" fmla="*/ 49 h 298"/>
              <a:gd name="T10" fmla="*/ 56 w 228"/>
              <a:gd name="T11" fmla="*/ 49 h 298"/>
              <a:gd name="T12" fmla="*/ 56 w 228"/>
              <a:gd name="T13" fmla="*/ 136 h 298"/>
              <a:gd name="T14" fmla="*/ 129 w 228"/>
              <a:gd name="T15" fmla="*/ 136 h 298"/>
              <a:gd name="T16" fmla="*/ 56 w 228"/>
              <a:gd name="T17" fmla="*/ 298 h 298"/>
              <a:gd name="T18" fmla="*/ 56 w 228"/>
              <a:gd name="T19" fmla="*/ 298 h 298"/>
              <a:gd name="T20" fmla="*/ 0 w 228"/>
              <a:gd name="T21" fmla="*/ 298 h 298"/>
              <a:gd name="T22" fmla="*/ 0 w 228"/>
              <a:gd name="T23" fmla="*/ 0 h 298"/>
              <a:gd name="T24" fmla="*/ 135 w 228"/>
              <a:gd name="T25" fmla="*/ 0 h 298"/>
              <a:gd name="T26" fmla="*/ 222 w 228"/>
              <a:gd name="T27" fmla="*/ 92 h 298"/>
              <a:gd name="T28" fmla="*/ 167 w 228"/>
              <a:gd name="T29" fmla="*/ 177 h 298"/>
              <a:gd name="T30" fmla="*/ 228 w 228"/>
              <a:gd name="T31" fmla="*/ 298 h 298"/>
              <a:gd name="T32" fmla="*/ 165 w 228"/>
              <a:gd name="T33" fmla="*/ 298 h 298"/>
              <a:gd name="T34" fmla="*/ 110 w 228"/>
              <a:gd name="T35" fmla="*/ 183 h 298"/>
              <a:gd name="T36" fmla="*/ 56 w 228"/>
              <a:gd name="T37" fmla="*/ 183 h 298"/>
              <a:gd name="T38" fmla="*/ 56 w 228"/>
              <a:gd name="T39" fmla="*/ 298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8" h="298">
                <a:moveTo>
                  <a:pt x="129" y="136"/>
                </a:moveTo>
                <a:lnTo>
                  <a:pt x="129" y="136"/>
                </a:lnTo>
                <a:cubicBezTo>
                  <a:pt x="151" y="136"/>
                  <a:pt x="164" y="124"/>
                  <a:pt x="164" y="102"/>
                </a:cubicBezTo>
                <a:lnTo>
                  <a:pt x="164" y="83"/>
                </a:lnTo>
                <a:cubicBezTo>
                  <a:pt x="164" y="61"/>
                  <a:pt x="151" y="49"/>
                  <a:pt x="129" y="49"/>
                </a:cubicBezTo>
                <a:lnTo>
                  <a:pt x="56" y="49"/>
                </a:lnTo>
                <a:lnTo>
                  <a:pt x="56" y="136"/>
                </a:lnTo>
                <a:lnTo>
                  <a:pt x="129" y="136"/>
                </a:lnTo>
                <a:close/>
                <a:moveTo>
                  <a:pt x="56" y="298"/>
                </a:moveTo>
                <a:lnTo>
                  <a:pt x="56" y="298"/>
                </a:lnTo>
                <a:lnTo>
                  <a:pt x="0" y="298"/>
                </a:lnTo>
                <a:lnTo>
                  <a:pt x="0" y="0"/>
                </a:lnTo>
                <a:lnTo>
                  <a:pt x="135" y="0"/>
                </a:lnTo>
                <a:cubicBezTo>
                  <a:pt x="189" y="0"/>
                  <a:pt x="222" y="36"/>
                  <a:pt x="222" y="92"/>
                </a:cubicBezTo>
                <a:cubicBezTo>
                  <a:pt x="222" y="133"/>
                  <a:pt x="204" y="165"/>
                  <a:pt x="167" y="177"/>
                </a:cubicBezTo>
                <a:lnTo>
                  <a:pt x="228" y="298"/>
                </a:lnTo>
                <a:lnTo>
                  <a:pt x="165" y="298"/>
                </a:lnTo>
                <a:lnTo>
                  <a:pt x="110" y="183"/>
                </a:lnTo>
                <a:lnTo>
                  <a:pt x="56" y="183"/>
                </a:lnTo>
                <a:lnTo>
                  <a:pt x="56" y="298"/>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470" name="Freeform 347">
            <a:extLst>
              <a:ext uri="{FF2B5EF4-FFF2-40B4-BE49-F238E27FC236}">
                <a16:creationId xmlns:a16="http://schemas.microsoft.com/office/drawing/2014/main" id="{F069D0E8-B6FA-4D37-B970-9E1BEBFDE845}"/>
              </a:ext>
            </a:extLst>
          </p:cNvPr>
          <p:cNvSpPr>
            <a:spLocks/>
          </p:cNvSpPr>
          <p:nvPr/>
        </p:nvSpPr>
        <p:spPr bwMode="auto">
          <a:xfrm>
            <a:off x="5489976" y="1660982"/>
            <a:ext cx="53575" cy="82148"/>
          </a:xfrm>
          <a:custGeom>
            <a:avLst/>
            <a:gdLst>
              <a:gd name="T0" fmla="*/ 0 w 197"/>
              <a:gd name="T1" fmla="*/ 298 h 298"/>
              <a:gd name="T2" fmla="*/ 0 w 197"/>
              <a:gd name="T3" fmla="*/ 298 h 298"/>
              <a:gd name="T4" fmla="*/ 0 w 197"/>
              <a:gd name="T5" fmla="*/ 0 h 298"/>
              <a:gd name="T6" fmla="*/ 197 w 197"/>
              <a:gd name="T7" fmla="*/ 0 h 298"/>
              <a:gd name="T8" fmla="*/ 197 w 197"/>
              <a:gd name="T9" fmla="*/ 50 h 298"/>
              <a:gd name="T10" fmla="*/ 57 w 197"/>
              <a:gd name="T11" fmla="*/ 50 h 298"/>
              <a:gd name="T12" fmla="*/ 57 w 197"/>
              <a:gd name="T13" fmla="*/ 120 h 298"/>
              <a:gd name="T14" fmla="*/ 181 w 197"/>
              <a:gd name="T15" fmla="*/ 120 h 298"/>
              <a:gd name="T16" fmla="*/ 181 w 197"/>
              <a:gd name="T17" fmla="*/ 170 h 298"/>
              <a:gd name="T18" fmla="*/ 57 w 197"/>
              <a:gd name="T19" fmla="*/ 170 h 298"/>
              <a:gd name="T20" fmla="*/ 57 w 197"/>
              <a:gd name="T21" fmla="*/ 248 h 298"/>
              <a:gd name="T22" fmla="*/ 197 w 197"/>
              <a:gd name="T23" fmla="*/ 248 h 298"/>
              <a:gd name="T24" fmla="*/ 197 w 197"/>
              <a:gd name="T25" fmla="*/ 298 h 298"/>
              <a:gd name="T26" fmla="*/ 0 w 197"/>
              <a:gd name="T27" fmla="*/ 298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7" h="298">
                <a:moveTo>
                  <a:pt x="0" y="298"/>
                </a:moveTo>
                <a:lnTo>
                  <a:pt x="0" y="298"/>
                </a:lnTo>
                <a:lnTo>
                  <a:pt x="0" y="0"/>
                </a:lnTo>
                <a:lnTo>
                  <a:pt x="197" y="0"/>
                </a:lnTo>
                <a:lnTo>
                  <a:pt x="197" y="50"/>
                </a:lnTo>
                <a:lnTo>
                  <a:pt x="57" y="50"/>
                </a:lnTo>
                <a:lnTo>
                  <a:pt x="57" y="120"/>
                </a:lnTo>
                <a:lnTo>
                  <a:pt x="181" y="120"/>
                </a:lnTo>
                <a:lnTo>
                  <a:pt x="181" y="170"/>
                </a:lnTo>
                <a:lnTo>
                  <a:pt x="57" y="170"/>
                </a:lnTo>
                <a:lnTo>
                  <a:pt x="57" y="248"/>
                </a:lnTo>
                <a:lnTo>
                  <a:pt x="197" y="248"/>
                </a:lnTo>
                <a:lnTo>
                  <a:pt x="197" y="298"/>
                </a:lnTo>
                <a:lnTo>
                  <a:pt x="0" y="298"/>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471" name="Freeform 348">
            <a:extLst>
              <a:ext uri="{FF2B5EF4-FFF2-40B4-BE49-F238E27FC236}">
                <a16:creationId xmlns:a16="http://schemas.microsoft.com/office/drawing/2014/main" id="{D458EEDF-6DFD-4BF0-B490-CEE21C1F4C8D}"/>
              </a:ext>
            </a:extLst>
          </p:cNvPr>
          <p:cNvSpPr>
            <a:spLocks noEditPoints="1"/>
          </p:cNvSpPr>
          <p:nvPr/>
        </p:nvSpPr>
        <p:spPr bwMode="auto">
          <a:xfrm>
            <a:off x="5553076" y="1660982"/>
            <a:ext cx="73814" cy="82148"/>
          </a:xfrm>
          <a:custGeom>
            <a:avLst/>
            <a:gdLst>
              <a:gd name="T0" fmla="*/ 135 w 269"/>
              <a:gd name="T1" fmla="*/ 52 h 298"/>
              <a:gd name="T2" fmla="*/ 135 w 269"/>
              <a:gd name="T3" fmla="*/ 52 h 298"/>
              <a:gd name="T4" fmla="*/ 133 w 269"/>
              <a:gd name="T5" fmla="*/ 52 h 298"/>
              <a:gd name="T6" fmla="*/ 95 w 269"/>
              <a:gd name="T7" fmla="*/ 174 h 298"/>
              <a:gd name="T8" fmla="*/ 173 w 269"/>
              <a:gd name="T9" fmla="*/ 174 h 298"/>
              <a:gd name="T10" fmla="*/ 135 w 269"/>
              <a:gd name="T11" fmla="*/ 52 h 298"/>
              <a:gd name="T12" fmla="*/ 211 w 269"/>
              <a:gd name="T13" fmla="*/ 298 h 298"/>
              <a:gd name="T14" fmla="*/ 211 w 269"/>
              <a:gd name="T15" fmla="*/ 298 h 298"/>
              <a:gd name="T16" fmla="*/ 187 w 269"/>
              <a:gd name="T17" fmla="*/ 222 h 298"/>
              <a:gd name="T18" fmla="*/ 81 w 269"/>
              <a:gd name="T19" fmla="*/ 222 h 298"/>
              <a:gd name="T20" fmla="*/ 58 w 269"/>
              <a:gd name="T21" fmla="*/ 298 h 298"/>
              <a:gd name="T22" fmla="*/ 0 w 269"/>
              <a:gd name="T23" fmla="*/ 298 h 298"/>
              <a:gd name="T24" fmla="*/ 100 w 269"/>
              <a:gd name="T25" fmla="*/ 0 h 298"/>
              <a:gd name="T26" fmla="*/ 170 w 269"/>
              <a:gd name="T27" fmla="*/ 0 h 298"/>
              <a:gd name="T28" fmla="*/ 269 w 269"/>
              <a:gd name="T29" fmla="*/ 298 h 298"/>
              <a:gd name="T30" fmla="*/ 211 w 269"/>
              <a:gd name="T31" fmla="*/ 298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9" h="298">
                <a:moveTo>
                  <a:pt x="135" y="52"/>
                </a:moveTo>
                <a:lnTo>
                  <a:pt x="135" y="52"/>
                </a:lnTo>
                <a:lnTo>
                  <a:pt x="133" y="52"/>
                </a:lnTo>
                <a:lnTo>
                  <a:pt x="95" y="174"/>
                </a:lnTo>
                <a:lnTo>
                  <a:pt x="173" y="174"/>
                </a:lnTo>
                <a:lnTo>
                  <a:pt x="135" y="52"/>
                </a:lnTo>
                <a:close/>
                <a:moveTo>
                  <a:pt x="211" y="298"/>
                </a:moveTo>
                <a:lnTo>
                  <a:pt x="211" y="298"/>
                </a:lnTo>
                <a:lnTo>
                  <a:pt x="187" y="222"/>
                </a:lnTo>
                <a:lnTo>
                  <a:pt x="81" y="222"/>
                </a:lnTo>
                <a:lnTo>
                  <a:pt x="58" y="298"/>
                </a:lnTo>
                <a:lnTo>
                  <a:pt x="0" y="298"/>
                </a:lnTo>
                <a:lnTo>
                  <a:pt x="100" y="0"/>
                </a:lnTo>
                <a:lnTo>
                  <a:pt x="170" y="0"/>
                </a:lnTo>
                <a:lnTo>
                  <a:pt x="269" y="298"/>
                </a:lnTo>
                <a:lnTo>
                  <a:pt x="211" y="298"/>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472" name="Freeform 349">
            <a:extLst>
              <a:ext uri="{FF2B5EF4-FFF2-40B4-BE49-F238E27FC236}">
                <a16:creationId xmlns:a16="http://schemas.microsoft.com/office/drawing/2014/main" id="{CE0C9637-AB8A-4812-BAC2-1086DFD7D1DC}"/>
              </a:ext>
            </a:extLst>
          </p:cNvPr>
          <p:cNvSpPr>
            <a:spLocks noEditPoints="1"/>
          </p:cNvSpPr>
          <p:nvPr/>
        </p:nvSpPr>
        <p:spPr bwMode="auto">
          <a:xfrm>
            <a:off x="5638795" y="1660982"/>
            <a:ext cx="65481" cy="82148"/>
          </a:xfrm>
          <a:custGeom>
            <a:avLst/>
            <a:gdLst>
              <a:gd name="T0" fmla="*/ 109 w 237"/>
              <a:gd name="T1" fmla="*/ 248 h 298"/>
              <a:gd name="T2" fmla="*/ 109 w 237"/>
              <a:gd name="T3" fmla="*/ 248 h 298"/>
              <a:gd name="T4" fmla="*/ 177 w 237"/>
              <a:gd name="T5" fmla="*/ 173 h 298"/>
              <a:gd name="T6" fmla="*/ 177 w 237"/>
              <a:gd name="T7" fmla="*/ 126 h 298"/>
              <a:gd name="T8" fmla="*/ 109 w 237"/>
              <a:gd name="T9" fmla="*/ 50 h 298"/>
              <a:gd name="T10" fmla="*/ 57 w 237"/>
              <a:gd name="T11" fmla="*/ 50 h 298"/>
              <a:gd name="T12" fmla="*/ 57 w 237"/>
              <a:gd name="T13" fmla="*/ 248 h 298"/>
              <a:gd name="T14" fmla="*/ 109 w 237"/>
              <a:gd name="T15" fmla="*/ 248 h 298"/>
              <a:gd name="T16" fmla="*/ 0 w 237"/>
              <a:gd name="T17" fmla="*/ 0 h 298"/>
              <a:gd name="T18" fmla="*/ 0 w 237"/>
              <a:gd name="T19" fmla="*/ 0 h 298"/>
              <a:gd name="T20" fmla="*/ 109 w 237"/>
              <a:gd name="T21" fmla="*/ 0 h 298"/>
              <a:gd name="T22" fmla="*/ 237 w 237"/>
              <a:gd name="T23" fmla="*/ 149 h 298"/>
              <a:gd name="T24" fmla="*/ 109 w 237"/>
              <a:gd name="T25" fmla="*/ 298 h 298"/>
              <a:gd name="T26" fmla="*/ 0 w 237"/>
              <a:gd name="T27" fmla="*/ 298 h 298"/>
              <a:gd name="T28" fmla="*/ 0 w 237"/>
              <a:gd name="T29" fmla="*/ 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7" h="298">
                <a:moveTo>
                  <a:pt x="109" y="248"/>
                </a:moveTo>
                <a:lnTo>
                  <a:pt x="109" y="248"/>
                </a:lnTo>
                <a:cubicBezTo>
                  <a:pt x="150" y="248"/>
                  <a:pt x="177" y="223"/>
                  <a:pt x="177" y="173"/>
                </a:cubicBezTo>
                <a:lnTo>
                  <a:pt x="177" y="126"/>
                </a:lnTo>
                <a:cubicBezTo>
                  <a:pt x="177" y="75"/>
                  <a:pt x="150" y="50"/>
                  <a:pt x="109" y="50"/>
                </a:cubicBezTo>
                <a:lnTo>
                  <a:pt x="57" y="50"/>
                </a:lnTo>
                <a:lnTo>
                  <a:pt x="57" y="248"/>
                </a:lnTo>
                <a:lnTo>
                  <a:pt x="109" y="248"/>
                </a:lnTo>
                <a:close/>
                <a:moveTo>
                  <a:pt x="0" y="0"/>
                </a:moveTo>
                <a:lnTo>
                  <a:pt x="0" y="0"/>
                </a:lnTo>
                <a:lnTo>
                  <a:pt x="109" y="0"/>
                </a:lnTo>
                <a:cubicBezTo>
                  <a:pt x="186" y="0"/>
                  <a:pt x="237" y="50"/>
                  <a:pt x="237" y="149"/>
                </a:cubicBezTo>
                <a:cubicBezTo>
                  <a:pt x="237" y="248"/>
                  <a:pt x="186" y="298"/>
                  <a:pt x="109" y="298"/>
                </a:cubicBezTo>
                <a:lnTo>
                  <a:pt x="0" y="298"/>
                </a:lnTo>
                <a:lnTo>
                  <a:pt x="0" y="0"/>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473" name="Freeform 350">
            <a:extLst>
              <a:ext uri="{FF2B5EF4-FFF2-40B4-BE49-F238E27FC236}">
                <a16:creationId xmlns:a16="http://schemas.microsoft.com/office/drawing/2014/main" id="{EEBC6B94-5D19-4B3D-B0CF-980A9FEFFE6B}"/>
              </a:ext>
            </a:extLst>
          </p:cNvPr>
          <p:cNvSpPr>
            <a:spLocks/>
          </p:cNvSpPr>
          <p:nvPr/>
        </p:nvSpPr>
        <p:spPr bwMode="auto">
          <a:xfrm>
            <a:off x="5706656" y="1660982"/>
            <a:ext cx="71433" cy="82148"/>
          </a:xfrm>
          <a:custGeom>
            <a:avLst/>
            <a:gdLst>
              <a:gd name="T0" fmla="*/ 102 w 261"/>
              <a:gd name="T1" fmla="*/ 298 h 298"/>
              <a:gd name="T2" fmla="*/ 102 w 261"/>
              <a:gd name="T3" fmla="*/ 298 h 298"/>
              <a:gd name="T4" fmla="*/ 102 w 261"/>
              <a:gd name="T5" fmla="*/ 181 h 298"/>
              <a:gd name="T6" fmla="*/ 0 w 261"/>
              <a:gd name="T7" fmla="*/ 0 h 298"/>
              <a:gd name="T8" fmla="*/ 63 w 261"/>
              <a:gd name="T9" fmla="*/ 0 h 298"/>
              <a:gd name="T10" fmla="*/ 132 w 261"/>
              <a:gd name="T11" fmla="*/ 126 h 298"/>
              <a:gd name="T12" fmla="*/ 133 w 261"/>
              <a:gd name="T13" fmla="*/ 126 h 298"/>
              <a:gd name="T14" fmla="*/ 200 w 261"/>
              <a:gd name="T15" fmla="*/ 0 h 298"/>
              <a:gd name="T16" fmla="*/ 261 w 261"/>
              <a:gd name="T17" fmla="*/ 0 h 298"/>
              <a:gd name="T18" fmla="*/ 159 w 261"/>
              <a:gd name="T19" fmla="*/ 181 h 298"/>
              <a:gd name="T20" fmla="*/ 159 w 261"/>
              <a:gd name="T21" fmla="*/ 298 h 298"/>
              <a:gd name="T22" fmla="*/ 102 w 261"/>
              <a:gd name="T23" fmla="*/ 298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1" h="298">
                <a:moveTo>
                  <a:pt x="102" y="298"/>
                </a:moveTo>
                <a:lnTo>
                  <a:pt x="102" y="298"/>
                </a:lnTo>
                <a:lnTo>
                  <a:pt x="102" y="181"/>
                </a:lnTo>
                <a:lnTo>
                  <a:pt x="0" y="0"/>
                </a:lnTo>
                <a:lnTo>
                  <a:pt x="63" y="0"/>
                </a:lnTo>
                <a:lnTo>
                  <a:pt x="132" y="126"/>
                </a:lnTo>
                <a:lnTo>
                  <a:pt x="133" y="126"/>
                </a:lnTo>
                <a:lnTo>
                  <a:pt x="200" y="0"/>
                </a:lnTo>
                <a:lnTo>
                  <a:pt x="261" y="0"/>
                </a:lnTo>
                <a:lnTo>
                  <a:pt x="159" y="181"/>
                </a:lnTo>
                <a:lnTo>
                  <a:pt x="159" y="298"/>
                </a:lnTo>
                <a:lnTo>
                  <a:pt x="102" y="298"/>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474" name="Freeform 351">
            <a:extLst>
              <a:ext uri="{FF2B5EF4-FFF2-40B4-BE49-F238E27FC236}">
                <a16:creationId xmlns:a16="http://schemas.microsoft.com/office/drawing/2014/main" id="{E0E30EBC-C90D-409E-8EEE-FBA987BD781A}"/>
              </a:ext>
            </a:extLst>
          </p:cNvPr>
          <p:cNvSpPr>
            <a:spLocks noEditPoints="1"/>
          </p:cNvSpPr>
          <p:nvPr/>
        </p:nvSpPr>
        <p:spPr bwMode="auto">
          <a:xfrm>
            <a:off x="826538" y="2019336"/>
            <a:ext cx="61908" cy="82148"/>
          </a:xfrm>
          <a:custGeom>
            <a:avLst/>
            <a:gdLst>
              <a:gd name="T0" fmla="*/ 56 w 222"/>
              <a:gd name="T1" fmla="*/ 135 h 298"/>
              <a:gd name="T2" fmla="*/ 56 w 222"/>
              <a:gd name="T3" fmla="*/ 135 h 298"/>
              <a:gd name="T4" fmla="*/ 129 w 222"/>
              <a:gd name="T5" fmla="*/ 135 h 298"/>
              <a:gd name="T6" fmla="*/ 164 w 222"/>
              <a:gd name="T7" fmla="*/ 102 h 298"/>
              <a:gd name="T8" fmla="*/ 164 w 222"/>
              <a:gd name="T9" fmla="*/ 82 h 298"/>
              <a:gd name="T10" fmla="*/ 129 w 222"/>
              <a:gd name="T11" fmla="*/ 49 h 298"/>
              <a:gd name="T12" fmla="*/ 56 w 222"/>
              <a:gd name="T13" fmla="*/ 49 h 298"/>
              <a:gd name="T14" fmla="*/ 56 w 222"/>
              <a:gd name="T15" fmla="*/ 135 h 298"/>
              <a:gd name="T16" fmla="*/ 0 w 222"/>
              <a:gd name="T17" fmla="*/ 298 h 298"/>
              <a:gd name="T18" fmla="*/ 0 w 222"/>
              <a:gd name="T19" fmla="*/ 298 h 298"/>
              <a:gd name="T20" fmla="*/ 0 w 222"/>
              <a:gd name="T21" fmla="*/ 0 h 298"/>
              <a:gd name="T22" fmla="*/ 134 w 222"/>
              <a:gd name="T23" fmla="*/ 0 h 298"/>
              <a:gd name="T24" fmla="*/ 222 w 222"/>
              <a:gd name="T25" fmla="*/ 92 h 298"/>
              <a:gd name="T26" fmla="*/ 134 w 222"/>
              <a:gd name="T27" fmla="*/ 184 h 298"/>
              <a:gd name="T28" fmla="*/ 56 w 222"/>
              <a:gd name="T29" fmla="*/ 184 h 298"/>
              <a:gd name="T30" fmla="*/ 56 w 222"/>
              <a:gd name="T31" fmla="*/ 298 h 298"/>
              <a:gd name="T32" fmla="*/ 0 w 222"/>
              <a:gd name="T33" fmla="*/ 298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2" h="298">
                <a:moveTo>
                  <a:pt x="56" y="135"/>
                </a:moveTo>
                <a:lnTo>
                  <a:pt x="56" y="135"/>
                </a:lnTo>
                <a:lnTo>
                  <a:pt x="129" y="135"/>
                </a:lnTo>
                <a:cubicBezTo>
                  <a:pt x="151" y="135"/>
                  <a:pt x="164" y="124"/>
                  <a:pt x="164" y="102"/>
                </a:cubicBezTo>
                <a:lnTo>
                  <a:pt x="164" y="82"/>
                </a:lnTo>
                <a:cubicBezTo>
                  <a:pt x="164" y="60"/>
                  <a:pt x="151" y="49"/>
                  <a:pt x="129" y="49"/>
                </a:cubicBezTo>
                <a:lnTo>
                  <a:pt x="56" y="49"/>
                </a:lnTo>
                <a:lnTo>
                  <a:pt x="56" y="135"/>
                </a:lnTo>
                <a:close/>
                <a:moveTo>
                  <a:pt x="0" y="298"/>
                </a:moveTo>
                <a:lnTo>
                  <a:pt x="0" y="298"/>
                </a:lnTo>
                <a:lnTo>
                  <a:pt x="0" y="0"/>
                </a:lnTo>
                <a:lnTo>
                  <a:pt x="134" y="0"/>
                </a:lnTo>
                <a:cubicBezTo>
                  <a:pt x="189" y="0"/>
                  <a:pt x="222" y="37"/>
                  <a:pt x="222" y="92"/>
                </a:cubicBezTo>
                <a:cubicBezTo>
                  <a:pt x="222" y="147"/>
                  <a:pt x="189" y="184"/>
                  <a:pt x="134" y="184"/>
                </a:cubicBezTo>
                <a:lnTo>
                  <a:pt x="56" y="184"/>
                </a:lnTo>
                <a:lnTo>
                  <a:pt x="56" y="298"/>
                </a:lnTo>
                <a:lnTo>
                  <a:pt x="0" y="298"/>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475" name="Freeform 352">
            <a:extLst>
              <a:ext uri="{FF2B5EF4-FFF2-40B4-BE49-F238E27FC236}">
                <a16:creationId xmlns:a16="http://schemas.microsoft.com/office/drawing/2014/main" id="{C3F20F11-E349-46B9-B5BF-A2F018F87554}"/>
              </a:ext>
            </a:extLst>
          </p:cNvPr>
          <p:cNvSpPr>
            <a:spLocks/>
          </p:cNvSpPr>
          <p:nvPr/>
        </p:nvSpPr>
        <p:spPr bwMode="auto">
          <a:xfrm>
            <a:off x="901543" y="2019336"/>
            <a:ext cx="65481" cy="82148"/>
          </a:xfrm>
          <a:custGeom>
            <a:avLst/>
            <a:gdLst>
              <a:gd name="T0" fmla="*/ 181 w 237"/>
              <a:gd name="T1" fmla="*/ 170 h 298"/>
              <a:gd name="T2" fmla="*/ 181 w 237"/>
              <a:gd name="T3" fmla="*/ 170 h 298"/>
              <a:gd name="T4" fmla="*/ 57 w 237"/>
              <a:gd name="T5" fmla="*/ 170 h 298"/>
              <a:gd name="T6" fmla="*/ 57 w 237"/>
              <a:gd name="T7" fmla="*/ 298 h 298"/>
              <a:gd name="T8" fmla="*/ 0 w 237"/>
              <a:gd name="T9" fmla="*/ 298 h 298"/>
              <a:gd name="T10" fmla="*/ 0 w 237"/>
              <a:gd name="T11" fmla="*/ 0 h 298"/>
              <a:gd name="T12" fmla="*/ 57 w 237"/>
              <a:gd name="T13" fmla="*/ 0 h 298"/>
              <a:gd name="T14" fmla="*/ 57 w 237"/>
              <a:gd name="T15" fmla="*/ 120 h 298"/>
              <a:gd name="T16" fmla="*/ 181 w 237"/>
              <a:gd name="T17" fmla="*/ 120 h 298"/>
              <a:gd name="T18" fmla="*/ 181 w 237"/>
              <a:gd name="T19" fmla="*/ 0 h 298"/>
              <a:gd name="T20" fmla="*/ 237 w 237"/>
              <a:gd name="T21" fmla="*/ 0 h 298"/>
              <a:gd name="T22" fmla="*/ 237 w 237"/>
              <a:gd name="T23" fmla="*/ 298 h 298"/>
              <a:gd name="T24" fmla="*/ 181 w 237"/>
              <a:gd name="T25" fmla="*/ 298 h 298"/>
              <a:gd name="T26" fmla="*/ 181 w 237"/>
              <a:gd name="T27" fmla="*/ 17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7" h="298">
                <a:moveTo>
                  <a:pt x="181" y="170"/>
                </a:moveTo>
                <a:lnTo>
                  <a:pt x="181" y="170"/>
                </a:lnTo>
                <a:lnTo>
                  <a:pt x="57" y="170"/>
                </a:lnTo>
                <a:lnTo>
                  <a:pt x="57" y="298"/>
                </a:lnTo>
                <a:lnTo>
                  <a:pt x="0" y="298"/>
                </a:lnTo>
                <a:lnTo>
                  <a:pt x="0" y="0"/>
                </a:lnTo>
                <a:lnTo>
                  <a:pt x="57" y="0"/>
                </a:lnTo>
                <a:lnTo>
                  <a:pt x="57" y="120"/>
                </a:lnTo>
                <a:lnTo>
                  <a:pt x="181" y="120"/>
                </a:lnTo>
                <a:lnTo>
                  <a:pt x="181" y="0"/>
                </a:lnTo>
                <a:lnTo>
                  <a:pt x="237" y="0"/>
                </a:lnTo>
                <a:lnTo>
                  <a:pt x="237" y="298"/>
                </a:lnTo>
                <a:lnTo>
                  <a:pt x="181" y="298"/>
                </a:lnTo>
                <a:lnTo>
                  <a:pt x="181" y="170"/>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476" name="Freeform 353">
            <a:extLst>
              <a:ext uri="{FF2B5EF4-FFF2-40B4-BE49-F238E27FC236}">
                <a16:creationId xmlns:a16="http://schemas.microsoft.com/office/drawing/2014/main" id="{2805A428-3740-4301-99C3-DD891935F764}"/>
              </a:ext>
            </a:extLst>
          </p:cNvPr>
          <p:cNvSpPr>
            <a:spLocks/>
          </p:cNvSpPr>
          <p:nvPr/>
        </p:nvSpPr>
        <p:spPr bwMode="auto">
          <a:xfrm>
            <a:off x="977738" y="2019336"/>
            <a:ext cx="71433" cy="82148"/>
          </a:xfrm>
          <a:custGeom>
            <a:avLst/>
            <a:gdLst>
              <a:gd name="T0" fmla="*/ 102 w 261"/>
              <a:gd name="T1" fmla="*/ 298 h 298"/>
              <a:gd name="T2" fmla="*/ 102 w 261"/>
              <a:gd name="T3" fmla="*/ 298 h 298"/>
              <a:gd name="T4" fmla="*/ 102 w 261"/>
              <a:gd name="T5" fmla="*/ 181 h 298"/>
              <a:gd name="T6" fmla="*/ 0 w 261"/>
              <a:gd name="T7" fmla="*/ 0 h 298"/>
              <a:gd name="T8" fmla="*/ 63 w 261"/>
              <a:gd name="T9" fmla="*/ 0 h 298"/>
              <a:gd name="T10" fmla="*/ 131 w 261"/>
              <a:gd name="T11" fmla="*/ 126 h 298"/>
              <a:gd name="T12" fmla="*/ 132 w 261"/>
              <a:gd name="T13" fmla="*/ 126 h 298"/>
              <a:gd name="T14" fmla="*/ 199 w 261"/>
              <a:gd name="T15" fmla="*/ 0 h 298"/>
              <a:gd name="T16" fmla="*/ 261 w 261"/>
              <a:gd name="T17" fmla="*/ 0 h 298"/>
              <a:gd name="T18" fmla="*/ 158 w 261"/>
              <a:gd name="T19" fmla="*/ 180 h 298"/>
              <a:gd name="T20" fmla="*/ 158 w 261"/>
              <a:gd name="T21" fmla="*/ 298 h 298"/>
              <a:gd name="T22" fmla="*/ 102 w 261"/>
              <a:gd name="T23" fmla="*/ 298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1" h="298">
                <a:moveTo>
                  <a:pt x="102" y="298"/>
                </a:moveTo>
                <a:lnTo>
                  <a:pt x="102" y="298"/>
                </a:lnTo>
                <a:lnTo>
                  <a:pt x="102" y="181"/>
                </a:lnTo>
                <a:lnTo>
                  <a:pt x="0" y="0"/>
                </a:lnTo>
                <a:lnTo>
                  <a:pt x="63" y="0"/>
                </a:lnTo>
                <a:lnTo>
                  <a:pt x="131" y="126"/>
                </a:lnTo>
                <a:lnTo>
                  <a:pt x="132" y="126"/>
                </a:lnTo>
                <a:lnTo>
                  <a:pt x="199" y="0"/>
                </a:lnTo>
                <a:lnTo>
                  <a:pt x="261" y="0"/>
                </a:lnTo>
                <a:lnTo>
                  <a:pt x="158" y="180"/>
                </a:lnTo>
                <a:lnTo>
                  <a:pt x="158" y="298"/>
                </a:lnTo>
                <a:lnTo>
                  <a:pt x="102" y="298"/>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477" name="Freeform 354">
            <a:extLst>
              <a:ext uri="{FF2B5EF4-FFF2-40B4-BE49-F238E27FC236}">
                <a16:creationId xmlns:a16="http://schemas.microsoft.com/office/drawing/2014/main" id="{3E4AC144-B124-410A-86FD-C40B7C9BA3A1}"/>
              </a:ext>
            </a:extLst>
          </p:cNvPr>
          <p:cNvSpPr>
            <a:spLocks/>
          </p:cNvSpPr>
          <p:nvPr/>
        </p:nvSpPr>
        <p:spPr bwMode="auto">
          <a:xfrm>
            <a:off x="1050361" y="2018146"/>
            <a:ext cx="61908" cy="84529"/>
          </a:xfrm>
          <a:custGeom>
            <a:avLst/>
            <a:gdLst>
              <a:gd name="T0" fmla="*/ 0 w 223"/>
              <a:gd name="T1" fmla="*/ 258 h 308"/>
              <a:gd name="T2" fmla="*/ 0 w 223"/>
              <a:gd name="T3" fmla="*/ 258 h 308"/>
              <a:gd name="T4" fmla="*/ 38 w 223"/>
              <a:gd name="T5" fmla="*/ 222 h 308"/>
              <a:gd name="T6" fmla="*/ 115 w 223"/>
              <a:gd name="T7" fmla="*/ 258 h 308"/>
              <a:gd name="T8" fmla="*/ 167 w 223"/>
              <a:gd name="T9" fmla="*/ 216 h 308"/>
              <a:gd name="T10" fmla="*/ 127 w 223"/>
              <a:gd name="T11" fmla="*/ 178 h 308"/>
              <a:gd name="T12" fmla="*/ 98 w 223"/>
              <a:gd name="T13" fmla="*/ 174 h 308"/>
              <a:gd name="T14" fmla="*/ 9 w 223"/>
              <a:gd name="T15" fmla="*/ 88 h 308"/>
              <a:gd name="T16" fmla="*/ 117 w 223"/>
              <a:gd name="T17" fmla="*/ 0 h 308"/>
              <a:gd name="T18" fmla="*/ 219 w 223"/>
              <a:gd name="T19" fmla="*/ 44 h 308"/>
              <a:gd name="T20" fmla="*/ 181 w 223"/>
              <a:gd name="T21" fmla="*/ 80 h 308"/>
              <a:gd name="T22" fmla="*/ 114 w 223"/>
              <a:gd name="T23" fmla="*/ 49 h 308"/>
              <a:gd name="T24" fmla="*/ 66 w 223"/>
              <a:gd name="T25" fmla="*/ 84 h 308"/>
              <a:gd name="T26" fmla="*/ 107 w 223"/>
              <a:gd name="T27" fmla="*/ 121 h 308"/>
              <a:gd name="T28" fmla="*/ 135 w 223"/>
              <a:gd name="T29" fmla="*/ 126 h 308"/>
              <a:gd name="T30" fmla="*/ 223 w 223"/>
              <a:gd name="T31" fmla="*/ 213 h 308"/>
              <a:gd name="T32" fmla="*/ 111 w 223"/>
              <a:gd name="T33" fmla="*/ 308 h 308"/>
              <a:gd name="T34" fmla="*/ 0 w 223"/>
              <a:gd name="T35" fmla="*/ 258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3" h="308">
                <a:moveTo>
                  <a:pt x="0" y="258"/>
                </a:moveTo>
                <a:lnTo>
                  <a:pt x="0" y="258"/>
                </a:lnTo>
                <a:lnTo>
                  <a:pt x="38" y="222"/>
                </a:lnTo>
                <a:cubicBezTo>
                  <a:pt x="59" y="245"/>
                  <a:pt x="84" y="258"/>
                  <a:pt x="115" y="258"/>
                </a:cubicBezTo>
                <a:cubicBezTo>
                  <a:pt x="149" y="258"/>
                  <a:pt x="167" y="242"/>
                  <a:pt x="167" y="216"/>
                </a:cubicBezTo>
                <a:cubicBezTo>
                  <a:pt x="167" y="196"/>
                  <a:pt x="158" y="184"/>
                  <a:pt x="127" y="178"/>
                </a:cubicBezTo>
                <a:lnTo>
                  <a:pt x="98" y="174"/>
                </a:lnTo>
                <a:cubicBezTo>
                  <a:pt x="38" y="165"/>
                  <a:pt x="9" y="136"/>
                  <a:pt x="9" y="88"/>
                </a:cubicBezTo>
                <a:cubicBezTo>
                  <a:pt x="9" y="34"/>
                  <a:pt x="51" y="0"/>
                  <a:pt x="117" y="0"/>
                </a:cubicBezTo>
                <a:cubicBezTo>
                  <a:pt x="162" y="0"/>
                  <a:pt x="195" y="15"/>
                  <a:pt x="219" y="44"/>
                </a:cubicBezTo>
                <a:lnTo>
                  <a:pt x="181" y="80"/>
                </a:lnTo>
                <a:cubicBezTo>
                  <a:pt x="166" y="62"/>
                  <a:pt x="146" y="49"/>
                  <a:pt x="114" y="49"/>
                </a:cubicBezTo>
                <a:cubicBezTo>
                  <a:pt x="82" y="49"/>
                  <a:pt x="66" y="62"/>
                  <a:pt x="66" y="84"/>
                </a:cubicBezTo>
                <a:cubicBezTo>
                  <a:pt x="66" y="107"/>
                  <a:pt x="78" y="116"/>
                  <a:pt x="107" y="121"/>
                </a:cubicBezTo>
                <a:lnTo>
                  <a:pt x="135" y="126"/>
                </a:lnTo>
                <a:cubicBezTo>
                  <a:pt x="195" y="137"/>
                  <a:pt x="223" y="164"/>
                  <a:pt x="223" y="213"/>
                </a:cubicBezTo>
                <a:cubicBezTo>
                  <a:pt x="223" y="269"/>
                  <a:pt x="183" y="308"/>
                  <a:pt x="111" y="308"/>
                </a:cubicBezTo>
                <a:cubicBezTo>
                  <a:pt x="61" y="308"/>
                  <a:pt x="26" y="288"/>
                  <a:pt x="0" y="258"/>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478" name="Freeform 355">
            <a:extLst>
              <a:ext uri="{FF2B5EF4-FFF2-40B4-BE49-F238E27FC236}">
                <a16:creationId xmlns:a16="http://schemas.microsoft.com/office/drawing/2014/main" id="{30DD425E-AB42-44C4-B1AE-89DADC748BD5}"/>
              </a:ext>
            </a:extLst>
          </p:cNvPr>
          <p:cNvSpPr>
            <a:spLocks/>
          </p:cNvSpPr>
          <p:nvPr/>
        </p:nvSpPr>
        <p:spPr bwMode="auto">
          <a:xfrm>
            <a:off x="1124174" y="2019336"/>
            <a:ext cx="36908" cy="82148"/>
          </a:xfrm>
          <a:custGeom>
            <a:avLst/>
            <a:gdLst>
              <a:gd name="T0" fmla="*/ 0 w 135"/>
              <a:gd name="T1" fmla="*/ 298 h 298"/>
              <a:gd name="T2" fmla="*/ 0 w 135"/>
              <a:gd name="T3" fmla="*/ 298 h 298"/>
              <a:gd name="T4" fmla="*/ 0 w 135"/>
              <a:gd name="T5" fmla="*/ 252 h 298"/>
              <a:gd name="T6" fmla="*/ 39 w 135"/>
              <a:gd name="T7" fmla="*/ 252 h 298"/>
              <a:gd name="T8" fmla="*/ 39 w 135"/>
              <a:gd name="T9" fmla="*/ 45 h 298"/>
              <a:gd name="T10" fmla="*/ 0 w 135"/>
              <a:gd name="T11" fmla="*/ 45 h 298"/>
              <a:gd name="T12" fmla="*/ 0 w 135"/>
              <a:gd name="T13" fmla="*/ 0 h 298"/>
              <a:gd name="T14" fmla="*/ 135 w 135"/>
              <a:gd name="T15" fmla="*/ 0 h 298"/>
              <a:gd name="T16" fmla="*/ 135 w 135"/>
              <a:gd name="T17" fmla="*/ 45 h 298"/>
              <a:gd name="T18" fmla="*/ 96 w 135"/>
              <a:gd name="T19" fmla="*/ 45 h 298"/>
              <a:gd name="T20" fmla="*/ 96 w 135"/>
              <a:gd name="T21" fmla="*/ 252 h 298"/>
              <a:gd name="T22" fmla="*/ 135 w 135"/>
              <a:gd name="T23" fmla="*/ 252 h 298"/>
              <a:gd name="T24" fmla="*/ 135 w 135"/>
              <a:gd name="T25" fmla="*/ 298 h 298"/>
              <a:gd name="T26" fmla="*/ 0 w 135"/>
              <a:gd name="T27" fmla="*/ 298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5" h="298">
                <a:moveTo>
                  <a:pt x="0" y="298"/>
                </a:moveTo>
                <a:lnTo>
                  <a:pt x="0" y="298"/>
                </a:lnTo>
                <a:lnTo>
                  <a:pt x="0" y="252"/>
                </a:lnTo>
                <a:lnTo>
                  <a:pt x="39" y="252"/>
                </a:lnTo>
                <a:lnTo>
                  <a:pt x="39" y="45"/>
                </a:lnTo>
                <a:lnTo>
                  <a:pt x="0" y="45"/>
                </a:lnTo>
                <a:lnTo>
                  <a:pt x="0" y="0"/>
                </a:lnTo>
                <a:lnTo>
                  <a:pt x="135" y="0"/>
                </a:lnTo>
                <a:lnTo>
                  <a:pt x="135" y="45"/>
                </a:lnTo>
                <a:lnTo>
                  <a:pt x="96" y="45"/>
                </a:lnTo>
                <a:lnTo>
                  <a:pt x="96" y="252"/>
                </a:lnTo>
                <a:lnTo>
                  <a:pt x="135" y="252"/>
                </a:lnTo>
                <a:lnTo>
                  <a:pt x="135" y="298"/>
                </a:lnTo>
                <a:lnTo>
                  <a:pt x="0" y="298"/>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479" name="Freeform 356">
            <a:extLst>
              <a:ext uri="{FF2B5EF4-FFF2-40B4-BE49-F238E27FC236}">
                <a16:creationId xmlns:a16="http://schemas.microsoft.com/office/drawing/2014/main" id="{05ABEA27-9750-4D55-BCD6-8A0A8DCC10F1}"/>
              </a:ext>
            </a:extLst>
          </p:cNvPr>
          <p:cNvSpPr>
            <a:spLocks/>
          </p:cNvSpPr>
          <p:nvPr/>
        </p:nvSpPr>
        <p:spPr bwMode="auto">
          <a:xfrm>
            <a:off x="1174178" y="2018146"/>
            <a:ext cx="65481" cy="84529"/>
          </a:xfrm>
          <a:custGeom>
            <a:avLst/>
            <a:gdLst>
              <a:gd name="T0" fmla="*/ 0 w 239"/>
              <a:gd name="T1" fmla="*/ 156 h 308"/>
              <a:gd name="T2" fmla="*/ 0 w 239"/>
              <a:gd name="T3" fmla="*/ 156 h 308"/>
              <a:gd name="T4" fmla="*/ 128 w 239"/>
              <a:gd name="T5" fmla="*/ 0 h 308"/>
              <a:gd name="T6" fmla="*/ 237 w 239"/>
              <a:gd name="T7" fmla="*/ 68 h 308"/>
              <a:gd name="T8" fmla="*/ 189 w 239"/>
              <a:gd name="T9" fmla="*/ 94 h 308"/>
              <a:gd name="T10" fmla="*/ 128 w 239"/>
              <a:gd name="T11" fmla="*/ 50 h 308"/>
              <a:gd name="T12" fmla="*/ 60 w 239"/>
              <a:gd name="T13" fmla="*/ 131 h 308"/>
              <a:gd name="T14" fmla="*/ 60 w 239"/>
              <a:gd name="T15" fmla="*/ 178 h 308"/>
              <a:gd name="T16" fmla="*/ 128 w 239"/>
              <a:gd name="T17" fmla="*/ 258 h 308"/>
              <a:gd name="T18" fmla="*/ 193 w 239"/>
              <a:gd name="T19" fmla="*/ 210 h 308"/>
              <a:gd name="T20" fmla="*/ 239 w 239"/>
              <a:gd name="T21" fmla="*/ 237 h 308"/>
              <a:gd name="T22" fmla="*/ 128 w 239"/>
              <a:gd name="T23" fmla="*/ 308 h 308"/>
              <a:gd name="T24" fmla="*/ 0 w 239"/>
              <a:gd name="T25" fmla="*/ 156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9" h="308">
                <a:moveTo>
                  <a:pt x="0" y="156"/>
                </a:moveTo>
                <a:lnTo>
                  <a:pt x="0" y="156"/>
                </a:lnTo>
                <a:cubicBezTo>
                  <a:pt x="0" y="56"/>
                  <a:pt x="50" y="0"/>
                  <a:pt x="128" y="0"/>
                </a:cubicBezTo>
                <a:cubicBezTo>
                  <a:pt x="182" y="0"/>
                  <a:pt x="216" y="22"/>
                  <a:pt x="237" y="68"/>
                </a:cubicBezTo>
                <a:lnTo>
                  <a:pt x="189" y="94"/>
                </a:lnTo>
                <a:cubicBezTo>
                  <a:pt x="181" y="68"/>
                  <a:pt x="162" y="50"/>
                  <a:pt x="128" y="50"/>
                </a:cubicBezTo>
                <a:cubicBezTo>
                  <a:pt x="87" y="50"/>
                  <a:pt x="60" y="80"/>
                  <a:pt x="60" y="131"/>
                </a:cubicBezTo>
                <a:lnTo>
                  <a:pt x="60" y="178"/>
                </a:lnTo>
                <a:cubicBezTo>
                  <a:pt x="60" y="229"/>
                  <a:pt x="87" y="258"/>
                  <a:pt x="128" y="258"/>
                </a:cubicBezTo>
                <a:cubicBezTo>
                  <a:pt x="162" y="258"/>
                  <a:pt x="183" y="237"/>
                  <a:pt x="193" y="210"/>
                </a:cubicBezTo>
                <a:lnTo>
                  <a:pt x="239" y="237"/>
                </a:lnTo>
                <a:cubicBezTo>
                  <a:pt x="217" y="282"/>
                  <a:pt x="182" y="308"/>
                  <a:pt x="128" y="308"/>
                </a:cubicBezTo>
                <a:cubicBezTo>
                  <a:pt x="50" y="308"/>
                  <a:pt x="0" y="256"/>
                  <a:pt x="0" y="156"/>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480" name="Freeform 357">
            <a:extLst>
              <a:ext uri="{FF2B5EF4-FFF2-40B4-BE49-F238E27FC236}">
                <a16:creationId xmlns:a16="http://schemas.microsoft.com/office/drawing/2014/main" id="{168A246C-47EA-4A75-A59A-D32DD639BE8D}"/>
              </a:ext>
            </a:extLst>
          </p:cNvPr>
          <p:cNvSpPr>
            <a:spLocks noEditPoints="1"/>
          </p:cNvSpPr>
          <p:nvPr/>
        </p:nvSpPr>
        <p:spPr bwMode="auto">
          <a:xfrm>
            <a:off x="1244421" y="2019336"/>
            <a:ext cx="73814" cy="82148"/>
          </a:xfrm>
          <a:custGeom>
            <a:avLst/>
            <a:gdLst>
              <a:gd name="T0" fmla="*/ 135 w 269"/>
              <a:gd name="T1" fmla="*/ 52 h 299"/>
              <a:gd name="T2" fmla="*/ 135 w 269"/>
              <a:gd name="T3" fmla="*/ 52 h 299"/>
              <a:gd name="T4" fmla="*/ 132 w 269"/>
              <a:gd name="T5" fmla="*/ 52 h 299"/>
              <a:gd name="T6" fmla="*/ 94 w 269"/>
              <a:gd name="T7" fmla="*/ 174 h 299"/>
              <a:gd name="T8" fmla="*/ 173 w 269"/>
              <a:gd name="T9" fmla="*/ 174 h 299"/>
              <a:gd name="T10" fmla="*/ 135 w 269"/>
              <a:gd name="T11" fmla="*/ 52 h 299"/>
              <a:gd name="T12" fmla="*/ 211 w 269"/>
              <a:gd name="T13" fmla="*/ 299 h 299"/>
              <a:gd name="T14" fmla="*/ 211 w 269"/>
              <a:gd name="T15" fmla="*/ 299 h 299"/>
              <a:gd name="T16" fmla="*/ 187 w 269"/>
              <a:gd name="T17" fmla="*/ 223 h 299"/>
              <a:gd name="T18" fmla="*/ 81 w 269"/>
              <a:gd name="T19" fmla="*/ 223 h 299"/>
              <a:gd name="T20" fmla="*/ 57 w 269"/>
              <a:gd name="T21" fmla="*/ 299 h 299"/>
              <a:gd name="T22" fmla="*/ 0 w 269"/>
              <a:gd name="T23" fmla="*/ 299 h 299"/>
              <a:gd name="T24" fmla="*/ 100 w 269"/>
              <a:gd name="T25" fmla="*/ 0 h 299"/>
              <a:gd name="T26" fmla="*/ 170 w 269"/>
              <a:gd name="T27" fmla="*/ 0 h 299"/>
              <a:gd name="T28" fmla="*/ 269 w 269"/>
              <a:gd name="T29" fmla="*/ 299 h 299"/>
              <a:gd name="T30" fmla="*/ 211 w 269"/>
              <a:gd name="T31" fmla="*/ 299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9" h="299">
                <a:moveTo>
                  <a:pt x="135" y="52"/>
                </a:moveTo>
                <a:lnTo>
                  <a:pt x="135" y="52"/>
                </a:lnTo>
                <a:lnTo>
                  <a:pt x="132" y="52"/>
                </a:lnTo>
                <a:lnTo>
                  <a:pt x="94" y="174"/>
                </a:lnTo>
                <a:lnTo>
                  <a:pt x="173" y="174"/>
                </a:lnTo>
                <a:lnTo>
                  <a:pt x="135" y="52"/>
                </a:lnTo>
                <a:close/>
                <a:moveTo>
                  <a:pt x="211" y="299"/>
                </a:moveTo>
                <a:lnTo>
                  <a:pt x="211" y="299"/>
                </a:lnTo>
                <a:lnTo>
                  <a:pt x="187" y="223"/>
                </a:lnTo>
                <a:lnTo>
                  <a:pt x="81" y="223"/>
                </a:lnTo>
                <a:lnTo>
                  <a:pt x="57" y="299"/>
                </a:lnTo>
                <a:lnTo>
                  <a:pt x="0" y="299"/>
                </a:lnTo>
                <a:lnTo>
                  <a:pt x="100" y="0"/>
                </a:lnTo>
                <a:lnTo>
                  <a:pt x="170" y="0"/>
                </a:lnTo>
                <a:lnTo>
                  <a:pt x="269" y="299"/>
                </a:lnTo>
                <a:lnTo>
                  <a:pt x="211" y="299"/>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481" name="Freeform 358">
            <a:extLst>
              <a:ext uri="{FF2B5EF4-FFF2-40B4-BE49-F238E27FC236}">
                <a16:creationId xmlns:a16="http://schemas.microsoft.com/office/drawing/2014/main" id="{6E11C21D-3144-4C98-B90B-DF3831D38F58}"/>
              </a:ext>
            </a:extLst>
          </p:cNvPr>
          <p:cNvSpPr>
            <a:spLocks/>
          </p:cNvSpPr>
          <p:nvPr/>
        </p:nvSpPr>
        <p:spPr bwMode="auto">
          <a:xfrm>
            <a:off x="1330140" y="2019336"/>
            <a:ext cx="48813" cy="82148"/>
          </a:xfrm>
          <a:custGeom>
            <a:avLst/>
            <a:gdLst>
              <a:gd name="T0" fmla="*/ 0 w 174"/>
              <a:gd name="T1" fmla="*/ 298 h 298"/>
              <a:gd name="T2" fmla="*/ 0 w 174"/>
              <a:gd name="T3" fmla="*/ 298 h 298"/>
              <a:gd name="T4" fmla="*/ 0 w 174"/>
              <a:gd name="T5" fmla="*/ 0 h 298"/>
              <a:gd name="T6" fmla="*/ 56 w 174"/>
              <a:gd name="T7" fmla="*/ 0 h 298"/>
              <a:gd name="T8" fmla="*/ 56 w 174"/>
              <a:gd name="T9" fmla="*/ 248 h 298"/>
              <a:gd name="T10" fmla="*/ 174 w 174"/>
              <a:gd name="T11" fmla="*/ 248 h 298"/>
              <a:gd name="T12" fmla="*/ 174 w 174"/>
              <a:gd name="T13" fmla="*/ 298 h 298"/>
              <a:gd name="T14" fmla="*/ 0 w 174"/>
              <a:gd name="T15" fmla="*/ 298 h 2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4" h="298">
                <a:moveTo>
                  <a:pt x="0" y="298"/>
                </a:moveTo>
                <a:lnTo>
                  <a:pt x="0" y="298"/>
                </a:lnTo>
                <a:lnTo>
                  <a:pt x="0" y="0"/>
                </a:lnTo>
                <a:lnTo>
                  <a:pt x="56" y="0"/>
                </a:lnTo>
                <a:lnTo>
                  <a:pt x="56" y="248"/>
                </a:lnTo>
                <a:lnTo>
                  <a:pt x="174" y="248"/>
                </a:lnTo>
                <a:lnTo>
                  <a:pt x="174" y="298"/>
                </a:lnTo>
                <a:lnTo>
                  <a:pt x="0" y="298"/>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482" name="Freeform 359">
            <a:extLst>
              <a:ext uri="{FF2B5EF4-FFF2-40B4-BE49-F238E27FC236}">
                <a16:creationId xmlns:a16="http://schemas.microsoft.com/office/drawing/2014/main" id="{5E301B19-11E9-4126-9557-162F9893F019}"/>
              </a:ext>
            </a:extLst>
          </p:cNvPr>
          <p:cNvSpPr>
            <a:spLocks/>
          </p:cNvSpPr>
          <p:nvPr/>
        </p:nvSpPr>
        <p:spPr bwMode="auto">
          <a:xfrm>
            <a:off x="2710048" y="1977668"/>
            <a:ext cx="710757" cy="175011"/>
          </a:xfrm>
          <a:custGeom>
            <a:avLst/>
            <a:gdLst>
              <a:gd name="T0" fmla="*/ 2588 w 2588"/>
              <a:gd name="T1" fmla="*/ 635 h 635"/>
              <a:gd name="T2" fmla="*/ 2588 w 2588"/>
              <a:gd name="T3" fmla="*/ 635 h 635"/>
              <a:gd name="T4" fmla="*/ 0 w 2588"/>
              <a:gd name="T5" fmla="*/ 635 h 635"/>
              <a:gd name="T6" fmla="*/ 0 w 2588"/>
              <a:gd name="T7" fmla="*/ 0 h 635"/>
              <a:gd name="T8" fmla="*/ 2588 w 2588"/>
              <a:gd name="T9" fmla="*/ 0 h 635"/>
              <a:gd name="T10" fmla="*/ 2588 w 2588"/>
              <a:gd name="T11" fmla="*/ 635 h 635"/>
            </a:gdLst>
            <a:ahLst/>
            <a:cxnLst>
              <a:cxn ang="0">
                <a:pos x="T0" y="T1"/>
              </a:cxn>
              <a:cxn ang="0">
                <a:pos x="T2" y="T3"/>
              </a:cxn>
              <a:cxn ang="0">
                <a:pos x="T4" y="T5"/>
              </a:cxn>
              <a:cxn ang="0">
                <a:pos x="T6" y="T7"/>
              </a:cxn>
              <a:cxn ang="0">
                <a:pos x="T8" y="T9"/>
              </a:cxn>
              <a:cxn ang="0">
                <a:pos x="T10" y="T11"/>
              </a:cxn>
            </a:cxnLst>
            <a:rect l="0" t="0" r="r" b="b"/>
            <a:pathLst>
              <a:path w="2588" h="635">
                <a:moveTo>
                  <a:pt x="2588" y="635"/>
                </a:moveTo>
                <a:lnTo>
                  <a:pt x="2588" y="635"/>
                </a:lnTo>
                <a:lnTo>
                  <a:pt x="0" y="635"/>
                </a:lnTo>
                <a:lnTo>
                  <a:pt x="0" y="0"/>
                </a:lnTo>
                <a:lnTo>
                  <a:pt x="2588" y="0"/>
                </a:lnTo>
                <a:lnTo>
                  <a:pt x="2588" y="635"/>
                </a:lnTo>
                <a:close/>
              </a:path>
            </a:pathLst>
          </a:custGeom>
          <a:solidFill>
            <a:srgbClr val="FFFFFF"/>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483" name="Freeform 360">
            <a:extLst>
              <a:ext uri="{FF2B5EF4-FFF2-40B4-BE49-F238E27FC236}">
                <a16:creationId xmlns:a16="http://schemas.microsoft.com/office/drawing/2014/main" id="{274B7814-E4FD-48EE-87E7-FC2AA4D6975F}"/>
              </a:ext>
            </a:extLst>
          </p:cNvPr>
          <p:cNvSpPr>
            <a:spLocks/>
          </p:cNvSpPr>
          <p:nvPr/>
        </p:nvSpPr>
        <p:spPr bwMode="auto">
          <a:xfrm>
            <a:off x="2820769" y="2019336"/>
            <a:ext cx="71433" cy="82148"/>
          </a:xfrm>
          <a:custGeom>
            <a:avLst/>
            <a:gdLst>
              <a:gd name="T0" fmla="*/ 98 w 259"/>
              <a:gd name="T1" fmla="*/ 298 h 298"/>
              <a:gd name="T2" fmla="*/ 98 w 259"/>
              <a:gd name="T3" fmla="*/ 298 h 298"/>
              <a:gd name="T4" fmla="*/ 0 w 259"/>
              <a:gd name="T5" fmla="*/ 0 h 298"/>
              <a:gd name="T6" fmla="*/ 58 w 259"/>
              <a:gd name="T7" fmla="*/ 0 h 298"/>
              <a:gd name="T8" fmla="*/ 104 w 259"/>
              <a:gd name="T9" fmla="*/ 145 h 298"/>
              <a:gd name="T10" fmla="*/ 130 w 259"/>
              <a:gd name="T11" fmla="*/ 244 h 298"/>
              <a:gd name="T12" fmla="*/ 131 w 259"/>
              <a:gd name="T13" fmla="*/ 244 h 298"/>
              <a:gd name="T14" fmla="*/ 157 w 259"/>
              <a:gd name="T15" fmla="*/ 145 h 298"/>
              <a:gd name="T16" fmla="*/ 203 w 259"/>
              <a:gd name="T17" fmla="*/ 0 h 298"/>
              <a:gd name="T18" fmla="*/ 259 w 259"/>
              <a:gd name="T19" fmla="*/ 0 h 298"/>
              <a:gd name="T20" fmla="*/ 162 w 259"/>
              <a:gd name="T21" fmla="*/ 298 h 298"/>
              <a:gd name="T22" fmla="*/ 98 w 259"/>
              <a:gd name="T23" fmla="*/ 298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298">
                <a:moveTo>
                  <a:pt x="98" y="298"/>
                </a:moveTo>
                <a:lnTo>
                  <a:pt x="98" y="298"/>
                </a:lnTo>
                <a:lnTo>
                  <a:pt x="0" y="0"/>
                </a:lnTo>
                <a:lnTo>
                  <a:pt x="58" y="0"/>
                </a:lnTo>
                <a:lnTo>
                  <a:pt x="104" y="145"/>
                </a:lnTo>
                <a:lnTo>
                  <a:pt x="130" y="244"/>
                </a:lnTo>
                <a:lnTo>
                  <a:pt x="131" y="244"/>
                </a:lnTo>
                <a:lnTo>
                  <a:pt x="157" y="145"/>
                </a:lnTo>
                <a:lnTo>
                  <a:pt x="203" y="0"/>
                </a:lnTo>
                <a:lnTo>
                  <a:pt x="259" y="0"/>
                </a:lnTo>
                <a:lnTo>
                  <a:pt x="162" y="298"/>
                </a:lnTo>
                <a:lnTo>
                  <a:pt x="98" y="298"/>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484" name="Freeform 361">
            <a:extLst>
              <a:ext uri="{FF2B5EF4-FFF2-40B4-BE49-F238E27FC236}">
                <a16:creationId xmlns:a16="http://schemas.microsoft.com/office/drawing/2014/main" id="{3F3BFCAB-4B2C-4097-8781-95729CBEED50}"/>
              </a:ext>
            </a:extLst>
          </p:cNvPr>
          <p:cNvSpPr>
            <a:spLocks/>
          </p:cNvSpPr>
          <p:nvPr/>
        </p:nvSpPr>
        <p:spPr bwMode="auto">
          <a:xfrm>
            <a:off x="2899346" y="2019336"/>
            <a:ext cx="38097" cy="82148"/>
          </a:xfrm>
          <a:custGeom>
            <a:avLst/>
            <a:gdLst>
              <a:gd name="T0" fmla="*/ 0 w 136"/>
              <a:gd name="T1" fmla="*/ 298 h 298"/>
              <a:gd name="T2" fmla="*/ 0 w 136"/>
              <a:gd name="T3" fmla="*/ 298 h 298"/>
              <a:gd name="T4" fmla="*/ 0 w 136"/>
              <a:gd name="T5" fmla="*/ 252 h 298"/>
              <a:gd name="T6" fmla="*/ 40 w 136"/>
              <a:gd name="T7" fmla="*/ 252 h 298"/>
              <a:gd name="T8" fmla="*/ 40 w 136"/>
              <a:gd name="T9" fmla="*/ 45 h 298"/>
              <a:gd name="T10" fmla="*/ 0 w 136"/>
              <a:gd name="T11" fmla="*/ 45 h 298"/>
              <a:gd name="T12" fmla="*/ 0 w 136"/>
              <a:gd name="T13" fmla="*/ 0 h 298"/>
              <a:gd name="T14" fmla="*/ 136 w 136"/>
              <a:gd name="T15" fmla="*/ 0 h 298"/>
              <a:gd name="T16" fmla="*/ 136 w 136"/>
              <a:gd name="T17" fmla="*/ 45 h 298"/>
              <a:gd name="T18" fmla="*/ 96 w 136"/>
              <a:gd name="T19" fmla="*/ 45 h 298"/>
              <a:gd name="T20" fmla="*/ 96 w 136"/>
              <a:gd name="T21" fmla="*/ 252 h 298"/>
              <a:gd name="T22" fmla="*/ 136 w 136"/>
              <a:gd name="T23" fmla="*/ 252 h 298"/>
              <a:gd name="T24" fmla="*/ 136 w 136"/>
              <a:gd name="T25" fmla="*/ 298 h 298"/>
              <a:gd name="T26" fmla="*/ 0 w 136"/>
              <a:gd name="T27" fmla="*/ 298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6" h="298">
                <a:moveTo>
                  <a:pt x="0" y="298"/>
                </a:moveTo>
                <a:lnTo>
                  <a:pt x="0" y="298"/>
                </a:lnTo>
                <a:lnTo>
                  <a:pt x="0" y="252"/>
                </a:lnTo>
                <a:lnTo>
                  <a:pt x="40" y="252"/>
                </a:lnTo>
                <a:lnTo>
                  <a:pt x="40" y="45"/>
                </a:lnTo>
                <a:lnTo>
                  <a:pt x="0" y="45"/>
                </a:lnTo>
                <a:lnTo>
                  <a:pt x="0" y="0"/>
                </a:lnTo>
                <a:lnTo>
                  <a:pt x="136" y="0"/>
                </a:lnTo>
                <a:lnTo>
                  <a:pt x="136" y="45"/>
                </a:lnTo>
                <a:lnTo>
                  <a:pt x="96" y="45"/>
                </a:lnTo>
                <a:lnTo>
                  <a:pt x="96" y="252"/>
                </a:lnTo>
                <a:lnTo>
                  <a:pt x="136" y="252"/>
                </a:lnTo>
                <a:lnTo>
                  <a:pt x="136" y="298"/>
                </a:lnTo>
                <a:lnTo>
                  <a:pt x="0" y="298"/>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485" name="Freeform 362">
            <a:extLst>
              <a:ext uri="{FF2B5EF4-FFF2-40B4-BE49-F238E27FC236}">
                <a16:creationId xmlns:a16="http://schemas.microsoft.com/office/drawing/2014/main" id="{3C21C18C-0DDB-4BEF-B21F-4A75B65BDBF9}"/>
              </a:ext>
            </a:extLst>
          </p:cNvPr>
          <p:cNvSpPr>
            <a:spLocks noEditPoints="1"/>
          </p:cNvSpPr>
          <p:nvPr/>
        </p:nvSpPr>
        <p:spPr bwMode="auto">
          <a:xfrm>
            <a:off x="2952920" y="2019336"/>
            <a:ext cx="63099" cy="82148"/>
          </a:xfrm>
          <a:custGeom>
            <a:avLst/>
            <a:gdLst>
              <a:gd name="T0" fmla="*/ 129 w 228"/>
              <a:gd name="T1" fmla="*/ 135 h 298"/>
              <a:gd name="T2" fmla="*/ 129 w 228"/>
              <a:gd name="T3" fmla="*/ 135 h 298"/>
              <a:gd name="T4" fmla="*/ 164 w 228"/>
              <a:gd name="T5" fmla="*/ 102 h 298"/>
              <a:gd name="T6" fmla="*/ 164 w 228"/>
              <a:gd name="T7" fmla="*/ 82 h 298"/>
              <a:gd name="T8" fmla="*/ 129 w 228"/>
              <a:gd name="T9" fmla="*/ 49 h 298"/>
              <a:gd name="T10" fmla="*/ 56 w 228"/>
              <a:gd name="T11" fmla="*/ 49 h 298"/>
              <a:gd name="T12" fmla="*/ 56 w 228"/>
              <a:gd name="T13" fmla="*/ 135 h 298"/>
              <a:gd name="T14" fmla="*/ 129 w 228"/>
              <a:gd name="T15" fmla="*/ 135 h 298"/>
              <a:gd name="T16" fmla="*/ 56 w 228"/>
              <a:gd name="T17" fmla="*/ 298 h 298"/>
              <a:gd name="T18" fmla="*/ 56 w 228"/>
              <a:gd name="T19" fmla="*/ 298 h 298"/>
              <a:gd name="T20" fmla="*/ 0 w 228"/>
              <a:gd name="T21" fmla="*/ 298 h 298"/>
              <a:gd name="T22" fmla="*/ 0 w 228"/>
              <a:gd name="T23" fmla="*/ 0 h 298"/>
              <a:gd name="T24" fmla="*/ 135 w 228"/>
              <a:gd name="T25" fmla="*/ 0 h 298"/>
              <a:gd name="T26" fmla="*/ 222 w 228"/>
              <a:gd name="T27" fmla="*/ 92 h 298"/>
              <a:gd name="T28" fmla="*/ 167 w 228"/>
              <a:gd name="T29" fmla="*/ 176 h 298"/>
              <a:gd name="T30" fmla="*/ 228 w 228"/>
              <a:gd name="T31" fmla="*/ 298 h 298"/>
              <a:gd name="T32" fmla="*/ 165 w 228"/>
              <a:gd name="T33" fmla="*/ 298 h 298"/>
              <a:gd name="T34" fmla="*/ 110 w 228"/>
              <a:gd name="T35" fmla="*/ 183 h 298"/>
              <a:gd name="T36" fmla="*/ 56 w 228"/>
              <a:gd name="T37" fmla="*/ 183 h 298"/>
              <a:gd name="T38" fmla="*/ 56 w 228"/>
              <a:gd name="T39" fmla="*/ 298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8" h="298">
                <a:moveTo>
                  <a:pt x="129" y="135"/>
                </a:moveTo>
                <a:lnTo>
                  <a:pt x="129" y="135"/>
                </a:lnTo>
                <a:cubicBezTo>
                  <a:pt x="151" y="135"/>
                  <a:pt x="164" y="124"/>
                  <a:pt x="164" y="102"/>
                </a:cubicBezTo>
                <a:lnTo>
                  <a:pt x="164" y="82"/>
                </a:lnTo>
                <a:cubicBezTo>
                  <a:pt x="164" y="60"/>
                  <a:pt x="151" y="49"/>
                  <a:pt x="129" y="49"/>
                </a:cubicBezTo>
                <a:lnTo>
                  <a:pt x="56" y="49"/>
                </a:lnTo>
                <a:lnTo>
                  <a:pt x="56" y="135"/>
                </a:lnTo>
                <a:lnTo>
                  <a:pt x="129" y="135"/>
                </a:lnTo>
                <a:close/>
                <a:moveTo>
                  <a:pt x="56" y="298"/>
                </a:moveTo>
                <a:lnTo>
                  <a:pt x="56" y="298"/>
                </a:lnTo>
                <a:lnTo>
                  <a:pt x="0" y="298"/>
                </a:lnTo>
                <a:lnTo>
                  <a:pt x="0" y="0"/>
                </a:lnTo>
                <a:lnTo>
                  <a:pt x="135" y="0"/>
                </a:lnTo>
                <a:cubicBezTo>
                  <a:pt x="189" y="0"/>
                  <a:pt x="222" y="36"/>
                  <a:pt x="222" y="92"/>
                </a:cubicBezTo>
                <a:cubicBezTo>
                  <a:pt x="222" y="133"/>
                  <a:pt x="204" y="164"/>
                  <a:pt x="167" y="176"/>
                </a:cubicBezTo>
                <a:lnTo>
                  <a:pt x="228" y="298"/>
                </a:lnTo>
                <a:lnTo>
                  <a:pt x="165" y="298"/>
                </a:lnTo>
                <a:lnTo>
                  <a:pt x="110" y="183"/>
                </a:lnTo>
                <a:lnTo>
                  <a:pt x="56" y="183"/>
                </a:lnTo>
                <a:lnTo>
                  <a:pt x="56" y="298"/>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486" name="Freeform 363">
            <a:extLst>
              <a:ext uri="{FF2B5EF4-FFF2-40B4-BE49-F238E27FC236}">
                <a16:creationId xmlns:a16="http://schemas.microsoft.com/office/drawing/2014/main" id="{5979960B-2DC4-4AAE-A3D2-1250E469540B}"/>
              </a:ext>
            </a:extLst>
          </p:cNvPr>
          <p:cNvSpPr>
            <a:spLocks/>
          </p:cNvSpPr>
          <p:nvPr/>
        </p:nvSpPr>
        <p:spPr bwMode="auto">
          <a:xfrm>
            <a:off x="3020781" y="2019336"/>
            <a:ext cx="63099" cy="82148"/>
          </a:xfrm>
          <a:custGeom>
            <a:avLst/>
            <a:gdLst>
              <a:gd name="T0" fmla="*/ 141 w 226"/>
              <a:gd name="T1" fmla="*/ 50 h 298"/>
              <a:gd name="T2" fmla="*/ 141 w 226"/>
              <a:gd name="T3" fmla="*/ 50 h 298"/>
              <a:gd name="T4" fmla="*/ 141 w 226"/>
              <a:gd name="T5" fmla="*/ 298 h 298"/>
              <a:gd name="T6" fmla="*/ 85 w 226"/>
              <a:gd name="T7" fmla="*/ 298 h 298"/>
              <a:gd name="T8" fmla="*/ 85 w 226"/>
              <a:gd name="T9" fmla="*/ 50 h 298"/>
              <a:gd name="T10" fmla="*/ 0 w 226"/>
              <a:gd name="T11" fmla="*/ 50 h 298"/>
              <a:gd name="T12" fmla="*/ 0 w 226"/>
              <a:gd name="T13" fmla="*/ 0 h 298"/>
              <a:gd name="T14" fmla="*/ 226 w 226"/>
              <a:gd name="T15" fmla="*/ 0 h 298"/>
              <a:gd name="T16" fmla="*/ 226 w 226"/>
              <a:gd name="T17" fmla="*/ 50 h 298"/>
              <a:gd name="T18" fmla="*/ 141 w 226"/>
              <a:gd name="T19" fmla="*/ 5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6" h="298">
                <a:moveTo>
                  <a:pt x="141" y="50"/>
                </a:moveTo>
                <a:lnTo>
                  <a:pt x="141" y="50"/>
                </a:lnTo>
                <a:lnTo>
                  <a:pt x="141" y="298"/>
                </a:lnTo>
                <a:lnTo>
                  <a:pt x="85" y="298"/>
                </a:lnTo>
                <a:lnTo>
                  <a:pt x="85" y="50"/>
                </a:lnTo>
                <a:lnTo>
                  <a:pt x="0" y="50"/>
                </a:lnTo>
                <a:lnTo>
                  <a:pt x="0" y="0"/>
                </a:lnTo>
                <a:lnTo>
                  <a:pt x="226" y="0"/>
                </a:lnTo>
                <a:lnTo>
                  <a:pt x="226" y="50"/>
                </a:lnTo>
                <a:lnTo>
                  <a:pt x="141" y="50"/>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487" name="Freeform 364">
            <a:extLst>
              <a:ext uri="{FF2B5EF4-FFF2-40B4-BE49-F238E27FC236}">
                <a16:creationId xmlns:a16="http://schemas.microsoft.com/office/drawing/2014/main" id="{33C61F9E-19AE-4AAC-8483-F337E62CDADB}"/>
              </a:ext>
            </a:extLst>
          </p:cNvPr>
          <p:cNvSpPr>
            <a:spLocks/>
          </p:cNvSpPr>
          <p:nvPr/>
        </p:nvSpPr>
        <p:spPr bwMode="auto">
          <a:xfrm>
            <a:off x="3095785" y="2019336"/>
            <a:ext cx="61908" cy="83339"/>
          </a:xfrm>
          <a:custGeom>
            <a:avLst/>
            <a:gdLst>
              <a:gd name="T0" fmla="*/ 55 w 228"/>
              <a:gd name="T1" fmla="*/ 0 h 303"/>
              <a:gd name="T2" fmla="*/ 55 w 228"/>
              <a:gd name="T3" fmla="*/ 0 h 303"/>
              <a:gd name="T4" fmla="*/ 55 w 228"/>
              <a:gd name="T5" fmla="*/ 183 h 303"/>
              <a:gd name="T6" fmla="*/ 114 w 228"/>
              <a:gd name="T7" fmla="*/ 253 h 303"/>
              <a:gd name="T8" fmla="*/ 173 w 228"/>
              <a:gd name="T9" fmla="*/ 183 h 303"/>
              <a:gd name="T10" fmla="*/ 173 w 228"/>
              <a:gd name="T11" fmla="*/ 0 h 303"/>
              <a:gd name="T12" fmla="*/ 228 w 228"/>
              <a:gd name="T13" fmla="*/ 0 h 303"/>
              <a:gd name="T14" fmla="*/ 228 w 228"/>
              <a:gd name="T15" fmla="*/ 176 h 303"/>
              <a:gd name="T16" fmla="*/ 113 w 228"/>
              <a:gd name="T17" fmla="*/ 303 h 303"/>
              <a:gd name="T18" fmla="*/ 0 w 228"/>
              <a:gd name="T19" fmla="*/ 176 h 303"/>
              <a:gd name="T20" fmla="*/ 0 w 228"/>
              <a:gd name="T21" fmla="*/ 0 h 303"/>
              <a:gd name="T22" fmla="*/ 55 w 228"/>
              <a:gd name="T23"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8" h="303">
                <a:moveTo>
                  <a:pt x="55" y="0"/>
                </a:moveTo>
                <a:lnTo>
                  <a:pt x="55" y="0"/>
                </a:lnTo>
                <a:lnTo>
                  <a:pt x="55" y="183"/>
                </a:lnTo>
                <a:cubicBezTo>
                  <a:pt x="55" y="229"/>
                  <a:pt x="71" y="253"/>
                  <a:pt x="114" y="253"/>
                </a:cubicBezTo>
                <a:cubicBezTo>
                  <a:pt x="157" y="253"/>
                  <a:pt x="173" y="229"/>
                  <a:pt x="173" y="183"/>
                </a:cubicBezTo>
                <a:lnTo>
                  <a:pt x="173" y="0"/>
                </a:lnTo>
                <a:lnTo>
                  <a:pt x="228" y="0"/>
                </a:lnTo>
                <a:lnTo>
                  <a:pt x="228" y="176"/>
                </a:lnTo>
                <a:cubicBezTo>
                  <a:pt x="228" y="263"/>
                  <a:pt x="197" y="303"/>
                  <a:pt x="113" y="303"/>
                </a:cubicBezTo>
                <a:cubicBezTo>
                  <a:pt x="30" y="303"/>
                  <a:pt x="0" y="263"/>
                  <a:pt x="0" y="176"/>
                </a:cubicBezTo>
                <a:lnTo>
                  <a:pt x="0" y="0"/>
                </a:lnTo>
                <a:lnTo>
                  <a:pt x="55" y="0"/>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488" name="Freeform 365">
            <a:extLst>
              <a:ext uri="{FF2B5EF4-FFF2-40B4-BE49-F238E27FC236}">
                <a16:creationId xmlns:a16="http://schemas.microsoft.com/office/drawing/2014/main" id="{41EFB470-563C-4F10-AA30-DD1DF0579C91}"/>
              </a:ext>
            </a:extLst>
          </p:cNvPr>
          <p:cNvSpPr>
            <a:spLocks noEditPoints="1"/>
          </p:cNvSpPr>
          <p:nvPr/>
        </p:nvSpPr>
        <p:spPr bwMode="auto">
          <a:xfrm>
            <a:off x="3167218" y="2019336"/>
            <a:ext cx="73814" cy="82148"/>
          </a:xfrm>
          <a:custGeom>
            <a:avLst/>
            <a:gdLst>
              <a:gd name="T0" fmla="*/ 134 w 269"/>
              <a:gd name="T1" fmla="*/ 52 h 299"/>
              <a:gd name="T2" fmla="*/ 134 w 269"/>
              <a:gd name="T3" fmla="*/ 52 h 299"/>
              <a:gd name="T4" fmla="*/ 132 w 269"/>
              <a:gd name="T5" fmla="*/ 52 h 299"/>
              <a:gd name="T6" fmla="*/ 94 w 269"/>
              <a:gd name="T7" fmla="*/ 174 h 299"/>
              <a:gd name="T8" fmla="*/ 173 w 269"/>
              <a:gd name="T9" fmla="*/ 174 h 299"/>
              <a:gd name="T10" fmla="*/ 134 w 269"/>
              <a:gd name="T11" fmla="*/ 52 h 299"/>
              <a:gd name="T12" fmla="*/ 210 w 269"/>
              <a:gd name="T13" fmla="*/ 299 h 299"/>
              <a:gd name="T14" fmla="*/ 210 w 269"/>
              <a:gd name="T15" fmla="*/ 299 h 299"/>
              <a:gd name="T16" fmla="*/ 187 w 269"/>
              <a:gd name="T17" fmla="*/ 223 h 299"/>
              <a:gd name="T18" fmla="*/ 81 w 269"/>
              <a:gd name="T19" fmla="*/ 223 h 299"/>
              <a:gd name="T20" fmla="*/ 57 w 269"/>
              <a:gd name="T21" fmla="*/ 299 h 299"/>
              <a:gd name="T22" fmla="*/ 0 w 269"/>
              <a:gd name="T23" fmla="*/ 299 h 299"/>
              <a:gd name="T24" fmla="*/ 100 w 269"/>
              <a:gd name="T25" fmla="*/ 0 h 299"/>
              <a:gd name="T26" fmla="*/ 170 w 269"/>
              <a:gd name="T27" fmla="*/ 0 h 299"/>
              <a:gd name="T28" fmla="*/ 269 w 269"/>
              <a:gd name="T29" fmla="*/ 299 h 299"/>
              <a:gd name="T30" fmla="*/ 210 w 269"/>
              <a:gd name="T31" fmla="*/ 299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9" h="299">
                <a:moveTo>
                  <a:pt x="134" y="52"/>
                </a:moveTo>
                <a:lnTo>
                  <a:pt x="134" y="52"/>
                </a:lnTo>
                <a:lnTo>
                  <a:pt x="132" y="52"/>
                </a:lnTo>
                <a:lnTo>
                  <a:pt x="94" y="174"/>
                </a:lnTo>
                <a:lnTo>
                  <a:pt x="173" y="174"/>
                </a:lnTo>
                <a:lnTo>
                  <a:pt x="134" y="52"/>
                </a:lnTo>
                <a:close/>
                <a:moveTo>
                  <a:pt x="210" y="299"/>
                </a:moveTo>
                <a:lnTo>
                  <a:pt x="210" y="299"/>
                </a:lnTo>
                <a:lnTo>
                  <a:pt x="187" y="223"/>
                </a:lnTo>
                <a:lnTo>
                  <a:pt x="81" y="223"/>
                </a:lnTo>
                <a:lnTo>
                  <a:pt x="57" y="299"/>
                </a:lnTo>
                <a:lnTo>
                  <a:pt x="0" y="299"/>
                </a:lnTo>
                <a:lnTo>
                  <a:pt x="100" y="0"/>
                </a:lnTo>
                <a:lnTo>
                  <a:pt x="170" y="0"/>
                </a:lnTo>
                <a:lnTo>
                  <a:pt x="269" y="299"/>
                </a:lnTo>
                <a:lnTo>
                  <a:pt x="210" y="299"/>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489" name="Freeform 366">
            <a:extLst>
              <a:ext uri="{FF2B5EF4-FFF2-40B4-BE49-F238E27FC236}">
                <a16:creationId xmlns:a16="http://schemas.microsoft.com/office/drawing/2014/main" id="{58FAB806-CA59-4A1F-AA08-6190C4A5BDAB}"/>
              </a:ext>
            </a:extLst>
          </p:cNvPr>
          <p:cNvSpPr>
            <a:spLocks/>
          </p:cNvSpPr>
          <p:nvPr/>
        </p:nvSpPr>
        <p:spPr bwMode="auto">
          <a:xfrm>
            <a:off x="3252937" y="2019336"/>
            <a:ext cx="47622" cy="82148"/>
          </a:xfrm>
          <a:custGeom>
            <a:avLst/>
            <a:gdLst>
              <a:gd name="T0" fmla="*/ 0 w 173"/>
              <a:gd name="T1" fmla="*/ 298 h 298"/>
              <a:gd name="T2" fmla="*/ 0 w 173"/>
              <a:gd name="T3" fmla="*/ 298 h 298"/>
              <a:gd name="T4" fmla="*/ 0 w 173"/>
              <a:gd name="T5" fmla="*/ 0 h 298"/>
              <a:gd name="T6" fmla="*/ 56 w 173"/>
              <a:gd name="T7" fmla="*/ 0 h 298"/>
              <a:gd name="T8" fmla="*/ 56 w 173"/>
              <a:gd name="T9" fmla="*/ 248 h 298"/>
              <a:gd name="T10" fmla="*/ 173 w 173"/>
              <a:gd name="T11" fmla="*/ 248 h 298"/>
              <a:gd name="T12" fmla="*/ 173 w 173"/>
              <a:gd name="T13" fmla="*/ 298 h 298"/>
              <a:gd name="T14" fmla="*/ 0 w 173"/>
              <a:gd name="T15" fmla="*/ 298 h 2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3" h="298">
                <a:moveTo>
                  <a:pt x="0" y="298"/>
                </a:moveTo>
                <a:lnTo>
                  <a:pt x="0" y="298"/>
                </a:lnTo>
                <a:lnTo>
                  <a:pt x="0" y="0"/>
                </a:lnTo>
                <a:lnTo>
                  <a:pt x="56" y="0"/>
                </a:lnTo>
                <a:lnTo>
                  <a:pt x="56" y="248"/>
                </a:lnTo>
                <a:lnTo>
                  <a:pt x="173" y="248"/>
                </a:lnTo>
                <a:lnTo>
                  <a:pt x="173" y="298"/>
                </a:lnTo>
                <a:lnTo>
                  <a:pt x="0" y="298"/>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490" name="Freeform 367">
            <a:extLst>
              <a:ext uri="{FF2B5EF4-FFF2-40B4-BE49-F238E27FC236}">
                <a16:creationId xmlns:a16="http://schemas.microsoft.com/office/drawing/2014/main" id="{99A859E2-A012-4434-AE97-6794DDEBCB38}"/>
              </a:ext>
            </a:extLst>
          </p:cNvPr>
          <p:cNvSpPr>
            <a:spLocks/>
          </p:cNvSpPr>
          <p:nvPr/>
        </p:nvSpPr>
        <p:spPr bwMode="auto">
          <a:xfrm>
            <a:off x="4351806" y="1977668"/>
            <a:ext cx="710757" cy="175011"/>
          </a:xfrm>
          <a:custGeom>
            <a:avLst/>
            <a:gdLst>
              <a:gd name="T0" fmla="*/ 2587 w 2587"/>
              <a:gd name="T1" fmla="*/ 635 h 635"/>
              <a:gd name="T2" fmla="*/ 2587 w 2587"/>
              <a:gd name="T3" fmla="*/ 635 h 635"/>
              <a:gd name="T4" fmla="*/ 0 w 2587"/>
              <a:gd name="T5" fmla="*/ 635 h 635"/>
              <a:gd name="T6" fmla="*/ 0 w 2587"/>
              <a:gd name="T7" fmla="*/ 0 h 635"/>
              <a:gd name="T8" fmla="*/ 2587 w 2587"/>
              <a:gd name="T9" fmla="*/ 0 h 635"/>
              <a:gd name="T10" fmla="*/ 2587 w 2587"/>
              <a:gd name="T11" fmla="*/ 635 h 635"/>
            </a:gdLst>
            <a:ahLst/>
            <a:cxnLst>
              <a:cxn ang="0">
                <a:pos x="T0" y="T1"/>
              </a:cxn>
              <a:cxn ang="0">
                <a:pos x="T2" y="T3"/>
              </a:cxn>
              <a:cxn ang="0">
                <a:pos x="T4" y="T5"/>
              </a:cxn>
              <a:cxn ang="0">
                <a:pos x="T6" y="T7"/>
              </a:cxn>
              <a:cxn ang="0">
                <a:pos x="T8" y="T9"/>
              </a:cxn>
              <a:cxn ang="0">
                <a:pos x="T10" y="T11"/>
              </a:cxn>
            </a:cxnLst>
            <a:rect l="0" t="0" r="r" b="b"/>
            <a:pathLst>
              <a:path w="2587" h="635">
                <a:moveTo>
                  <a:pt x="2587" y="635"/>
                </a:moveTo>
                <a:lnTo>
                  <a:pt x="2587" y="635"/>
                </a:lnTo>
                <a:lnTo>
                  <a:pt x="0" y="635"/>
                </a:lnTo>
                <a:lnTo>
                  <a:pt x="0" y="0"/>
                </a:lnTo>
                <a:lnTo>
                  <a:pt x="2587" y="0"/>
                </a:lnTo>
                <a:lnTo>
                  <a:pt x="2587" y="635"/>
                </a:lnTo>
                <a:close/>
              </a:path>
            </a:pathLst>
          </a:custGeom>
          <a:solidFill>
            <a:srgbClr val="FFFFFF"/>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491" name="Freeform 368">
            <a:extLst>
              <a:ext uri="{FF2B5EF4-FFF2-40B4-BE49-F238E27FC236}">
                <a16:creationId xmlns:a16="http://schemas.microsoft.com/office/drawing/2014/main" id="{06F70DAA-AED7-46D7-A195-A2227FF060F6}"/>
              </a:ext>
            </a:extLst>
          </p:cNvPr>
          <p:cNvSpPr>
            <a:spLocks/>
          </p:cNvSpPr>
          <p:nvPr/>
        </p:nvSpPr>
        <p:spPr bwMode="auto">
          <a:xfrm>
            <a:off x="4537532" y="2019336"/>
            <a:ext cx="47622" cy="82148"/>
          </a:xfrm>
          <a:custGeom>
            <a:avLst/>
            <a:gdLst>
              <a:gd name="T0" fmla="*/ 0 w 174"/>
              <a:gd name="T1" fmla="*/ 298 h 298"/>
              <a:gd name="T2" fmla="*/ 0 w 174"/>
              <a:gd name="T3" fmla="*/ 298 h 298"/>
              <a:gd name="T4" fmla="*/ 0 w 174"/>
              <a:gd name="T5" fmla="*/ 0 h 298"/>
              <a:gd name="T6" fmla="*/ 56 w 174"/>
              <a:gd name="T7" fmla="*/ 0 h 298"/>
              <a:gd name="T8" fmla="*/ 56 w 174"/>
              <a:gd name="T9" fmla="*/ 248 h 298"/>
              <a:gd name="T10" fmla="*/ 174 w 174"/>
              <a:gd name="T11" fmla="*/ 248 h 298"/>
              <a:gd name="T12" fmla="*/ 174 w 174"/>
              <a:gd name="T13" fmla="*/ 298 h 298"/>
              <a:gd name="T14" fmla="*/ 0 w 174"/>
              <a:gd name="T15" fmla="*/ 298 h 2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4" h="298">
                <a:moveTo>
                  <a:pt x="0" y="298"/>
                </a:moveTo>
                <a:lnTo>
                  <a:pt x="0" y="298"/>
                </a:lnTo>
                <a:lnTo>
                  <a:pt x="0" y="0"/>
                </a:lnTo>
                <a:lnTo>
                  <a:pt x="56" y="0"/>
                </a:lnTo>
                <a:lnTo>
                  <a:pt x="56" y="248"/>
                </a:lnTo>
                <a:lnTo>
                  <a:pt x="174" y="248"/>
                </a:lnTo>
                <a:lnTo>
                  <a:pt x="174" y="298"/>
                </a:lnTo>
                <a:lnTo>
                  <a:pt x="0" y="298"/>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492" name="Freeform 369">
            <a:extLst>
              <a:ext uri="{FF2B5EF4-FFF2-40B4-BE49-F238E27FC236}">
                <a16:creationId xmlns:a16="http://schemas.microsoft.com/office/drawing/2014/main" id="{ED0132E6-6B04-42BF-A25C-8F1A858662BB}"/>
              </a:ext>
            </a:extLst>
          </p:cNvPr>
          <p:cNvSpPr>
            <a:spLocks/>
          </p:cNvSpPr>
          <p:nvPr/>
        </p:nvSpPr>
        <p:spPr bwMode="auto">
          <a:xfrm>
            <a:off x="4594678" y="2019336"/>
            <a:ext cx="36908" cy="82148"/>
          </a:xfrm>
          <a:custGeom>
            <a:avLst/>
            <a:gdLst>
              <a:gd name="T0" fmla="*/ 0 w 135"/>
              <a:gd name="T1" fmla="*/ 298 h 298"/>
              <a:gd name="T2" fmla="*/ 0 w 135"/>
              <a:gd name="T3" fmla="*/ 298 h 298"/>
              <a:gd name="T4" fmla="*/ 0 w 135"/>
              <a:gd name="T5" fmla="*/ 252 h 298"/>
              <a:gd name="T6" fmla="*/ 39 w 135"/>
              <a:gd name="T7" fmla="*/ 252 h 298"/>
              <a:gd name="T8" fmla="*/ 39 w 135"/>
              <a:gd name="T9" fmla="*/ 45 h 298"/>
              <a:gd name="T10" fmla="*/ 0 w 135"/>
              <a:gd name="T11" fmla="*/ 45 h 298"/>
              <a:gd name="T12" fmla="*/ 0 w 135"/>
              <a:gd name="T13" fmla="*/ 0 h 298"/>
              <a:gd name="T14" fmla="*/ 135 w 135"/>
              <a:gd name="T15" fmla="*/ 0 h 298"/>
              <a:gd name="T16" fmla="*/ 135 w 135"/>
              <a:gd name="T17" fmla="*/ 45 h 298"/>
              <a:gd name="T18" fmla="*/ 96 w 135"/>
              <a:gd name="T19" fmla="*/ 45 h 298"/>
              <a:gd name="T20" fmla="*/ 96 w 135"/>
              <a:gd name="T21" fmla="*/ 252 h 298"/>
              <a:gd name="T22" fmla="*/ 135 w 135"/>
              <a:gd name="T23" fmla="*/ 252 h 298"/>
              <a:gd name="T24" fmla="*/ 135 w 135"/>
              <a:gd name="T25" fmla="*/ 298 h 298"/>
              <a:gd name="T26" fmla="*/ 0 w 135"/>
              <a:gd name="T27" fmla="*/ 298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5" h="298">
                <a:moveTo>
                  <a:pt x="0" y="298"/>
                </a:moveTo>
                <a:lnTo>
                  <a:pt x="0" y="298"/>
                </a:lnTo>
                <a:lnTo>
                  <a:pt x="0" y="252"/>
                </a:lnTo>
                <a:lnTo>
                  <a:pt x="39" y="252"/>
                </a:lnTo>
                <a:lnTo>
                  <a:pt x="39" y="45"/>
                </a:lnTo>
                <a:lnTo>
                  <a:pt x="0" y="45"/>
                </a:lnTo>
                <a:lnTo>
                  <a:pt x="0" y="0"/>
                </a:lnTo>
                <a:lnTo>
                  <a:pt x="135" y="0"/>
                </a:lnTo>
                <a:lnTo>
                  <a:pt x="135" y="45"/>
                </a:lnTo>
                <a:lnTo>
                  <a:pt x="96" y="45"/>
                </a:lnTo>
                <a:lnTo>
                  <a:pt x="96" y="252"/>
                </a:lnTo>
                <a:lnTo>
                  <a:pt x="135" y="252"/>
                </a:lnTo>
                <a:lnTo>
                  <a:pt x="135" y="298"/>
                </a:lnTo>
                <a:lnTo>
                  <a:pt x="0" y="298"/>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493" name="Freeform 370">
            <a:extLst>
              <a:ext uri="{FF2B5EF4-FFF2-40B4-BE49-F238E27FC236}">
                <a16:creationId xmlns:a16="http://schemas.microsoft.com/office/drawing/2014/main" id="{08246A9A-11DD-4519-BC63-1F4C0F14059B}"/>
              </a:ext>
            </a:extLst>
          </p:cNvPr>
          <p:cNvSpPr>
            <a:spLocks/>
          </p:cNvSpPr>
          <p:nvPr/>
        </p:nvSpPr>
        <p:spPr bwMode="auto">
          <a:xfrm>
            <a:off x="4648253" y="2019336"/>
            <a:ext cx="64290" cy="82148"/>
          </a:xfrm>
          <a:custGeom>
            <a:avLst/>
            <a:gdLst>
              <a:gd name="T0" fmla="*/ 85 w 237"/>
              <a:gd name="T1" fmla="*/ 145 h 298"/>
              <a:gd name="T2" fmla="*/ 85 w 237"/>
              <a:gd name="T3" fmla="*/ 145 h 298"/>
              <a:gd name="T4" fmla="*/ 55 w 237"/>
              <a:gd name="T5" fmla="*/ 83 h 298"/>
              <a:gd name="T6" fmla="*/ 53 w 237"/>
              <a:gd name="T7" fmla="*/ 83 h 298"/>
              <a:gd name="T8" fmla="*/ 53 w 237"/>
              <a:gd name="T9" fmla="*/ 298 h 298"/>
              <a:gd name="T10" fmla="*/ 0 w 237"/>
              <a:gd name="T11" fmla="*/ 298 h 298"/>
              <a:gd name="T12" fmla="*/ 0 w 237"/>
              <a:gd name="T13" fmla="*/ 0 h 298"/>
              <a:gd name="T14" fmla="*/ 62 w 237"/>
              <a:gd name="T15" fmla="*/ 0 h 298"/>
              <a:gd name="T16" fmla="*/ 151 w 237"/>
              <a:gd name="T17" fmla="*/ 153 h 298"/>
              <a:gd name="T18" fmla="*/ 182 w 237"/>
              <a:gd name="T19" fmla="*/ 214 h 298"/>
              <a:gd name="T20" fmla="*/ 183 w 237"/>
              <a:gd name="T21" fmla="*/ 214 h 298"/>
              <a:gd name="T22" fmla="*/ 183 w 237"/>
              <a:gd name="T23" fmla="*/ 0 h 298"/>
              <a:gd name="T24" fmla="*/ 237 w 237"/>
              <a:gd name="T25" fmla="*/ 0 h 298"/>
              <a:gd name="T26" fmla="*/ 237 w 237"/>
              <a:gd name="T27" fmla="*/ 298 h 298"/>
              <a:gd name="T28" fmla="*/ 175 w 237"/>
              <a:gd name="T29" fmla="*/ 298 h 298"/>
              <a:gd name="T30" fmla="*/ 85 w 237"/>
              <a:gd name="T31" fmla="*/ 14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7" h="298">
                <a:moveTo>
                  <a:pt x="85" y="145"/>
                </a:moveTo>
                <a:lnTo>
                  <a:pt x="85" y="145"/>
                </a:lnTo>
                <a:lnTo>
                  <a:pt x="55" y="83"/>
                </a:lnTo>
                <a:lnTo>
                  <a:pt x="53" y="83"/>
                </a:lnTo>
                <a:lnTo>
                  <a:pt x="53" y="298"/>
                </a:lnTo>
                <a:lnTo>
                  <a:pt x="0" y="298"/>
                </a:lnTo>
                <a:lnTo>
                  <a:pt x="0" y="0"/>
                </a:lnTo>
                <a:lnTo>
                  <a:pt x="62" y="0"/>
                </a:lnTo>
                <a:lnTo>
                  <a:pt x="151" y="153"/>
                </a:lnTo>
                <a:lnTo>
                  <a:pt x="182" y="214"/>
                </a:lnTo>
                <a:lnTo>
                  <a:pt x="183" y="214"/>
                </a:lnTo>
                <a:lnTo>
                  <a:pt x="183" y="0"/>
                </a:lnTo>
                <a:lnTo>
                  <a:pt x="237" y="0"/>
                </a:lnTo>
                <a:lnTo>
                  <a:pt x="237" y="298"/>
                </a:lnTo>
                <a:lnTo>
                  <a:pt x="175" y="298"/>
                </a:lnTo>
                <a:lnTo>
                  <a:pt x="85" y="145"/>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494" name="Freeform 371">
            <a:extLst>
              <a:ext uri="{FF2B5EF4-FFF2-40B4-BE49-F238E27FC236}">
                <a16:creationId xmlns:a16="http://schemas.microsoft.com/office/drawing/2014/main" id="{8D6493A5-7C71-4833-9B28-7BE9293A2542}"/>
              </a:ext>
            </a:extLst>
          </p:cNvPr>
          <p:cNvSpPr>
            <a:spLocks/>
          </p:cNvSpPr>
          <p:nvPr/>
        </p:nvSpPr>
        <p:spPr bwMode="auto">
          <a:xfrm>
            <a:off x="4731591" y="2019336"/>
            <a:ext cx="63099" cy="83339"/>
          </a:xfrm>
          <a:custGeom>
            <a:avLst/>
            <a:gdLst>
              <a:gd name="T0" fmla="*/ 55 w 228"/>
              <a:gd name="T1" fmla="*/ 0 h 303"/>
              <a:gd name="T2" fmla="*/ 55 w 228"/>
              <a:gd name="T3" fmla="*/ 0 h 303"/>
              <a:gd name="T4" fmla="*/ 55 w 228"/>
              <a:gd name="T5" fmla="*/ 183 h 303"/>
              <a:gd name="T6" fmla="*/ 114 w 228"/>
              <a:gd name="T7" fmla="*/ 253 h 303"/>
              <a:gd name="T8" fmla="*/ 173 w 228"/>
              <a:gd name="T9" fmla="*/ 183 h 303"/>
              <a:gd name="T10" fmla="*/ 173 w 228"/>
              <a:gd name="T11" fmla="*/ 0 h 303"/>
              <a:gd name="T12" fmla="*/ 228 w 228"/>
              <a:gd name="T13" fmla="*/ 0 h 303"/>
              <a:gd name="T14" fmla="*/ 228 w 228"/>
              <a:gd name="T15" fmla="*/ 176 h 303"/>
              <a:gd name="T16" fmla="*/ 113 w 228"/>
              <a:gd name="T17" fmla="*/ 303 h 303"/>
              <a:gd name="T18" fmla="*/ 0 w 228"/>
              <a:gd name="T19" fmla="*/ 176 h 303"/>
              <a:gd name="T20" fmla="*/ 0 w 228"/>
              <a:gd name="T21" fmla="*/ 0 h 303"/>
              <a:gd name="T22" fmla="*/ 55 w 228"/>
              <a:gd name="T23"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8" h="303">
                <a:moveTo>
                  <a:pt x="55" y="0"/>
                </a:moveTo>
                <a:lnTo>
                  <a:pt x="55" y="0"/>
                </a:lnTo>
                <a:lnTo>
                  <a:pt x="55" y="183"/>
                </a:lnTo>
                <a:cubicBezTo>
                  <a:pt x="55" y="229"/>
                  <a:pt x="71" y="253"/>
                  <a:pt x="114" y="253"/>
                </a:cubicBezTo>
                <a:cubicBezTo>
                  <a:pt x="157" y="253"/>
                  <a:pt x="173" y="229"/>
                  <a:pt x="173" y="183"/>
                </a:cubicBezTo>
                <a:lnTo>
                  <a:pt x="173" y="0"/>
                </a:lnTo>
                <a:lnTo>
                  <a:pt x="228" y="0"/>
                </a:lnTo>
                <a:lnTo>
                  <a:pt x="228" y="176"/>
                </a:lnTo>
                <a:cubicBezTo>
                  <a:pt x="228" y="263"/>
                  <a:pt x="197" y="303"/>
                  <a:pt x="113" y="303"/>
                </a:cubicBezTo>
                <a:cubicBezTo>
                  <a:pt x="30" y="303"/>
                  <a:pt x="0" y="263"/>
                  <a:pt x="0" y="176"/>
                </a:cubicBezTo>
                <a:lnTo>
                  <a:pt x="0" y="0"/>
                </a:lnTo>
                <a:lnTo>
                  <a:pt x="55" y="0"/>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495" name="Freeform 372">
            <a:extLst>
              <a:ext uri="{FF2B5EF4-FFF2-40B4-BE49-F238E27FC236}">
                <a16:creationId xmlns:a16="http://schemas.microsoft.com/office/drawing/2014/main" id="{3EE30673-4862-462D-9C3F-882423511906}"/>
              </a:ext>
            </a:extLst>
          </p:cNvPr>
          <p:cNvSpPr>
            <a:spLocks/>
          </p:cNvSpPr>
          <p:nvPr/>
        </p:nvSpPr>
        <p:spPr bwMode="auto">
          <a:xfrm>
            <a:off x="4805405" y="2019336"/>
            <a:ext cx="72624" cy="82148"/>
          </a:xfrm>
          <a:custGeom>
            <a:avLst/>
            <a:gdLst>
              <a:gd name="T0" fmla="*/ 264 w 264"/>
              <a:gd name="T1" fmla="*/ 298 h 298"/>
              <a:gd name="T2" fmla="*/ 264 w 264"/>
              <a:gd name="T3" fmla="*/ 298 h 298"/>
              <a:gd name="T4" fmla="*/ 198 w 264"/>
              <a:gd name="T5" fmla="*/ 298 h 298"/>
              <a:gd name="T6" fmla="*/ 130 w 264"/>
              <a:gd name="T7" fmla="*/ 183 h 298"/>
              <a:gd name="T8" fmla="*/ 129 w 264"/>
              <a:gd name="T9" fmla="*/ 183 h 298"/>
              <a:gd name="T10" fmla="*/ 61 w 264"/>
              <a:gd name="T11" fmla="*/ 298 h 298"/>
              <a:gd name="T12" fmla="*/ 0 w 264"/>
              <a:gd name="T13" fmla="*/ 298 h 298"/>
              <a:gd name="T14" fmla="*/ 97 w 264"/>
              <a:gd name="T15" fmla="*/ 145 h 298"/>
              <a:gd name="T16" fmla="*/ 4 w 264"/>
              <a:gd name="T17" fmla="*/ 0 h 298"/>
              <a:gd name="T18" fmla="*/ 70 w 264"/>
              <a:gd name="T19" fmla="*/ 0 h 298"/>
              <a:gd name="T20" fmla="*/ 133 w 264"/>
              <a:gd name="T21" fmla="*/ 106 h 298"/>
              <a:gd name="T22" fmla="*/ 134 w 264"/>
              <a:gd name="T23" fmla="*/ 106 h 298"/>
              <a:gd name="T24" fmla="*/ 198 w 264"/>
              <a:gd name="T25" fmla="*/ 0 h 298"/>
              <a:gd name="T26" fmla="*/ 260 w 264"/>
              <a:gd name="T27" fmla="*/ 0 h 298"/>
              <a:gd name="T28" fmla="*/ 167 w 264"/>
              <a:gd name="T29" fmla="*/ 145 h 298"/>
              <a:gd name="T30" fmla="*/ 264 w 264"/>
              <a:gd name="T31" fmla="*/ 298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4" h="298">
                <a:moveTo>
                  <a:pt x="264" y="298"/>
                </a:moveTo>
                <a:lnTo>
                  <a:pt x="264" y="298"/>
                </a:lnTo>
                <a:lnTo>
                  <a:pt x="198" y="298"/>
                </a:lnTo>
                <a:lnTo>
                  <a:pt x="130" y="183"/>
                </a:lnTo>
                <a:lnTo>
                  <a:pt x="129" y="183"/>
                </a:lnTo>
                <a:lnTo>
                  <a:pt x="61" y="298"/>
                </a:lnTo>
                <a:lnTo>
                  <a:pt x="0" y="298"/>
                </a:lnTo>
                <a:lnTo>
                  <a:pt x="97" y="145"/>
                </a:lnTo>
                <a:lnTo>
                  <a:pt x="4" y="0"/>
                </a:lnTo>
                <a:lnTo>
                  <a:pt x="70" y="0"/>
                </a:lnTo>
                <a:lnTo>
                  <a:pt x="133" y="106"/>
                </a:lnTo>
                <a:lnTo>
                  <a:pt x="134" y="106"/>
                </a:lnTo>
                <a:lnTo>
                  <a:pt x="198" y="0"/>
                </a:lnTo>
                <a:lnTo>
                  <a:pt x="260" y="0"/>
                </a:lnTo>
                <a:lnTo>
                  <a:pt x="167" y="145"/>
                </a:lnTo>
                <a:lnTo>
                  <a:pt x="264" y="298"/>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496" name="Freeform 373">
            <a:extLst>
              <a:ext uri="{FF2B5EF4-FFF2-40B4-BE49-F238E27FC236}">
                <a16:creationId xmlns:a16="http://schemas.microsoft.com/office/drawing/2014/main" id="{348BD2DD-A6B3-4875-8025-069129A99FBC}"/>
              </a:ext>
            </a:extLst>
          </p:cNvPr>
          <p:cNvSpPr>
            <a:spLocks/>
          </p:cNvSpPr>
          <p:nvPr/>
        </p:nvSpPr>
        <p:spPr bwMode="auto">
          <a:xfrm>
            <a:off x="6132491" y="1977668"/>
            <a:ext cx="711947" cy="175011"/>
          </a:xfrm>
          <a:custGeom>
            <a:avLst/>
            <a:gdLst>
              <a:gd name="T0" fmla="*/ 2587 w 2587"/>
              <a:gd name="T1" fmla="*/ 635 h 635"/>
              <a:gd name="T2" fmla="*/ 2587 w 2587"/>
              <a:gd name="T3" fmla="*/ 635 h 635"/>
              <a:gd name="T4" fmla="*/ 0 w 2587"/>
              <a:gd name="T5" fmla="*/ 635 h 635"/>
              <a:gd name="T6" fmla="*/ 0 w 2587"/>
              <a:gd name="T7" fmla="*/ 0 h 635"/>
              <a:gd name="T8" fmla="*/ 2587 w 2587"/>
              <a:gd name="T9" fmla="*/ 0 h 635"/>
              <a:gd name="T10" fmla="*/ 2587 w 2587"/>
              <a:gd name="T11" fmla="*/ 635 h 635"/>
            </a:gdLst>
            <a:ahLst/>
            <a:cxnLst>
              <a:cxn ang="0">
                <a:pos x="T0" y="T1"/>
              </a:cxn>
              <a:cxn ang="0">
                <a:pos x="T2" y="T3"/>
              </a:cxn>
              <a:cxn ang="0">
                <a:pos x="T4" y="T5"/>
              </a:cxn>
              <a:cxn ang="0">
                <a:pos x="T6" y="T7"/>
              </a:cxn>
              <a:cxn ang="0">
                <a:pos x="T8" y="T9"/>
              </a:cxn>
              <a:cxn ang="0">
                <a:pos x="T10" y="T11"/>
              </a:cxn>
            </a:cxnLst>
            <a:rect l="0" t="0" r="r" b="b"/>
            <a:pathLst>
              <a:path w="2587" h="635">
                <a:moveTo>
                  <a:pt x="2587" y="635"/>
                </a:moveTo>
                <a:lnTo>
                  <a:pt x="2587" y="635"/>
                </a:lnTo>
                <a:lnTo>
                  <a:pt x="0" y="635"/>
                </a:lnTo>
                <a:lnTo>
                  <a:pt x="0" y="0"/>
                </a:lnTo>
                <a:lnTo>
                  <a:pt x="2587" y="0"/>
                </a:lnTo>
                <a:lnTo>
                  <a:pt x="2587" y="635"/>
                </a:lnTo>
                <a:close/>
              </a:path>
            </a:pathLst>
          </a:custGeom>
          <a:solidFill>
            <a:srgbClr val="FFFFFF"/>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497" name="Freeform 374">
            <a:extLst>
              <a:ext uri="{FF2B5EF4-FFF2-40B4-BE49-F238E27FC236}">
                <a16:creationId xmlns:a16="http://schemas.microsoft.com/office/drawing/2014/main" id="{CBD427D3-221B-4033-8ECC-4AC165E187A6}"/>
              </a:ext>
            </a:extLst>
          </p:cNvPr>
          <p:cNvSpPr>
            <a:spLocks noEditPoints="1"/>
          </p:cNvSpPr>
          <p:nvPr/>
        </p:nvSpPr>
        <p:spPr bwMode="auto">
          <a:xfrm>
            <a:off x="6261071" y="2019336"/>
            <a:ext cx="65481" cy="82148"/>
          </a:xfrm>
          <a:custGeom>
            <a:avLst/>
            <a:gdLst>
              <a:gd name="T0" fmla="*/ 108 w 236"/>
              <a:gd name="T1" fmla="*/ 248 h 298"/>
              <a:gd name="T2" fmla="*/ 108 w 236"/>
              <a:gd name="T3" fmla="*/ 248 h 298"/>
              <a:gd name="T4" fmla="*/ 177 w 236"/>
              <a:gd name="T5" fmla="*/ 172 h 298"/>
              <a:gd name="T6" fmla="*/ 177 w 236"/>
              <a:gd name="T7" fmla="*/ 125 h 298"/>
              <a:gd name="T8" fmla="*/ 108 w 236"/>
              <a:gd name="T9" fmla="*/ 50 h 298"/>
              <a:gd name="T10" fmla="*/ 56 w 236"/>
              <a:gd name="T11" fmla="*/ 50 h 298"/>
              <a:gd name="T12" fmla="*/ 56 w 236"/>
              <a:gd name="T13" fmla="*/ 248 h 298"/>
              <a:gd name="T14" fmla="*/ 108 w 236"/>
              <a:gd name="T15" fmla="*/ 248 h 298"/>
              <a:gd name="T16" fmla="*/ 0 w 236"/>
              <a:gd name="T17" fmla="*/ 0 h 298"/>
              <a:gd name="T18" fmla="*/ 0 w 236"/>
              <a:gd name="T19" fmla="*/ 0 h 298"/>
              <a:gd name="T20" fmla="*/ 108 w 236"/>
              <a:gd name="T21" fmla="*/ 0 h 298"/>
              <a:gd name="T22" fmla="*/ 236 w 236"/>
              <a:gd name="T23" fmla="*/ 149 h 298"/>
              <a:gd name="T24" fmla="*/ 108 w 236"/>
              <a:gd name="T25" fmla="*/ 298 h 298"/>
              <a:gd name="T26" fmla="*/ 0 w 236"/>
              <a:gd name="T27" fmla="*/ 298 h 298"/>
              <a:gd name="T28" fmla="*/ 0 w 236"/>
              <a:gd name="T29" fmla="*/ 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298">
                <a:moveTo>
                  <a:pt x="108" y="248"/>
                </a:moveTo>
                <a:lnTo>
                  <a:pt x="108" y="248"/>
                </a:lnTo>
                <a:cubicBezTo>
                  <a:pt x="150" y="248"/>
                  <a:pt x="177" y="223"/>
                  <a:pt x="177" y="172"/>
                </a:cubicBezTo>
                <a:lnTo>
                  <a:pt x="177" y="125"/>
                </a:lnTo>
                <a:cubicBezTo>
                  <a:pt x="177" y="74"/>
                  <a:pt x="150" y="50"/>
                  <a:pt x="108" y="50"/>
                </a:cubicBezTo>
                <a:lnTo>
                  <a:pt x="56" y="50"/>
                </a:lnTo>
                <a:lnTo>
                  <a:pt x="56" y="248"/>
                </a:lnTo>
                <a:lnTo>
                  <a:pt x="108" y="248"/>
                </a:lnTo>
                <a:close/>
                <a:moveTo>
                  <a:pt x="0" y="0"/>
                </a:moveTo>
                <a:lnTo>
                  <a:pt x="0" y="0"/>
                </a:lnTo>
                <a:lnTo>
                  <a:pt x="108" y="0"/>
                </a:lnTo>
                <a:cubicBezTo>
                  <a:pt x="186" y="0"/>
                  <a:pt x="236" y="50"/>
                  <a:pt x="236" y="149"/>
                </a:cubicBezTo>
                <a:cubicBezTo>
                  <a:pt x="236" y="248"/>
                  <a:pt x="186" y="298"/>
                  <a:pt x="108" y="298"/>
                </a:cubicBezTo>
                <a:lnTo>
                  <a:pt x="0" y="298"/>
                </a:lnTo>
                <a:lnTo>
                  <a:pt x="0" y="0"/>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498" name="Freeform 375">
            <a:extLst>
              <a:ext uri="{FF2B5EF4-FFF2-40B4-BE49-F238E27FC236}">
                <a16:creationId xmlns:a16="http://schemas.microsoft.com/office/drawing/2014/main" id="{FAF8EC08-5081-4CFC-852F-91AA23610E47}"/>
              </a:ext>
            </a:extLst>
          </p:cNvPr>
          <p:cNvSpPr>
            <a:spLocks noEditPoints="1"/>
          </p:cNvSpPr>
          <p:nvPr/>
        </p:nvSpPr>
        <p:spPr bwMode="auto">
          <a:xfrm>
            <a:off x="6338455" y="2018146"/>
            <a:ext cx="71433" cy="84529"/>
          </a:xfrm>
          <a:custGeom>
            <a:avLst/>
            <a:gdLst>
              <a:gd name="T0" fmla="*/ 200 w 259"/>
              <a:gd name="T1" fmla="*/ 177 h 308"/>
              <a:gd name="T2" fmla="*/ 200 w 259"/>
              <a:gd name="T3" fmla="*/ 177 h 308"/>
              <a:gd name="T4" fmla="*/ 200 w 259"/>
              <a:gd name="T5" fmla="*/ 131 h 308"/>
              <a:gd name="T6" fmla="*/ 130 w 259"/>
              <a:gd name="T7" fmla="*/ 50 h 308"/>
              <a:gd name="T8" fmla="*/ 60 w 259"/>
              <a:gd name="T9" fmla="*/ 131 h 308"/>
              <a:gd name="T10" fmla="*/ 60 w 259"/>
              <a:gd name="T11" fmla="*/ 177 h 308"/>
              <a:gd name="T12" fmla="*/ 130 w 259"/>
              <a:gd name="T13" fmla="*/ 258 h 308"/>
              <a:gd name="T14" fmla="*/ 200 w 259"/>
              <a:gd name="T15" fmla="*/ 177 h 308"/>
              <a:gd name="T16" fmla="*/ 0 w 259"/>
              <a:gd name="T17" fmla="*/ 154 h 308"/>
              <a:gd name="T18" fmla="*/ 0 w 259"/>
              <a:gd name="T19" fmla="*/ 154 h 308"/>
              <a:gd name="T20" fmla="*/ 130 w 259"/>
              <a:gd name="T21" fmla="*/ 0 h 308"/>
              <a:gd name="T22" fmla="*/ 259 w 259"/>
              <a:gd name="T23" fmla="*/ 154 h 308"/>
              <a:gd name="T24" fmla="*/ 130 w 259"/>
              <a:gd name="T25" fmla="*/ 308 h 308"/>
              <a:gd name="T26" fmla="*/ 0 w 259"/>
              <a:gd name="T27" fmla="*/ 15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9" h="308">
                <a:moveTo>
                  <a:pt x="200" y="177"/>
                </a:moveTo>
                <a:lnTo>
                  <a:pt x="200" y="177"/>
                </a:lnTo>
                <a:lnTo>
                  <a:pt x="200" y="131"/>
                </a:lnTo>
                <a:cubicBezTo>
                  <a:pt x="200" y="80"/>
                  <a:pt x="172" y="50"/>
                  <a:pt x="130" y="50"/>
                </a:cubicBezTo>
                <a:cubicBezTo>
                  <a:pt x="87" y="50"/>
                  <a:pt x="60" y="80"/>
                  <a:pt x="60" y="131"/>
                </a:cubicBezTo>
                <a:lnTo>
                  <a:pt x="60" y="177"/>
                </a:lnTo>
                <a:cubicBezTo>
                  <a:pt x="60" y="228"/>
                  <a:pt x="87" y="258"/>
                  <a:pt x="130" y="258"/>
                </a:cubicBezTo>
                <a:cubicBezTo>
                  <a:pt x="172" y="258"/>
                  <a:pt x="200" y="228"/>
                  <a:pt x="200" y="177"/>
                </a:cubicBezTo>
                <a:close/>
                <a:moveTo>
                  <a:pt x="0" y="154"/>
                </a:moveTo>
                <a:lnTo>
                  <a:pt x="0" y="154"/>
                </a:lnTo>
                <a:cubicBezTo>
                  <a:pt x="0" y="53"/>
                  <a:pt x="52" y="0"/>
                  <a:pt x="130" y="0"/>
                </a:cubicBezTo>
                <a:cubicBezTo>
                  <a:pt x="208" y="0"/>
                  <a:pt x="259" y="53"/>
                  <a:pt x="259" y="154"/>
                </a:cubicBezTo>
                <a:cubicBezTo>
                  <a:pt x="259" y="254"/>
                  <a:pt x="208" y="308"/>
                  <a:pt x="130" y="308"/>
                </a:cubicBezTo>
                <a:cubicBezTo>
                  <a:pt x="52" y="308"/>
                  <a:pt x="0" y="254"/>
                  <a:pt x="0" y="154"/>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499" name="Freeform 376">
            <a:extLst>
              <a:ext uri="{FF2B5EF4-FFF2-40B4-BE49-F238E27FC236}">
                <a16:creationId xmlns:a16="http://schemas.microsoft.com/office/drawing/2014/main" id="{913EB38A-591C-4CD9-A939-7DEC1D4ED1FA}"/>
              </a:ext>
            </a:extLst>
          </p:cNvPr>
          <p:cNvSpPr>
            <a:spLocks/>
          </p:cNvSpPr>
          <p:nvPr/>
        </p:nvSpPr>
        <p:spPr bwMode="auto">
          <a:xfrm>
            <a:off x="6421794" y="2018146"/>
            <a:ext cx="65481" cy="84529"/>
          </a:xfrm>
          <a:custGeom>
            <a:avLst/>
            <a:gdLst>
              <a:gd name="T0" fmla="*/ 0 w 238"/>
              <a:gd name="T1" fmla="*/ 156 h 308"/>
              <a:gd name="T2" fmla="*/ 0 w 238"/>
              <a:gd name="T3" fmla="*/ 156 h 308"/>
              <a:gd name="T4" fmla="*/ 128 w 238"/>
              <a:gd name="T5" fmla="*/ 0 h 308"/>
              <a:gd name="T6" fmla="*/ 237 w 238"/>
              <a:gd name="T7" fmla="*/ 68 h 308"/>
              <a:gd name="T8" fmla="*/ 189 w 238"/>
              <a:gd name="T9" fmla="*/ 94 h 308"/>
              <a:gd name="T10" fmla="*/ 128 w 238"/>
              <a:gd name="T11" fmla="*/ 50 h 308"/>
              <a:gd name="T12" fmla="*/ 59 w 238"/>
              <a:gd name="T13" fmla="*/ 131 h 308"/>
              <a:gd name="T14" fmla="*/ 59 w 238"/>
              <a:gd name="T15" fmla="*/ 178 h 308"/>
              <a:gd name="T16" fmla="*/ 128 w 238"/>
              <a:gd name="T17" fmla="*/ 258 h 308"/>
              <a:gd name="T18" fmla="*/ 193 w 238"/>
              <a:gd name="T19" fmla="*/ 210 h 308"/>
              <a:gd name="T20" fmla="*/ 238 w 238"/>
              <a:gd name="T21" fmla="*/ 237 h 308"/>
              <a:gd name="T22" fmla="*/ 128 w 238"/>
              <a:gd name="T23" fmla="*/ 308 h 308"/>
              <a:gd name="T24" fmla="*/ 0 w 238"/>
              <a:gd name="T25" fmla="*/ 156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8" h="308">
                <a:moveTo>
                  <a:pt x="0" y="156"/>
                </a:moveTo>
                <a:lnTo>
                  <a:pt x="0" y="156"/>
                </a:lnTo>
                <a:cubicBezTo>
                  <a:pt x="0" y="56"/>
                  <a:pt x="50" y="0"/>
                  <a:pt x="128" y="0"/>
                </a:cubicBezTo>
                <a:cubicBezTo>
                  <a:pt x="181" y="0"/>
                  <a:pt x="216" y="22"/>
                  <a:pt x="237" y="68"/>
                </a:cubicBezTo>
                <a:lnTo>
                  <a:pt x="189" y="94"/>
                </a:lnTo>
                <a:cubicBezTo>
                  <a:pt x="180" y="68"/>
                  <a:pt x="161" y="50"/>
                  <a:pt x="128" y="50"/>
                </a:cubicBezTo>
                <a:cubicBezTo>
                  <a:pt x="86" y="50"/>
                  <a:pt x="59" y="80"/>
                  <a:pt x="59" y="131"/>
                </a:cubicBezTo>
                <a:lnTo>
                  <a:pt x="59" y="178"/>
                </a:lnTo>
                <a:cubicBezTo>
                  <a:pt x="59" y="229"/>
                  <a:pt x="86" y="258"/>
                  <a:pt x="128" y="258"/>
                </a:cubicBezTo>
                <a:cubicBezTo>
                  <a:pt x="162" y="258"/>
                  <a:pt x="183" y="237"/>
                  <a:pt x="193" y="210"/>
                </a:cubicBezTo>
                <a:lnTo>
                  <a:pt x="238" y="237"/>
                </a:lnTo>
                <a:cubicBezTo>
                  <a:pt x="217" y="282"/>
                  <a:pt x="181" y="308"/>
                  <a:pt x="128" y="308"/>
                </a:cubicBezTo>
                <a:cubicBezTo>
                  <a:pt x="50" y="308"/>
                  <a:pt x="0" y="256"/>
                  <a:pt x="0" y="156"/>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500" name="Freeform 377">
            <a:extLst>
              <a:ext uri="{FF2B5EF4-FFF2-40B4-BE49-F238E27FC236}">
                <a16:creationId xmlns:a16="http://schemas.microsoft.com/office/drawing/2014/main" id="{A53DCEFE-0BE1-41F8-90DB-E9C45ECDEDA6}"/>
              </a:ext>
            </a:extLst>
          </p:cNvPr>
          <p:cNvSpPr>
            <a:spLocks/>
          </p:cNvSpPr>
          <p:nvPr/>
        </p:nvSpPr>
        <p:spPr bwMode="auto">
          <a:xfrm>
            <a:off x="6500369" y="2019336"/>
            <a:ext cx="67862" cy="82148"/>
          </a:xfrm>
          <a:custGeom>
            <a:avLst/>
            <a:gdLst>
              <a:gd name="T0" fmla="*/ 96 w 248"/>
              <a:gd name="T1" fmla="*/ 163 h 298"/>
              <a:gd name="T2" fmla="*/ 96 w 248"/>
              <a:gd name="T3" fmla="*/ 163 h 298"/>
              <a:gd name="T4" fmla="*/ 57 w 248"/>
              <a:gd name="T5" fmla="*/ 210 h 298"/>
              <a:gd name="T6" fmla="*/ 57 w 248"/>
              <a:gd name="T7" fmla="*/ 298 h 298"/>
              <a:gd name="T8" fmla="*/ 0 w 248"/>
              <a:gd name="T9" fmla="*/ 298 h 298"/>
              <a:gd name="T10" fmla="*/ 0 w 248"/>
              <a:gd name="T11" fmla="*/ 0 h 298"/>
              <a:gd name="T12" fmla="*/ 57 w 248"/>
              <a:gd name="T13" fmla="*/ 0 h 298"/>
              <a:gd name="T14" fmla="*/ 57 w 248"/>
              <a:gd name="T15" fmla="*/ 147 h 298"/>
              <a:gd name="T16" fmla="*/ 59 w 248"/>
              <a:gd name="T17" fmla="*/ 147 h 298"/>
              <a:gd name="T18" fmla="*/ 101 w 248"/>
              <a:gd name="T19" fmla="*/ 91 h 298"/>
              <a:gd name="T20" fmla="*/ 175 w 248"/>
              <a:gd name="T21" fmla="*/ 0 h 298"/>
              <a:gd name="T22" fmla="*/ 240 w 248"/>
              <a:gd name="T23" fmla="*/ 0 h 298"/>
              <a:gd name="T24" fmla="*/ 136 w 248"/>
              <a:gd name="T25" fmla="*/ 124 h 298"/>
              <a:gd name="T26" fmla="*/ 248 w 248"/>
              <a:gd name="T27" fmla="*/ 298 h 298"/>
              <a:gd name="T28" fmla="*/ 181 w 248"/>
              <a:gd name="T29" fmla="*/ 298 h 298"/>
              <a:gd name="T30" fmla="*/ 96 w 248"/>
              <a:gd name="T31" fmla="*/ 16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8" h="298">
                <a:moveTo>
                  <a:pt x="96" y="163"/>
                </a:moveTo>
                <a:lnTo>
                  <a:pt x="96" y="163"/>
                </a:lnTo>
                <a:lnTo>
                  <a:pt x="57" y="210"/>
                </a:lnTo>
                <a:lnTo>
                  <a:pt x="57" y="298"/>
                </a:lnTo>
                <a:lnTo>
                  <a:pt x="0" y="298"/>
                </a:lnTo>
                <a:lnTo>
                  <a:pt x="0" y="0"/>
                </a:lnTo>
                <a:lnTo>
                  <a:pt x="57" y="0"/>
                </a:lnTo>
                <a:lnTo>
                  <a:pt x="57" y="147"/>
                </a:lnTo>
                <a:lnTo>
                  <a:pt x="59" y="147"/>
                </a:lnTo>
                <a:lnTo>
                  <a:pt x="101" y="91"/>
                </a:lnTo>
                <a:lnTo>
                  <a:pt x="175" y="0"/>
                </a:lnTo>
                <a:lnTo>
                  <a:pt x="240" y="0"/>
                </a:lnTo>
                <a:lnTo>
                  <a:pt x="136" y="124"/>
                </a:lnTo>
                <a:lnTo>
                  <a:pt x="248" y="298"/>
                </a:lnTo>
                <a:lnTo>
                  <a:pt x="181" y="298"/>
                </a:lnTo>
                <a:lnTo>
                  <a:pt x="96" y="163"/>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501" name="Freeform 378">
            <a:extLst>
              <a:ext uri="{FF2B5EF4-FFF2-40B4-BE49-F238E27FC236}">
                <a16:creationId xmlns:a16="http://schemas.microsoft.com/office/drawing/2014/main" id="{24891D77-9D2B-4768-B476-77D139C17A20}"/>
              </a:ext>
            </a:extLst>
          </p:cNvPr>
          <p:cNvSpPr>
            <a:spLocks/>
          </p:cNvSpPr>
          <p:nvPr/>
        </p:nvSpPr>
        <p:spPr bwMode="auto">
          <a:xfrm>
            <a:off x="6580137" y="2019336"/>
            <a:ext cx="53575" cy="82148"/>
          </a:xfrm>
          <a:custGeom>
            <a:avLst/>
            <a:gdLst>
              <a:gd name="T0" fmla="*/ 0 w 196"/>
              <a:gd name="T1" fmla="*/ 298 h 298"/>
              <a:gd name="T2" fmla="*/ 0 w 196"/>
              <a:gd name="T3" fmla="*/ 298 h 298"/>
              <a:gd name="T4" fmla="*/ 0 w 196"/>
              <a:gd name="T5" fmla="*/ 0 h 298"/>
              <a:gd name="T6" fmla="*/ 196 w 196"/>
              <a:gd name="T7" fmla="*/ 0 h 298"/>
              <a:gd name="T8" fmla="*/ 196 w 196"/>
              <a:gd name="T9" fmla="*/ 50 h 298"/>
              <a:gd name="T10" fmla="*/ 56 w 196"/>
              <a:gd name="T11" fmla="*/ 50 h 298"/>
              <a:gd name="T12" fmla="*/ 56 w 196"/>
              <a:gd name="T13" fmla="*/ 120 h 298"/>
              <a:gd name="T14" fmla="*/ 180 w 196"/>
              <a:gd name="T15" fmla="*/ 120 h 298"/>
              <a:gd name="T16" fmla="*/ 180 w 196"/>
              <a:gd name="T17" fmla="*/ 170 h 298"/>
              <a:gd name="T18" fmla="*/ 56 w 196"/>
              <a:gd name="T19" fmla="*/ 170 h 298"/>
              <a:gd name="T20" fmla="*/ 56 w 196"/>
              <a:gd name="T21" fmla="*/ 248 h 298"/>
              <a:gd name="T22" fmla="*/ 196 w 196"/>
              <a:gd name="T23" fmla="*/ 248 h 298"/>
              <a:gd name="T24" fmla="*/ 196 w 196"/>
              <a:gd name="T25" fmla="*/ 298 h 298"/>
              <a:gd name="T26" fmla="*/ 0 w 196"/>
              <a:gd name="T27" fmla="*/ 298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6" h="298">
                <a:moveTo>
                  <a:pt x="0" y="298"/>
                </a:moveTo>
                <a:lnTo>
                  <a:pt x="0" y="298"/>
                </a:lnTo>
                <a:lnTo>
                  <a:pt x="0" y="0"/>
                </a:lnTo>
                <a:lnTo>
                  <a:pt x="196" y="0"/>
                </a:lnTo>
                <a:lnTo>
                  <a:pt x="196" y="50"/>
                </a:lnTo>
                <a:lnTo>
                  <a:pt x="56" y="50"/>
                </a:lnTo>
                <a:lnTo>
                  <a:pt x="56" y="120"/>
                </a:lnTo>
                <a:lnTo>
                  <a:pt x="180" y="120"/>
                </a:lnTo>
                <a:lnTo>
                  <a:pt x="180" y="170"/>
                </a:lnTo>
                <a:lnTo>
                  <a:pt x="56" y="170"/>
                </a:lnTo>
                <a:lnTo>
                  <a:pt x="56" y="248"/>
                </a:lnTo>
                <a:lnTo>
                  <a:pt x="196" y="248"/>
                </a:lnTo>
                <a:lnTo>
                  <a:pt x="196" y="298"/>
                </a:lnTo>
                <a:lnTo>
                  <a:pt x="0" y="298"/>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502" name="Freeform 379">
            <a:extLst>
              <a:ext uri="{FF2B5EF4-FFF2-40B4-BE49-F238E27FC236}">
                <a16:creationId xmlns:a16="http://schemas.microsoft.com/office/drawing/2014/main" id="{7DE71B51-F587-4F9B-978B-83FB42B9637B}"/>
              </a:ext>
            </a:extLst>
          </p:cNvPr>
          <p:cNvSpPr>
            <a:spLocks noEditPoints="1"/>
          </p:cNvSpPr>
          <p:nvPr/>
        </p:nvSpPr>
        <p:spPr bwMode="auto">
          <a:xfrm>
            <a:off x="6650379" y="2019336"/>
            <a:ext cx="63099" cy="82148"/>
          </a:xfrm>
          <a:custGeom>
            <a:avLst/>
            <a:gdLst>
              <a:gd name="T0" fmla="*/ 129 w 227"/>
              <a:gd name="T1" fmla="*/ 135 h 298"/>
              <a:gd name="T2" fmla="*/ 129 w 227"/>
              <a:gd name="T3" fmla="*/ 135 h 298"/>
              <a:gd name="T4" fmla="*/ 163 w 227"/>
              <a:gd name="T5" fmla="*/ 102 h 298"/>
              <a:gd name="T6" fmla="*/ 163 w 227"/>
              <a:gd name="T7" fmla="*/ 82 h 298"/>
              <a:gd name="T8" fmla="*/ 129 w 227"/>
              <a:gd name="T9" fmla="*/ 49 h 298"/>
              <a:gd name="T10" fmla="*/ 56 w 227"/>
              <a:gd name="T11" fmla="*/ 49 h 298"/>
              <a:gd name="T12" fmla="*/ 56 w 227"/>
              <a:gd name="T13" fmla="*/ 135 h 298"/>
              <a:gd name="T14" fmla="*/ 129 w 227"/>
              <a:gd name="T15" fmla="*/ 135 h 298"/>
              <a:gd name="T16" fmla="*/ 56 w 227"/>
              <a:gd name="T17" fmla="*/ 298 h 298"/>
              <a:gd name="T18" fmla="*/ 56 w 227"/>
              <a:gd name="T19" fmla="*/ 298 h 298"/>
              <a:gd name="T20" fmla="*/ 0 w 227"/>
              <a:gd name="T21" fmla="*/ 298 h 298"/>
              <a:gd name="T22" fmla="*/ 0 w 227"/>
              <a:gd name="T23" fmla="*/ 0 h 298"/>
              <a:gd name="T24" fmla="*/ 134 w 227"/>
              <a:gd name="T25" fmla="*/ 0 h 298"/>
              <a:gd name="T26" fmla="*/ 222 w 227"/>
              <a:gd name="T27" fmla="*/ 92 h 298"/>
              <a:gd name="T28" fmla="*/ 166 w 227"/>
              <a:gd name="T29" fmla="*/ 176 h 298"/>
              <a:gd name="T30" fmla="*/ 227 w 227"/>
              <a:gd name="T31" fmla="*/ 298 h 298"/>
              <a:gd name="T32" fmla="*/ 165 w 227"/>
              <a:gd name="T33" fmla="*/ 298 h 298"/>
              <a:gd name="T34" fmla="*/ 109 w 227"/>
              <a:gd name="T35" fmla="*/ 183 h 298"/>
              <a:gd name="T36" fmla="*/ 56 w 227"/>
              <a:gd name="T37" fmla="*/ 183 h 298"/>
              <a:gd name="T38" fmla="*/ 56 w 227"/>
              <a:gd name="T39" fmla="*/ 298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7" h="298">
                <a:moveTo>
                  <a:pt x="129" y="135"/>
                </a:moveTo>
                <a:lnTo>
                  <a:pt x="129" y="135"/>
                </a:lnTo>
                <a:cubicBezTo>
                  <a:pt x="150" y="135"/>
                  <a:pt x="163" y="124"/>
                  <a:pt x="163" y="102"/>
                </a:cubicBezTo>
                <a:lnTo>
                  <a:pt x="163" y="82"/>
                </a:lnTo>
                <a:cubicBezTo>
                  <a:pt x="163" y="60"/>
                  <a:pt x="150" y="49"/>
                  <a:pt x="129" y="49"/>
                </a:cubicBezTo>
                <a:lnTo>
                  <a:pt x="56" y="49"/>
                </a:lnTo>
                <a:lnTo>
                  <a:pt x="56" y="135"/>
                </a:lnTo>
                <a:lnTo>
                  <a:pt x="129" y="135"/>
                </a:lnTo>
                <a:close/>
                <a:moveTo>
                  <a:pt x="56" y="298"/>
                </a:moveTo>
                <a:lnTo>
                  <a:pt x="56" y="298"/>
                </a:lnTo>
                <a:lnTo>
                  <a:pt x="0" y="298"/>
                </a:lnTo>
                <a:lnTo>
                  <a:pt x="0" y="0"/>
                </a:lnTo>
                <a:lnTo>
                  <a:pt x="134" y="0"/>
                </a:lnTo>
                <a:cubicBezTo>
                  <a:pt x="188" y="0"/>
                  <a:pt x="222" y="36"/>
                  <a:pt x="222" y="92"/>
                </a:cubicBezTo>
                <a:cubicBezTo>
                  <a:pt x="222" y="133"/>
                  <a:pt x="203" y="164"/>
                  <a:pt x="166" y="176"/>
                </a:cubicBezTo>
                <a:lnTo>
                  <a:pt x="227" y="298"/>
                </a:lnTo>
                <a:lnTo>
                  <a:pt x="165" y="298"/>
                </a:lnTo>
                <a:lnTo>
                  <a:pt x="109" y="183"/>
                </a:lnTo>
                <a:lnTo>
                  <a:pt x="56" y="183"/>
                </a:lnTo>
                <a:lnTo>
                  <a:pt x="56" y="298"/>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503" name="Freeform 380">
            <a:extLst>
              <a:ext uri="{FF2B5EF4-FFF2-40B4-BE49-F238E27FC236}">
                <a16:creationId xmlns:a16="http://schemas.microsoft.com/office/drawing/2014/main" id="{39EAE4A4-9384-4E0E-99E8-7CD2A70722BA}"/>
              </a:ext>
            </a:extLst>
          </p:cNvPr>
          <p:cNvSpPr>
            <a:spLocks/>
          </p:cNvSpPr>
          <p:nvPr/>
        </p:nvSpPr>
        <p:spPr bwMode="auto">
          <a:xfrm>
            <a:off x="578904" y="2690805"/>
            <a:ext cx="13097" cy="13097"/>
          </a:xfrm>
          <a:custGeom>
            <a:avLst/>
            <a:gdLst>
              <a:gd name="T0" fmla="*/ 48 w 48"/>
              <a:gd name="T1" fmla="*/ 24 h 49"/>
              <a:gd name="T2" fmla="*/ 48 w 48"/>
              <a:gd name="T3" fmla="*/ 24 h 49"/>
              <a:gd name="T4" fmla="*/ 24 w 48"/>
              <a:gd name="T5" fmla="*/ 0 h 49"/>
              <a:gd name="T6" fmla="*/ 0 w 48"/>
              <a:gd name="T7" fmla="*/ 24 h 49"/>
              <a:gd name="T8" fmla="*/ 24 w 48"/>
              <a:gd name="T9" fmla="*/ 49 h 49"/>
              <a:gd name="T10" fmla="*/ 48 w 48"/>
              <a:gd name="T11" fmla="*/ 24 h 49"/>
            </a:gdLst>
            <a:ahLst/>
            <a:cxnLst>
              <a:cxn ang="0">
                <a:pos x="T0" y="T1"/>
              </a:cxn>
              <a:cxn ang="0">
                <a:pos x="T2" y="T3"/>
              </a:cxn>
              <a:cxn ang="0">
                <a:pos x="T4" y="T5"/>
              </a:cxn>
              <a:cxn ang="0">
                <a:pos x="T6" y="T7"/>
              </a:cxn>
              <a:cxn ang="0">
                <a:pos x="T8" y="T9"/>
              </a:cxn>
              <a:cxn ang="0">
                <a:pos x="T10" y="T11"/>
              </a:cxn>
            </a:cxnLst>
            <a:rect l="0" t="0" r="r" b="b"/>
            <a:pathLst>
              <a:path w="48" h="49">
                <a:moveTo>
                  <a:pt x="48" y="24"/>
                </a:moveTo>
                <a:lnTo>
                  <a:pt x="48" y="24"/>
                </a:lnTo>
                <a:cubicBezTo>
                  <a:pt x="48" y="11"/>
                  <a:pt x="38" y="0"/>
                  <a:pt x="24" y="0"/>
                </a:cubicBezTo>
                <a:cubicBezTo>
                  <a:pt x="11" y="0"/>
                  <a:pt x="0" y="11"/>
                  <a:pt x="0" y="24"/>
                </a:cubicBezTo>
                <a:cubicBezTo>
                  <a:pt x="0" y="38"/>
                  <a:pt x="11" y="49"/>
                  <a:pt x="24" y="49"/>
                </a:cubicBezTo>
                <a:cubicBezTo>
                  <a:pt x="38" y="49"/>
                  <a:pt x="48" y="38"/>
                  <a:pt x="48" y="24"/>
                </a:cubicBez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504" name="Freeform 381">
            <a:extLst>
              <a:ext uri="{FF2B5EF4-FFF2-40B4-BE49-F238E27FC236}">
                <a16:creationId xmlns:a16="http://schemas.microsoft.com/office/drawing/2014/main" id="{EA092EC4-3945-408F-8822-00FBC234E974}"/>
              </a:ext>
            </a:extLst>
          </p:cNvPr>
          <p:cNvSpPr>
            <a:spLocks noEditPoints="1"/>
          </p:cNvSpPr>
          <p:nvPr/>
        </p:nvSpPr>
        <p:spPr bwMode="auto">
          <a:xfrm>
            <a:off x="466993" y="2571751"/>
            <a:ext cx="236919" cy="236919"/>
          </a:xfrm>
          <a:custGeom>
            <a:avLst/>
            <a:gdLst>
              <a:gd name="T0" fmla="*/ 95 w 860"/>
              <a:gd name="T1" fmla="*/ 23 h 861"/>
              <a:gd name="T2" fmla="*/ 95 w 860"/>
              <a:gd name="T3" fmla="*/ 168 h 861"/>
              <a:gd name="T4" fmla="*/ 95 w 860"/>
              <a:gd name="T5" fmla="*/ 23 h 861"/>
              <a:gd name="T6" fmla="*/ 95 w 860"/>
              <a:gd name="T7" fmla="*/ 191 h 861"/>
              <a:gd name="T8" fmla="*/ 95 w 860"/>
              <a:gd name="T9" fmla="*/ 0 h 861"/>
              <a:gd name="T10" fmla="*/ 95 w 860"/>
              <a:gd name="T11" fmla="*/ 191 h 861"/>
              <a:gd name="T12" fmla="*/ 682 w 860"/>
              <a:gd name="T13" fmla="*/ 442 h 861"/>
              <a:gd name="T14" fmla="*/ 620 w 860"/>
              <a:gd name="T15" fmla="*/ 430 h 861"/>
              <a:gd name="T16" fmla="*/ 682 w 860"/>
              <a:gd name="T17" fmla="*/ 419 h 861"/>
              <a:gd name="T18" fmla="*/ 682 w 860"/>
              <a:gd name="T19" fmla="*/ 107 h 861"/>
              <a:gd name="T20" fmla="*/ 243 w 860"/>
              <a:gd name="T21" fmla="*/ 96 h 861"/>
              <a:gd name="T22" fmla="*/ 682 w 860"/>
              <a:gd name="T23" fmla="*/ 84 h 861"/>
              <a:gd name="T24" fmla="*/ 682 w 860"/>
              <a:gd name="T25" fmla="*/ 442 h 861"/>
              <a:gd name="T26" fmla="*/ 430 w 860"/>
              <a:gd name="T27" fmla="*/ 518 h 861"/>
              <a:gd name="T28" fmla="*/ 419 w 860"/>
              <a:gd name="T29" fmla="*/ 453 h 861"/>
              <a:gd name="T30" fmla="*/ 442 w 860"/>
              <a:gd name="T31" fmla="*/ 453 h 861"/>
              <a:gd name="T32" fmla="*/ 430 w 860"/>
              <a:gd name="T33" fmla="*/ 518 h 861"/>
              <a:gd name="T34" fmla="*/ 430 w 860"/>
              <a:gd name="T35" fmla="*/ 212 h 861"/>
              <a:gd name="T36" fmla="*/ 374 w 860"/>
              <a:gd name="T37" fmla="*/ 335 h 861"/>
              <a:gd name="T38" fmla="*/ 486 w 860"/>
              <a:gd name="T39" fmla="*/ 335 h 861"/>
              <a:gd name="T40" fmla="*/ 430 w 860"/>
              <a:gd name="T41" fmla="*/ 212 h 861"/>
              <a:gd name="T42" fmla="*/ 430 w 860"/>
              <a:gd name="T43" fmla="*/ 347 h 861"/>
              <a:gd name="T44" fmla="*/ 430 w 860"/>
              <a:gd name="T45" fmla="*/ 593 h 861"/>
              <a:gd name="T46" fmla="*/ 430 w 860"/>
              <a:gd name="T47" fmla="*/ 347 h 861"/>
              <a:gd name="T48" fmla="*/ 430 w 860"/>
              <a:gd name="T49" fmla="*/ 616 h 861"/>
              <a:gd name="T50" fmla="*/ 351 w 860"/>
              <a:gd name="T51" fmla="*/ 347 h 861"/>
              <a:gd name="T52" fmla="*/ 430 w 860"/>
              <a:gd name="T53" fmla="*/ 189 h 861"/>
              <a:gd name="T54" fmla="*/ 509 w 860"/>
              <a:gd name="T55" fmla="*/ 347 h 861"/>
              <a:gd name="T56" fmla="*/ 430 w 860"/>
              <a:gd name="T57" fmla="*/ 616 h 861"/>
              <a:gd name="T58" fmla="*/ 605 w 860"/>
              <a:gd name="T59" fmla="*/ 777 h 861"/>
              <a:gd name="T60" fmla="*/ 0 w 860"/>
              <a:gd name="T61" fmla="*/ 598 h 861"/>
              <a:gd name="T62" fmla="*/ 228 w 860"/>
              <a:gd name="T63" fmla="*/ 419 h 861"/>
              <a:gd name="T64" fmla="*/ 228 w 860"/>
              <a:gd name="T65" fmla="*/ 442 h 861"/>
              <a:gd name="T66" fmla="*/ 23 w 860"/>
              <a:gd name="T67" fmla="*/ 598 h 861"/>
              <a:gd name="T68" fmla="*/ 605 w 860"/>
              <a:gd name="T69" fmla="*/ 754 h 861"/>
              <a:gd name="T70" fmla="*/ 605 w 860"/>
              <a:gd name="T71" fmla="*/ 777 h 861"/>
              <a:gd name="T72" fmla="*/ 765 w 860"/>
              <a:gd name="T73" fmla="*/ 694 h 861"/>
              <a:gd name="T74" fmla="*/ 765 w 860"/>
              <a:gd name="T75" fmla="*/ 838 h 861"/>
              <a:gd name="T76" fmla="*/ 765 w 860"/>
              <a:gd name="T77" fmla="*/ 694 h 861"/>
              <a:gd name="T78" fmla="*/ 765 w 860"/>
              <a:gd name="T79" fmla="*/ 861 h 861"/>
              <a:gd name="T80" fmla="*/ 765 w 860"/>
              <a:gd name="T81" fmla="*/ 671 h 861"/>
              <a:gd name="T82" fmla="*/ 765 w 860"/>
              <a:gd name="T83" fmla="*/ 861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60" h="861">
                <a:moveTo>
                  <a:pt x="95" y="23"/>
                </a:moveTo>
                <a:lnTo>
                  <a:pt x="95" y="23"/>
                </a:lnTo>
                <a:cubicBezTo>
                  <a:pt x="55" y="23"/>
                  <a:pt x="23" y="56"/>
                  <a:pt x="23" y="96"/>
                </a:cubicBezTo>
                <a:cubicBezTo>
                  <a:pt x="23" y="136"/>
                  <a:pt x="55" y="168"/>
                  <a:pt x="95" y="168"/>
                </a:cubicBezTo>
                <a:cubicBezTo>
                  <a:pt x="135" y="168"/>
                  <a:pt x="167" y="136"/>
                  <a:pt x="167" y="96"/>
                </a:cubicBezTo>
                <a:cubicBezTo>
                  <a:pt x="167" y="56"/>
                  <a:pt x="135" y="23"/>
                  <a:pt x="95" y="23"/>
                </a:cubicBezTo>
                <a:close/>
                <a:moveTo>
                  <a:pt x="95" y="191"/>
                </a:moveTo>
                <a:lnTo>
                  <a:pt x="95" y="191"/>
                </a:lnTo>
                <a:cubicBezTo>
                  <a:pt x="42" y="191"/>
                  <a:pt x="0" y="148"/>
                  <a:pt x="0" y="96"/>
                </a:cubicBezTo>
                <a:cubicBezTo>
                  <a:pt x="0" y="43"/>
                  <a:pt x="42" y="0"/>
                  <a:pt x="95" y="0"/>
                </a:cubicBezTo>
                <a:cubicBezTo>
                  <a:pt x="147" y="0"/>
                  <a:pt x="190" y="43"/>
                  <a:pt x="190" y="96"/>
                </a:cubicBezTo>
                <a:cubicBezTo>
                  <a:pt x="190" y="148"/>
                  <a:pt x="147" y="191"/>
                  <a:pt x="95" y="191"/>
                </a:cubicBezTo>
                <a:close/>
                <a:moveTo>
                  <a:pt x="682" y="442"/>
                </a:moveTo>
                <a:lnTo>
                  <a:pt x="682" y="442"/>
                </a:lnTo>
                <a:lnTo>
                  <a:pt x="632" y="442"/>
                </a:lnTo>
                <a:cubicBezTo>
                  <a:pt x="625" y="442"/>
                  <a:pt x="620" y="437"/>
                  <a:pt x="620" y="430"/>
                </a:cubicBezTo>
                <a:cubicBezTo>
                  <a:pt x="620" y="424"/>
                  <a:pt x="625" y="419"/>
                  <a:pt x="632" y="419"/>
                </a:cubicBezTo>
                <a:lnTo>
                  <a:pt x="682" y="419"/>
                </a:lnTo>
                <a:cubicBezTo>
                  <a:pt x="768" y="419"/>
                  <a:pt x="838" y="349"/>
                  <a:pt x="838" y="263"/>
                </a:cubicBezTo>
                <a:cubicBezTo>
                  <a:pt x="838" y="177"/>
                  <a:pt x="768" y="107"/>
                  <a:pt x="682" y="107"/>
                </a:cubicBezTo>
                <a:lnTo>
                  <a:pt x="255" y="107"/>
                </a:lnTo>
                <a:cubicBezTo>
                  <a:pt x="248" y="107"/>
                  <a:pt x="243" y="102"/>
                  <a:pt x="243" y="96"/>
                </a:cubicBezTo>
                <a:cubicBezTo>
                  <a:pt x="243" y="89"/>
                  <a:pt x="248" y="84"/>
                  <a:pt x="255" y="84"/>
                </a:cubicBezTo>
                <a:lnTo>
                  <a:pt x="682" y="84"/>
                </a:lnTo>
                <a:cubicBezTo>
                  <a:pt x="780" y="84"/>
                  <a:pt x="860" y="164"/>
                  <a:pt x="860" y="263"/>
                </a:cubicBezTo>
                <a:cubicBezTo>
                  <a:pt x="860" y="362"/>
                  <a:pt x="780" y="442"/>
                  <a:pt x="682" y="442"/>
                </a:cubicBezTo>
                <a:close/>
                <a:moveTo>
                  <a:pt x="430" y="518"/>
                </a:moveTo>
                <a:lnTo>
                  <a:pt x="430" y="518"/>
                </a:lnTo>
                <a:cubicBezTo>
                  <a:pt x="424" y="518"/>
                  <a:pt x="419" y="513"/>
                  <a:pt x="419" y="506"/>
                </a:cubicBezTo>
                <a:lnTo>
                  <a:pt x="419" y="453"/>
                </a:lnTo>
                <a:cubicBezTo>
                  <a:pt x="419" y="447"/>
                  <a:pt x="424" y="442"/>
                  <a:pt x="430" y="442"/>
                </a:cubicBezTo>
                <a:cubicBezTo>
                  <a:pt x="436" y="442"/>
                  <a:pt x="442" y="447"/>
                  <a:pt x="442" y="453"/>
                </a:cubicBezTo>
                <a:lnTo>
                  <a:pt x="442" y="506"/>
                </a:lnTo>
                <a:cubicBezTo>
                  <a:pt x="442" y="513"/>
                  <a:pt x="436" y="518"/>
                  <a:pt x="430" y="518"/>
                </a:cubicBezTo>
                <a:close/>
                <a:moveTo>
                  <a:pt x="430" y="212"/>
                </a:moveTo>
                <a:lnTo>
                  <a:pt x="430" y="212"/>
                </a:lnTo>
                <a:cubicBezTo>
                  <a:pt x="399" y="212"/>
                  <a:pt x="374" y="237"/>
                  <a:pt x="374" y="268"/>
                </a:cubicBezTo>
                <a:lnTo>
                  <a:pt x="374" y="335"/>
                </a:lnTo>
                <a:cubicBezTo>
                  <a:pt x="392" y="328"/>
                  <a:pt x="410" y="324"/>
                  <a:pt x="430" y="324"/>
                </a:cubicBezTo>
                <a:cubicBezTo>
                  <a:pt x="450" y="324"/>
                  <a:pt x="469" y="328"/>
                  <a:pt x="486" y="335"/>
                </a:cubicBezTo>
                <a:lnTo>
                  <a:pt x="486" y="268"/>
                </a:lnTo>
                <a:cubicBezTo>
                  <a:pt x="486" y="237"/>
                  <a:pt x="461" y="212"/>
                  <a:pt x="430" y="212"/>
                </a:cubicBezTo>
                <a:close/>
                <a:moveTo>
                  <a:pt x="430" y="347"/>
                </a:moveTo>
                <a:lnTo>
                  <a:pt x="430" y="347"/>
                </a:lnTo>
                <a:cubicBezTo>
                  <a:pt x="362" y="347"/>
                  <a:pt x="307" y="402"/>
                  <a:pt x="307" y="470"/>
                </a:cubicBezTo>
                <a:cubicBezTo>
                  <a:pt x="307" y="538"/>
                  <a:pt x="362" y="593"/>
                  <a:pt x="430" y="593"/>
                </a:cubicBezTo>
                <a:cubicBezTo>
                  <a:pt x="498" y="593"/>
                  <a:pt x="553" y="538"/>
                  <a:pt x="553" y="470"/>
                </a:cubicBezTo>
                <a:cubicBezTo>
                  <a:pt x="553" y="402"/>
                  <a:pt x="498" y="347"/>
                  <a:pt x="430" y="347"/>
                </a:cubicBezTo>
                <a:close/>
                <a:moveTo>
                  <a:pt x="430" y="616"/>
                </a:moveTo>
                <a:lnTo>
                  <a:pt x="430" y="616"/>
                </a:lnTo>
                <a:cubicBezTo>
                  <a:pt x="350" y="616"/>
                  <a:pt x="284" y="551"/>
                  <a:pt x="284" y="470"/>
                </a:cubicBezTo>
                <a:cubicBezTo>
                  <a:pt x="284" y="418"/>
                  <a:pt x="311" y="373"/>
                  <a:pt x="351" y="347"/>
                </a:cubicBezTo>
                <a:lnTo>
                  <a:pt x="351" y="268"/>
                </a:lnTo>
                <a:cubicBezTo>
                  <a:pt x="351" y="224"/>
                  <a:pt x="387" y="189"/>
                  <a:pt x="430" y="189"/>
                </a:cubicBezTo>
                <a:cubicBezTo>
                  <a:pt x="473" y="189"/>
                  <a:pt x="509" y="224"/>
                  <a:pt x="509" y="268"/>
                </a:cubicBezTo>
                <a:lnTo>
                  <a:pt x="509" y="347"/>
                </a:lnTo>
                <a:cubicBezTo>
                  <a:pt x="549" y="373"/>
                  <a:pt x="576" y="418"/>
                  <a:pt x="576" y="470"/>
                </a:cubicBezTo>
                <a:cubicBezTo>
                  <a:pt x="576" y="551"/>
                  <a:pt x="511" y="616"/>
                  <a:pt x="430" y="616"/>
                </a:cubicBezTo>
                <a:close/>
                <a:moveTo>
                  <a:pt x="605" y="777"/>
                </a:moveTo>
                <a:lnTo>
                  <a:pt x="605" y="777"/>
                </a:lnTo>
                <a:lnTo>
                  <a:pt x="179" y="777"/>
                </a:lnTo>
                <a:cubicBezTo>
                  <a:pt x="80" y="777"/>
                  <a:pt x="0" y="697"/>
                  <a:pt x="0" y="598"/>
                </a:cubicBezTo>
                <a:cubicBezTo>
                  <a:pt x="0" y="500"/>
                  <a:pt x="80" y="419"/>
                  <a:pt x="179" y="419"/>
                </a:cubicBezTo>
                <a:lnTo>
                  <a:pt x="228" y="419"/>
                </a:lnTo>
                <a:cubicBezTo>
                  <a:pt x="235" y="419"/>
                  <a:pt x="240" y="424"/>
                  <a:pt x="240" y="431"/>
                </a:cubicBezTo>
                <a:cubicBezTo>
                  <a:pt x="240" y="437"/>
                  <a:pt x="235" y="442"/>
                  <a:pt x="228" y="442"/>
                </a:cubicBezTo>
                <a:lnTo>
                  <a:pt x="179" y="442"/>
                </a:lnTo>
                <a:cubicBezTo>
                  <a:pt x="93" y="442"/>
                  <a:pt x="23" y="512"/>
                  <a:pt x="23" y="598"/>
                </a:cubicBezTo>
                <a:cubicBezTo>
                  <a:pt x="23" y="684"/>
                  <a:pt x="93" y="754"/>
                  <a:pt x="179" y="754"/>
                </a:cubicBezTo>
                <a:lnTo>
                  <a:pt x="605" y="754"/>
                </a:lnTo>
                <a:cubicBezTo>
                  <a:pt x="612" y="754"/>
                  <a:pt x="617" y="759"/>
                  <a:pt x="617" y="765"/>
                </a:cubicBezTo>
                <a:cubicBezTo>
                  <a:pt x="617" y="772"/>
                  <a:pt x="612" y="777"/>
                  <a:pt x="605" y="777"/>
                </a:cubicBezTo>
                <a:close/>
                <a:moveTo>
                  <a:pt x="765" y="694"/>
                </a:moveTo>
                <a:lnTo>
                  <a:pt x="765" y="694"/>
                </a:lnTo>
                <a:cubicBezTo>
                  <a:pt x="725" y="694"/>
                  <a:pt x="693" y="726"/>
                  <a:pt x="693" y="766"/>
                </a:cubicBezTo>
                <a:cubicBezTo>
                  <a:pt x="693" y="806"/>
                  <a:pt x="725" y="838"/>
                  <a:pt x="765" y="838"/>
                </a:cubicBezTo>
                <a:cubicBezTo>
                  <a:pt x="805" y="838"/>
                  <a:pt x="837" y="806"/>
                  <a:pt x="837" y="766"/>
                </a:cubicBezTo>
                <a:cubicBezTo>
                  <a:pt x="837" y="726"/>
                  <a:pt x="805" y="694"/>
                  <a:pt x="765" y="694"/>
                </a:cubicBezTo>
                <a:close/>
                <a:moveTo>
                  <a:pt x="765" y="861"/>
                </a:moveTo>
                <a:lnTo>
                  <a:pt x="765" y="861"/>
                </a:lnTo>
                <a:cubicBezTo>
                  <a:pt x="713" y="861"/>
                  <a:pt x="670" y="818"/>
                  <a:pt x="670" y="766"/>
                </a:cubicBezTo>
                <a:cubicBezTo>
                  <a:pt x="670" y="713"/>
                  <a:pt x="713" y="671"/>
                  <a:pt x="765" y="671"/>
                </a:cubicBezTo>
                <a:cubicBezTo>
                  <a:pt x="818" y="671"/>
                  <a:pt x="860" y="713"/>
                  <a:pt x="860" y="766"/>
                </a:cubicBezTo>
                <a:cubicBezTo>
                  <a:pt x="860" y="818"/>
                  <a:pt x="818" y="861"/>
                  <a:pt x="765" y="861"/>
                </a:cubicBez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505" name="Freeform 382">
            <a:extLst>
              <a:ext uri="{FF2B5EF4-FFF2-40B4-BE49-F238E27FC236}">
                <a16:creationId xmlns:a16="http://schemas.microsoft.com/office/drawing/2014/main" id="{E24D063F-C7E8-4C7E-8AB6-4CF13280D264}"/>
              </a:ext>
            </a:extLst>
          </p:cNvPr>
          <p:cNvSpPr>
            <a:spLocks/>
          </p:cNvSpPr>
          <p:nvPr/>
        </p:nvSpPr>
        <p:spPr bwMode="auto">
          <a:xfrm>
            <a:off x="320555" y="2272923"/>
            <a:ext cx="1595334" cy="217871"/>
          </a:xfrm>
          <a:custGeom>
            <a:avLst/>
            <a:gdLst>
              <a:gd name="T0" fmla="*/ 5806 w 5806"/>
              <a:gd name="T1" fmla="*/ 793 h 793"/>
              <a:gd name="T2" fmla="*/ 5806 w 5806"/>
              <a:gd name="T3" fmla="*/ 793 h 793"/>
              <a:gd name="T4" fmla="*/ 0 w 5806"/>
              <a:gd name="T5" fmla="*/ 793 h 793"/>
              <a:gd name="T6" fmla="*/ 0 w 5806"/>
              <a:gd name="T7" fmla="*/ 0 h 793"/>
              <a:gd name="T8" fmla="*/ 5806 w 5806"/>
              <a:gd name="T9" fmla="*/ 0 h 793"/>
              <a:gd name="T10" fmla="*/ 5806 w 5806"/>
              <a:gd name="T11" fmla="*/ 793 h 793"/>
            </a:gdLst>
            <a:ahLst/>
            <a:cxnLst>
              <a:cxn ang="0">
                <a:pos x="T0" y="T1"/>
              </a:cxn>
              <a:cxn ang="0">
                <a:pos x="T2" y="T3"/>
              </a:cxn>
              <a:cxn ang="0">
                <a:pos x="T4" y="T5"/>
              </a:cxn>
              <a:cxn ang="0">
                <a:pos x="T6" y="T7"/>
              </a:cxn>
              <a:cxn ang="0">
                <a:pos x="T8" y="T9"/>
              </a:cxn>
              <a:cxn ang="0">
                <a:pos x="T10" y="T11"/>
              </a:cxn>
            </a:cxnLst>
            <a:rect l="0" t="0" r="r" b="b"/>
            <a:pathLst>
              <a:path w="5806" h="793">
                <a:moveTo>
                  <a:pt x="5806" y="793"/>
                </a:moveTo>
                <a:lnTo>
                  <a:pt x="5806" y="793"/>
                </a:lnTo>
                <a:lnTo>
                  <a:pt x="0" y="793"/>
                </a:lnTo>
                <a:lnTo>
                  <a:pt x="0" y="0"/>
                </a:lnTo>
                <a:lnTo>
                  <a:pt x="5806" y="0"/>
                </a:lnTo>
                <a:lnTo>
                  <a:pt x="5806" y="793"/>
                </a:lnTo>
                <a:close/>
              </a:path>
            </a:pathLst>
          </a:custGeom>
          <a:solidFill>
            <a:srgbClr val="CCCCCC"/>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506" name="Freeform 383">
            <a:extLst>
              <a:ext uri="{FF2B5EF4-FFF2-40B4-BE49-F238E27FC236}">
                <a16:creationId xmlns:a16="http://schemas.microsoft.com/office/drawing/2014/main" id="{97F75A9E-50BD-45D3-A2F0-BDB2F4638DFB}"/>
              </a:ext>
            </a:extLst>
          </p:cNvPr>
          <p:cNvSpPr>
            <a:spLocks noEditPoints="1"/>
          </p:cNvSpPr>
          <p:nvPr/>
        </p:nvSpPr>
        <p:spPr bwMode="auto">
          <a:xfrm>
            <a:off x="318174" y="2270542"/>
            <a:ext cx="1600096" cy="222633"/>
          </a:xfrm>
          <a:custGeom>
            <a:avLst/>
            <a:gdLst>
              <a:gd name="T0" fmla="*/ 15 w 5820"/>
              <a:gd name="T1" fmla="*/ 793 h 808"/>
              <a:gd name="T2" fmla="*/ 15 w 5820"/>
              <a:gd name="T3" fmla="*/ 793 h 808"/>
              <a:gd name="T4" fmla="*/ 5805 w 5820"/>
              <a:gd name="T5" fmla="*/ 793 h 808"/>
              <a:gd name="T6" fmla="*/ 5805 w 5820"/>
              <a:gd name="T7" fmla="*/ 15 h 808"/>
              <a:gd name="T8" fmla="*/ 15 w 5820"/>
              <a:gd name="T9" fmla="*/ 15 h 808"/>
              <a:gd name="T10" fmla="*/ 15 w 5820"/>
              <a:gd name="T11" fmla="*/ 793 h 808"/>
              <a:gd name="T12" fmla="*/ 5820 w 5820"/>
              <a:gd name="T13" fmla="*/ 808 h 808"/>
              <a:gd name="T14" fmla="*/ 5820 w 5820"/>
              <a:gd name="T15" fmla="*/ 808 h 808"/>
              <a:gd name="T16" fmla="*/ 0 w 5820"/>
              <a:gd name="T17" fmla="*/ 808 h 808"/>
              <a:gd name="T18" fmla="*/ 0 w 5820"/>
              <a:gd name="T19" fmla="*/ 0 h 808"/>
              <a:gd name="T20" fmla="*/ 5820 w 5820"/>
              <a:gd name="T21" fmla="*/ 0 h 808"/>
              <a:gd name="T22" fmla="*/ 5820 w 5820"/>
              <a:gd name="T23" fmla="*/ 808 h 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20" h="808">
                <a:moveTo>
                  <a:pt x="15" y="793"/>
                </a:moveTo>
                <a:lnTo>
                  <a:pt x="15" y="793"/>
                </a:lnTo>
                <a:lnTo>
                  <a:pt x="5805" y="793"/>
                </a:lnTo>
                <a:lnTo>
                  <a:pt x="5805" y="15"/>
                </a:lnTo>
                <a:lnTo>
                  <a:pt x="15" y="15"/>
                </a:lnTo>
                <a:lnTo>
                  <a:pt x="15" y="793"/>
                </a:lnTo>
                <a:close/>
                <a:moveTo>
                  <a:pt x="5820" y="808"/>
                </a:moveTo>
                <a:lnTo>
                  <a:pt x="5820" y="808"/>
                </a:lnTo>
                <a:lnTo>
                  <a:pt x="0" y="808"/>
                </a:lnTo>
                <a:lnTo>
                  <a:pt x="0" y="0"/>
                </a:lnTo>
                <a:lnTo>
                  <a:pt x="5820" y="0"/>
                </a:lnTo>
                <a:lnTo>
                  <a:pt x="5820" y="808"/>
                </a:lnTo>
                <a:close/>
              </a:path>
            </a:pathLst>
          </a:custGeom>
          <a:solidFill>
            <a:srgbClr val="CCCCCC"/>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507" name="Freeform 384">
            <a:extLst>
              <a:ext uri="{FF2B5EF4-FFF2-40B4-BE49-F238E27FC236}">
                <a16:creationId xmlns:a16="http://schemas.microsoft.com/office/drawing/2014/main" id="{4EA184F2-5BBA-49B8-A636-C6937FB4EB27}"/>
              </a:ext>
            </a:extLst>
          </p:cNvPr>
          <p:cNvSpPr>
            <a:spLocks/>
          </p:cNvSpPr>
          <p:nvPr/>
        </p:nvSpPr>
        <p:spPr bwMode="auto">
          <a:xfrm>
            <a:off x="902733" y="2356262"/>
            <a:ext cx="52384" cy="63099"/>
          </a:xfrm>
          <a:custGeom>
            <a:avLst/>
            <a:gdLst>
              <a:gd name="T0" fmla="*/ 152 w 189"/>
              <a:gd name="T1" fmla="*/ 193 h 231"/>
              <a:gd name="T2" fmla="*/ 152 w 189"/>
              <a:gd name="T3" fmla="*/ 193 h 231"/>
              <a:gd name="T4" fmla="*/ 151 w 189"/>
              <a:gd name="T5" fmla="*/ 193 h 231"/>
              <a:gd name="T6" fmla="*/ 92 w 189"/>
              <a:gd name="T7" fmla="*/ 231 h 231"/>
              <a:gd name="T8" fmla="*/ 0 w 189"/>
              <a:gd name="T9" fmla="*/ 116 h 231"/>
              <a:gd name="T10" fmla="*/ 100 w 189"/>
              <a:gd name="T11" fmla="*/ 0 h 231"/>
              <a:gd name="T12" fmla="*/ 184 w 189"/>
              <a:gd name="T13" fmla="*/ 51 h 231"/>
              <a:gd name="T14" fmla="*/ 150 w 189"/>
              <a:gd name="T15" fmla="*/ 71 h 231"/>
              <a:gd name="T16" fmla="*/ 100 w 189"/>
              <a:gd name="T17" fmla="*/ 38 h 231"/>
              <a:gd name="T18" fmla="*/ 45 w 189"/>
              <a:gd name="T19" fmla="*/ 98 h 231"/>
              <a:gd name="T20" fmla="*/ 45 w 189"/>
              <a:gd name="T21" fmla="*/ 134 h 231"/>
              <a:gd name="T22" fmla="*/ 100 w 189"/>
              <a:gd name="T23" fmla="*/ 194 h 231"/>
              <a:gd name="T24" fmla="*/ 148 w 189"/>
              <a:gd name="T25" fmla="*/ 156 h 231"/>
              <a:gd name="T26" fmla="*/ 148 w 189"/>
              <a:gd name="T27" fmla="*/ 141 h 231"/>
              <a:gd name="T28" fmla="*/ 104 w 189"/>
              <a:gd name="T29" fmla="*/ 141 h 231"/>
              <a:gd name="T30" fmla="*/ 104 w 189"/>
              <a:gd name="T31" fmla="*/ 106 h 231"/>
              <a:gd name="T32" fmla="*/ 189 w 189"/>
              <a:gd name="T33" fmla="*/ 106 h 231"/>
              <a:gd name="T34" fmla="*/ 189 w 189"/>
              <a:gd name="T35" fmla="*/ 227 h 231"/>
              <a:gd name="T36" fmla="*/ 152 w 189"/>
              <a:gd name="T37" fmla="*/ 227 h 231"/>
              <a:gd name="T38" fmla="*/ 152 w 189"/>
              <a:gd name="T39" fmla="*/ 19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9" h="231">
                <a:moveTo>
                  <a:pt x="152" y="193"/>
                </a:moveTo>
                <a:lnTo>
                  <a:pt x="152" y="193"/>
                </a:lnTo>
                <a:lnTo>
                  <a:pt x="151" y="193"/>
                </a:lnTo>
                <a:cubicBezTo>
                  <a:pt x="147" y="215"/>
                  <a:pt x="126" y="231"/>
                  <a:pt x="92" y="231"/>
                </a:cubicBezTo>
                <a:cubicBezTo>
                  <a:pt x="40" y="231"/>
                  <a:pt x="0" y="191"/>
                  <a:pt x="0" y="116"/>
                </a:cubicBezTo>
                <a:cubicBezTo>
                  <a:pt x="0" y="41"/>
                  <a:pt x="40" y="0"/>
                  <a:pt x="100" y="0"/>
                </a:cubicBezTo>
                <a:cubicBezTo>
                  <a:pt x="139" y="0"/>
                  <a:pt x="168" y="18"/>
                  <a:pt x="184" y="51"/>
                </a:cubicBezTo>
                <a:lnTo>
                  <a:pt x="150" y="71"/>
                </a:lnTo>
                <a:cubicBezTo>
                  <a:pt x="142" y="52"/>
                  <a:pt x="126" y="38"/>
                  <a:pt x="100" y="38"/>
                </a:cubicBezTo>
                <a:cubicBezTo>
                  <a:pt x="67" y="38"/>
                  <a:pt x="45" y="58"/>
                  <a:pt x="45" y="98"/>
                </a:cubicBezTo>
                <a:lnTo>
                  <a:pt x="45" y="134"/>
                </a:lnTo>
                <a:cubicBezTo>
                  <a:pt x="45" y="173"/>
                  <a:pt x="67" y="194"/>
                  <a:pt x="100" y="194"/>
                </a:cubicBezTo>
                <a:cubicBezTo>
                  <a:pt x="127" y="194"/>
                  <a:pt x="148" y="181"/>
                  <a:pt x="148" y="156"/>
                </a:cubicBezTo>
                <a:lnTo>
                  <a:pt x="148" y="141"/>
                </a:lnTo>
                <a:lnTo>
                  <a:pt x="104" y="141"/>
                </a:lnTo>
                <a:lnTo>
                  <a:pt x="104" y="106"/>
                </a:lnTo>
                <a:lnTo>
                  <a:pt x="189" y="106"/>
                </a:lnTo>
                <a:lnTo>
                  <a:pt x="189" y="227"/>
                </a:lnTo>
                <a:lnTo>
                  <a:pt x="152" y="227"/>
                </a:lnTo>
                <a:lnTo>
                  <a:pt x="152" y="193"/>
                </a:lnTo>
                <a:close/>
              </a:path>
            </a:pathLst>
          </a:custGeom>
          <a:solidFill>
            <a:srgbClr val="FFFFFF"/>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508" name="Freeform 385">
            <a:extLst>
              <a:ext uri="{FF2B5EF4-FFF2-40B4-BE49-F238E27FC236}">
                <a16:creationId xmlns:a16="http://schemas.microsoft.com/office/drawing/2014/main" id="{19008BAB-64FE-4BF6-A905-D5E3E80755A8}"/>
              </a:ext>
            </a:extLst>
          </p:cNvPr>
          <p:cNvSpPr>
            <a:spLocks noEditPoints="1"/>
          </p:cNvSpPr>
          <p:nvPr/>
        </p:nvSpPr>
        <p:spPr bwMode="auto">
          <a:xfrm>
            <a:off x="962261" y="2357452"/>
            <a:ext cx="55956" cy="60718"/>
          </a:xfrm>
          <a:custGeom>
            <a:avLst/>
            <a:gdLst>
              <a:gd name="T0" fmla="*/ 101 w 202"/>
              <a:gd name="T1" fmla="*/ 38 h 223"/>
              <a:gd name="T2" fmla="*/ 101 w 202"/>
              <a:gd name="T3" fmla="*/ 38 h 223"/>
              <a:gd name="T4" fmla="*/ 99 w 202"/>
              <a:gd name="T5" fmla="*/ 38 h 223"/>
              <a:gd name="T6" fmla="*/ 71 w 202"/>
              <a:gd name="T7" fmla="*/ 130 h 223"/>
              <a:gd name="T8" fmla="*/ 130 w 202"/>
              <a:gd name="T9" fmla="*/ 130 h 223"/>
              <a:gd name="T10" fmla="*/ 101 w 202"/>
              <a:gd name="T11" fmla="*/ 38 h 223"/>
              <a:gd name="T12" fmla="*/ 158 w 202"/>
              <a:gd name="T13" fmla="*/ 223 h 223"/>
              <a:gd name="T14" fmla="*/ 158 w 202"/>
              <a:gd name="T15" fmla="*/ 223 h 223"/>
              <a:gd name="T16" fmla="*/ 140 w 202"/>
              <a:gd name="T17" fmla="*/ 166 h 223"/>
              <a:gd name="T18" fmla="*/ 61 w 202"/>
              <a:gd name="T19" fmla="*/ 166 h 223"/>
              <a:gd name="T20" fmla="*/ 43 w 202"/>
              <a:gd name="T21" fmla="*/ 223 h 223"/>
              <a:gd name="T22" fmla="*/ 0 w 202"/>
              <a:gd name="T23" fmla="*/ 223 h 223"/>
              <a:gd name="T24" fmla="*/ 75 w 202"/>
              <a:gd name="T25" fmla="*/ 0 h 223"/>
              <a:gd name="T26" fmla="*/ 128 w 202"/>
              <a:gd name="T27" fmla="*/ 0 h 223"/>
              <a:gd name="T28" fmla="*/ 202 w 202"/>
              <a:gd name="T29" fmla="*/ 223 h 223"/>
              <a:gd name="T30" fmla="*/ 158 w 202"/>
              <a:gd name="T31" fmla="*/ 22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2" h="223">
                <a:moveTo>
                  <a:pt x="101" y="38"/>
                </a:moveTo>
                <a:lnTo>
                  <a:pt x="101" y="38"/>
                </a:lnTo>
                <a:lnTo>
                  <a:pt x="99" y="38"/>
                </a:lnTo>
                <a:lnTo>
                  <a:pt x="71" y="130"/>
                </a:lnTo>
                <a:lnTo>
                  <a:pt x="130" y="130"/>
                </a:lnTo>
                <a:lnTo>
                  <a:pt x="101" y="38"/>
                </a:lnTo>
                <a:close/>
                <a:moveTo>
                  <a:pt x="158" y="223"/>
                </a:moveTo>
                <a:lnTo>
                  <a:pt x="158" y="223"/>
                </a:lnTo>
                <a:lnTo>
                  <a:pt x="140" y="166"/>
                </a:lnTo>
                <a:lnTo>
                  <a:pt x="61" y="166"/>
                </a:lnTo>
                <a:lnTo>
                  <a:pt x="43" y="223"/>
                </a:lnTo>
                <a:lnTo>
                  <a:pt x="0" y="223"/>
                </a:lnTo>
                <a:lnTo>
                  <a:pt x="75" y="0"/>
                </a:lnTo>
                <a:lnTo>
                  <a:pt x="128" y="0"/>
                </a:lnTo>
                <a:lnTo>
                  <a:pt x="202" y="223"/>
                </a:lnTo>
                <a:lnTo>
                  <a:pt x="158" y="223"/>
                </a:lnTo>
                <a:close/>
              </a:path>
            </a:pathLst>
          </a:custGeom>
          <a:solidFill>
            <a:srgbClr val="FFFFFF"/>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509" name="Freeform 386">
            <a:extLst>
              <a:ext uri="{FF2B5EF4-FFF2-40B4-BE49-F238E27FC236}">
                <a16:creationId xmlns:a16="http://schemas.microsoft.com/office/drawing/2014/main" id="{603532CC-D03C-48DE-AD7B-36BE5C6966D6}"/>
              </a:ext>
            </a:extLst>
          </p:cNvPr>
          <p:cNvSpPr>
            <a:spLocks/>
          </p:cNvSpPr>
          <p:nvPr/>
        </p:nvSpPr>
        <p:spPr bwMode="auto">
          <a:xfrm>
            <a:off x="1017025" y="2357452"/>
            <a:ext cx="46432" cy="60718"/>
          </a:xfrm>
          <a:custGeom>
            <a:avLst/>
            <a:gdLst>
              <a:gd name="T0" fmla="*/ 106 w 169"/>
              <a:gd name="T1" fmla="*/ 37 h 223"/>
              <a:gd name="T2" fmla="*/ 106 w 169"/>
              <a:gd name="T3" fmla="*/ 37 h 223"/>
              <a:gd name="T4" fmla="*/ 106 w 169"/>
              <a:gd name="T5" fmla="*/ 223 h 223"/>
              <a:gd name="T6" fmla="*/ 63 w 169"/>
              <a:gd name="T7" fmla="*/ 223 h 223"/>
              <a:gd name="T8" fmla="*/ 63 w 169"/>
              <a:gd name="T9" fmla="*/ 37 h 223"/>
              <a:gd name="T10" fmla="*/ 0 w 169"/>
              <a:gd name="T11" fmla="*/ 37 h 223"/>
              <a:gd name="T12" fmla="*/ 0 w 169"/>
              <a:gd name="T13" fmla="*/ 0 h 223"/>
              <a:gd name="T14" fmla="*/ 169 w 169"/>
              <a:gd name="T15" fmla="*/ 0 h 223"/>
              <a:gd name="T16" fmla="*/ 169 w 169"/>
              <a:gd name="T17" fmla="*/ 37 h 223"/>
              <a:gd name="T18" fmla="*/ 106 w 169"/>
              <a:gd name="T19" fmla="*/ 37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9" h="223">
                <a:moveTo>
                  <a:pt x="106" y="37"/>
                </a:moveTo>
                <a:lnTo>
                  <a:pt x="106" y="37"/>
                </a:lnTo>
                <a:lnTo>
                  <a:pt x="106" y="223"/>
                </a:lnTo>
                <a:lnTo>
                  <a:pt x="63" y="223"/>
                </a:lnTo>
                <a:lnTo>
                  <a:pt x="63" y="37"/>
                </a:lnTo>
                <a:lnTo>
                  <a:pt x="0" y="37"/>
                </a:lnTo>
                <a:lnTo>
                  <a:pt x="0" y="0"/>
                </a:lnTo>
                <a:lnTo>
                  <a:pt x="169" y="0"/>
                </a:lnTo>
                <a:lnTo>
                  <a:pt x="169" y="37"/>
                </a:lnTo>
                <a:lnTo>
                  <a:pt x="106" y="37"/>
                </a:lnTo>
                <a:close/>
              </a:path>
            </a:pathLst>
          </a:custGeom>
          <a:solidFill>
            <a:srgbClr val="FFFFFF"/>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510" name="Freeform 387">
            <a:extLst>
              <a:ext uri="{FF2B5EF4-FFF2-40B4-BE49-F238E27FC236}">
                <a16:creationId xmlns:a16="http://schemas.microsoft.com/office/drawing/2014/main" id="{28768A3A-F905-47F6-BE41-AB33C63A66A5}"/>
              </a:ext>
            </a:extLst>
          </p:cNvPr>
          <p:cNvSpPr>
            <a:spLocks/>
          </p:cNvSpPr>
          <p:nvPr/>
        </p:nvSpPr>
        <p:spPr bwMode="auto">
          <a:xfrm>
            <a:off x="1071791" y="2357452"/>
            <a:ext cx="41670" cy="60718"/>
          </a:xfrm>
          <a:custGeom>
            <a:avLst/>
            <a:gdLst>
              <a:gd name="T0" fmla="*/ 0 w 148"/>
              <a:gd name="T1" fmla="*/ 223 h 223"/>
              <a:gd name="T2" fmla="*/ 0 w 148"/>
              <a:gd name="T3" fmla="*/ 223 h 223"/>
              <a:gd name="T4" fmla="*/ 0 w 148"/>
              <a:gd name="T5" fmla="*/ 0 h 223"/>
              <a:gd name="T6" fmla="*/ 148 w 148"/>
              <a:gd name="T7" fmla="*/ 0 h 223"/>
              <a:gd name="T8" fmla="*/ 148 w 148"/>
              <a:gd name="T9" fmla="*/ 37 h 223"/>
              <a:gd name="T10" fmla="*/ 43 w 148"/>
              <a:gd name="T11" fmla="*/ 37 h 223"/>
              <a:gd name="T12" fmla="*/ 43 w 148"/>
              <a:gd name="T13" fmla="*/ 90 h 223"/>
              <a:gd name="T14" fmla="*/ 136 w 148"/>
              <a:gd name="T15" fmla="*/ 90 h 223"/>
              <a:gd name="T16" fmla="*/ 136 w 148"/>
              <a:gd name="T17" fmla="*/ 127 h 223"/>
              <a:gd name="T18" fmla="*/ 43 w 148"/>
              <a:gd name="T19" fmla="*/ 127 h 223"/>
              <a:gd name="T20" fmla="*/ 43 w 148"/>
              <a:gd name="T21" fmla="*/ 186 h 223"/>
              <a:gd name="T22" fmla="*/ 148 w 148"/>
              <a:gd name="T23" fmla="*/ 186 h 223"/>
              <a:gd name="T24" fmla="*/ 148 w 148"/>
              <a:gd name="T25" fmla="*/ 223 h 223"/>
              <a:gd name="T26" fmla="*/ 0 w 148"/>
              <a:gd name="T27" fmla="*/ 22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8" h="223">
                <a:moveTo>
                  <a:pt x="0" y="223"/>
                </a:moveTo>
                <a:lnTo>
                  <a:pt x="0" y="223"/>
                </a:lnTo>
                <a:lnTo>
                  <a:pt x="0" y="0"/>
                </a:lnTo>
                <a:lnTo>
                  <a:pt x="148" y="0"/>
                </a:lnTo>
                <a:lnTo>
                  <a:pt x="148" y="37"/>
                </a:lnTo>
                <a:lnTo>
                  <a:pt x="43" y="37"/>
                </a:lnTo>
                <a:lnTo>
                  <a:pt x="43" y="90"/>
                </a:lnTo>
                <a:lnTo>
                  <a:pt x="136" y="90"/>
                </a:lnTo>
                <a:lnTo>
                  <a:pt x="136" y="127"/>
                </a:lnTo>
                <a:lnTo>
                  <a:pt x="43" y="127"/>
                </a:lnTo>
                <a:lnTo>
                  <a:pt x="43" y="186"/>
                </a:lnTo>
                <a:lnTo>
                  <a:pt x="148" y="186"/>
                </a:lnTo>
                <a:lnTo>
                  <a:pt x="148" y="223"/>
                </a:lnTo>
                <a:lnTo>
                  <a:pt x="0" y="223"/>
                </a:lnTo>
                <a:close/>
              </a:path>
            </a:pathLst>
          </a:custGeom>
          <a:solidFill>
            <a:srgbClr val="FFFFFF"/>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511" name="Freeform 388">
            <a:extLst>
              <a:ext uri="{FF2B5EF4-FFF2-40B4-BE49-F238E27FC236}">
                <a16:creationId xmlns:a16="http://schemas.microsoft.com/office/drawing/2014/main" id="{0488C940-9621-4C2B-9344-780114C90D50}"/>
              </a:ext>
            </a:extLst>
          </p:cNvPr>
          <p:cNvSpPr>
            <a:spLocks/>
          </p:cNvSpPr>
          <p:nvPr/>
        </p:nvSpPr>
        <p:spPr bwMode="auto">
          <a:xfrm>
            <a:off x="1120604" y="2357452"/>
            <a:ext cx="78576" cy="60718"/>
          </a:xfrm>
          <a:custGeom>
            <a:avLst/>
            <a:gdLst>
              <a:gd name="T0" fmla="*/ 51 w 286"/>
              <a:gd name="T1" fmla="*/ 223 h 223"/>
              <a:gd name="T2" fmla="*/ 51 w 286"/>
              <a:gd name="T3" fmla="*/ 223 h 223"/>
              <a:gd name="T4" fmla="*/ 0 w 286"/>
              <a:gd name="T5" fmla="*/ 0 h 223"/>
              <a:gd name="T6" fmla="*/ 42 w 286"/>
              <a:gd name="T7" fmla="*/ 0 h 223"/>
              <a:gd name="T8" fmla="*/ 64 w 286"/>
              <a:gd name="T9" fmla="*/ 107 h 223"/>
              <a:gd name="T10" fmla="*/ 78 w 286"/>
              <a:gd name="T11" fmla="*/ 176 h 223"/>
              <a:gd name="T12" fmla="*/ 79 w 286"/>
              <a:gd name="T13" fmla="*/ 176 h 223"/>
              <a:gd name="T14" fmla="*/ 95 w 286"/>
              <a:gd name="T15" fmla="*/ 107 h 223"/>
              <a:gd name="T16" fmla="*/ 120 w 286"/>
              <a:gd name="T17" fmla="*/ 0 h 223"/>
              <a:gd name="T18" fmla="*/ 167 w 286"/>
              <a:gd name="T19" fmla="*/ 0 h 223"/>
              <a:gd name="T20" fmla="*/ 193 w 286"/>
              <a:gd name="T21" fmla="*/ 107 h 223"/>
              <a:gd name="T22" fmla="*/ 208 w 286"/>
              <a:gd name="T23" fmla="*/ 176 h 223"/>
              <a:gd name="T24" fmla="*/ 209 w 286"/>
              <a:gd name="T25" fmla="*/ 176 h 223"/>
              <a:gd name="T26" fmla="*/ 223 w 286"/>
              <a:gd name="T27" fmla="*/ 107 h 223"/>
              <a:gd name="T28" fmla="*/ 246 w 286"/>
              <a:gd name="T29" fmla="*/ 0 h 223"/>
              <a:gd name="T30" fmla="*/ 286 w 286"/>
              <a:gd name="T31" fmla="*/ 0 h 223"/>
              <a:gd name="T32" fmla="*/ 233 w 286"/>
              <a:gd name="T33" fmla="*/ 223 h 223"/>
              <a:gd name="T34" fmla="*/ 185 w 286"/>
              <a:gd name="T35" fmla="*/ 223 h 223"/>
              <a:gd name="T36" fmla="*/ 157 w 286"/>
              <a:gd name="T37" fmla="*/ 105 h 223"/>
              <a:gd name="T38" fmla="*/ 143 w 286"/>
              <a:gd name="T39" fmla="*/ 46 h 223"/>
              <a:gd name="T40" fmla="*/ 142 w 286"/>
              <a:gd name="T41" fmla="*/ 46 h 223"/>
              <a:gd name="T42" fmla="*/ 128 w 286"/>
              <a:gd name="T43" fmla="*/ 105 h 223"/>
              <a:gd name="T44" fmla="*/ 99 w 286"/>
              <a:gd name="T45" fmla="*/ 223 h 223"/>
              <a:gd name="T46" fmla="*/ 51 w 286"/>
              <a:gd name="T47" fmla="*/ 22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6" h="223">
                <a:moveTo>
                  <a:pt x="51" y="223"/>
                </a:moveTo>
                <a:lnTo>
                  <a:pt x="51" y="223"/>
                </a:lnTo>
                <a:lnTo>
                  <a:pt x="0" y="0"/>
                </a:lnTo>
                <a:lnTo>
                  <a:pt x="42" y="0"/>
                </a:lnTo>
                <a:lnTo>
                  <a:pt x="64" y="107"/>
                </a:lnTo>
                <a:lnTo>
                  <a:pt x="78" y="176"/>
                </a:lnTo>
                <a:lnTo>
                  <a:pt x="79" y="176"/>
                </a:lnTo>
                <a:lnTo>
                  <a:pt x="95" y="107"/>
                </a:lnTo>
                <a:lnTo>
                  <a:pt x="120" y="0"/>
                </a:lnTo>
                <a:lnTo>
                  <a:pt x="167" y="0"/>
                </a:lnTo>
                <a:lnTo>
                  <a:pt x="193" y="107"/>
                </a:lnTo>
                <a:lnTo>
                  <a:pt x="208" y="176"/>
                </a:lnTo>
                <a:lnTo>
                  <a:pt x="209" y="176"/>
                </a:lnTo>
                <a:lnTo>
                  <a:pt x="223" y="107"/>
                </a:lnTo>
                <a:lnTo>
                  <a:pt x="246" y="0"/>
                </a:lnTo>
                <a:lnTo>
                  <a:pt x="286" y="0"/>
                </a:lnTo>
                <a:lnTo>
                  <a:pt x="233" y="223"/>
                </a:lnTo>
                <a:lnTo>
                  <a:pt x="185" y="223"/>
                </a:lnTo>
                <a:lnTo>
                  <a:pt x="157" y="105"/>
                </a:lnTo>
                <a:lnTo>
                  <a:pt x="143" y="46"/>
                </a:lnTo>
                <a:lnTo>
                  <a:pt x="142" y="46"/>
                </a:lnTo>
                <a:lnTo>
                  <a:pt x="128" y="105"/>
                </a:lnTo>
                <a:lnTo>
                  <a:pt x="99" y="223"/>
                </a:lnTo>
                <a:lnTo>
                  <a:pt x="51" y="223"/>
                </a:lnTo>
                <a:close/>
              </a:path>
            </a:pathLst>
          </a:custGeom>
          <a:solidFill>
            <a:srgbClr val="FFFFFF"/>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512" name="Freeform 389">
            <a:extLst>
              <a:ext uri="{FF2B5EF4-FFF2-40B4-BE49-F238E27FC236}">
                <a16:creationId xmlns:a16="http://schemas.microsoft.com/office/drawing/2014/main" id="{3525BDCA-7304-4ED3-8DAD-A218FE4D62A7}"/>
              </a:ext>
            </a:extLst>
          </p:cNvPr>
          <p:cNvSpPr>
            <a:spLocks noEditPoints="1"/>
          </p:cNvSpPr>
          <p:nvPr/>
        </p:nvSpPr>
        <p:spPr bwMode="auto">
          <a:xfrm>
            <a:off x="1201561" y="2357452"/>
            <a:ext cx="55956" cy="60718"/>
          </a:xfrm>
          <a:custGeom>
            <a:avLst/>
            <a:gdLst>
              <a:gd name="T0" fmla="*/ 101 w 202"/>
              <a:gd name="T1" fmla="*/ 38 h 223"/>
              <a:gd name="T2" fmla="*/ 101 w 202"/>
              <a:gd name="T3" fmla="*/ 38 h 223"/>
              <a:gd name="T4" fmla="*/ 99 w 202"/>
              <a:gd name="T5" fmla="*/ 38 h 223"/>
              <a:gd name="T6" fmla="*/ 71 w 202"/>
              <a:gd name="T7" fmla="*/ 130 h 223"/>
              <a:gd name="T8" fmla="*/ 130 w 202"/>
              <a:gd name="T9" fmla="*/ 130 h 223"/>
              <a:gd name="T10" fmla="*/ 101 w 202"/>
              <a:gd name="T11" fmla="*/ 38 h 223"/>
              <a:gd name="T12" fmla="*/ 158 w 202"/>
              <a:gd name="T13" fmla="*/ 223 h 223"/>
              <a:gd name="T14" fmla="*/ 158 w 202"/>
              <a:gd name="T15" fmla="*/ 223 h 223"/>
              <a:gd name="T16" fmla="*/ 140 w 202"/>
              <a:gd name="T17" fmla="*/ 166 h 223"/>
              <a:gd name="T18" fmla="*/ 60 w 202"/>
              <a:gd name="T19" fmla="*/ 166 h 223"/>
              <a:gd name="T20" fmla="*/ 43 w 202"/>
              <a:gd name="T21" fmla="*/ 223 h 223"/>
              <a:gd name="T22" fmla="*/ 0 w 202"/>
              <a:gd name="T23" fmla="*/ 223 h 223"/>
              <a:gd name="T24" fmla="*/ 75 w 202"/>
              <a:gd name="T25" fmla="*/ 0 h 223"/>
              <a:gd name="T26" fmla="*/ 127 w 202"/>
              <a:gd name="T27" fmla="*/ 0 h 223"/>
              <a:gd name="T28" fmla="*/ 202 w 202"/>
              <a:gd name="T29" fmla="*/ 223 h 223"/>
              <a:gd name="T30" fmla="*/ 158 w 202"/>
              <a:gd name="T31" fmla="*/ 22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2" h="223">
                <a:moveTo>
                  <a:pt x="101" y="38"/>
                </a:moveTo>
                <a:lnTo>
                  <a:pt x="101" y="38"/>
                </a:lnTo>
                <a:lnTo>
                  <a:pt x="99" y="38"/>
                </a:lnTo>
                <a:lnTo>
                  <a:pt x="71" y="130"/>
                </a:lnTo>
                <a:lnTo>
                  <a:pt x="130" y="130"/>
                </a:lnTo>
                <a:lnTo>
                  <a:pt x="101" y="38"/>
                </a:lnTo>
                <a:close/>
                <a:moveTo>
                  <a:pt x="158" y="223"/>
                </a:moveTo>
                <a:lnTo>
                  <a:pt x="158" y="223"/>
                </a:lnTo>
                <a:lnTo>
                  <a:pt x="140" y="166"/>
                </a:lnTo>
                <a:lnTo>
                  <a:pt x="60" y="166"/>
                </a:lnTo>
                <a:lnTo>
                  <a:pt x="43" y="223"/>
                </a:lnTo>
                <a:lnTo>
                  <a:pt x="0" y="223"/>
                </a:lnTo>
                <a:lnTo>
                  <a:pt x="75" y="0"/>
                </a:lnTo>
                <a:lnTo>
                  <a:pt x="127" y="0"/>
                </a:lnTo>
                <a:lnTo>
                  <a:pt x="202" y="223"/>
                </a:lnTo>
                <a:lnTo>
                  <a:pt x="158" y="223"/>
                </a:lnTo>
                <a:close/>
              </a:path>
            </a:pathLst>
          </a:custGeom>
          <a:solidFill>
            <a:srgbClr val="FFFFFF"/>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513" name="Freeform 390">
            <a:extLst>
              <a:ext uri="{FF2B5EF4-FFF2-40B4-BE49-F238E27FC236}">
                <a16:creationId xmlns:a16="http://schemas.microsoft.com/office/drawing/2014/main" id="{2E1E83EB-95F1-44B9-AB62-6D8F3A0FE1DD}"/>
              </a:ext>
            </a:extLst>
          </p:cNvPr>
          <p:cNvSpPr>
            <a:spLocks/>
          </p:cNvSpPr>
          <p:nvPr/>
        </p:nvSpPr>
        <p:spPr bwMode="auto">
          <a:xfrm>
            <a:off x="1253945" y="2357452"/>
            <a:ext cx="53575" cy="60718"/>
          </a:xfrm>
          <a:custGeom>
            <a:avLst/>
            <a:gdLst>
              <a:gd name="T0" fmla="*/ 77 w 196"/>
              <a:gd name="T1" fmla="*/ 223 h 223"/>
              <a:gd name="T2" fmla="*/ 77 w 196"/>
              <a:gd name="T3" fmla="*/ 223 h 223"/>
              <a:gd name="T4" fmla="*/ 77 w 196"/>
              <a:gd name="T5" fmla="*/ 136 h 223"/>
              <a:gd name="T6" fmla="*/ 0 w 196"/>
              <a:gd name="T7" fmla="*/ 0 h 223"/>
              <a:gd name="T8" fmla="*/ 48 w 196"/>
              <a:gd name="T9" fmla="*/ 0 h 223"/>
              <a:gd name="T10" fmla="*/ 99 w 196"/>
              <a:gd name="T11" fmla="*/ 94 h 223"/>
              <a:gd name="T12" fmla="*/ 100 w 196"/>
              <a:gd name="T13" fmla="*/ 94 h 223"/>
              <a:gd name="T14" fmla="*/ 150 w 196"/>
              <a:gd name="T15" fmla="*/ 0 h 223"/>
              <a:gd name="T16" fmla="*/ 196 w 196"/>
              <a:gd name="T17" fmla="*/ 0 h 223"/>
              <a:gd name="T18" fmla="*/ 119 w 196"/>
              <a:gd name="T19" fmla="*/ 135 h 223"/>
              <a:gd name="T20" fmla="*/ 119 w 196"/>
              <a:gd name="T21" fmla="*/ 223 h 223"/>
              <a:gd name="T22" fmla="*/ 77 w 196"/>
              <a:gd name="T23" fmla="*/ 22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6" h="223">
                <a:moveTo>
                  <a:pt x="77" y="223"/>
                </a:moveTo>
                <a:lnTo>
                  <a:pt x="77" y="223"/>
                </a:lnTo>
                <a:lnTo>
                  <a:pt x="77" y="136"/>
                </a:lnTo>
                <a:lnTo>
                  <a:pt x="0" y="0"/>
                </a:lnTo>
                <a:lnTo>
                  <a:pt x="48" y="0"/>
                </a:lnTo>
                <a:lnTo>
                  <a:pt x="99" y="94"/>
                </a:lnTo>
                <a:lnTo>
                  <a:pt x="100" y="94"/>
                </a:lnTo>
                <a:lnTo>
                  <a:pt x="150" y="0"/>
                </a:lnTo>
                <a:lnTo>
                  <a:pt x="196" y="0"/>
                </a:lnTo>
                <a:lnTo>
                  <a:pt x="119" y="135"/>
                </a:lnTo>
                <a:lnTo>
                  <a:pt x="119" y="223"/>
                </a:lnTo>
                <a:lnTo>
                  <a:pt x="77" y="223"/>
                </a:lnTo>
                <a:close/>
              </a:path>
            </a:pathLst>
          </a:custGeom>
          <a:solidFill>
            <a:srgbClr val="FFFFFF"/>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514" name="Freeform 391">
            <a:extLst>
              <a:ext uri="{FF2B5EF4-FFF2-40B4-BE49-F238E27FC236}">
                <a16:creationId xmlns:a16="http://schemas.microsoft.com/office/drawing/2014/main" id="{8E0B0A08-FE23-40B2-BECF-BBE12283C035}"/>
              </a:ext>
            </a:extLst>
          </p:cNvPr>
          <p:cNvSpPr>
            <a:spLocks/>
          </p:cNvSpPr>
          <p:nvPr/>
        </p:nvSpPr>
        <p:spPr bwMode="auto">
          <a:xfrm>
            <a:off x="320555" y="3603955"/>
            <a:ext cx="1595334" cy="219061"/>
          </a:xfrm>
          <a:custGeom>
            <a:avLst/>
            <a:gdLst>
              <a:gd name="T0" fmla="*/ 5806 w 5806"/>
              <a:gd name="T1" fmla="*/ 792 h 792"/>
              <a:gd name="T2" fmla="*/ 5806 w 5806"/>
              <a:gd name="T3" fmla="*/ 792 h 792"/>
              <a:gd name="T4" fmla="*/ 0 w 5806"/>
              <a:gd name="T5" fmla="*/ 792 h 792"/>
              <a:gd name="T6" fmla="*/ 0 w 5806"/>
              <a:gd name="T7" fmla="*/ 0 h 792"/>
              <a:gd name="T8" fmla="*/ 5806 w 5806"/>
              <a:gd name="T9" fmla="*/ 0 h 792"/>
              <a:gd name="T10" fmla="*/ 5806 w 5806"/>
              <a:gd name="T11" fmla="*/ 792 h 792"/>
            </a:gdLst>
            <a:ahLst/>
            <a:cxnLst>
              <a:cxn ang="0">
                <a:pos x="T0" y="T1"/>
              </a:cxn>
              <a:cxn ang="0">
                <a:pos x="T2" y="T3"/>
              </a:cxn>
              <a:cxn ang="0">
                <a:pos x="T4" y="T5"/>
              </a:cxn>
              <a:cxn ang="0">
                <a:pos x="T6" y="T7"/>
              </a:cxn>
              <a:cxn ang="0">
                <a:pos x="T8" y="T9"/>
              </a:cxn>
              <a:cxn ang="0">
                <a:pos x="T10" y="T11"/>
              </a:cxn>
            </a:cxnLst>
            <a:rect l="0" t="0" r="r" b="b"/>
            <a:pathLst>
              <a:path w="5806" h="792">
                <a:moveTo>
                  <a:pt x="5806" y="792"/>
                </a:moveTo>
                <a:lnTo>
                  <a:pt x="5806" y="792"/>
                </a:lnTo>
                <a:lnTo>
                  <a:pt x="0" y="792"/>
                </a:lnTo>
                <a:lnTo>
                  <a:pt x="0" y="0"/>
                </a:lnTo>
                <a:lnTo>
                  <a:pt x="5806" y="0"/>
                </a:lnTo>
                <a:lnTo>
                  <a:pt x="5806" y="792"/>
                </a:lnTo>
                <a:close/>
              </a:path>
            </a:pathLst>
          </a:custGeom>
          <a:solidFill>
            <a:srgbClr val="CCCCCC"/>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515" name="Freeform 392">
            <a:extLst>
              <a:ext uri="{FF2B5EF4-FFF2-40B4-BE49-F238E27FC236}">
                <a16:creationId xmlns:a16="http://schemas.microsoft.com/office/drawing/2014/main" id="{4F2DED3A-2231-4641-91BA-69E65FAAAC4A}"/>
              </a:ext>
            </a:extLst>
          </p:cNvPr>
          <p:cNvSpPr>
            <a:spLocks noEditPoints="1"/>
          </p:cNvSpPr>
          <p:nvPr/>
        </p:nvSpPr>
        <p:spPr bwMode="auto">
          <a:xfrm>
            <a:off x="318174" y="3602765"/>
            <a:ext cx="1600096" cy="221442"/>
          </a:xfrm>
          <a:custGeom>
            <a:avLst/>
            <a:gdLst>
              <a:gd name="T0" fmla="*/ 15 w 5820"/>
              <a:gd name="T1" fmla="*/ 793 h 808"/>
              <a:gd name="T2" fmla="*/ 15 w 5820"/>
              <a:gd name="T3" fmla="*/ 793 h 808"/>
              <a:gd name="T4" fmla="*/ 5805 w 5820"/>
              <a:gd name="T5" fmla="*/ 793 h 808"/>
              <a:gd name="T6" fmla="*/ 5805 w 5820"/>
              <a:gd name="T7" fmla="*/ 15 h 808"/>
              <a:gd name="T8" fmla="*/ 15 w 5820"/>
              <a:gd name="T9" fmla="*/ 15 h 808"/>
              <a:gd name="T10" fmla="*/ 15 w 5820"/>
              <a:gd name="T11" fmla="*/ 793 h 808"/>
              <a:gd name="T12" fmla="*/ 5820 w 5820"/>
              <a:gd name="T13" fmla="*/ 808 h 808"/>
              <a:gd name="T14" fmla="*/ 5820 w 5820"/>
              <a:gd name="T15" fmla="*/ 808 h 808"/>
              <a:gd name="T16" fmla="*/ 0 w 5820"/>
              <a:gd name="T17" fmla="*/ 808 h 808"/>
              <a:gd name="T18" fmla="*/ 0 w 5820"/>
              <a:gd name="T19" fmla="*/ 0 h 808"/>
              <a:gd name="T20" fmla="*/ 5820 w 5820"/>
              <a:gd name="T21" fmla="*/ 0 h 808"/>
              <a:gd name="T22" fmla="*/ 5820 w 5820"/>
              <a:gd name="T23" fmla="*/ 808 h 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20" h="808">
                <a:moveTo>
                  <a:pt x="15" y="793"/>
                </a:moveTo>
                <a:lnTo>
                  <a:pt x="15" y="793"/>
                </a:lnTo>
                <a:lnTo>
                  <a:pt x="5805" y="793"/>
                </a:lnTo>
                <a:lnTo>
                  <a:pt x="5805" y="15"/>
                </a:lnTo>
                <a:lnTo>
                  <a:pt x="15" y="15"/>
                </a:lnTo>
                <a:lnTo>
                  <a:pt x="15" y="793"/>
                </a:lnTo>
                <a:close/>
                <a:moveTo>
                  <a:pt x="5820" y="808"/>
                </a:moveTo>
                <a:lnTo>
                  <a:pt x="5820" y="808"/>
                </a:lnTo>
                <a:lnTo>
                  <a:pt x="0" y="808"/>
                </a:lnTo>
                <a:lnTo>
                  <a:pt x="0" y="0"/>
                </a:lnTo>
                <a:lnTo>
                  <a:pt x="5820" y="0"/>
                </a:lnTo>
                <a:lnTo>
                  <a:pt x="5820" y="808"/>
                </a:lnTo>
                <a:close/>
              </a:path>
            </a:pathLst>
          </a:custGeom>
          <a:solidFill>
            <a:srgbClr val="CCCCCC"/>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516" name="Freeform 393">
            <a:extLst>
              <a:ext uri="{FF2B5EF4-FFF2-40B4-BE49-F238E27FC236}">
                <a16:creationId xmlns:a16="http://schemas.microsoft.com/office/drawing/2014/main" id="{C97309F2-A0A8-4AC8-ABD2-9A44F8CF41B9}"/>
              </a:ext>
            </a:extLst>
          </p:cNvPr>
          <p:cNvSpPr>
            <a:spLocks/>
          </p:cNvSpPr>
          <p:nvPr/>
        </p:nvSpPr>
        <p:spPr bwMode="auto">
          <a:xfrm>
            <a:off x="861064" y="3677769"/>
            <a:ext cx="48813" cy="61908"/>
          </a:xfrm>
          <a:custGeom>
            <a:avLst/>
            <a:gdLst>
              <a:gd name="T0" fmla="*/ 136 w 178"/>
              <a:gd name="T1" fmla="*/ 128 h 224"/>
              <a:gd name="T2" fmla="*/ 136 w 178"/>
              <a:gd name="T3" fmla="*/ 128 h 224"/>
              <a:gd name="T4" fmla="*/ 42 w 178"/>
              <a:gd name="T5" fmla="*/ 128 h 224"/>
              <a:gd name="T6" fmla="*/ 42 w 178"/>
              <a:gd name="T7" fmla="*/ 224 h 224"/>
              <a:gd name="T8" fmla="*/ 0 w 178"/>
              <a:gd name="T9" fmla="*/ 224 h 224"/>
              <a:gd name="T10" fmla="*/ 0 w 178"/>
              <a:gd name="T11" fmla="*/ 0 h 224"/>
              <a:gd name="T12" fmla="*/ 42 w 178"/>
              <a:gd name="T13" fmla="*/ 0 h 224"/>
              <a:gd name="T14" fmla="*/ 42 w 178"/>
              <a:gd name="T15" fmla="*/ 90 h 224"/>
              <a:gd name="T16" fmla="*/ 136 w 178"/>
              <a:gd name="T17" fmla="*/ 90 h 224"/>
              <a:gd name="T18" fmla="*/ 136 w 178"/>
              <a:gd name="T19" fmla="*/ 0 h 224"/>
              <a:gd name="T20" fmla="*/ 178 w 178"/>
              <a:gd name="T21" fmla="*/ 0 h 224"/>
              <a:gd name="T22" fmla="*/ 178 w 178"/>
              <a:gd name="T23" fmla="*/ 224 h 224"/>
              <a:gd name="T24" fmla="*/ 136 w 178"/>
              <a:gd name="T25" fmla="*/ 224 h 224"/>
              <a:gd name="T26" fmla="*/ 136 w 178"/>
              <a:gd name="T27" fmla="*/ 128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224">
                <a:moveTo>
                  <a:pt x="136" y="128"/>
                </a:moveTo>
                <a:lnTo>
                  <a:pt x="136" y="128"/>
                </a:lnTo>
                <a:lnTo>
                  <a:pt x="42" y="128"/>
                </a:lnTo>
                <a:lnTo>
                  <a:pt x="42" y="224"/>
                </a:lnTo>
                <a:lnTo>
                  <a:pt x="0" y="224"/>
                </a:lnTo>
                <a:lnTo>
                  <a:pt x="0" y="0"/>
                </a:lnTo>
                <a:lnTo>
                  <a:pt x="42" y="0"/>
                </a:lnTo>
                <a:lnTo>
                  <a:pt x="42" y="90"/>
                </a:lnTo>
                <a:lnTo>
                  <a:pt x="136" y="90"/>
                </a:lnTo>
                <a:lnTo>
                  <a:pt x="136" y="0"/>
                </a:lnTo>
                <a:lnTo>
                  <a:pt x="178" y="0"/>
                </a:lnTo>
                <a:lnTo>
                  <a:pt x="178" y="224"/>
                </a:lnTo>
                <a:lnTo>
                  <a:pt x="136" y="224"/>
                </a:lnTo>
                <a:lnTo>
                  <a:pt x="136" y="128"/>
                </a:lnTo>
                <a:close/>
              </a:path>
            </a:pathLst>
          </a:custGeom>
          <a:solidFill>
            <a:srgbClr val="FFFFFF"/>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517" name="Freeform 394">
            <a:extLst>
              <a:ext uri="{FF2B5EF4-FFF2-40B4-BE49-F238E27FC236}">
                <a16:creationId xmlns:a16="http://schemas.microsoft.com/office/drawing/2014/main" id="{2B358067-1CB4-4C2E-9811-9FEB8380398D}"/>
              </a:ext>
            </a:extLst>
          </p:cNvPr>
          <p:cNvSpPr>
            <a:spLocks noEditPoints="1"/>
          </p:cNvSpPr>
          <p:nvPr/>
        </p:nvSpPr>
        <p:spPr bwMode="auto">
          <a:xfrm>
            <a:off x="919401" y="3677769"/>
            <a:ext cx="54765" cy="61908"/>
          </a:xfrm>
          <a:custGeom>
            <a:avLst/>
            <a:gdLst>
              <a:gd name="T0" fmla="*/ 101 w 201"/>
              <a:gd name="T1" fmla="*/ 39 h 224"/>
              <a:gd name="T2" fmla="*/ 101 w 201"/>
              <a:gd name="T3" fmla="*/ 39 h 224"/>
              <a:gd name="T4" fmla="*/ 99 w 201"/>
              <a:gd name="T5" fmla="*/ 39 h 224"/>
              <a:gd name="T6" fmla="*/ 70 w 201"/>
              <a:gd name="T7" fmla="*/ 130 h 224"/>
              <a:gd name="T8" fmla="*/ 129 w 201"/>
              <a:gd name="T9" fmla="*/ 130 h 224"/>
              <a:gd name="T10" fmla="*/ 101 w 201"/>
              <a:gd name="T11" fmla="*/ 39 h 224"/>
              <a:gd name="T12" fmla="*/ 157 w 201"/>
              <a:gd name="T13" fmla="*/ 224 h 224"/>
              <a:gd name="T14" fmla="*/ 157 w 201"/>
              <a:gd name="T15" fmla="*/ 224 h 224"/>
              <a:gd name="T16" fmla="*/ 140 w 201"/>
              <a:gd name="T17" fmla="*/ 167 h 224"/>
              <a:gd name="T18" fmla="*/ 60 w 201"/>
              <a:gd name="T19" fmla="*/ 167 h 224"/>
              <a:gd name="T20" fmla="*/ 43 w 201"/>
              <a:gd name="T21" fmla="*/ 224 h 224"/>
              <a:gd name="T22" fmla="*/ 0 w 201"/>
              <a:gd name="T23" fmla="*/ 224 h 224"/>
              <a:gd name="T24" fmla="*/ 75 w 201"/>
              <a:gd name="T25" fmla="*/ 0 h 224"/>
              <a:gd name="T26" fmla="*/ 127 w 201"/>
              <a:gd name="T27" fmla="*/ 0 h 224"/>
              <a:gd name="T28" fmla="*/ 201 w 201"/>
              <a:gd name="T29" fmla="*/ 224 h 224"/>
              <a:gd name="T30" fmla="*/ 157 w 201"/>
              <a:gd name="T31" fmla="*/ 22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1" h="224">
                <a:moveTo>
                  <a:pt x="101" y="39"/>
                </a:moveTo>
                <a:lnTo>
                  <a:pt x="101" y="39"/>
                </a:lnTo>
                <a:lnTo>
                  <a:pt x="99" y="39"/>
                </a:lnTo>
                <a:lnTo>
                  <a:pt x="70" y="130"/>
                </a:lnTo>
                <a:lnTo>
                  <a:pt x="129" y="130"/>
                </a:lnTo>
                <a:lnTo>
                  <a:pt x="101" y="39"/>
                </a:lnTo>
                <a:close/>
                <a:moveTo>
                  <a:pt x="157" y="224"/>
                </a:moveTo>
                <a:lnTo>
                  <a:pt x="157" y="224"/>
                </a:lnTo>
                <a:lnTo>
                  <a:pt x="140" y="167"/>
                </a:lnTo>
                <a:lnTo>
                  <a:pt x="60" y="167"/>
                </a:lnTo>
                <a:lnTo>
                  <a:pt x="43" y="224"/>
                </a:lnTo>
                <a:lnTo>
                  <a:pt x="0" y="224"/>
                </a:lnTo>
                <a:lnTo>
                  <a:pt x="75" y="0"/>
                </a:lnTo>
                <a:lnTo>
                  <a:pt x="127" y="0"/>
                </a:lnTo>
                <a:lnTo>
                  <a:pt x="201" y="224"/>
                </a:lnTo>
                <a:lnTo>
                  <a:pt x="157" y="224"/>
                </a:lnTo>
                <a:close/>
              </a:path>
            </a:pathLst>
          </a:custGeom>
          <a:solidFill>
            <a:srgbClr val="FFFFFF"/>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518" name="Freeform 395">
            <a:extLst>
              <a:ext uri="{FF2B5EF4-FFF2-40B4-BE49-F238E27FC236}">
                <a16:creationId xmlns:a16="http://schemas.microsoft.com/office/drawing/2014/main" id="{D8E74800-DD32-484C-A387-8D5A4C0588FB}"/>
              </a:ext>
            </a:extLst>
          </p:cNvPr>
          <p:cNvSpPr>
            <a:spLocks noEditPoints="1"/>
          </p:cNvSpPr>
          <p:nvPr/>
        </p:nvSpPr>
        <p:spPr bwMode="auto">
          <a:xfrm>
            <a:off x="983690" y="3677769"/>
            <a:ext cx="46432" cy="61908"/>
          </a:xfrm>
          <a:custGeom>
            <a:avLst/>
            <a:gdLst>
              <a:gd name="T0" fmla="*/ 97 w 171"/>
              <a:gd name="T1" fmla="*/ 102 h 224"/>
              <a:gd name="T2" fmla="*/ 97 w 171"/>
              <a:gd name="T3" fmla="*/ 102 h 224"/>
              <a:gd name="T4" fmla="*/ 123 w 171"/>
              <a:gd name="T5" fmla="*/ 77 h 224"/>
              <a:gd name="T6" fmla="*/ 123 w 171"/>
              <a:gd name="T7" fmla="*/ 62 h 224"/>
              <a:gd name="T8" fmla="*/ 97 w 171"/>
              <a:gd name="T9" fmla="*/ 37 h 224"/>
              <a:gd name="T10" fmla="*/ 43 w 171"/>
              <a:gd name="T11" fmla="*/ 37 h 224"/>
              <a:gd name="T12" fmla="*/ 43 w 171"/>
              <a:gd name="T13" fmla="*/ 102 h 224"/>
              <a:gd name="T14" fmla="*/ 97 w 171"/>
              <a:gd name="T15" fmla="*/ 102 h 224"/>
              <a:gd name="T16" fmla="*/ 43 w 171"/>
              <a:gd name="T17" fmla="*/ 224 h 224"/>
              <a:gd name="T18" fmla="*/ 43 w 171"/>
              <a:gd name="T19" fmla="*/ 224 h 224"/>
              <a:gd name="T20" fmla="*/ 0 w 171"/>
              <a:gd name="T21" fmla="*/ 224 h 224"/>
              <a:gd name="T22" fmla="*/ 0 w 171"/>
              <a:gd name="T23" fmla="*/ 0 h 224"/>
              <a:gd name="T24" fmla="*/ 101 w 171"/>
              <a:gd name="T25" fmla="*/ 0 h 224"/>
              <a:gd name="T26" fmla="*/ 167 w 171"/>
              <a:gd name="T27" fmla="*/ 69 h 224"/>
              <a:gd name="T28" fmla="*/ 125 w 171"/>
              <a:gd name="T29" fmla="*/ 133 h 224"/>
              <a:gd name="T30" fmla="*/ 171 w 171"/>
              <a:gd name="T31" fmla="*/ 224 h 224"/>
              <a:gd name="T32" fmla="*/ 124 w 171"/>
              <a:gd name="T33" fmla="*/ 224 h 224"/>
              <a:gd name="T34" fmla="*/ 83 w 171"/>
              <a:gd name="T35" fmla="*/ 137 h 224"/>
              <a:gd name="T36" fmla="*/ 43 w 171"/>
              <a:gd name="T37" fmla="*/ 137 h 224"/>
              <a:gd name="T38" fmla="*/ 43 w 171"/>
              <a:gd name="T39" fmla="*/ 22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1" h="224">
                <a:moveTo>
                  <a:pt x="97" y="102"/>
                </a:moveTo>
                <a:lnTo>
                  <a:pt x="97" y="102"/>
                </a:lnTo>
                <a:cubicBezTo>
                  <a:pt x="113" y="102"/>
                  <a:pt x="123" y="93"/>
                  <a:pt x="123" y="77"/>
                </a:cubicBezTo>
                <a:lnTo>
                  <a:pt x="123" y="62"/>
                </a:lnTo>
                <a:cubicBezTo>
                  <a:pt x="123" y="46"/>
                  <a:pt x="113" y="37"/>
                  <a:pt x="97" y="37"/>
                </a:cubicBezTo>
                <a:lnTo>
                  <a:pt x="43" y="37"/>
                </a:lnTo>
                <a:lnTo>
                  <a:pt x="43" y="102"/>
                </a:lnTo>
                <a:lnTo>
                  <a:pt x="97" y="102"/>
                </a:lnTo>
                <a:close/>
                <a:moveTo>
                  <a:pt x="43" y="224"/>
                </a:moveTo>
                <a:lnTo>
                  <a:pt x="43" y="224"/>
                </a:lnTo>
                <a:lnTo>
                  <a:pt x="0" y="224"/>
                </a:lnTo>
                <a:lnTo>
                  <a:pt x="0" y="0"/>
                </a:lnTo>
                <a:lnTo>
                  <a:pt x="101" y="0"/>
                </a:lnTo>
                <a:cubicBezTo>
                  <a:pt x="142" y="0"/>
                  <a:pt x="167" y="27"/>
                  <a:pt x="167" y="69"/>
                </a:cubicBezTo>
                <a:cubicBezTo>
                  <a:pt x="167" y="100"/>
                  <a:pt x="153" y="123"/>
                  <a:pt x="125" y="133"/>
                </a:cubicBezTo>
                <a:lnTo>
                  <a:pt x="171" y="224"/>
                </a:lnTo>
                <a:lnTo>
                  <a:pt x="124" y="224"/>
                </a:lnTo>
                <a:lnTo>
                  <a:pt x="83" y="137"/>
                </a:lnTo>
                <a:lnTo>
                  <a:pt x="43" y="137"/>
                </a:lnTo>
                <a:lnTo>
                  <a:pt x="43" y="224"/>
                </a:lnTo>
                <a:close/>
              </a:path>
            </a:pathLst>
          </a:custGeom>
          <a:solidFill>
            <a:srgbClr val="FFFFFF"/>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519" name="Freeform 396">
            <a:extLst>
              <a:ext uri="{FF2B5EF4-FFF2-40B4-BE49-F238E27FC236}">
                <a16:creationId xmlns:a16="http://schemas.microsoft.com/office/drawing/2014/main" id="{0AF38274-84A8-4612-BDD8-3F18253DAF6B}"/>
              </a:ext>
            </a:extLst>
          </p:cNvPr>
          <p:cNvSpPr>
            <a:spLocks noEditPoints="1"/>
          </p:cNvSpPr>
          <p:nvPr/>
        </p:nvSpPr>
        <p:spPr bwMode="auto">
          <a:xfrm>
            <a:off x="1042027" y="3677769"/>
            <a:ext cx="48813" cy="61908"/>
          </a:xfrm>
          <a:custGeom>
            <a:avLst/>
            <a:gdLst>
              <a:gd name="T0" fmla="*/ 81 w 177"/>
              <a:gd name="T1" fmla="*/ 186 h 224"/>
              <a:gd name="T2" fmla="*/ 81 w 177"/>
              <a:gd name="T3" fmla="*/ 186 h 224"/>
              <a:gd name="T4" fmla="*/ 133 w 177"/>
              <a:gd name="T5" fmla="*/ 129 h 224"/>
              <a:gd name="T6" fmla="*/ 133 w 177"/>
              <a:gd name="T7" fmla="*/ 94 h 224"/>
              <a:gd name="T8" fmla="*/ 81 w 177"/>
              <a:gd name="T9" fmla="*/ 38 h 224"/>
              <a:gd name="T10" fmla="*/ 42 w 177"/>
              <a:gd name="T11" fmla="*/ 38 h 224"/>
              <a:gd name="T12" fmla="*/ 42 w 177"/>
              <a:gd name="T13" fmla="*/ 186 h 224"/>
              <a:gd name="T14" fmla="*/ 81 w 177"/>
              <a:gd name="T15" fmla="*/ 186 h 224"/>
              <a:gd name="T16" fmla="*/ 0 w 177"/>
              <a:gd name="T17" fmla="*/ 0 h 224"/>
              <a:gd name="T18" fmla="*/ 0 w 177"/>
              <a:gd name="T19" fmla="*/ 0 h 224"/>
              <a:gd name="T20" fmla="*/ 81 w 177"/>
              <a:gd name="T21" fmla="*/ 0 h 224"/>
              <a:gd name="T22" fmla="*/ 177 w 177"/>
              <a:gd name="T23" fmla="*/ 112 h 224"/>
              <a:gd name="T24" fmla="*/ 81 w 177"/>
              <a:gd name="T25" fmla="*/ 224 h 224"/>
              <a:gd name="T26" fmla="*/ 0 w 177"/>
              <a:gd name="T27" fmla="*/ 224 h 224"/>
              <a:gd name="T28" fmla="*/ 0 w 177"/>
              <a:gd name="T29"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7" h="224">
                <a:moveTo>
                  <a:pt x="81" y="186"/>
                </a:moveTo>
                <a:lnTo>
                  <a:pt x="81" y="186"/>
                </a:lnTo>
                <a:cubicBezTo>
                  <a:pt x="112" y="186"/>
                  <a:pt x="133" y="168"/>
                  <a:pt x="133" y="129"/>
                </a:cubicBezTo>
                <a:lnTo>
                  <a:pt x="133" y="94"/>
                </a:lnTo>
                <a:cubicBezTo>
                  <a:pt x="133" y="56"/>
                  <a:pt x="112" y="38"/>
                  <a:pt x="81" y="38"/>
                </a:cubicBezTo>
                <a:lnTo>
                  <a:pt x="42" y="38"/>
                </a:lnTo>
                <a:lnTo>
                  <a:pt x="42" y="186"/>
                </a:lnTo>
                <a:lnTo>
                  <a:pt x="81" y="186"/>
                </a:lnTo>
                <a:close/>
                <a:moveTo>
                  <a:pt x="0" y="0"/>
                </a:moveTo>
                <a:lnTo>
                  <a:pt x="0" y="0"/>
                </a:lnTo>
                <a:lnTo>
                  <a:pt x="81" y="0"/>
                </a:lnTo>
                <a:cubicBezTo>
                  <a:pt x="139" y="0"/>
                  <a:pt x="177" y="38"/>
                  <a:pt x="177" y="112"/>
                </a:cubicBezTo>
                <a:cubicBezTo>
                  <a:pt x="177" y="186"/>
                  <a:pt x="139" y="224"/>
                  <a:pt x="81" y="224"/>
                </a:cubicBezTo>
                <a:lnTo>
                  <a:pt x="0" y="224"/>
                </a:lnTo>
                <a:lnTo>
                  <a:pt x="0" y="0"/>
                </a:lnTo>
                <a:close/>
              </a:path>
            </a:pathLst>
          </a:custGeom>
          <a:solidFill>
            <a:srgbClr val="FFFFFF"/>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520" name="Freeform 397">
            <a:extLst>
              <a:ext uri="{FF2B5EF4-FFF2-40B4-BE49-F238E27FC236}">
                <a16:creationId xmlns:a16="http://schemas.microsoft.com/office/drawing/2014/main" id="{39D3BD9C-6019-4311-B677-FED5E126705A}"/>
              </a:ext>
            </a:extLst>
          </p:cNvPr>
          <p:cNvSpPr>
            <a:spLocks/>
          </p:cNvSpPr>
          <p:nvPr/>
        </p:nvSpPr>
        <p:spPr bwMode="auto">
          <a:xfrm>
            <a:off x="1095602" y="3677769"/>
            <a:ext cx="79767" cy="61908"/>
          </a:xfrm>
          <a:custGeom>
            <a:avLst/>
            <a:gdLst>
              <a:gd name="T0" fmla="*/ 52 w 287"/>
              <a:gd name="T1" fmla="*/ 224 h 224"/>
              <a:gd name="T2" fmla="*/ 52 w 287"/>
              <a:gd name="T3" fmla="*/ 224 h 224"/>
              <a:gd name="T4" fmla="*/ 0 w 287"/>
              <a:gd name="T5" fmla="*/ 0 h 224"/>
              <a:gd name="T6" fmla="*/ 42 w 287"/>
              <a:gd name="T7" fmla="*/ 0 h 224"/>
              <a:gd name="T8" fmla="*/ 65 w 287"/>
              <a:gd name="T9" fmla="*/ 107 h 224"/>
              <a:gd name="T10" fmla="*/ 78 w 287"/>
              <a:gd name="T11" fmla="*/ 176 h 224"/>
              <a:gd name="T12" fmla="*/ 79 w 287"/>
              <a:gd name="T13" fmla="*/ 176 h 224"/>
              <a:gd name="T14" fmla="*/ 95 w 287"/>
              <a:gd name="T15" fmla="*/ 107 h 224"/>
              <a:gd name="T16" fmla="*/ 121 w 287"/>
              <a:gd name="T17" fmla="*/ 0 h 224"/>
              <a:gd name="T18" fmla="*/ 168 w 287"/>
              <a:gd name="T19" fmla="*/ 0 h 224"/>
              <a:gd name="T20" fmla="*/ 193 w 287"/>
              <a:gd name="T21" fmla="*/ 107 h 224"/>
              <a:gd name="T22" fmla="*/ 209 w 287"/>
              <a:gd name="T23" fmla="*/ 176 h 224"/>
              <a:gd name="T24" fmla="*/ 210 w 287"/>
              <a:gd name="T25" fmla="*/ 176 h 224"/>
              <a:gd name="T26" fmla="*/ 224 w 287"/>
              <a:gd name="T27" fmla="*/ 107 h 224"/>
              <a:gd name="T28" fmla="*/ 247 w 287"/>
              <a:gd name="T29" fmla="*/ 0 h 224"/>
              <a:gd name="T30" fmla="*/ 287 w 287"/>
              <a:gd name="T31" fmla="*/ 0 h 224"/>
              <a:gd name="T32" fmla="*/ 233 w 287"/>
              <a:gd name="T33" fmla="*/ 224 h 224"/>
              <a:gd name="T34" fmla="*/ 186 w 287"/>
              <a:gd name="T35" fmla="*/ 224 h 224"/>
              <a:gd name="T36" fmla="*/ 157 w 287"/>
              <a:gd name="T37" fmla="*/ 105 h 224"/>
              <a:gd name="T38" fmla="*/ 144 w 287"/>
              <a:gd name="T39" fmla="*/ 47 h 224"/>
              <a:gd name="T40" fmla="*/ 143 w 287"/>
              <a:gd name="T41" fmla="*/ 47 h 224"/>
              <a:gd name="T42" fmla="*/ 129 w 287"/>
              <a:gd name="T43" fmla="*/ 105 h 224"/>
              <a:gd name="T44" fmla="*/ 100 w 287"/>
              <a:gd name="T45" fmla="*/ 224 h 224"/>
              <a:gd name="T46" fmla="*/ 52 w 287"/>
              <a:gd name="T47" fmla="*/ 22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7" h="224">
                <a:moveTo>
                  <a:pt x="52" y="224"/>
                </a:moveTo>
                <a:lnTo>
                  <a:pt x="52" y="224"/>
                </a:lnTo>
                <a:lnTo>
                  <a:pt x="0" y="0"/>
                </a:lnTo>
                <a:lnTo>
                  <a:pt x="42" y="0"/>
                </a:lnTo>
                <a:lnTo>
                  <a:pt x="65" y="107"/>
                </a:lnTo>
                <a:lnTo>
                  <a:pt x="78" y="176"/>
                </a:lnTo>
                <a:lnTo>
                  <a:pt x="79" y="176"/>
                </a:lnTo>
                <a:lnTo>
                  <a:pt x="95" y="107"/>
                </a:lnTo>
                <a:lnTo>
                  <a:pt x="121" y="0"/>
                </a:lnTo>
                <a:lnTo>
                  <a:pt x="168" y="0"/>
                </a:lnTo>
                <a:lnTo>
                  <a:pt x="193" y="107"/>
                </a:lnTo>
                <a:lnTo>
                  <a:pt x="209" y="176"/>
                </a:lnTo>
                <a:lnTo>
                  <a:pt x="210" y="176"/>
                </a:lnTo>
                <a:lnTo>
                  <a:pt x="224" y="107"/>
                </a:lnTo>
                <a:lnTo>
                  <a:pt x="247" y="0"/>
                </a:lnTo>
                <a:lnTo>
                  <a:pt x="287" y="0"/>
                </a:lnTo>
                <a:lnTo>
                  <a:pt x="233" y="224"/>
                </a:lnTo>
                <a:lnTo>
                  <a:pt x="186" y="224"/>
                </a:lnTo>
                <a:lnTo>
                  <a:pt x="157" y="105"/>
                </a:lnTo>
                <a:lnTo>
                  <a:pt x="144" y="47"/>
                </a:lnTo>
                <a:lnTo>
                  <a:pt x="143" y="47"/>
                </a:lnTo>
                <a:lnTo>
                  <a:pt x="129" y="105"/>
                </a:lnTo>
                <a:lnTo>
                  <a:pt x="100" y="224"/>
                </a:lnTo>
                <a:lnTo>
                  <a:pt x="52" y="224"/>
                </a:lnTo>
                <a:close/>
              </a:path>
            </a:pathLst>
          </a:custGeom>
          <a:solidFill>
            <a:srgbClr val="FFFFFF"/>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521" name="Freeform 398">
            <a:extLst>
              <a:ext uri="{FF2B5EF4-FFF2-40B4-BE49-F238E27FC236}">
                <a16:creationId xmlns:a16="http://schemas.microsoft.com/office/drawing/2014/main" id="{1C5CB282-CE63-467A-8761-50BF3BB0DB30}"/>
              </a:ext>
            </a:extLst>
          </p:cNvPr>
          <p:cNvSpPr>
            <a:spLocks noEditPoints="1"/>
          </p:cNvSpPr>
          <p:nvPr/>
        </p:nvSpPr>
        <p:spPr bwMode="auto">
          <a:xfrm>
            <a:off x="1177750" y="3677769"/>
            <a:ext cx="54765" cy="61908"/>
          </a:xfrm>
          <a:custGeom>
            <a:avLst/>
            <a:gdLst>
              <a:gd name="T0" fmla="*/ 100 w 201"/>
              <a:gd name="T1" fmla="*/ 39 h 224"/>
              <a:gd name="T2" fmla="*/ 100 w 201"/>
              <a:gd name="T3" fmla="*/ 39 h 224"/>
              <a:gd name="T4" fmla="*/ 99 w 201"/>
              <a:gd name="T5" fmla="*/ 39 h 224"/>
              <a:gd name="T6" fmla="*/ 70 w 201"/>
              <a:gd name="T7" fmla="*/ 130 h 224"/>
              <a:gd name="T8" fmla="*/ 129 w 201"/>
              <a:gd name="T9" fmla="*/ 130 h 224"/>
              <a:gd name="T10" fmla="*/ 100 w 201"/>
              <a:gd name="T11" fmla="*/ 39 h 224"/>
              <a:gd name="T12" fmla="*/ 157 w 201"/>
              <a:gd name="T13" fmla="*/ 224 h 224"/>
              <a:gd name="T14" fmla="*/ 157 w 201"/>
              <a:gd name="T15" fmla="*/ 224 h 224"/>
              <a:gd name="T16" fmla="*/ 139 w 201"/>
              <a:gd name="T17" fmla="*/ 167 h 224"/>
              <a:gd name="T18" fmla="*/ 60 w 201"/>
              <a:gd name="T19" fmla="*/ 167 h 224"/>
              <a:gd name="T20" fmla="*/ 42 w 201"/>
              <a:gd name="T21" fmla="*/ 224 h 224"/>
              <a:gd name="T22" fmla="*/ 0 w 201"/>
              <a:gd name="T23" fmla="*/ 224 h 224"/>
              <a:gd name="T24" fmla="*/ 74 w 201"/>
              <a:gd name="T25" fmla="*/ 0 h 224"/>
              <a:gd name="T26" fmla="*/ 127 w 201"/>
              <a:gd name="T27" fmla="*/ 0 h 224"/>
              <a:gd name="T28" fmla="*/ 201 w 201"/>
              <a:gd name="T29" fmla="*/ 224 h 224"/>
              <a:gd name="T30" fmla="*/ 157 w 201"/>
              <a:gd name="T31" fmla="*/ 22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1" h="224">
                <a:moveTo>
                  <a:pt x="100" y="39"/>
                </a:moveTo>
                <a:lnTo>
                  <a:pt x="100" y="39"/>
                </a:lnTo>
                <a:lnTo>
                  <a:pt x="99" y="39"/>
                </a:lnTo>
                <a:lnTo>
                  <a:pt x="70" y="130"/>
                </a:lnTo>
                <a:lnTo>
                  <a:pt x="129" y="130"/>
                </a:lnTo>
                <a:lnTo>
                  <a:pt x="100" y="39"/>
                </a:lnTo>
                <a:close/>
                <a:moveTo>
                  <a:pt x="157" y="224"/>
                </a:moveTo>
                <a:lnTo>
                  <a:pt x="157" y="224"/>
                </a:lnTo>
                <a:lnTo>
                  <a:pt x="139" y="167"/>
                </a:lnTo>
                <a:lnTo>
                  <a:pt x="60" y="167"/>
                </a:lnTo>
                <a:lnTo>
                  <a:pt x="42" y="224"/>
                </a:lnTo>
                <a:lnTo>
                  <a:pt x="0" y="224"/>
                </a:lnTo>
                <a:lnTo>
                  <a:pt x="74" y="0"/>
                </a:lnTo>
                <a:lnTo>
                  <a:pt x="127" y="0"/>
                </a:lnTo>
                <a:lnTo>
                  <a:pt x="201" y="224"/>
                </a:lnTo>
                <a:lnTo>
                  <a:pt x="157" y="224"/>
                </a:lnTo>
                <a:close/>
              </a:path>
            </a:pathLst>
          </a:custGeom>
          <a:solidFill>
            <a:srgbClr val="FFFFFF"/>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522" name="Freeform 399">
            <a:extLst>
              <a:ext uri="{FF2B5EF4-FFF2-40B4-BE49-F238E27FC236}">
                <a16:creationId xmlns:a16="http://schemas.microsoft.com/office/drawing/2014/main" id="{8D884BC4-6BF4-4426-9AAC-595517FF6B40}"/>
              </a:ext>
            </a:extLst>
          </p:cNvPr>
          <p:cNvSpPr>
            <a:spLocks noEditPoints="1"/>
          </p:cNvSpPr>
          <p:nvPr/>
        </p:nvSpPr>
        <p:spPr bwMode="auto">
          <a:xfrm>
            <a:off x="1242039" y="3677769"/>
            <a:ext cx="46432" cy="61908"/>
          </a:xfrm>
          <a:custGeom>
            <a:avLst/>
            <a:gdLst>
              <a:gd name="T0" fmla="*/ 97 w 171"/>
              <a:gd name="T1" fmla="*/ 102 h 224"/>
              <a:gd name="T2" fmla="*/ 97 w 171"/>
              <a:gd name="T3" fmla="*/ 102 h 224"/>
              <a:gd name="T4" fmla="*/ 123 w 171"/>
              <a:gd name="T5" fmla="*/ 77 h 224"/>
              <a:gd name="T6" fmla="*/ 123 w 171"/>
              <a:gd name="T7" fmla="*/ 62 h 224"/>
              <a:gd name="T8" fmla="*/ 97 w 171"/>
              <a:gd name="T9" fmla="*/ 37 h 224"/>
              <a:gd name="T10" fmla="*/ 42 w 171"/>
              <a:gd name="T11" fmla="*/ 37 h 224"/>
              <a:gd name="T12" fmla="*/ 42 w 171"/>
              <a:gd name="T13" fmla="*/ 102 h 224"/>
              <a:gd name="T14" fmla="*/ 97 w 171"/>
              <a:gd name="T15" fmla="*/ 102 h 224"/>
              <a:gd name="T16" fmla="*/ 42 w 171"/>
              <a:gd name="T17" fmla="*/ 224 h 224"/>
              <a:gd name="T18" fmla="*/ 42 w 171"/>
              <a:gd name="T19" fmla="*/ 224 h 224"/>
              <a:gd name="T20" fmla="*/ 0 w 171"/>
              <a:gd name="T21" fmla="*/ 224 h 224"/>
              <a:gd name="T22" fmla="*/ 0 w 171"/>
              <a:gd name="T23" fmla="*/ 0 h 224"/>
              <a:gd name="T24" fmla="*/ 101 w 171"/>
              <a:gd name="T25" fmla="*/ 0 h 224"/>
              <a:gd name="T26" fmla="*/ 167 w 171"/>
              <a:gd name="T27" fmla="*/ 69 h 224"/>
              <a:gd name="T28" fmla="*/ 125 w 171"/>
              <a:gd name="T29" fmla="*/ 133 h 224"/>
              <a:gd name="T30" fmla="*/ 171 w 171"/>
              <a:gd name="T31" fmla="*/ 224 h 224"/>
              <a:gd name="T32" fmla="*/ 124 w 171"/>
              <a:gd name="T33" fmla="*/ 224 h 224"/>
              <a:gd name="T34" fmla="*/ 82 w 171"/>
              <a:gd name="T35" fmla="*/ 137 h 224"/>
              <a:gd name="T36" fmla="*/ 42 w 171"/>
              <a:gd name="T37" fmla="*/ 137 h 224"/>
              <a:gd name="T38" fmla="*/ 42 w 171"/>
              <a:gd name="T39" fmla="*/ 22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1" h="224">
                <a:moveTo>
                  <a:pt x="97" y="102"/>
                </a:moveTo>
                <a:lnTo>
                  <a:pt x="97" y="102"/>
                </a:lnTo>
                <a:cubicBezTo>
                  <a:pt x="113" y="102"/>
                  <a:pt x="123" y="93"/>
                  <a:pt x="123" y="77"/>
                </a:cubicBezTo>
                <a:lnTo>
                  <a:pt x="123" y="62"/>
                </a:lnTo>
                <a:cubicBezTo>
                  <a:pt x="123" y="46"/>
                  <a:pt x="113" y="37"/>
                  <a:pt x="97" y="37"/>
                </a:cubicBezTo>
                <a:lnTo>
                  <a:pt x="42" y="37"/>
                </a:lnTo>
                <a:lnTo>
                  <a:pt x="42" y="102"/>
                </a:lnTo>
                <a:lnTo>
                  <a:pt x="97" y="102"/>
                </a:lnTo>
                <a:close/>
                <a:moveTo>
                  <a:pt x="42" y="224"/>
                </a:moveTo>
                <a:lnTo>
                  <a:pt x="42" y="224"/>
                </a:lnTo>
                <a:lnTo>
                  <a:pt x="0" y="224"/>
                </a:lnTo>
                <a:lnTo>
                  <a:pt x="0" y="0"/>
                </a:lnTo>
                <a:lnTo>
                  <a:pt x="101" y="0"/>
                </a:lnTo>
                <a:cubicBezTo>
                  <a:pt x="142" y="0"/>
                  <a:pt x="167" y="27"/>
                  <a:pt x="167" y="69"/>
                </a:cubicBezTo>
                <a:cubicBezTo>
                  <a:pt x="167" y="100"/>
                  <a:pt x="153" y="123"/>
                  <a:pt x="125" y="133"/>
                </a:cubicBezTo>
                <a:lnTo>
                  <a:pt x="171" y="224"/>
                </a:lnTo>
                <a:lnTo>
                  <a:pt x="124" y="224"/>
                </a:lnTo>
                <a:lnTo>
                  <a:pt x="82" y="137"/>
                </a:lnTo>
                <a:lnTo>
                  <a:pt x="42" y="137"/>
                </a:lnTo>
                <a:lnTo>
                  <a:pt x="42" y="224"/>
                </a:lnTo>
                <a:close/>
              </a:path>
            </a:pathLst>
          </a:custGeom>
          <a:solidFill>
            <a:srgbClr val="FFFFFF"/>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523" name="Freeform 400">
            <a:extLst>
              <a:ext uri="{FF2B5EF4-FFF2-40B4-BE49-F238E27FC236}">
                <a16:creationId xmlns:a16="http://schemas.microsoft.com/office/drawing/2014/main" id="{C99254B4-7E02-4632-A56F-A5B6A54553A6}"/>
              </a:ext>
            </a:extLst>
          </p:cNvPr>
          <p:cNvSpPr>
            <a:spLocks/>
          </p:cNvSpPr>
          <p:nvPr/>
        </p:nvSpPr>
        <p:spPr bwMode="auto">
          <a:xfrm>
            <a:off x="1300376" y="3677769"/>
            <a:ext cx="40479" cy="61908"/>
          </a:xfrm>
          <a:custGeom>
            <a:avLst/>
            <a:gdLst>
              <a:gd name="T0" fmla="*/ 0 w 147"/>
              <a:gd name="T1" fmla="*/ 224 h 224"/>
              <a:gd name="T2" fmla="*/ 0 w 147"/>
              <a:gd name="T3" fmla="*/ 224 h 224"/>
              <a:gd name="T4" fmla="*/ 0 w 147"/>
              <a:gd name="T5" fmla="*/ 0 h 224"/>
              <a:gd name="T6" fmla="*/ 147 w 147"/>
              <a:gd name="T7" fmla="*/ 0 h 224"/>
              <a:gd name="T8" fmla="*/ 147 w 147"/>
              <a:gd name="T9" fmla="*/ 38 h 224"/>
              <a:gd name="T10" fmla="*/ 42 w 147"/>
              <a:gd name="T11" fmla="*/ 38 h 224"/>
              <a:gd name="T12" fmla="*/ 42 w 147"/>
              <a:gd name="T13" fmla="*/ 90 h 224"/>
              <a:gd name="T14" fmla="*/ 135 w 147"/>
              <a:gd name="T15" fmla="*/ 90 h 224"/>
              <a:gd name="T16" fmla="*/ 135 w 147"/>
              <a:gd name="T17" fmla="*/ 128 h 224"/>
              <a:gd name="T18" fmla="*/ 42 w 147"/>
              <a:gd name="T19" fmla="*/ 128 h 224"/>
              <a:gd name="T20" fmla="*/ 42 w 147"/>
              <a:gd name="T21" fmla="*/ 186 h 224"/>
              <a:gd name="T22" fmla="*/ 147 w 147"/>
              <a:gd name="T23" fmla="*/ 186 h 224"/>
              <a:gd name="T24" fmla="*/ 147 w 147"/>
              <a:gd name="T25" fmla="*/ 224 h 224"/>
              <a:gd name="T26" fmla="*/ 0 w 147"/>
              <a:gd name="T27" fmla="*/ 22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7" h="224">
                <a:moveTo>
                  <a:pt x="0" y="224"/>
                </a:moveTo>
                <a:lnTo>
                  <a:pt x="0" y="224"/>
                </a:lnTo>
                <a:lnTo>
                  <a:pt x="0" y="0"/>
                </a:lnTo>
                <a:lnTo>
                  <a:pt x="147" y="0"/>
                </a:lnTo>
                <a:lnTo>
                  <a:pt x="147" y="38"/>
                </a:lnTo>
                <a:lnTo>
                  <a:pt x="42" y="38"/>
                </a:lnTo>
                <a:lnTo>
                  <a:pt x="42" y="90"/>
                </a:lnTo>
                <a:lnTo>
                  <a:pt x="135" y="90"/>
                </a:lnTo>
                <a:lnTo>
                  <a:pt x="135" y="128"/>
                </a:lnTo>
                <a:lnTo>
                  <a:pt x="42" y="128"/>
                </a:lnTo>
                <a:lnTo>
                  <a:pt x="42" y="186"/>
                </a:lnTo>
                <a:lnTo>
                  <a:pt x="147" y="186"/>
                </a:lnTo>
                <a:lnTo>
                  <a:pt x="147" y="224"/>
                </a:lnTo>
                <a:lnTo>
                  <a:pt x="0" y="224"/>
                </a:lnTo>
                <a:close/>
              </a:path>
            </a:pathLst>
          </a:custGeom>
          <a:solidFill>
            <a:srgbClr val="FFFFFF"/>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524" name="Freeform 401">
            <a:extLst>
              <a:ext uri="{FF2B5EF4-FFF2-40B4-BE49-F238E27FC236}">
                <a16:creationId xmlns:a16="http://schemas.microsoft.com/office/drawing/2014/main" id="{3733CF85-90EE-4A74-B809-504C67BFEF34}"/>
              </a:ext>
            </a:extLst>
          </p:cNvPr>
          <p:cNvSpPr>
            <a:spLocks/>
          </p:cNvSpPr>
          <p:nvPr/>
        </p:nvSpPr>
        <p:spPr bwMode="auto">
          <a:xfrm>
            <a:off x="487232" y="3078923"/>
            <a:ext cx="5953" cy="58337"/>
          </a:xfrm>
          <a:custGeom>
            <a:avLst/>
            <a:gdLst>
              <a:gd name="T0" fmla="*/ 20 w 20"/>
              <a:gd name="T1" fmla="*/ 213 h 213"/>
              <a:gd name="T2" fmla="*/ 20 w 20"/>
              <a:gd name="T3" fmla="*/ 213 h 213"/>
              <a:gd name="T4" fmla="*/ 0 w 20"/>
              <a:gd name="T5" fmla="*/ 213 h 213"/>
              <a:gd name="T6" fmla="*/ 0 w 20"/>
              <a:gd name="T7" fmla="*/ 0 h 213"/>
              <a:gd name="T8" fmla="*/ 20 w 20"/>
              <a:gd name="T9" fmla="*/ 0 h 213"/>
              <a:gd name="T10" fmla="*/ 20 w 20"/>
              <a:gd name="T11" fmla="*/ 213 h 213"/>
            </a:gdLst>
            <a:ahLst/>
            <a:cxnLst>
              <a:cxn ang="0">
                <a:pos x="T0" y="T1"/>
              </a:cxn>
              <a:cxn ang="0">
                <a:pos x="T2" y="T3"/>
              </a:cxn>
              <a:cxn ang="0">
                <a:pos x="T4" y="T5"/>
              </a:cxn>
              <a:cxn ang="0">
                <a:pos x="T6" y="T7"/>
              </a:cxn>
              <a:cxn ang="0">
                <a:pos x="T8" y="T9"/>
              </a:cxn>
              <a:cxn ang="0">
                <a:pos x="T10" y="T11"/>
              </a:cxn>
            </a:cxnLst>
            <a:rect l="0" t="0" r="r" b="b"/>
            <a:pathLst>
              <a:path w="20" h="213">
                <a:moveTo>
                  <a:pt x="20" y="213"/>
                </a:moveTo>
                <a:lnTo>
                  <a:pt x="20" y="213"/>
                </a:lnTo>
                <a:lnTo>
                  <a:pt x="0" y="213"/>
                </a:lnTo>
                <a:lnTo>
                  <a:pt x="0" y="0"/>
                </a:lnTo>
                <a:lnTo>
                  <a:pt x="20" y="0"/>
                </a:lnTo>
                <a:lnTo>
                  <a:pt x="20" y="213"/>
                </a:ln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525" name="Freeform 402">
            <a:extLst>
              <a:ext uri="{FF2B5EF4-FFF2-40B4-BE49-F238E27FC236}">
                <a16:creationId xmlns:a16="http://schemas.microsoft.com/office/drawing/2014/main" id="{FDEFF24B-6B39-47B5-B7D9-5ECBA9B3D83B}"/>
              </a:ext>
            </a:extLst>
          </p:cNvPr>
          <p:cNvSpPr>
            <a:spLocks noEditPoints="1"/>
          </p:cNvSpPr>
          <p:nvPr/>
        </p:nvSpPr>
        <p:spPr bwMode="auto">
          <a:xfrm>
            <a:off x="469373" y="3038445"/>
            <a:ext cx="42860" cy="41670"/>
          </a:xfrm>
          <a:custGeom>
            <a:avLst/>
            <a:gdLst>
              <a:gd name="T0" fmla="*/ 78 w 156"/>
              <a:gd name="T1" fmla="*/ 23 h 152"/>
              <a:gd name="T2" fmla="*/ 78 w 156"/>
              <a:gd name="T3" fmla="*/ 23 h 152"/>
              <a:gd name="T4" fmla="*/ 66 w 156"/>
              <a:gd name="T5" fmla="*/ 25 h 152"/>
              <a:gd name="T6" fmla="*/ 25 w 156"/>
              <a:gd name="T7" fmla="*/ 65 h 152"/>
              <a:gd name="T8" fmla="*/ 25 w 156"/>
              <a:gd name="T9" fmla="*/ 65 h 152"/>
              <a:gd name="T10" fmla="*/ 40 w 156"/>
              <a:gd name="T11" fmla="*/ 116 h 152"/>
              <a:gd name="T12" fmla="*/ 91 w 156"/>
              <a:gd name="T13" fmla="*/ 130 h 152"/>
              <a:gd name="T14" fmla="*/ 131 w 156"/>
              <a:gd name="T15" fmla="*/ 90 h 152"/>
              <a:gd name="T16" fmla="*/ 116 w 156"/>
              <a:gd name="T17" fmla="*/ 39 h 152"/>
              <a:gd name="T18" fmla="*/ 78 w 156"/>
              <a:gd name="T19" fmla="*/ 23 h 152"/>
              <a:gd name="T20" fmla="*/ 78 w 156"/>
              <a:gd name="T21" fmla="*/ 152 h 152"/>
              <a:gd name="T22" fmla="*/ 78 w 156"/>
              <a:gd name="T23" fmla="*/ 152 h 152"/>
              <a:gd name="T24" fmla="*/ 26 w 156"/>
              <a:gd name="T25" fmla="*/ 130 h 152"/>
              <a:gd name="T26" fmla="*/ 6 w 156"/>
              <a:gd name="T27" fmla="*/ 61 h 152"/>
              <a:gd name="T28" fmla="*/ 61 w 156"/>
              <a:gd name="T29" fmla="*/ 5 h 152"/>
              <a:gd name="T30" fmla="*/ 131 w 156"/>
              <a:gd name="T31" fmla="*/ 25 h 152"/>
              <a:gd name="T32" fmla="*/ 150 w 156"/>
              <a:gd name="T33" fmla="*/ 94 h 152"/>
              <a:gd name="T34" fmla="*/ 95 w 156"/>
              <a:gd name="T35" fmla="*/ 150 h 152"/>
              <a:gd name="T36" fmla="*/ 78 w 156"/>
              <a:gd name="T37" fmla="*/ 152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6" h="152">
                <a:moveTo>
                  <a:pt x="78" y="23"/>
                </a:moveTo>
                <a:lnTo>
                  <a:pt x="78" y="23"/>
                </a:lnTo>
                <a:cubicBezTo>
                  <a:pt x="74" y="23"/>
                  <a:pt x="70" y="24"/>
                  <a:pt x="66" y="25"/>
                </a:cubicBezTo>
                <a:cubicBezTo>
                  <a:pt x="46" y="29"/>
                  <a:pt x="30" y="45"/>
                  <a:pt x="25" y="65"/>
                </a:cubicBezTo>
                <a:lnTo>
                  <a:pt x="25" y="65"/>
                </a:lnTo>
                <a:cubicBezTo>
                  <a:pt x="21" y="84"/>
                  <a:pt x="27" y="103"/>
                  <a:pt x="40" y="116"/>
                </a:cubicBezTo>
                <a:cubicBezTo>
                  <a:pt x="53" y="129"/>
                  <a:pt x="72" y="134"/>
                  <a:pt x="91" y="130"/>
                </a:cubicBezTo>
                <a:cubicBezTo>
                  <a:pt x="110" y="126"/>
                  <a:pt x="127" y="110"/>
                  <a:pt x="131" y="90"/>
                </a:cubicBezTo>
                <a:cubicBezTo>
                  <a:pt x="135" y="71"/>
                  <a:pt x="130" y="52"/>
                  <a:pt x="116" y="39"/>
                </a:cubicBezTo>
                <a:cubicBezTo>
                  <a:pt x="106" y="29"/>
                  <a:pt x="92" y="23"/>
                  <a:pt x="78" y="23"/>
                </a:cubicBezTo>
                <a:close/>
                <a:moveTo>
                  <a:pt x="78" y="152"/>
                </a:moveTo>
                <a:lnTo>
                  <a:pt x="78" y="152"/>
                </a:lnTo>
                <a:cubicBezTo>
                  <a:pt x="59" y="152"/>
                  <a:pt x="40" y="144"/>
                  <a:pt x="26" y="130"/>
                </a:cubicBezTo>
                <a:cubicBezTo>
                  <a:pt x="8" y="112"/>
                  <a:pt x="0" y="86"/>
                  <a:pt x="6" y="61"/>
                </a:cubicBezTo>
                <a:cubicBezTo>
                  <a:pt x="12" y="33"/>
                  <a:pt x="34" y="11"/>
                  <a:pt x="61" y="5"/>
                </a:cubicBezTo>
                <a:cubicBezTo>
                  <a:pt x="87" y="0"/>
                  <a:pt x="112" y="7"/>
                  <a:pt x="131" y="25"/>
                </a:cubicBezTo>
                <a:cubicBezTo>
                  <a:pt x="149" y="43"/>
                  <a:pt x="156" y="69"/>
                  <a:pt x="150" y="94"/>
                </a:cubicBezTo>
                <a:cubicBezTo>
                  <a:pt x="144" y="122"/>
                  <a:pt x="123" y="144"/>
                  <a:pt x="95" y="150"/>
                </a:cubicBezTo>
                <a:cubicBezTo>
                  <a:pt x="89" y="151"/>
                  <a:pt x="84" y="152"/>
                  <a:pt x="78" y="152"/>
                </a:cubicBez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526" name="Freeform 403">
            <a:extLst>
              <a:ext uri="{FF2B5EF4-FFF2-40B4-BE49-F238E27FC236}">
                <a16:creationId xmlns:a16="http://schemas.microsoft.com/office/drawing/2014/main" id="{68C5CB54-0D97-483E-B002-159F8BDF07B6}"/>
              </a:ext>
            </a:extLst>
          </p:cNvPr>
          <p:cNvSpPr>
            <a:spLocks/>
          </p:cNvSpPr>
          <p:nvPr/>
        </p:nvSpPr>
        <p:spPr bwMode="auto">
          <a:xfrm>
            <a:off x="678910" y="3022968"/>
            <a:ext cx="5953" cy="54765"/>
          </a:xfrm>
          <a:custGeom>
            <a:avLst/>
            <a:gdLst>
              <a:gd name="T0" fmla="*/ 20 w 20"/>
              <a:gd name="T1" fmla="*/ 200 h 200"/>
              <a:gd name="T2" fmla="*/ 20 w 20"/>
              <a:gd name="T3" fmla="*/ 200 h 200"/>
              <a:gd name="T4" fmla="*/ 0 w 20"/>
              <a:gd name="T5" fmla="*/ 200 h 200"/>
              <a:gd name="T6" fmla="*/ 0 w 20"/>
              <a:gd name="T7" fmla="*/ 0 h 200"/>
              <a:gd name="T8" fmla="*/ 20 w 20"/>
              <a:gd name="T9" fmla="*/ 0 h 200"/>
              <a:gd name="T10" fmla="*/ 20 w 20"/>
              <a:gd name="T11" fmla="*/ 200 h 200"/>
            </a:gdLst>
            <a:ahLst/>
            <a:cxnLst>
              <a:cxn ang="0">
                <a:pos x="T0" y="T1"/>
              </a:cxn>
              <a:cxn ang="0">
                <a:pos x="T2" y="T3"/>
              </a:cxn>
              <a:cxn ang="0">
                <a:pos x="T4" y="T5"/>
              </a:cxn>
              <a:cxn ang="0">
                <a:pos x="T6" y="T7"/>
              </a:cxn>
              <a:cxn ang="0">
                <a:pos x="T8" y="T9"/>
              </a:cxn>
              <a:cxn ang="0">
                <a:pos x="T10" y="T11"/>
              </a:cxn>
            </a:cxnLst>
            <a:rect l="0" t="0" r="r" b="b"/>
            <a:pathLst>
              <a:path w="20" h="200">
                <a:moveTo>
                  <a:pt x="20" y="200"/>
                </a:moveTo>
                <a:lnTo>
                  <a:pt x="20" y="200"/>
                </a:lnTo>
                <a:lnTo>
                  <a:pt x="0" y="200"/>
                </a:lnTo>
                <a:lnTo>
                  <a:pt x="0" y="0"/>
                </a:lnTo>
                <a:lnTo>
                  <a:pt x="20" y="0"/>
                </a:lnTo>
                <a:lnTo>
                  <a:pt x="20" y="200"/>
                </a:ln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527" name="Freeform 404">
            <a:extLst>
              <a:ext uri="{FF2B5EF4-FFF2-40B4-BE49-F238E27FC236}">
                <a16:creationId xmlns:a16="http://schemas.microsoft.com/office/drawing/2014/main" id="{989C922A-F009-4516-85E9-11794B15E913}"/>
              </a:ext>
            </a:extLst>
          </p:cNvPr>
          <p:cNvSpPr>
            <a:spLocks/>
          </p:cNvSpPr>
          <p:nvPr/>
        </p:nvSpPr>
        <p:spPr bwMode="auto">
          <a:xfrm>
            <a:off x="507471" y="2972965"/>
            <a:ext cx="52384" cy="101197"/>
          </a:xfrm>
          <a:custGeom>
            <a:avLst/>
            <a:gdLst>
              <a:gd name="T0" fmla="*/ 190 w 190"/>
              <a:gd name="T1" fmla="*/ 371 h 371"/>
              <a:gd name="T2" fmla="*/ 190 w 190"/>
              <a:gd name="T3" fmla="*/ 371 h 371"/>
              <a:gd name="T4" fmla="*/ 170 w 190"/>
              <a:gd name="T5" fmla="*/ 371 h 371"/>
              <a:gd name="T6" fmla="*/ 170 w 190"/>
              <a:gd name="T7" fmla="*/ 239 h 371"/>
              <a:gd name="T8" fmla="*/ 138 w 190"/>
              <a:gd name="T9" fmla="*/ 158 h 371"/>
              <a:gd name="T10" fmla="*/ 0 w 190"/>
              <a:gd name="T11" fmla="*/ 14 h 371"/>
              <a:gd name="T12" fmla="*/ 14 w 190"/>
              <a:gd name="T13" fmla="*/ 0 h 371"/>
              <a:gd name="T14" fmla="*/ 153 w 190"/>
              <a:gd name="T15" fmla="*/ 144 h 371"/>
              <a:gd name="T16" fmla="*/ 190 w 190"/>
              <a:gd name="T17" fmla="*/ 239 h 371"/>
              <a:gd name="T18" fmla="*/ 190 w 190"/>
              <a:gd name="T19" fmla="*/ 371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0" h="371">
                <a:moveTo>
                  <a:pt x="190" y="371"/>
                </a:moveTo>
                <a:lnTo>
                  <a:pt x="190" y="371"/>
                </a:lnTo>
                <a:lnTo>
                  <a:pt x="170" y="371"/>
                </a:lnTo>
                <a:lnTo>
                  <a:pt x="170" y="239"/>
                </a:lnTo>
                <a:cubicBezTo>
                  <a:pt x="170" y="209"/>
                  <a:pt x="159" y="179"/>
                  <a:pt x="138" y="158"/>
                </a:cubicBezTo>
                <a:lnTo>
                  <a:pt x="0" y="14"/>
                </a:lnTo>
                <a:lnTo>
                  <a:pt x="14" y="0"/>
                </a:lnTo>
                <a:lnTo>
                  <a:pt x="153" y="144"/>
                </a:lnTo>
                <a:cubicBezTo>
                  <a:pt x="177" y="170"/>
                  <a:pt x="190" y="203"/>
                  <a:pt x="190" y="239"/>
                </a:cubicBezTo>
                <a:lnTo>
                  <a:pt x="190" y="371"/>
                </a:ln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528" name="Freeform 405">
            <a:extLst>
              <a:ext uri="{FF2B5EF4-FFF2-40B4-BE49-F238E27FC236}">
                <a16:creationId xmlns:a16="http://schemas.microsoft.com/office/drawing/2014/main" id="{C8A9B269-319B-4C16-AD2F-790476100E47}"/>
              </a:ext>
            </a:extLst>
          </p:cNvPr>
          <p:cNvSpPr>
            <a:spLocks/>
          </p:cNvSpPr>
          <p:nvPr/>
        </p:nvSpPr>
        <p:spPr bwMode="auto">
          <a:xfrm>
            <a:off x="574142" y="3018206"/>
            <a:ext cx="47622" cy="144057"/>
          </a:xfrm>
          <a:custGeom>
            <a:avLst/>
            <a:gdLst>
              <a:gd name="T0" fmla="*/ 45 w 173"/>
              <a:gd name="T1" fmla="*/ 520 h 520"/>
              <a:gd name="T2" fmla="*/ 45 w 173"/>
              <a:gd name="T3" fmla="*/ 520 h 520"/>
              <a:gd name="T4" fmla="*/ 0 w 173"/>
              <a:gd name="T5" fmla="*/ 520 h 520"/>
              <a:gd name="T6" fmla="*/ 0 w 173"/>
              <a:gd name="T7" fmla="*/ 500 h 520"/>
              <a:gd name="T8" fmla="*/ 45 w 173"/>
              <a:gd name="T9" fmla="*/ 500 h 520"/>
              <a:gd name="T10" fmla="*/ 123 w 173"/>
              <a:gd name="T11" fmla="*/ 469 h 520"/>
              <a:gd name="T12" fmla="*/ 153 w 173"/>
              <a:gd name="T13" fmla="*/ 394 h 520"/>
              <a:gd name="T14" fmla="*/ 153 w 173"/>
              <a:gd name="T15" fmla="*/ 0 h 520"/>
              <a:gd name="T16" fmla="*/ 173 w 173"/>
              <a:gd name="T17" fmla="*/ 0 h 520"/>
              <a:gd name="T18" fmla="*/ 173 w 173"/>
              <a:gd name="T19" fmla="*/ 393 h 520"/>
              <a:gd name="T20" fmla="*/ 137 w 173"/>
              <a:gd name="T21" fmla="*/ 483 h 520"/>
              <a:gd name="T22" fmla="*/ 45 w 173"/>
              <a:gd name="T23" fmla="*/ 520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3" h="520">
                <a:moveTo>
                  <a:pt x="45" y="520"/>
                </a:moveTo>
                <a:lnTo>
                  <a:pt x="45" y="520"/>
                </a:lnTo>
                <a:lnTo>
                  <a:pt x="0" y="520"/>
                </a:lnTo>
                <a:lnTo>
                  <a:pt x="0" y="500"/>
                </a:lnTo>
                <a:lnTo>
                  <a:pt x="45" y="500"/>
                </a:lnTo>
                <a:cubicBezTo>
                  <a:pt x="75" y="500"/>
                  <a:pt x="103" y="489"/>
                  <a:pt x="123" y="469"/>
                </a:cubicBezTo>
                <a:cubicBezTo>
                  <a:pt x="142" y="450"/>
                  <a:pt x="153" y="423"/>
                  <a:pt x="153" y="394"/>
                </a:cubicBezTo>
                <a:lnTo>
                  <a:pt x="153" y="0"/>
                </a:lnTo>
                <a:lnTo>
                  <a:pt x="173" y="0"/>
                </a:lnTo>
                <a:lnTo>
                  <a:pt x="173" y="393"/>
                </a:lnTo>
                <a:cubicBezTo>
                  <a:pt x="173" y="428"/>
                  <a:pt x="160" y="460"/>
                  <a:pt x="137" y="483"/>
                </a:cubicBezTo>
                <a:cubicBezTo>
                  <a:pt x="113" y="507"/>
                  <a:pt x="81" y="520"/>
                  <a:pt x="45" y="520"/>
                </a:cubicBez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9" name="Freeform 407">
            <a:extLst>
              <a:ext uri="{FF2B5EF4-FFF2-40B4-BE49-F238E27FC236}">
                <a16:creationId xmlns:a16="http://schemas.microsoft.com/office/drawing/2014/main" id="{49E5F95A-BFDF-467E-A67B-6F086FE7984C}"/>
              </a:ext>
            </a:extLst>
          </p:cNvPr>
          <p:cNvSpPr>
            <a:spLocks noEditPoints="1"/>
          </p:cNvSpPr>
          <p:nvPr/>
        </p:nvSpPr>
        <p:spPr bwMode="auto">
          <a:xfrm>
            <a:off x="597953" y="2980109"/>
            <a:ext cx="40479" cy="41670"/>
          </a:xfrm>
          <a:custGeom>
            <a:avLst/>
            <a:gdLst>
              <a:gd name="T0" fmla="*/ 75 w 149"/>
              <a:gd name="T1" fmla="*/ 20 h 148"/>
              <a:gd name="T2" fmla="*/ 75 w 149"/>
              <a:gd name="T3" fmla="*/ 20 h 148"/>
              <a:gd name="T4" fmla="*/ 20 w 149"/>
              <a:gd name="T5" fmla="*/ 74 h 148"/>
              <a:gd name="T6" fmla="*/ 75 w 149"/>
              <a:gd name="T7" fmla="*/ 128 h 148"/>
              <a:gd name="T8" fmla="*/ 129 w 149"/>
              <a:gd name="T9" fmla="*/ 74 h 148"/>
              <a:gd name="T10" fmla="*/ 75 w 149"/>
              <a:gd name="T11" fmla="*/ 20 h 148"/>
              <a:gd name="T12" fmla="*/ 75 w 149"/>
              <a:gd name="T13" fmla="*/ 148 h 148"/>
              <a:gd name="T14" fmla="*/ 75 w 149"/>
              <a:gd name="T15" fmla="*/ 148 h 148"/>
              <a:gd name="T16" fmla="*/ 0 w 149"/>
              <a:gd name="T17" fmla="*/ 74 h 148"/>
              <a:gd name="T18" fmla="*/ 75 w 149"/>
              <a:gd name="T19" fmla="*/ 0 h 148"/>
              <a:gd name="T20" fmla="*/ 149 w 149"/>
              <a:gd name="T21" fmla="*/ 74 h 148"/>
              <a:gd name="T22" fmla="*/ 75 w 149"/>
              <a:gd name="T23" fmla="*/ 14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148">
                <a:moveTo>
                  <a:pt x="75" y="20"/>
                </a:moveTo>
                <a:lnTo>
                  <a:pt x="75" y="20"/>
                </a:lnTo>
                <a:cubicBezTo>
                  <a:pt x="45" y="20"/>
                  <a:pt x="20" y="44"/>
                  <a:pt x="20" y="74"/>
                </a:cubicBezTo>
                <a:cubicBezTo>
                  <a:pt x="20" y="104"/>
                  <a:pt x="45" y="128"/>
                  <a:pt x="75" y="128"/>
                </a:cubicBezTo>
                <a:cubicBezTo>
                  <a:pt x="104" y="128"/>
                  <a:pt x="129" y="104"/>
                  <a:pt x="129" y="74"/>
                </a:cubicBezTo>
                <a:cubicBezTo>
                  <a:pt x="129" y="44"/>
                  <a:pt x="104" y="20"/>
                  <a:pt x="75" y="20"/>
                </a:cubicBezTo>
                <a:close/>
                <a:moveTo>
                  <a:pt x="75" y="148"/>
                </a:moveTo>
                <a:lnTo>
                  <a:pt x="75" y="148"/>
                </a:lnTo>
                <a:cubicBezTo>
                  <a:pt x="34" y="148"/>
                  <a:pt x="0" y="115"/>
                  <a:pt x="0" y="74"/>
                </a:cubicBezTo>
                <a:cubicBezTo>
                  <a:pt x="0" y="33"/>
                  <a:pt x="34" y="0"/>
                  <a:pt x="75" y="0"/>
                </a:cubicBezTo>
                <a:cubicBezTo>
                  <a:pt x="116" y="0"/>
                  <a:pt x="149" y="33"/>
                  <a:pt x="149" y="74"/>
                </a:cubicBezTo>
                <a:cubicBezTo>
                  <a:pt x="149" y="115"/>
                  <a:pt x="116" y="148"/>
                  <a:pt x="75" y="148"/>
                </a:cubicBez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10" name="Freeform 408">
            <a:extLst>
              <a:ext uri="{FF2B5EF4-FFF2-40B4-BE49-F238E27FC236}">
                <a16:creationId xmlns:a16="http://schemas.microsoft.com/office/drawing/2014/main" id="{7DCE87FA-037E-4DEA-AD67-9D0CEC31B20C}"/>
              </a:ext>
            </a:extLst>
          </p:cNvPr>
          <p:cNvSpPr>
            <a:spLocks noEditPoints="1"/>
          </p:cNvSpPr>
          <p:nvPr/>
        </p:nvSpPr>
        <p:spPr bwMode="auto">
          <a:xfrm>
            <a:off x="465802" y="3133689"/>
            <a:ext cx="48813" cy="50003"/>
          </a:xfrm>
          <a:custGeom>
            <a:avLst/>
            <a:gdLst>
              <a:gd name="T0" fmla="*/ 90 w 180"/>
              <a:gd name="T1" fmla="*/ 20 h 180"/>
              <a:gd name="T2" fmla="*/ 90 w 180"/>
              <a:gd name="T3" fmla="*/ 20 h 180"/>
              <a:gd name="T4" fmla="*/ 20 w 180"/>
              <a:gd name="T5" fmla="*/ 90 h 180"/>
              <a:gd name="T6" fmla="*/ 90 w 180"/>
              <a:gd name="T7" fmla="*/ 160 h 180"/>
              <a:gd name="T8" fmla="*/ 160 w 180"/>
              <a:gd name="T9" fmla="*/ 90 h 180"/>
              <a:gd name="T10" fmla="*/ 90 w 180"/>
              <a:gd name="T11" fmla="*/ 20 h 180"/>
              <a:gd name="T12" fmla="*/ 90 w 180"/>
              <a:gd name="T13" fmla="*/ 180 h 180"/>
              <a:gd name="T14" fmla="*/ 90 w 180"/>
              <a:gd name="T15" fmla="*/ 180 h 180"/>
              <a:gd name="T16" fmla="*/ 0 w 180"/>
              <a:gd name="T17" fmla="*/ 90 h 180"/>
              <a:gd name="T18" fmla="*/ 90 w 180"/>
              <a:gd name="T19" fmla="*/ 0 h 180"/>
              <a:gd name="T20" fmla="*/ 180 w 180"/>
              <a:gd name="T21" fmla="*/ 90 h 180"/>
              <a:gd name="T22" fmla="*/ 90 w 180"/>
              <a:gd name="T23"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0" h="180">
                <a:moveTo>
                  <a:pt x="90" y="20"/>
                </a:moveTo>
                <a:lnTo>
                  <a:pt x="90" y="20"/>
                </a:lnTo>
                <a:cubicBezTo>
                  <a:pt x="51" y="20"/>
                  <a:pt x="20" y="51"/>
                  <a:pt x="20" y="90"/>
                </a:cubicBezTo>
                <a:cubicBezTo>
                  <a:pt x="20" y="129"/>
                  <a:pt x="51" y="160"/>
                  <a:pt x="90" y="160"/>
                </a:cubicBezTo>
                <a:cubicBezTo>
                  <a:pt x="129" y="160"/>
                  <a:pt x="160" y="129"/>
                  <a:pt x="160" y="90"/>
                </a:cubicBezTo>
                <a:cubicBezTo>
                  <a:pt x="160" y="51"/>
                  <a:pt x="129" y="20"/>
                  <a:pt x="90" y="20"/>
                </a:cubicBezTo>
                <a:close/>
                <a:moveTo>
                  <a:pt x="90" y="180"/>
                </a:moveTo>
                <a:lnTo>
                  <a:pt x="90" y="180"/>
                </a:lnTo>
                <a:cubicBezTo>
                  <a:pt x="40" y="180"/>
                  <a:pt x="0" y="140"/>
                  <a:pt x="0" y="90"/>
                </a:cubicBezTo>
                <a:cubicBezTo>
                  <a:pt x="0" y="40"/>
                  <a:pt x="40" y="0"/>
                  <a:pt x="90" y="0"/>
                </a:cubicBezTo>
                <a:cubicBezTo>
                  <a:pt x="140" y="0"/>
                  <a:pt x="180" y="40"/>
                  <a:pt x="180" y="90"/>
                </a:cubicBezTo>
                <a:cubicBezTo>
                  <a:pt x="180" y="140"/>
                  <a:pt x="140" y="180"/>
                  <a:pt x="90" y="180"/>
                </a:cubicBez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11" name="Freeform 409">
            <a:extLst>
              <a:ext uri="{FF2B5EF4-FFF2-40B4-BE49-F238E27FC236}">
                <a16:creationId xmlns:a16="http://schemas.microsoft.com/office/drawing/2014/main" id="{9B2A2DE7-4F93-4122-B79E-2FDA447F69B5}"/>
              </a:ext>
            </a:extLst>
          </p:cNvPr>
          <p:cNvSpPr>
            <a:spLocks noEditPoints="1"/>
          </p:cNvSpPr>
          <p:nvPr/>
        </p:nvSpPr>
        <p:spPr bwMode="auto">
          <a:xfrm>
            <a:off x="465802" y="2933677"/>
            <a:ext cx="48813" cy="50003"/>
          </a:xfrm>
          <a:custGeom>
            <a:avLst/>
            <a:gdLst>
              <a:gd name="T0" fmla="*/ 90 w 180"/>
              <a:gd name="T1" fmla="*/ 20 h 181"/>
              <a:gd name="T2" fmla="*/ 90 w 180"/>
              <a:gd name="T3" fmla="*/ 20 h 181"/>
              <a:gd name="T4" fmla="*/ 20 w 180"/>
              <a:gd name="T5" fmla="*/ 91 h 181"/>
              <a:gd name="T6" fmla="*/ 90 w 180"/>
              <a:gd name="T7" fmla="*/ 161 h 181"/>
              <a:gd name="T8" fmla="*/ 160 w 180"/>
              <a:gd name="T9" fmla="*/ 91 h 181"/>
              <a:gd name="T10" fmla="*/ 90 w 180"/>
              <a:gd name="T11" fmla="*/ 20 h 181"/>
              <a:gd name="T12" fmla="*/ 90 w 180"/>
              <a:gd name="T13" fmla="*/ 181 h 181"/>
              <a:gd name="T14" fmla="*/ 90 w 180"/>
              <a:gd name="T15" fmla="*/ 181 h 181"/>
              <a:gd name="T16" fmla="*/ 0 w 180"/>
              <a:gd name="T17" fmla="*/ 91 h 181"/>
              <a:gd name="T18" fmla="*/ 90 w 180"/>
              <a:gd name="T19" fmla="*/ 0 h 181"/>
              <a:gd name="T20" fmla="*/ 180 w 180"/>
              <a:gd name="T21" fmla="*/ 91 h 181"/>
              <a:gd name="T22" fmla="*/ 90 w 180"/>
              <a:gd name="T23"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0" h="181">
                <a:moveTo>
                  <a:pt x="90" y="20"/>
                </a:moveTo>
                <a:lnTo>
                  <a:pt x="90" y="20"/>
                </a:lnTo>
                <a:cubicBezTo>
                  <a:pt x="51" y="20"/>
                  <a:pt x="20" y="52"/>
                  <a:pt x="20" y="91"/>
                </a:cubicBezTo>
                <a:cubicBezTo>
                  <a:pt x="20" y="129"/>
                  <a:pt x="51" y="161"/>
                  <a:pt x="90" y="161"/>
                </a:cubicBezTo>
                <a:cubicBezTo>
                  <a:pt x="129" y="161"/>
                  <a:pt x="160" y="129"/>
                  <a:pt x="160" y="91"/>
                </a:cubicBezTo>
                <a:cubicBezTo>
                  <a:pt x="160" y="52"/>
                  <a:pt x="129" y="20"/>
                  <a:pt x="90" y="20"/>
                </a:cubicBezTo>
                <a:close/>
                <a:moveTo>
                  <a:pt x="90" y="181"/>
                </a:moveTo>
                <a:lnTo>
                  <a:pt x="90" y="181"/>
                </a:lnTo>
                <a:cubicBezTo>
                  <a:pt x="40" y="181"/>
                  <a:pt x="0" y="140"/>
                  <a:pt x="0" y="91"/>
                </a:cubicBezTo>
                <a:cubicBezTo>
                  <a:pt x="0" y="41"/>
                  <a:pt x="40" y="0"/>
                  <a:pt x="90" y="0"/>
                </a:cubicBezTo>
                <a:cubicBezTo>
                  <a:pt x="140" y="0"/>
                  <a:pt x="180" y="41"/>
                  <a:pt x="180" y="91"/>
                </a:cubicBezTo>
                <a:cubicBezTo>
                  <a:pt x="180" y="140"/>
                  <a:pt x="140" y="181"/>
                  <a:pt x="90" y="181"/>
                </a:cubicBez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12" name="Freeform 410">
            <a:extLst>
              <a:ext uri="{FF2B5EF4-FFF2-40B4-BE49-F238E27FC236}">
                <a16:creationId xmlns:a16="http://schemas.microsoft.com/office/drawing/2014/main" id="{5AE7173A-3692-464A-BD70-D6538F6783BE}"/>
              </a:ext>
            </a:extLst>
          </p:cNvPr>
          <p:cNvSpPr>
            <a:spLocks noEditPoints="1"/>
          </p:cNvSpPr>
          <p:nvPr/>
        </p:nvSpPr>
        <p:spPr bwMode="auto">
          <a:xfrm>
            <a:off x="532474" y="3070591"/>
            <a:ext cx="50003" cy="50003"/>
          </a:xfrm>
          <a:custGeom>
            <a:avLst/>
            <a:gdLst>
              <a:gd name="T0" fmla="*/ 90 w 181"/>
              <a:gd name="T1" fmla="*/ 20 h 181"/>
              <a:gd name="T2" fmla="*/ 90 w 181"/>
              <a:gd name="T3" fmla="*/ 20 h 181"/>
              <a:gd name="T4" fmla="*/ 20 w 181"/>
              <a:gd name="T5" fmla="*/ 91 h 181"/>
              <a:gd name="T6" fmla="*/ 90 w 181"/>
              <a:gd name="T7" fmla="*/ 161 h 181"/>
              <a:gd name="T8" fmla="*/ 161 w 181"/>
              <a:gd name="T9" fmla="*/ 91 h 181"/>
              <a:gd name="T10" fmla="*/ 90 w 181"/>
              <a:gd name="T11" fmla="*/ 20 h 181"/>
              <a:gd name="T12" fmla="*/ 90 w 181"/>
              <a:gd name="T13" fmla="*/ 181 h 181"/>
              <a:gd name="T14" fmla="*/ 90 w 181"/>
              <a:gd name="T15" fmla="*/ 181 h 181"/>
              <a:gd name="T16" fmla="*/ 0 w 181"/>
              <a:gd name="T17" fmla="*/ 91 h 181"/>
              <a:gd name="T18" fmla="*/ 90 w 181"/>
              <a:gd name="T19" fmla="*/ 0 h 181"/>
              <a:gd name="T20" fmla="*/ 181 w 181"/>
              <a:gd name="T21" fmla="*/ 91 h 181"/>
              <a:gd name="T22" fmla="*/ 90 w 181"/>
              <a:gd name="T23"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1" h="181">
                <a:moveTo>
                  <a:pt x="90" y="20"/>
                </a:moveTo>
                <a:lnTo>
                  <a:pt x="90" y="20"/>
                </a:lnTo>
                <a:cubicBezTo>
                  <a:pt x="52" y="20"/>
                  <a:pt x="20" y="52"/>
                  <a:pt x="20" y="91"/>
                </a:cubicBezTo>
                <a:cubicBezTo>
                  <a:pt x="20" y="129"/>
                  <a:pt x="52" y="161"/>
                  <a:pt x="90" y="161"/>
                </a:cubicBezTo>
                <a:cubicBezTo>
                  <a:pt x="129" y="161"/>
                  <a:pt x="161" y="129"/>
                  <a:pt x="161" y="91"/>
                </a:cubicBezTo>
                <a:cubicBezTo>
                  <a:pt x="161" y="52"/>
                  <a:pt x="129" y="20"/>
                  <a:pt x="90" y="20"/>
                </a:cubicBezTo>
                <a:close/>
                <a:moveTo>
                  <a:pt x="90" y="181"/>
                </a:moveTo>
                <a:lnTo>
                  <a:pt x="90" y="181"/>
                </a:lnTo>
                <a:cubicBezTo>
                  <a:pt x="41" y="181"/>
                  <a:pt x="0" y="140"/>
                  <a:pt x="0" y="91"/>
                </a:cubicBezTo>
                <a:cubicBezTo>
                  <a:pt x="0" y="41"/>
                  <a:pt x="41" y="0"/>
                  <a:pt x="90" y="0"/>
                </a:cubicBezTo>
                <a:cubicBezTo>
                  <a:pt x="140" y="0"/>
                  <a:pt x="181" y="41"/>
                  <a:pt x="181" y="91"/>
                </a:cubicBezTo>
                <a:cubicBezTo>
                  <a:pt x="181" y="140"/>
                  <a:pt x="140" y="181"/>
                  <a:pt x="90" y="181"/>
                </a:cubicBez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13" name="Freeform 411">
            <a:extLst>
              <a:ext uri="{FF2B5EF4-FFF2-40B4-BE49-F238E27FC236}">
                <a16:creationId xmlns:a16="http://schemas.microsoft.com/office/drawing/2014/main" id="{F714D68B-C30A-42E2-A9B2-628C6E6520BA}"/>
              </a:ext>
            </a:extLst>
          </p:cNvPr>
          <p:cNvSpPr>
            <a:spLocks noEditPoints="1"/>
          </p:cNvSpPr>
          <p:nvPr/>
        </p:nvSpPr>
        <p:spPr bwMode="auto">
          <a:xfrm>
            <a:off x="656290" y="2975347"/>
            <a:ext cx="51194" cy="50003"/>
          </a:xfrm>
          <a:custGeom>
            <a:avLst/>
            <a:gdLst>
              <a:gd name="T0" fmla="*/ 94 w 188"/>
              <a:gd name="T1" fmla="*/ 24 h 184"/>
              <a:gd name="T2" fmla="*/ 94 w 188"/>
              <a:gd name="T3" fmla="*/ 24 h 184"/>
              <a:gd name="T4" fmla="*/ 44 w 188"/>
              <a:gd name="T5" fmla="*/ 44 h 184"/>
              <a:gd name="T6" fmla="*/ 25 w 188"/>
              <a:gd name="T7" fmla="*/ 108 h 184"/>
              <a:gd name="T8" fmla="*/ 80 w 188"/>
              <a:gd name="T9" fmla="*/ 163 h 184"/>
              <a:gd name="T10" fmla="*/ 80 w 188"/>
              <a:gd name="T11" fmla="*/ 163 h 184"/>
              <a:gd name="T12" fmla="*/ 144 w 188"/>
              <a:gd name="T13" fmla="*/ 144 h 184"/>
              <a:gd name="T14" fmla="*/ 163 w 188"/>
              <a:gd name="T15" fmla="*/ 80 h 184"/>
              <a:gd name="T16" fmla="*/ 108 w 188"/>
              <a:gd name="T17" fmla="*/ 25 h 184"/>
              <a:gd name="T18" fmla="*/ 94 w 188"/>
              <a:gd name="T19" fmla="*/ 24 h 184"/>
              <a:gd name="T20" fmla="*/ 94 w 188"/>
              <a:gd name="T21" fmla="*/ 184 h 184"/>
              <a:gd name="T22" fmla="*/ 94 w 188"/>
              <a:gd name="T23" fmla="*/ 184 h 184"/>
              <a:gd name="T24" fmla="*/ 76 w 188"/>
              <a:gd name="T25" fmla="*/ 183 h 184"/>
              <a:gd name="T26" fmla="*/ 5 w 188"/>
              <a:gd name="T27" fmla="*/ 111 h 184"/>
              <a:gd name="T28" fmla="*/ 30 w 188"/>
              <a:gd name="T29" fmla="*/ 30 h 184"/>
              <a:gd name="T30" fmla="*/ 112 w 188"/>
              <a:gd name="T31" fmla="*/ 5 h 184"/>
              <a:gd name="T32" fmla="*/ 183 w 188"/>
              <a:gd name="T33" fmla="*/ 76 h 184"/>
              <a:gd name="T34" fmla="*/ 158 w 188"/>
              <a:gd name="T35" fmla="*/ 158 h 184"/>
              <a:gd name="T36" fmla="*/ 94 w 188"/>
              <a:gd name="T37" fmla="*/ 184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8" h="184">
                <a:moveTo>
                  <a:pt x="94" y="24"/>
                </a:moveTo>
                <a:lnTo>
                  <a:pt x="94" y="24"/>
                </a:lnTo>
                <a:cubicBezTo>
                  <a:pt x="75" y="24"/>
                  <a:pt x="58" y="31"/>
                  <a:pt x="44" y="44"/>
                </a:cubicBezTo>
                <a:cubicBezTo>
                  <a:pt x="28" y="61"/>
                  <a:pt x="21" y="84"/>
                  <a:pt x="25" y="108"/>
                </a:cubicBezTo>
                <a:cubicBezTo>
                  <a:pt x="30" y="135"/>
                  <a:pt x="52" y="158"/>
                  <a:pt x="80" y="163"/>
                </a:cubicBezTo>
                <a:lnTo>
                  <a:pt x="80" y="163"/>
                </a:lnTo>
                <a:cubicBezTo>
                  <a:pt x="104" y="167"/>
                  <a:pt x="127" y="160"/>
                  <a:pt x="144" y="144"/>
                </a:cubicBezTo>
                <a:cubicBezTo>
                  <a:pt x="161" y="127"/>
                  <a:pt x="168" y="104"/>
                  <a:pt x="163" y="80"/>
                </a:cubicBezTo>
                <a:cubicBezTo>
                  <a:pt x="158" y="52"/>
                  <a:pt x="136" y="30"/>
                  <a:pt x="108" y="25"/>
                </a:cubicBezTo>
                <a:cubicBezTo>
                  <a:pt x="103" y="24"/>
                  <a:pt x="99" y="24"/>
                  <a:pt x="94" y="24"/>
                </a:cubicBezTo>
                <a:close/>
                <a:moveTo>
                  <a:pt x="94" y="184"/>
                </a:moveTo>
                <a:lnTo>
                  <a:pt x="94" y="184"/>
                </a:lnTo>
                <a:cubicBezTo>
                  <a:pt x="88" y="184"/>
                  <a:pt x="82" y="184"/>
                  <a:pt x="76" y="183"/>
                </a:cubicBezTo>
                <a:cubicBezTo>
                  <a:pt x="41" y="176"/>
                  <a:pt x="12" y="147"/>
                  <a:pt x="5" y="111"/>
                </a:cubicBezTo>
                <a:cubicBezTo>
                  <a:pt x="0" y="81"/>
                  <a:pt x="9" y="52"/>
                  <a:pt x="30" y="30"/>
                </a:cubicBezTo>
                <a:cubicBezTo>
                  <a:pt x="51" y="9"/>
                  <a:pt x="82" y="0"/>
                  <a:pt x="112" y="5"/>
                </a:cubicBezTo>
                <a:cubicBezTo>
                  <a:pt x="147" y="12"/>
                  <a:pt x="176" y="41"/>
                  <a:pt x="183" y="76"/>
                </a:cubicBezTo>
                <a:cubicBezTo>
                  <a:pt x="188" y="107"/>
                  <a:pt x="179" y="136"/>
                  <a:pt x="158" y="158"/>
                </a:cubicBezTo>
                <a:cubicBezTo>
                  <a:pt x="141" y="175"/>
                  <a:pt x="118" y="184"/>
                  <a:pt x="94" y="184"/>
                </a:cubicBez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14" name="Freeform 412">
            <a:extLst>
              <a:ext uri="{FF2B5EF4-FFF2-40B4-BE49-F238E27FC236}">
                <a16:creationId xmlns:a16="http://schemas.microsoft.com/office/drawing/2014/main" id="{65C2468C-AF06-4DEC-A5A7-7D40FB00B42E}"/>
              </a:ext>
            </a:extLst>
          </p:cNvPr>
          <p:cNvSpPr>
            <a:spLocks noEditPoints="1"/>
          </p:cNvSpPr>
          <p:nvPr/>
        </p:nvSpPr>
        <p:spPr bwMode="auto">
          <a:xfrm>
            <a:off x="659861" y="3074162"/>
            <a:ext cx="42860" cy="41670"/>
          </a:xfrm>
          <a:custGeom>
            <a:avLst/>
            <a:gdLst>
              <a:gd name="T0" fmla="*/ 78 w 156"/>
              <a:gd name="T1" fmla="*/ 23 h 152"/>
              <a:gd name="T2" fmla="*/ 78 w 156"/>
              <a:gd name="T3" fmla="*/ 23 h 152"/>
              <a:gd name="T4" fmla="*/ 65 w 156"/>
              <a:gd name="T5" fmla="*/ 25 h 152"/>
              <a:gd name="T6" fmla="*/ 25 w 156"/>
              <a:gd name="T7" fmla="*/ 65 h 152"/>
              <a:gd name="T8" fmla="*/ 40 w 156"/>
              <a:gd name="T9" fmla="*/ 116 h 152"/>
              <a:gd name="T10" fmla="*/ 91 w 156"/>
              <a:gd name="T11" fmla="*/ 130 h 152"/>
              <a:gd name="T12" fmla="*/ 131 w 156"/>
              <a:gd name="T13" fmla="*/ 90 h 152"/>
              <a:gd name="T14" fmla="*/ 131 w 156"/>
              <a:gd name="T15" fmla="*/ 90 h 152"/>
              <a:gd name="T16" fmla="*/ 116 w 156"/>
              <a:gd name="T17" fmla="*/ 39 h 152"/>
              <a:gd name="T18" fmla="*/ 78 w 156"/>
              <a:gd name="T19" fmla="*/ 23 h 152"/>
              <a:gd name="T20" fmla="*/ 78 w 156"/>
              <a:gd name="T21" fmla="*/ 152 h 152"/>
              <a:gd name="T22" fmla="*/ 78 w 156"/>
              <a:gd name="T23" fmla="*/ 152 h 152"/>
              <a:gd name="T24" fmla="*/ 26 w 156"/>
              <a:gd name="T25" fmla="*/ 130 h 152"/>
              <a:gd name="T26" fmla="*/ 6 w 156"/>
              <a:gd name="T27" fmla="*/ 61 h 152"/>
              <a:gd name="T28" fmla="*/ 61 w 156"/>
              <a:gd name="T29" fmla="*/ 5 h 152"/>
              <a:gd name="T30" fmla="*/ 130 w 156"/>
              <a:gd name="T31" fmla="*/ 25 h 152"/>
              <a:gd name="T32" fmla="*/ 150 w 156"/>
              <a:gd name="T33" fmla="*/ 94 h 152"/>
              <a:gd name="T34" fmla="*/ 95 w 156"/>
              <a:gd name="T35" fmla="*/ 150 h 152"/>
              <a:gd name="T36" fmla="*/ 78 w 156"/>
              <a:gd name="T37" fmla="*/ 152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6" h="152">
                <a:moveTo>
                  <a:pt x="78" y="23"/>
                </a:moveTo>
                <a:lnTo>
                  <a:pt x="78" y="23"/>
                </a:lnTo>
                <a:cubicBezTo>
                  <a:pt x="74" y="23"/>
                  <a:pt x="70" y="24"/>
                  <a:pt x="65" y="25"/>
                </a:cubicBezTo>
                <a:cubicBezTo>
                  <a:pt x="46" y="29"/>
                  <a:pt x="30" y="45"/>
                  <a:pt x="25" y="65"/>
                </a:cubicBezTo>
                <a:cubicBezTo>
                  <a:pt x="21" y="84"/>
                  <a:pt x="27" y="103"/>
                  <a:pt x="40" y="116"/>
                </a:cubicBezTo>
                <a:cubicBezTo>
                  <a:pt x="53" y="129"/>
                  <a:pt x="72" y="135"/>
                  <a:pt x="91" y="130"/>
                </a:cubicBezTo>
                <a:cubicBezTo>
                  <a:pt x="110" y="126"/>
                  <a:pt x="126" y="110"/>
                  <a:pt x="131" y="90"/>
                </a:cubicBezTo>
                <a:lnTo>
                  <a:pt x="131" y="90"/>
                </a:lnTo>
                <a:cubicBezTo>
                  <a:pt x="135" y="71"/>
                  <a:pt x="130" y="52"/>
                  <a:pt x="116" y="39"/>
                </a:cubicBezTo>
                <a:cubicBezTo>
                  <a:pt x="106" y="29"/>
                  <a:pt x="92" y="23"/>
                  <a:pt x="78" y="23"/>
                </a:cubicBezTo>
                <a:close/>
                <a:moveTo>
                  <a:pt x="78" y="152"/>
                </a:moveTo>
                <a:lnTo>
                  <a:pt x="78" y="152"/>
                </a:lnTo>
                <a:cubicBezTo>
                  <a:pt x="59" y="152"/>
                  <a:pt x="40" y="144"/>
                  <a:pt x="26" y="130"/>
                </a:cubicBezTo>
                <a:cubicBezTo>
                  <a:pt x="8" y="112"/>
                  <a:pt x="0" y="86"/>
                  <a:pt x="6" y="61"/>
                </a:cubicBezTo>
                <a:cubicBezTo>
                  <a:pt x="12" y="33"/>
                  <a:pt x="34" y="11"/>
                  <a:pt x="61" y="5"/>
                </a:cubicBezTo>
                <a:cubicBezTo>
                  <a:pt x="86" y="0"/>
                  <a:pt x="112" y="7"/>
                  <a:pt x="130" y="25"/>
                </a:cubicBezTo>
                <a:cubicBezTo>
                  <a:pt x="149" y="43"/>
                  <a:pt x="156" y="69"/>
                  <a:pt x="150" y="94"/>
                </a:cubicBezTo>
                <a:cubicBezTo>
                  <a:pt x="144" y="122"/>
                  <a:pt x="122" y="144"/>
                  <a:pt x="95" y="150"/>
                </a:cubicBezTo>
                <a:cubicBezTo>
                  <a:pt x="89" y="151"/>
                  <a:pt x="84" y="152"/>
                  <a:pt x="78" y="152"/>
                </a:cubicBez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15" name="Freeform 413">
            <a:extLst>
              <a:ext uri="{FF2B5EF4-FFF2-40B4-BE49-F238E27FC236}">
                <a16:creationId xmlns:a16="http://schemas.microsoft.com/office/drawing/2014/main" id="{B5546980-201A-4EAC-BDCB-C7CC271CEB7F}"/>
              </a:ext>
            </a:extLst>
          </p:cNvPr>
          <p:cNvSpPr>
            <a:spLocks noEditPoints="1"/>
          </p:cNvSpPr>
          <p:nvPr/>
        </p:nvSpPr>
        <p:spPr bwMode="auto">
          <a:xfrm>
            <a:off x="537236" y="3138451"/>
            <a:ext cx="40479" cy="40479"/>
          </a:xfrm>
          <a:custGeom>
            <a:avLst/>
            <a:gdLst>
              <a:gd name="T0" fmla="*/ 74 w 148"/>
              <a:gd name="T1" fmla="*/ 20 h 148"/>
              <a:gd name="T2" fmla="*/ 74 w 148"/>
              <a:gd name="T3" fmla="*/ 20 h 148"/>
              <a:gd name="T4" fmla="*/ 20 w 148"/>
              <a:gd name="T5" fmla="*/ 74 h 148"/>
              <a:gd name="T6" fmla="*/ 74 w 148"/>
              <a:gd name="T7" fmla="*/ 128 h 148"/>
              <a:gd name="T8" fmla="*/ 128 w 148"/>
              <a:gd name="T9" fmla="*/ 74 h 148"/>
              <a:gd name="T10" fmla="*/ 74 w 148"/>
              <a:gd name="T11" fmla="*/ 20 h 148"/>
              <a:gd name="T12" fmla="*/ 74 w 148"/>
              <a:gd name="T13" fmla="*/ 148 h 148"/>
              <a:gd name="T14" fmla="*/ 74 w 148"/>
              <a:gd name="T15" fmla="*/ 148 h 148"/>
              <a:gd name="T16" fmla="*/ 0 w 148"/>
              <a:gd name="T17" fmla="*/ 74 h 148"/>
              <a:gd name="T18" fmla="*/ 74 w 148"/>
              <a:gd name="T19" fmla="*/ 0 h 148"/>
              <a:gd name="T20" fmla="*/ 148 w 148"/>
              <a:gd name="T21" fmla="*/ 74 h 148"/>
              <a:gd name="T22" fmla="*/ 74 w 148"/>
              <a:gd name="T23" fmla="*/ 14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8" h="148">
                <a:moveTo>
                  <a:pt x="74" y="20"/>
                </a:moveTo>
                <a:lnTo>
                  <a:pt x="74" y="20"/>
                </a:lnTo>
                <a:cubicBezTo>
                  <a:pt x="44" y="20"/>
                  <a:pt x="20" y="44"/>
                  <a:pt x="20" y="74"/>
                </a:cubicBezTo>
                <a:cubicBezTo>
                  <a:pt x="20" y="104"/>
                  <a:pt x="44" y="128"/>
                  <a:pt x="74" y="128"/>
                </a:cubicBezTo>
                <a:cubicBezTo>
                  <a:pt x="104" y="128"/>
                  <a:pt x="128" y="104"/>
                  <a:pt x="128" y="74"/>
                </a:cubicBezTo>
                <a:cubicBezTo>
                  <a:pt x="128" y="44"/>
                  <a:pt x="104" y="20"/>
                  <a:pt x="74" y="20"/>
                </a:cubicBezTo>
                <a:close/>
                <a:moveTo>
                  <a:pt x="74" y="148"/>
                </a:moveTo>
                <a:lnTo>
                  <a:pt x="74" y="148"/>
                </a:lnTo>
                <a:cubicBezTo>
                  <a:pt x="33" y="148"/>
                  <a:pt x="0" y="115"/>
                  <a:pt x="0" y="74"/>
                </a:cubicBezTo>
                <a:cubicBezTo>
                  <a:pt x="0" y="33"/>
                  <a:pt x="33" y="0"/>
                  <a:pt x="74" y="0"/>
                </a:cubicBezTo>
                <a:cubicBezTo>
                  <a:pt x="115" y="0"/>
                  <a:pt x="148" y="33"/>
                  <a:pt x="148" y="74"/>
                </a:cubicBezTo>
                <a:cubicBezTo>
                  <a:pt x="148" y="115"/>
                  <a:pt x="115" y="148"/>
                  <a:pt x="74" y="148"/>
                </a:cubicBez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16" name="Freeform 414">
            <a:extLst>
              <a:ext uri="{FF2B5EF4-FFF2-40B4-BE49-F238E27FC236}">
                <a16:creationId xmlns:a16="http://schemas.microsoft.com/office/drawing/2014/main" id="{9FB0C526-3D62-4F60-B8F2-BBF7307FB5A8}"/>
              </a:ext>
            </a:extLst>
          </p:cNvPr>
          <p:cNvSpPr>
            <a:spLocks/>
          </p:cNvSpPr>
          <p:nvPr/>
        </p:nvSpPr>
        <p:spPr bwMode="auto">
          <a:xfrm>
            <a:off x="842015" y="2608658"/>
            <a:ext cx="44051" cy="64290"/>
          </a:xfrm>
          <a:custGeom>
            <a:avLst/>
            <a:gdLst>
              <a:gd name="T0" fmla="*/ 0 w 159"/>
              <a:gd name="T1" fmla="*/ 193 h 231"/>
              <a:gd name="T2" fmla="*/ 0 w 159"/>
              <a:gd name="T3" fmla="*/ 193 h 231"/>
              <a:gd name="T4" fmla="*/ 22 w 159"/>
              <a:gd name="T5" fmla="*/ 173 h 231"/>
              <a:gd name="T6" fmla="*/ 81 w 159"/>
              <a:gd name="T7" fmla="*/ 204 h 231"/>
              <a:gd name="T8" fmla="*/ 128 w 159"/>
              <a:gd name="T9" fmla="*/ 165 h 231"/>
              <a:gd name="T10" fmla="*/ 90 w 159"/>
              <a:gd name="T11" fmla="*/ 129 h 231"/>
              <a:gd name="T12" fmla="*/ 71 w 159"/>
              <a:gd name="T13" fmla="*/ 125 h 231"/>
              <a:gd name="T14" fmla="*/ 7 w 159"/>
              <a:gd name="T15" fmla="*/ 63 h 231"/>
              <a:gd name="T16" fmla="*/ 83 w 159"/>
              <a:gd name="T17" fmla="*/ 0 h 231"/>
              <a:gd name="T18" fmla="*/ 157 w 159"/>
              <a:gd name="T19" fmla="*/ 36 h 231"/>
              <a:gd name="T20" fmla="*/ 135 w 159"/>
              <a:gd name="T21" fmla="*/ 54 h 231"/>
              <a:gd name="T22" fmla="*/ 81 w 159"/>
              <a:gd name="T23" fmla="*/ 28 h 231"/>
              <a:gd name="T24" fmla="*/ 38 w 159"/>
              <a:gd name="T25" fmla="*/ 61 h 231"/>
              <a:gd name="T26" fmla="*/ 77 w 159"/>
              <a:gd name="T27" fmla="*/ 96 h 231"/>
              <a:gd name="T28" fmla="*/ 95 w 159"/>
              <a:gd name="T29" fmla="*/ 100 h 231"/>
              <a:gd name="T30" fmla="*/ 159 w 159"/>
              <a:gd name="T31" fmla="*/ 163 h 231"/>
              <a:gd name="T32" fmla="*/ 80 w 159"/>
              <a:gd name="T33" fmla="*/ 231 h 231"/>
              <a:gd name="T34" fmla="*/ 0 w 159"/>
              <a:gd name="T35" fmla="*/ 19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9" h="231">
                <a:moveTo>
                  <a:pt x="0" y="193"/>
                </a:moveTo>
                <a:lnTo>
                  <a:pt x="0" y="193"/>
                </a:lnTo>
                <a:lnTo>
                  <a:pt x="22" y="173"/>
                </a:lnTo>
                <a:cubicBezTo>
                  <a:pt x="38" y="193"/>
                  <a:pt x="56" y="204"/>
                  <a:pt x="81" y="204"/>
                </a:cubicBezTo>
                <a:cubicBezTo>
                  <a:pt x="112" y="204"/>
                  <a:pt x="128" y="189"/>
                  <a:pt x="128" y="165"/>
                </a:cubicBezTo>
                <a:cubicBezTo>
                  <a:pt x="128" y="145"/>
                  <a:pt x="118" y="135"/>
                  <a:pt x="90" y="129"/>
                </a:cubicBezTo>
                <a:lnTo>
                  <a:pt x="71" y="125"/>
                </a:lnTo>
                <a:cubicBezTo>
                  <a:pt x="29" y="117"/>
                  <a:pt x="7" y="98"/>
                  <a:pt x="7" y="63"/>
                </a:cubicBezTo>
                <a:cubicBezTo>
                  <a:pt x="7" y="23"/>
                  <a:pt x="37" y="0"/>
                  <a:pt x="83" y="0"/>
                </a:cubicBezTo>
                <a:cubicBezTo>
                  <a:pt x="116" y="0"/>
                  <a:pt x="140" y="13"/>
                  <a:pt x="157" y="36"/>
                </a:cubicBezTo>
                <a:lnTo>
                  <a:pt x="135" y="54"/>
                </a:lnTo>
                <a:cubicBezTo>
                  <a:pt x="123" y="38"/>
                  <a:pt x="106" y="28"/>
                  <a:pt x="81" y="28"/>
                </a:cubicBezTo>
                <a:cubicBezTo>
                  <a:pt x="54" y="28"/>
                  <a:pt x="38" y="39"/>
                  <a:pt x="38" y="61"/>
                </a:cubicBezTo>
                <a:cubicBezTo>
                  <a:pt x="38" y="81"/>
                  <a:pt x="50" y="90"/>
                  <a:pt x="77" y="96"/>
                </a:cubicBezTo>
                <a:lnTo>
                  <a:pt x="95" y="100"/>
                </a:lnTo>
                <a:cubicBezTo>
                  <a:pt x="139" y="109"/>
                  <a:pt x="159" y="129"/>
                  <a:pt x="159" y="163"/>
                </a:cubicBezTo>
                <a:cubicBezTo>
                  <a:pt x="159" y="205"/>
                  <a:pt x="130" y="231"/>
                  <a:pt x="80" y="231"/>
                </a:cubicBezTo>
                <a:cubicBezTo>
                  <a:pt x="44" y="231"/>
                  <a:pt x="18" y="217"/>
                  <a:pt x="0" y="193"/>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17" name="Freeform 415">
            <a:extLst>
              <a:ext uri="{FF2B5EF4-FFF2-40B4-BE49-F238E27FC236}">
                <a16:creationId xmlns:a16="http://schemas.microsoft.com/office/drawing/2014/main" id="{D0C88155-283D-43C0-B199-403957C7949A}"/>
              </a:ext>
            </a:extLst>
          </p:cNvPr>
          <p:cNvSpPr>
            <a:spLocks noEditPoints="1"/>
          </p:cNvSpPr>
          <p:nvPr/>
        </p:nvSpPr>
        <p:spPr bwMode="auto">
          <a:xfrm>
            <a:off x="896780" y="2606277"/>
            <a:ext cx="9524" cy="65481"/>
          </a:xfrm>
          <a:custGeom>
            <a:avLst/>
            <a:gdLst>
              <a:gd name="T0" fmla="*/ 3 w 36"/>
              <a:gd name="T1" fmla="*/ 72 h 238"/>
              <a:gd name="T2" fmla="*/ 3 w 36"/>
              <a:gd name="T3" fmla="*/ 72 h 238"/>
              <a:gd name="T4" fmla="*/ 33 w 36"/>
              <a:gd name="T5" fmla="*/ 72 h 238"/>
              <a:gd name="T6" fmla="*/ 33 w 36"/>
              <a:gd name="T7" fmla="*/ 238 h 238"/>
              <a:gd name="T8" fmla="*/ 3 w 36"/>
              <a:gd name="T9" fmla="*/ 238 h 238"/>
              <a:gd name="T10" fmla="*/ 3 w 36"/>
              <a:gd name="T11" fmla="*/ 72 h 238"/>
              <a:gd name="T12" fmla="*/ 0 w 36"/>
              <a:gd name="T13" fmla="*/ 21 h 238"/>
              <a:gd name="T14" fmla="*/ 0 w 36"/>
              <a:gd name="T15" fmla="*/ 21 h 238"/>
              <a:gd name="T16" fmla="*/ 0 w 36"/>
              <a:gd name="T17" fmla="*/ 16 h 238"/>
              <a:gd name="T18" fmla="*/ 18 w 36"/>
              <a:gd name="T19" fmla="*/ 0 h 238"/>
              <a:gd name="T20" fmla="*/ 36 w 36"/>
              <a:gd name="T21" fmla="*/ 16 h 238"/>
              <a:gd name="T22" fmla="*/ 36 w 36"/>
              <a:gd name="T23" fmla="*/ 21 h 238"/>
              <a:gd name="T24" fmla="*/ 18 w 36"/>
              <a:gd name="T25" fmla="*/ 37 h 238"/>
              <a:gd name="T26" fmla="*/ 0 w 36"/>
              <a:gd name="T27" fmla="*/ 21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238">
                <a:moveTo>
                  <a:pt x="3" y="72"/>
                </a:moveTo>
                <a:lnTo>
                  <a:pt x="3" y="72"/>
                </a:lnTo>
                <a:lnTo>
                  <a:pt x="33" y="72"/>
                </a:lnTo>
                <a:lnTo>
                  <a:pt x="33" y="238"/>
                </a:lnTo>
                <a:lnTo>
                  <a:pt x="3" y="238"/>
                </a:lnTo>
                <a:lnTo>
                  <a:pt x="3" y="72"/>
                </a:lnTo>
                <a:close/>
                <a:moveTo>
                  <a:pt x="0" y="21"/>
                </a:moveTo>
                <a:lnTo>
                  <a:pt x="0" y="21"/>
                </a:lnTo>
                <a:lnTo>
                  <a:pt x="0" y="16"/>
                </a:lnTo>
                <a:cubicBezTo>
                  <a:pt x="0" y="7"/>
                  <a:pt x="6" y="0"/>
                  <a:pt x="18" y="0"/>
                </a:cubicBezTo>
                <a:cubicBezTo>
                  <a:pt x="31" y="0"/>
                  <a:pt x="36" y="7"/>
                  <a:pt x="36" y="16"/>
                </a:cubicBezTo>
                <a:lnTo>
                  <a:pt x="36" y="21"/>
                </a:lnTo>
                <a:cubicBezTo>
                  <a:pt x="36" y="31"/>
                  <a:pt x="31" y="37"/>
                  <a:pt x="18" y="37"/>
                </a:cubicBezTo>
                <a:cubicBezTo>
                  <a:pt x="6" y="37"/>
                  <a:pt x="0" y="31"/>
                  <a:pt x="0" y="21"/>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18" name="Freeform 416">
            <a:extLst>
              <a:ext uri="{FF2B5EF4-FFF2-40B4-BE49-F238E27FC236}">
                <a16:creationId xmlns:a16="http://schemas.microsoft.com/office/drawing/2014/main" id="{CA0F852A-186C-4FFD-883F-9A181E54979F}"/>
              </a:ext>
            </a:extLst>
          </p:cNvPr>
          <p:cNvSpPr>
            <a:spLocks noEditPoints="1"/>
          </p:cNvSpPr>
          <p:nvPr/>
        </p:nvSpPr>
        <p:spPr bwMode="auto">
          <a:xfrm>
            <a:off x="915829" y="2619372"/>
            <a:ext cx="42860" cy="71433"/>
          </a:xfrm>
          <a:custGeom>
            <a:avLst/>
            <a:gdLst>
              <a:gd name="T0" fmla="*/ 107 w 156"/>
              <a:gd name="T1" fmla="*/ 82 h 258"/>
              <a:gd name="T2" fmla="*/ 107 w 156"/>
              <a:gd name="T3" fmla="*/ 82 h 258"/>
              <a:gd name="T4" fmla="*/ 107 w 156"/>
              <a:gd name="T5" fmla="*/ 74 h 258"/>
              <a:gd name="T6" fmla="*/ 73 w 156"/>
              <a:gd name="T7" fmla="*/ 44 h 258"/>
              <a:gd name="T8" fmla="*/ 39 w 156"/>
              <a:gd name="T9" fmla="*/ 74 h 258"/>
              <a:gd name="T10" fmla="*/ 39 w 156"/>
              <a:gd name="T11" fmla="*/ 82 h 258"/>
              <a:gd name="T12" fmla="*/ 73 w 156"/>
              <a:gd name="T13" fmla="*/ 112 h 258"/>
              <a:gd name="T14" fmla="*/ 107 w 156"/>
              <a:gd name="T15" fmla="*/ 82 h 258"/>
              <a:gd name="T16" fmla="*/ 96 w 156"/>
              <a:gd name="T17" fmla="*/ 190 h 258"/>
              <a:gd name="T18" fmla="*/ 96 w 156"/>
              <a:gd name="T19" fmla="*/ 190 h 258"/>
              <a:gd name="T20" fmla="*/ 40 w 156"/>
              <a:gd name="T21" fmla="*/ 190 h 258"/>
              <a:gd name="T22" fmla="*/ 26 w 156"/>
              <a:gd name="T23" fmla="*/ 211 h 258"/>
              <a:gd name="T24" fmla="*/ 62 w 156"/>
              <a:gd name="T25" fmla="*/ 236 h 258"/>
              <a:gd name="T26" fmla="*/ 85 w 156"/>
              <a:gd name="T27" fmla="*/ 236 h 258"/>
              <a:gd name="T28" fmla="*/ 128 w 156"/>
              <a:gd name="T29" fmla="*/ 210 h 258"/>
              <a:gd name="T30" fmla="*/ 96 w 156"/>
              <a:gd name="T31" fmla="*/ 190 h 258"/>
              <a:gd name="T32" fmla="*/ 74 w 156"/>
              <a:gd name="T33" fmla="*/ 258 h 258"/>
              <a:gd name="T34" fmla="*/ 74 w 156"/>
              <a:gd name="T35" fmla="*/ 258 h 258"/>
              <a:gd name="T36" fmla="*/ 0 w 156"/>
              <a:gd name="T37" fmla="*/ 218 h 258"/>
              <a:gd name="T38" fmla="*/ 27 w 156"/>
              <a:gd name="T39" fmla="*/ 186 h 258"/>
              <a:gd name="T40" fmla="*/ 27 w 156"/>
              <a:gd name="T41" fmla="*/ 183 h 258"/>
              <a:gd name="T42" fmla="*/ 11 w 156"/>
              <a:gd name="T43" fmla="*/ 158 h 258"/>
              <a:gd name="T44" fmla="*/ 40 w 156"/>
              <a:gd name="T45" fmla="*/ 129 h 258"/>
              <a:gd name="T46" fmla="*/ 40 w 156"/>
              <a:gd name="T47" fmla="*/ 128 h 258"/>
              <a:gd name="T48" fmla="*/ 9 w 156"/>
              <a:gd name="T49" fmla="*/ 78 h 258"/>
              <a:gd name="T50" fmla="*/ 73 w 156"/>
              <a:gd name="T51" fmla="*/ 21 h 258"/>
              <a:gd name="T52" fmla="*/ 104 w 156"/>
              <a:gd name="T53" fmla="*/ 27 h 258"/>
              <a:gd name="T54" fmla="*/ 104 w 156"/>
              <a:gd name="T55" fmla="*/ 23 h 258"/>
              <a:gd name="T56" fmla="*/ 124 w 156"/>
              <a:gd name="T57" fmla="*/ 0 h 258"/>
              <a:gd name="T58" fmla="*/ 149 w 156"/>
              <a:gd name="T59" fmla="*/ 0 h 258"/>
              <a:gd name="T60" fmla="*/ 149 w 156"/>
              <a:gd name="T61" fmla="*/ 25 h 258"/>
              <a:gd name="T62" fmla="*/ 116 w 156"/>
              <a:gd name="T63" fmla="*/ 25 h 258"/>
              <a:gd name="T64" fmla="*/ 116 w 156"/>
              <a:gd name="T65" fmla="*/ 34 h 258"/>
              <a:gd name="T66" fmla="*/ 137 w 156"/>
              <a:gd name="T67" fmla="*/ 78 h 258"/>
              <a:gd name="T68" fmla="*/ 73 w 156"/>
              <a:gd name="T69" fmla="*/ 135 h 258"/>
              <a:gd name="T70" fmla="*/ 54 w 156"/>
              <a:gd name="T71" fmla="*/ 133 h 258"/>
              <a:gd name="T72" fmla="*/ 35 w 156"/>
              <a:gd name="T73" fmla="*/ 150 h 258"/>
              <a:gd name="T74" fmla="*/ 60 w 156"/>
              <a:gd name="T75" fmla="*/ 163 h 258"/>
              <a:gd name="T76" fmla="*/ 97 w 156"/>
              <a:gd name="T77" fmla="*/ 163 h 258"/>
              <a:gd name="T78" fmla="*/ 156 w 156"/>
              <a:gd name="T79" fmla="*/ 208 h 258"/>
              <a:gd name="T80" fmla="*/ 74 w 156"/>
              <a:gd name="T81" fmla="*/ 258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6" h="258">
                <a:moveTo>
                  <a:pt x="107" y="82"/>
                </a:moveTo>
                <a:lnTo>
                  <a:pt x="107" y="82"/>
                </a:lnTo>
                <a:lnTo>
                  <a:pt x="107" y="74"/>
                </a:lnTo>
                <a:cubicBezTo>
                  <a:pt x="107" y="54"/>
                  <a:pt x="94" y="44"/>
                  <a:pt x="73" y="44"/>
                </a:cubicBezTo>
                <a:cubicBezTo>
                  <a:pt x="52" y="44"/>
                  <a:pt x="39" y="54"/>
                  <a:pt x="39" y="74"/>
                </a:cubicBezTo>
                <a:lnTo>
                  <a:pt x="39" y="82"/>
                </a:lnTo>
                <a:cubicBezTo>
                  <a:pt x="39" y="102"/>
                  <a:pt x="52" y="112"/>
                  <a:pt x="73" y="112"/>
                </a:cubicBezTo>
                <a:cubicBezTo>
                  <a:pt x="94" y="112"/>
                  <a:pt x="107" y="102"/>
                  <a:pt x="107" y="82"/>
                </a:cubicBezTo>
                <a:close/>
                <a:moveTo>
                  <a:pt x="96" y="190"/>
                </a:moveTo>
                <a:lnTo>
                  <a:pt x="96" y="190"/>
                </a:lnTo>
                <a:lnTo>
                  <a:pt x="40" y="190"/>
                </a:lnTo>
                <a:cubicBezTo>
                  <a:pt x="31" y="195"/>
                  <a:pt x="26" y="202"/>
                  <a:pt x="26" y="211"/>
                </a:cubicBezTo>
                <a:cubicBezTo>
                  <a:pt x="26" y="225"/>
                  <a:pt x="36" y="236"/>
                  <a:pt x="62" y="236"/>
                </a:cubicBezTo>
                <a:lnTo>
                  <a:pt x="85" y="236"/>
                </a:lnTo>
                <a:cubicBezTo>
                  <a:pt x="113" y="236"/>
                  <a:pt x="128" y="227"/>
                  <a:pt x="128" y="210"/>
                </a:cubicBezTo>
                <a:cubicBezTo>
                  <a:pt x="128" y="198"/>
                  <a:pt x="120" y="190"/>
                  <a:pt x="96" y="190"/>
                </a:cubicBezTo>
                <a:close/>
                <a:moveTo>
                  <a:pt x="74" y="258"/>
                </a:moveTo>
                <a:lnTo>
                  <a:pt x="74" y="258"/>
                </a:lnTo>
                <a:cubicBezTo>
                  <a:pt x="21" y="258"/>
                  <a:pt x="0" y="244"/>
                  <a:pt x="0" y="218"/>
                </a:cubicBezTo>
                <a:cubicBezTo>
                  <a:pt x="0" y="200"/>
                  <a:pt x="10" y="190"/>
                  <a:pt x="27" y="186"/>
                </a:cubicBezTo>
                <a:lnTo>
                  <a:pt x="27" y="183"/>
                </a:lnTo>
                <a:cubicBezTo>
                  <a:pt x="16" y="178"/>
                  <a:pt x="11" y="170"/>
                  <a:pt x="11" y="158"/>
                </a:cubicBezTo>
                <a:cubicBezTo>
                  <a:pt x="11" y="142"/>
                  <a:pt x="23" y="133"/>
                  <a:pt x="40" y="129"/>
                </a:cubicBezTo>
                <a:lnTo>
                  <a:pt x="40" y="128"/>
                </a:lnTo>
                <a:cubicBezTo>
                  <a:pt x="20" y="119"/>
                  <a:pt x="9" y="101"/>
                  <a:pt x="9" y="78"/>
                </a:cubicBezTo>
                <a:cubicBezTo>
                  <a:pt x="9" y="44"/>
                  <a:pt x="33" y="21"/>
                  <a:pt x="73" y="21"/>
                </a:cubicBezTo>
                <a:cubicBezTo>
                  <a:pt x="84" y="21"/>
                  <a:pt x="95" y="23"/>
                  <a:pt x="104" y="27"/>
                </a:cubicBezTo>
                <a:lnTo>
                  <a:pt x="104" y="23"/>
                </a:lnTo>
                <a:cubicBezTo>
                  <a:pt x="104" y="9"/>
                  <a:pt x="110" y="0"/>
                  <a:pt x="124" y="0"/>
                </a:cubicBezTo>
                <a:lnTo>
                  <a:pt x="149" y="0"/>
                </a:lnTo>
                <a:lnTo>
                  <a:pt x="149" y="25"/>
                </a:lnTo>
                <a:lnTo>
                  <a:pt x="116" y="25"/>
                </a:lnTo>
                <a:lnTo>
                  <a:pt x="116" y="34"/>
                </a:lnTo>
                <a:cubicBezTo>
                  <a:pt x="130" y="44"/>
                  <a:pt x="137" y="60"/>
                  <a:pt x="137" y="78"/>
                </a:cubicBezTo>
                <a:cubicBezTo>
                  <a:pt x="137" y="112"/>
                  <a:pt x="113" y="135"/>
                  <a:pt x="73" y="135"/>
                </a:cubicBezTo>
                <a:cubicBezTo>
                  <a:pt x="66" y="135"/>
                  <a:pt x="60" y="134"/>
                  <a:pt x="54" y="133"/>
                </a:cubicBezTo>
                <a:cubicBezTo>
                  <a:pt x="45" y="136"/>
                  <a:pt x="35" y="141"/>
                  <a:pt x="35" y="150"/>
                </a:cubicBezTo>
                <a:cubicBezTo>
                  <a:pt x="35" y="160"/>
                  <a:pt x="45" y="163"/>
                  <a:pt x="60" y="163"/>
                </a:cubicBezTo>
                <a:lnTo>
                  <a:pt x="97" y="163"/>
                </a:lnTo>
                <a:cubicBezTo>
                  <a:pt x="138" y="163"/>
                  <a:pt x="156" y="180"/>
                  <a:pt x="156" y="208"/>
                </a:cubicBezTo>
                <a:cubicBezTo>
                  <a:pt x="156" y="242"/>
                  <a:pt x="130" y="258"/>
                  <a:pt x="74" y="258"/>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19" name="Freeform 417">
            <a:extLst>
              <a:ext uri="{FF2B5EF4-FFF2-40B4-BE49-F238E27FC236}">
                <a16:creationId xmlns:a16="http://schemas.microsoft.com/office/drawing/2014/main" id="{3F1C048F-4063-4E37-A094-6A435E6D7253}"/>
              </a:ext>
            </a:extLst>
          </p:cNvPr>
          <p:cNvSpPr>
            <a:spLocks/>
          </p:cNvSpPr>
          <p:nvPr/>
        </p:nvSpPr>
        <p:spPr bwMode="auto">
          <a:xfrm>
            <a:off x="967022" y="2625325"/>
            <a:ext cx="35717" cy="46432"/>
          </a:xfrm>
          <a:custGeom>
            <a:avLst/>
            <a:gdLst>
              <a:gd name="T0" fmla="*/ 0 w 133"/>
              <a:gd name="T1" fmla="*/ 170 h 170"/>
              <a:gd name="T2" fmla="*/ 0 w 133"/>
              <a:gd name="T3" fmla="*/ 170 h 170"/>
              <a:gd name="T4" fmla="*/ 0 w 133"/>
              <a:gd name="T5" fmla="*/ 4 h 170"/>
              <a:gd name="T6" fmla="*/ 30 w 133"/>
              <a:gd name="T7" fmla="*/ 4 h 170"/>
              <a:gd name="T8" fmla="*/ 30 w 133"/>
              <a:gd name="T9" fmla="*/ 31 h 170"/>
              <a:gd name="T10" fmla="*/ 32 w 133"/>
              <a:gd name="T11" fmla="*/ 31 h 170"/>
              <a:gd name="T12" fmla="*/ 78 w 133"/>
              <a:gd name="T13" fmla="*/ 0 h 170"/>
              <a:gd name="T14" fmla="*/ 133 w 133"/>
              <a:gd name="T15" fmla="*/ 64 h 170"/>
              <a:gd name="T16" fmla="*/ 133 w 133"/>
              <a:gd name="T17" fmla="*/ 170 h 170"/>
              <a:gd name="T18" fmla="*/ 103 w 133"/>
              <a:gd name="T19" fmla="*/ 170 h 170"/>
              <a:gd name="T20" fmla="*/ 103 w 133"/>
              <a:gd name="T21" fmla="*/ 68 h 170"/>
              <a:gd name="T22" fmla="*/ 68 w 133"/>
              <a:gd name="T23" fmla="*/ 26 h 170"/>
              <a:gd name="T24" fmla="*/ 30 w 133"/>
              <a:gd name="T25" fmla="*/ 56 h 170"/>
              <a:gd name="T26" fmla="*/ 30 w 133"/>
              <a:gd name="T27" fmla="*/ 170 h 170"/>
              <a:gd name="T28" fmla="*/ 0 w 133"/>
              <a:gd name="T29" fmla="*/ 1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3" h="170">
                <a:moveTo>
                  <a:pt x="0" y="170"/>
                </a:moveTo>
                <a:lnTo>
                  <a:pt x="0" y="170"/>
                </a:lnTo>
                <a:lnTo>
                  <a:pt x="0" y="4"/>
                </a:lnTo>
                <a:lnTo>
                  <a:pt x="30" y="4"/>
                </a:lnTo>
                <a:lnTo>
                  <a:pt x="30" y="31"/>
                </a:lnTo>
                <a:lnTo>
                  <a:pt x="32" y="31"/>
                </a:lnTo>
                <a:cubicBezTo>
                  <a:pt x="39" y="13"/>
                  <a:pt x="53" y="0"/>
                  <a:pt x="78" y="0"/>
                </a:cubicBezTo>
                <a:cubicBezTo>
                  <a:pt x="112" y="0"/>
                  <a:pt x="133" y="23"/>
                  <a:pt x="133" y="64"/>
                </a:cubicBezTo>
                <a:lnTo>
                  <a:pt x="133" y="170"/>
                </a:lnTo>
                <a:lnTo>
                  <a:pt x="103" y="170"/>
                </a:lnTo>
                <a:lnTo>
                  <a:pt x="103" y="68"/>
                </a:lnTo>
                <a:cubicBezTo>
                  <a:pt x="103" y="40"/>
                  <a:pt x="92" y="26"/>
                  <a:pt x="68" y="26"/>
                </a:cubicBezTo>
                <a:cubicBezTo>
                  <a:pt x="49" y="26"/>
                  <a:pt x="30" y="36"/>
                  <a:pt x="30" y="56"/>
                </a:cubicBezTo>
                <a:lnTo>
                  <a:pt x="30" y="170"/>
                </a:lnTo>
                <a:lnTo>
                  <a:pt x="0" y="170"/>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20" name="Freeform 418">
            <a:extLst>
              <a:ext uri="{FF2B5EF4-FFF2-40B4-BE49-F238E27FC236}">
                <a16:creationId xmlns:a16="http://schemas.microsoft.com/office/drawing/2014/main" id="{F573162C-F000-4D04-99B6-8E2D1900F87B}"/>
              </a:ext>
            </a:extLst>
          </p:cNvPr>
          <p:cNvSpPr>
            <a:spLocks noEditPoints="1"/>
          </p:cNvSpPr>
          <p:nvPr/>
        </p:nvSpPr>
        <p:spPr bwMode="auto">
          <a:xfrm>
            <a:off x="1013454" y="2625325"/>
            <a:ext cx="41670" cy="47622"/>
          </a:xfrm>
          <a:custGeom>
            <a:avLst/>
            <a:gdLst>
              <a:gd name="T0" fmla="*/ 31 w 148"/>
              <a:gd name="T1" fmla="*/ 71 h 173"/>
              <a:gd name="T2" fmla="*/ 31 w 148"/>
              <a:gd name="T3" fmla="*/ 71 h 173"/>
              <a:gd name="T4" fmla="*/ 31 w 148"/>
              <a:gd name="T5" fmla="*/ 73 h 173"/>
              <a:gd name="T6" fmla="*/ 116 w 148"/>
              <a:gd name="T7" fmla="*/ 73 h 173"/>
              <a:gd name="T8" fmla="*/ 116 w 148"/>
              <a:gd name="T9" fmla="*/ 70 h 173"/>
              <a:gd name="T10" fmla="*/ 75 w 148"/>
              <a:gd name="T11" fmla="*/ 24 h 173"/>
              <a:gd name="T12" fmla="*/ 31 w 148"/>
              <a:gd name="T13" fmla="*/ 71 h 173"/>
              <a:gd name="T14" fmla="*/ 0 w 148"/>
              <a:gd name="T15" fmla="*/ 87 h 173"/>
              <a:gd name="T16" fmla="*/ 0 w 148"/>
              <a:gd name="T17" fmla="*/ 87 h 173"/>
              <a:gd name="T18" fmla="*/ 75 w 148"/>
              <a:gd name="T19" fmla="*/ 0 h 173"/>
              <a:gd name="T20" fmla="*/ 148 w 148"/>
              <a:gd name="T21" fmla="*/ 82 h 173"/>
              <a:gd name="T22" fmla="*/ 148 w 148"/>
              <a:gd name="T23" fmla="*/ 94 h 173"/>
              <a:gd name="T24" fmla="*/ 31 w 148"/>
              <a:gd name="T25" fmla="*/ 94 h 173"/>
              <a:gd name="T26" fmla="*/ 31 w 148"/>
              <a:gd name="T27" fmla="*/ 101 h 173"/>
              <a:gd name="T28" fmla="*/ 77 w 148"/>
              <a:gd name="T29" fmla="*/ 148 h 173"/>
              <a:gd name="T30" fmla="*/ 122 w 148"/>
              <a:gd name="T31" fmla="*/ 121 h 173"/>
              <a:gd name="T32" fmla="*/ 141 w 148"/>
              <a:gd name="T33" fmla="*/ 138 h 173"/>
              <a:gd name="T34" fmla="*/ 75 w 148"/>
              <a:gd name="T35" fmla="*/ 173 h 173"/>
              <a:gd name="T36" fmla="*/ 0 w 148"/>
              <a:gd name="T37" fmla="*/ 87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8" h="173">
                <a:moveTo>
                  <a:pt x="31" y="71"/>
                </a:moveTo>
                <a:lnTo>
                  <a:pt x="31" y="71"/>
                </a:lnTo>
                <a:lnTo>
                  <a:pt x="31" y="73"/>
                </a:lnTo>
                <a:lnTo>
                  <a:pt x="116" y="73"/>
                </a:lnTo>
                <a:lnTo>
                  <a:pt x="116" y="70"/>
                </a:lnTo>
                <a:cubicBezTo>
                  <a:pt x="116" y="43"/>
                  <a:pt x="100" y="24"/>
                  <a:pt x="75" y="24"/>
                </a:cubicBezTo>
                <a:cubicBezTo>
                  <a:pt x="49" y="24"/>
                  <a:pt x="31" y="44"/>
                  <a:pt x="31" y="71"/>
                </a:cubicBezTo>
                <a:close/>
                <a:moveTo>
                  <a:pt x="0" y="87"/>
                </a:moveTo>
                <a:lnTo>
                  <a:pt x="0" y="87"/>
                </a:lnTo>
                <a:cubicBezTo>
                  <a:pt x="0" y="34"/>
                  <a:pt x="29" y="0"/>
                  <a:pt x="75" y="0"/>
                </a:cubicBezTo>
                <a:cubicBezTo>
                  <a:pt x="121" y="0"/>
                  <a:pt x="148" y="35"/>
                  <a:pt x="148" y="82"/>
                </a:cubicBezTo>
                <a:lnTo>
                  <a:pt x="148" y="94"/>
                </a:lnTo>
                <a:lnTo>
                  <a:pt x="31" y="94"/>
                </a:lnTo>
                <a:lnTo>
                  <a:pt x="31" y="101"/>
                </a:lnTo>
                <a:cubicBezTo>
                  <a:pt x="31" y="128"/>
                  <a:pt x="48" y="148"/>
                  <a:pt x="77" y="148"/>
                </a:cubicBezTo>
                <a:cubicBezTo>
                  <a:pt x="98" y="148"/>
                  <a:pt x="113" y="138"/>
                  <a:pt x="122" y="121"/>
                </a:cubicBezTo>
                <a:lnTo>
                  <a:pt x="141" y="138"/>
                </a:lnTo>
                <a:cubicBezTo>
                  <a:pt x="130" y="159"/>
                  <a:pt x="106" y="173"/>
                  <a:pt x="75" y="173"/>
                </a:cubicBezTo>
                <a:cubicBezTo>
                  <a:pt x="29" y="173"/>
                  <a:pt x="0" y="139"/>
                  <a:pt x="0" y="87"/>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21" name="Freeform 419">
            <a:extLst>
              <a:ext uri="{FF2B5EF4-FFF2-40B4-BE49-F238E27FC236}">
                <a16:creationId xmlns:a16="http://schemas.microsoft.com/office/drawing/2014/main" id="{279E2FD7-2778-48E7-B5EA-F630FE9DD86E}"/>
              </a:ext>
            </a:extLst>
          </p:cNvPr>
          <p:cNvSpPr>
            <a:spLocks noEditPoints="1"/>
          </p:cNvSpPr>
          <p:nvPr/>
        </p:nvSpPr>
        <p:spPr bwMode="auto">
          <a:xfrm>
            <a:off x="1063457" y="2606276"/>
            <a:ext cx="39288" cy="66671"/>
          </a:xfrm>
          <a:custGeom>
            <a:avLst/>
            <a:gdLst>
              <a:gd name="T0" fmla="*/ 115 w 145"/>
              <a:gd name="T1" fmla="*/ 184 h 240"/>
              <a:gd name="T2" fmla="*/ 115 w 145"/>
              <a:gd name="T3" fmla="*/ 184 h 240"/>
              <a:gd name="T4" fmla="*/ 115 w 145"/>
              <a:gd name="T5" fmla="*/ 123 h 240"/>
              <a:gd name="T6" fmla="*/ 75 w 145"/>
              <a:gd name="T7" fmla="*/ 93 h 240"/>
              <a:gd name="T8" fmla="*/ 31 w 145"/>
              <a:gd name="T9" fmla="*/ 140 h 240"/>
              <a:gd name="T10" fmla="*/ 31 w 145"/>
              <a:gd name="T11" fmla="*/ 168 h 240"/>
              <a:gd name="T12" fmla="*/ 75 w 145"/>
              <a:gd name="T13" fmla="*/ 214 h 240"/>
              <a:gd name="T14" fmla="*/ 115 w 145"/>
              <a:gd name="T15" fmla="*/ 184 h 240"/>
              <a:gd name="T16" fmla="*/ 115 w 145"/>
              <a:gd name="T17" fmla="*/ 209 h 240"/>
              <a:gd name="T18" fmla="*/ 115 w 145"/>
              <a:gd name="T19" fmla="*/ 209 h 240"/>
              <a:gd name="T20" fmla="*/ 114 w 145"/>
              <a:gd name="T21" fmla="*/ 209 h 240"/>
              <a:gd name="T22" fmla="*/ 66 w 145"/>
              <a:gd name="T23" fmla="*/ 240 h 240"/>
              <a:gd name="T24" fmla="*/ 0 w 145"/>
              <a:gd name="T25" fmla="*/ 154 h 240"/>
              <a:gd name="T26" fmla="*/ 66 w 145"/>
              <a:gd name="T27" fmla="*/ 67 h 240"/>
              <a:gd name="T28" fmla="*/ 114 w 145"/>
              <a:gd name="T29" fmla="*/ 98 h 240"/>
              <a:gd name="T30" fmla="*/ 115 w 145"/>
              <a:gd name="T31" fmla="*/ 98 h 240"/>
              <a:gd name="T32" fmla="*/ 115 w 145"/>
              <a:gd name="T33" fmla="*/ 0 h 240"/>
              <a:gd name="T34" fmla="*/ 145 w 145"/>
              <a:gd name="T35" fmla="*/ 0 h 240"/>
              <a:gd name="T36" fmla="*/ 145 w 145"/>
              <a:gd name="T37" fmla="*/ 237 h 240"/>
              <a:gd name="T38" fmla="*/ 115 w 145"/>
              <a:gd name="T39" fmla="*/ 237 h 240"/>
              <a:gd name="T40" fmla="*/ 115 w 145"/>
              <a:gd name="T41" fmla="*/ 209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5" h="240">
                <a:moveTo>
                  <a:pt x="115" y="184"/>
                </a:moveTo>
                <a:lnTo>
                  <a:pt x="115" y="184"/>
                </a:lnTo>
                <a:lnTo>
                  <a:pt x="115" y="123"/>
                </a:lnTo>
                <a:cubicBezTo>
                  <a:pt x="115" y="106"/>
                  <a:pt x="97" y="93"/>
                  <a:pt x="75" y="93"/>
                </a:cubicBezTo>
                <a:cubicBezTo>
                  <a:pt x="48" y="93"/>
                  <a:pt x="31" y="112"/>
                  <a:pt x="31" y="140"/>
                </a:cubicBezTo>
                <a:lnTo>
                  <a:pt x="31" y="168"/>
                </a:lnTo>
                <a:cubicBezTo>
                  <a:pt x="31" y="196"/>
                  <a:pt x="48" y="214"/>
                  <a:pt x="75" y="214"/>
                </a:cubicBezTo>
                <a:cubicBezTo>
                  <a:pt x="97" y="214"/>
                  <a:pt x="115" y="202"/>
                  <a:pt x="115" y="184"/>
                </a:cubicBezTo>
                <a:close/>
                <a:moveTo>
                  <a:pt x="115" y="209"/>
                </a:moveTo>
                <a:lnTo>
                  <a:pt x="115" y="209"/>
                </a:lnTo>
                <a:lnTo>
                  <a:pt x="114" y="209"/>
                </a:lnTo>
                <a:cubicBezTo>
                  <a:pt x="106" y="230"/>
                  <a:pt x="89" y="240"/>
                  <a:pt x="66" y="240"/>
                </a:cubicBezTo>
                <a:cubicBezTo>
                  <a:pt x="25" y="240"/>
                  <a:pt x="0" y="207"/>
                  <a:pt x="0" y="154"/>
                </a:cubicBezTo>
                <a:cubicBezTo>
                  <a:pt x="0" y="100"/>
                  <a:pt x="25" y="67"/>
                  <a:pt x="66" y="67"/>
                </a:cubicBezTo>
                <a:cubicBezTo>
                  <a:pt x="89" y="67"/>
                  <a:pt x="106" y="78"/>
                  <a:pt x="114" y="98"/>
                </a:cubicBezTo>
                <a:lnTo>
                  <a:pt x="115" y="98"/>
                </a:lnTo>
                <a:lnTo>
                  <a:pt x="115" y="0"/>
                </a:lnTo>
                <a:lnTo>
                  <a:pt x="145" y="0"/>
                </a:lnTo>
                <a:lnTo>
                  <a:pt x="145" y="237"/>
                </a:lnTo>
                <a:lnTo>
                  <a:pt x="115" y="237"/>
                </a:lnTo>
                <a:lnTo>
                  <a:pt x="115" y="209"/>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22" name="Freeform 420">
            <a:extLst>
              <a:ext uri="{FF2B5EF4-FFF2-40B4-BE49-F238E27FC236}">
                <a16:creationId xmlns:a16="http://schemas.microsoft.com/office/drawing/2014/main" id="{4A46A884-B614-46C8-B6B7-FB3BC4D5DF84}"/>
              </a:ext>
            </a:extLst>
          </p:cNvPr>
          <p:cNvSpPr>
            <a:spLocks noEditPoints="1"/>
          </p:cNvSpPr>
          <p:nvPr/>
        </p:nvSpPr>
        <p:spPr bwMode="auto">
          <a:xfrm>
            <a:off x="1136081" y="2608658"/>
            <a:ext cx="54765" cy="64290"/>
          </a:xfrm>
          <a:custGeom>
            <a:avLst/>
            <a:gdLst>
              <a:gd name="T0" fmla="*/ 50 w 196"/>
              <a:gd name="T1" fmla="*/ 53 h 231"/>
              <a:gd name="T2" fmla="*/ 50 w 196"/>
              <a:gd name="T3" fmla="*/ 53 h 231"/>
              <a:gd name="T4" fmla="*/ 50 w 196"/>
              <a:gd name="T5" fmla="*/ 56 h 231"/>
              <a:gd name="T6" fmla="*/ 71 w 196"/>
              <a:gd name="T7" fmla="*/ 94 h 231"/>
              <a:gd name="T8" fmla="*/ 108 w 196"/>
              <a:gd name="T9" fmla="*/ 53 h 231"/>
              <a:gd name="T10" fmla="*/ 108 w 196"/>
              <a:gd name="T11" fmla="*/ 50 h 231"/>
              <a:gd name="T12" fmla="*/ 79 w 196"/>
              <a:gd name="T13" fmla="*/ 25 h 231"/>
              <a:gd name="T14" fmla="*/ 50 w 196"/>
              <a:gd name="T15" fmla="*/ 53 h 231"/>
              <a:gd name="T16" fmla="*/ 119 w 196"/>
              <a:gd name="T17" fmla="*/ 185 h 231"/>
              <a:gd name="T18" fmla="*/ 119 w 196"/>
              <a:gd name="T19" fmla="*/ 185 h 231"/>
              <a:gd name="T20" fmla="*/ 61 w 196"/>
              <a:gd name="T21" fmla="*/ 124 h 231"/>
              <a:gd name="T22" fmla="*/ 31 w 196"/>
              <a:gd name="T23" fmla="*/ 165 h 231"/>
              <a:gd name="T24" fmla="*/ 31 w 196"/>
              <a:gd name="T25" fmla="*/ 170 h 231"/>
              <a:gd name="T26" fmla="*/ 73 w 196"/>
              <a:gd name="T27" fmla="*/ 206 h 231"/>
              <a:gd name="T28" fmla="*/ 119 w 196"/>
              <a:gd name="T29" fmla="*/ 185 h 231"/>
              <a:gd name="T30" fmla="*/ 135 w 196"/>
              <a:gd name="T31" fmla="*/ 203 h 231"/>
              <a:gd name="T32" fmla="*/ 135 w 196"/>
              <a:gd name="T33" fmla="*/ 203 h 231"/>
              <a:gd name="T34" fmla="*/ 70 w 196"/>
              <a:gd name="T35" fmla="*/ 231 h 231"/>
              <a:gd name="T36" fmla="*/ 0 w 196"/>
              <a:gd name="T37" fmla="*/ 170 h 231"/>
              <a:gd name="T38" fmla="*/ 46 w 196"/>
              <a:gd name="T39" fmla="*/ 107 h 231"/>
              <a:gd name="T40" fmla="*/ 21 w 196"/>
              <a:gd name="T41" fmla="*/ 54 h 231"/>
              <a:gd name="T42" fmla="*/ 80 w 196"/>
              <a:gd name="T43" fmla="*/ 0 h 231"/>
              <a:gd name="T44" fmla="*/ 136 w 196"/>
              <a:gd name="T45" fmla="*/ 49 h 231"/>
              <a:gd name="T46" fmla="*/ 86 w 196"/>
              <a:gd name="T47" fmla="*/ 110 h 231"/>
              <a:gd name="T48" fmla="*/ 134 w 196"/>
              <a:gd name="T49" fmla="*/ 161 h 231"/>
              <a:gd name="T50" fmla="*/ 144 w 196"/>
              <a:gd name="T51" fmla="*/ 109 h 231"/>
              <a:gd name="T52" fmla="*/ 189 w 196"/>
              <a:gd name="T53" fmla="*/ 109 h 231"/>
              <a:gd name="T54" fmla="*/ 189 w 196"/>
              <a:gd name="T55" fmla="*/ 134 h 231"/>
              <a:gd name="T56" fmla="*/ 167 w 196"/>
              <a:gd name="T57" fmla="*/ 134 h 231"/>
              <a:gd name="T58" fmla="*/ 152 w 196"/>
              <a:gd name="T59" fmla="*/ 181 h 231"/>
              <a:gd name="T60" fmla="*/ 196 w 196"/>
              <a:gd name="T61" fmla="*/ 228 h 231"/>
              <a:gd name="T62" fmla="*/ 158 w 196"/>
              <a:gd name="T63" fmla="*/ 228 h 231"/>
              <a:gd name="T64" fmla="*/ 135 w 196"/>
              <a:gd name="T65" fmla="*/ 20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6" h="231">
                <a:moveTo>
                  <a:pt x="50" y="53"/>
                </a:moveTo>
                <a:lnTo>
                  <a:pt x="50" y="53"/>
                </a:lnTo>
                <a:lnTo>
                  <a:pt x="50" y="56"/>
                </a:lnTo>
                <a:cubicBezTo>
                  <a:pt x="50" y="68"/>
                  <a:pt x="58" y="79"/>
                  <a:pt x="71" y="94"/>
                </a:cubicBezTo>
                <a:cubicBezTo>
                  <a:pt x="90" y="83"/>
                  <a:pt x="108" y="70"/>
                  <a:pt x="108" y="53"/>
                </a:cubicBezTo>
                <a:lnTo>
                  <a:pt x="108" y="50"/>
                </a:lnTo>
                <a:cubicBezTo>
                  <a:pt x="108" y="34"/>
                  <a:pt x="94" y="25"/>
                  <a:pt x="79" y="25"/>
                </a:cubicBezTo>
                <a:cubicBezTo>
                  <a:pt x="62" y="25"/>
                  <a:pt x="50" y="37"/>
                  <a:pt x="50" y="53"/>
                </a:cubicBezTo>
                <a:close/>
                <a:moveTo>
                  <a:pt x="119" y="185"/>
                </a:moveTo>
                <a:lnTo>
                  <a:pt x="119" y="185"/>
                </a:lnTo>
                <a:lnTo>
                  <a:pt x="61" y="124"/>
                </a:lnTo>
                <a:cubicBezTo>
                  <a:pt x="45" y="133"/>
                  <a:pt x="31" y="143"/>
                  <a:pt x="31" y="165"/>
                </a:cubicBezTo>
                <a:lnTo>
                  <a:pt x="31" y="170"/>
                </a:lnTo>
                <a:cubicBezTo>
                  <a:pt x="31" y="192"/>
                  <a:pt x="47" y="206"/>
                  <a:pt x="73" y="206"/>
                </a:cubicBezTo>
                <a:cubicBezTo>
                  <a:pt x="93" y="206"/>
                  <a:pt x="108" y="198"/>
                  <a:pt x="119" y="185"/>
                </a:cubicBezTo>
                <a:close/>
                <a:moveTo>
                  <a:pt x="135" y="203"/>
                </a:moveTo>
                <a:lnTo>
                  <a:pt x="135" y="203"/>
                </a:lnTo>
                <a:cubicBezTo>
                  <a:pt x="125" y="214"/>
                  <a:pt x="105" y="231"/>
                  <a:pt x="70" y="231"/>
                </a:cubicBezTo>
                <a:cubicBezTo>
                  <a:pt x="25" y="231"/>
                  <a:pt x="0" y="204"/>
                  <a:pt x="0" y="170"/>
                </a:cubicBezTo>
                <a:cubicBezTo>
                  <a:pt x="0" y="137"/>
                  <a:pt x="22" y="120"/>
                  <a:pt x="46" y="107"/>
                </a:cubicBezTo>
                <a:cubicBezTo>
                  <a:pt x="31" y="91"/>
                  <a:pt x="21" y="74"/>
                  <a:pt x="21" y="54"/>
                </a:cubicBezTo>
                <a:cubicBezTo>
                  <a:pt x="21" y="24"/>
                  <a:pt x="44" y="0"/>
                  <a:pt x="80" y="0"/>
                </a:cubicBezTo>
                <a:cubicBezTo>
                  <a:pt x="113" y="0"/>
                  <a:pt x="136" y="20"/>
                  <a:pt x="136" y="49"/>
                </a:cubicBezTo>
                <a:cubicBezTo>
                  <a:pt x="136" y="78"/>
                  <a:pt x="114" y="95"/>
                  <a:pt x="86" y="110"/>
                </a:cubicBezTo>
                <a:lnTo>
                  <a:pt x="134" y="161"/>
                </a:lnTo>
                <a:cubicBezTo>
                  <a:pt x="140" y="145"/>
                  <a:pt x="143" y="127"/>
                  <a:pt x="144" y="109"/>
                </a:cubicBezTo>
                <a:lnTo>
                  <a:pt x="189" y="109"/>
                </a:lnTo>
                <a:lnTo>
                  <a:pt x="189" y="134"/>
                </a:lnTo>
                <a:lnTo>
                  <a:pt x="167" y="134"/>
                </a:lnTo>
                <a:cubicBezTo>
                  <a:pt x="164" y="152"/>
                  <a:pt x="159" y="167"/>
                  <a:pt x="152" y="181"/>
                </a:cubicBezTo>
                <a:lnTo>
                  <a:pt x="196" y="228"/>
                </a:lnTo>
                <a:lnTo>
                  <a:pt x="158" y="228"/>
                </a:lnTo>
                <a:lnTo>
                  <a:pt x="135" y="203"/>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23" name="Freeform 421">
            <a:extLst>
              <a:ext uri="{FF2B5EF4-FFF2-40B4-BE49-F238E27FC236}">
                <a16:creationId xmlns:a16="http://schemas.microsoft.com/office/drawing/2014/main" id="{BA4ADB37-A234-42C0-9403-7ACF40A6EC5C}"/>
              </a:ext>
            </a:extLst>
          </p:cNvPr>
          <p:cNvSpPr>
            <a:spLocks/>
          </p:cNvSpPr>
          <p:nvPr/>
        </p:nvSpPr>
        <p:spPr bwMode="auto">
          <a:xfrm>
            <a:off x="1220610" y="2609848"/>
            <a:ext cx="38097" cy="61908"/>
          </a:xfrm>
          <a:custGeom>
            <a:avLst/>
            <a:gdLst>
              <a:gd name="T0" fmla="*/ 0 w 139"/>
              <a:gd name="T1" fmla="*/ 224 h 224"/>
              <a:gd name="T2" fmla="*/ 0 w 139"/>
              <a:gd name="T3" fmla="*/ 224 h 224"/>
              <a:gd name="T4" fmla="*/ 0 w 139"/>
              <a:gd name="T5" fmla="*/ 0 h 224"/>
              <a:gd name="T6" fmla="*/ 139 w 139"/>
              <a:gd name="T7" fmla="*/ 0 h 224"/>
              <a:gd name="T8" fmla="*/ 139 w 139"/>
              <a:gd name="T9" fmla="*/ 28 h 224"/>
              <a:gd name="T10" fmla="*/ 31 w 139"/>
              <a:gd name="T11" fmla="*/ 28 h 224"/>
              <a:gd name="T12" fmla="*/ 31 w 139"/>
              <a:gd name="T13" fmla="*/ 93 h 224"/>
              <a:gd name="T14" fmla="*/ 131 w 139"/>
              <a:gd name="T15" fmla="*/ 93 h 224"/>
              <a:gd name="T16" fmla="*/ 131 w 139"/>
              <a:gd name="T17" fmla="*/ 120 h 224"/>
              <a:gd name="T18" fmla="*/ 31 w 139"/>
              <a:gd name="T19" fmla="*/ 120 h 224"/>
              <a:gd name="T20" fmla="*/ 31 w 139"/>
              <a:gd name="T21" fmla="*/ 196 h 224"/>
              <a:gd name="T22" fmla="*/ 139 w 139"/>
              <a:gd name="T23" fmla="*/ 196 h 224"/>
              <a:gd name="T24" fmla="*/ 139 w 139"/>
              <a:gd name="T25" fmla="*/ 224 h 224"/>
              <a:gd name="T26" fmla="*/ 0 w 139"/>
              <a:gd name="T27" fmla="*/ 22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9" h="224">
                <a:moveTo>
                  <a:pt x="0" y="224"/>
                </a:moveTo>
                <a:lnTo>
                  <a:pt x="0" y="224"/>
                </a:lnTo>
                <a:lnTo>
                  <a:pt x="0" y="0"/>
                </a:lnTo>
                <a:lnTo>
                  <a:pt x="139" y="0"/>
                </a:lnTo>
                <a:lnTo>
                  <a:pt x="139" y="28"/>
                </a:lnTo>
                <a:lnTo>
                  <a:pt x="31" y="28"/>
                </a:lnTo>
                <a:lnTo>
                  <a:pt x="31" y="93"/>
                </a:lnTo>
                <a:lnTo>
                  <a:pt x="131" y="93"/>
                </a:lnTo>
                <a:lnTo>
                  <a:pt x="131" y="120"/>
                </a:lnTo>
                <a:lnTo>
                  <a:pt x="31" y="120"/>
                </a:lnTo>
                <a:lnTo>
                  <a:pt x="31" y="196"/>
                </a:lnTo>
                <a:lnTo>
                  <a:pt x="139" y="196"/>
                </a:lnTo>
                <a:lnTo>
                  <a:pt x="139" y="224"/>
                </a:lnTo>
                <a:lnTo>
                  <a:pt x="0" y="224"/>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24" name="Freeform 422">
            <a:extLst>
              <a:ext uri="{FF2B5EF4-FFF2-40B4-BE49-F238E27FC236}">
                <a16:creationId xmlns:a16="http://schemas.microsoft.com/office/drawing/2014/main" id="{C92D9310-78D6-4B69-AE8C-7FB8E76E4C02}"/>
              </a:ext>
            </a:extLst>
          </p:cNvPr>
          <p:cNvSpPr>
            <a:spLocks/>
          </p:cNvSpPr>
          <p:nvPr/>
        </p:nvSpPr>
        <p:spPr bwMode="auto">
          <a:xfrm>
            <a:off x="1271803" y="2625325"/>
            <a:ext cx="36908" cy="46432"/>
          </a:xfrm>
          <a:custGeom>
            <a:avLst/>
            <a:gdLst>
              <a:gd name="T0" fmla="*/ 0 w 133"/>
              <a:gd name="T1" fmla="*/ 170 h 170"/>
              <a:gd name="T2" fmla="*/ 0 w 133"/>
              <a:gd name="T3" fmla="*/ 170 h 170"/>
              <a:gd name="T4" fmla="*/ 0 w 133"/>
              <a:gd name="T5" fmla="*/ 4 h 170"/>
              <a:gd name="T6" fmla="*/ 30 w 133"/>
              <a:gd name="T7" fmla="*/ 4 h 170"/>
              <a:gd name="T8" fmla="*/ 30 w 133"/>
              <a:gd name="T9" fmla="*/ 31 h 170"/>
              <a:gd name="T10" fmla="*/ 32 w 133"/>
              <a:gd name="T11" fmla="*/ 31 h 170"/>
              <a:gd name="T12" fmla="*/ 78 w 133"/>
              <a:gd name="T13" fmla="*/ 0 h 170"/>
              <a:gd name="T14" fmla="*/ 133 w 133"/>
              <a:gd name="T15" fmla="*/ 64 h 170"/>
              <a:gd name="T16" fmla="*/ 133 w 133"/>
              <a:gd name="T17" fmla="*/ 170 h 170"/>
              <a:gd name="T18" fmla="*/ 103 w 133"/>
              <a:gd name="T19" fmla="*/ 170 h 170"/>
              <a:gd name="T20" fmla="*/ 103 w 133"/>
              <a:gd name="T21" fmla="*/ 68 h 170"/>
              <a:gd name="T22" fmla="*/ 68 w 133"/>
              <a:gd name="T23" fmla="*/ 26 h 170"/>
              <a:gd name="T24" fmla="*/ 30 w 133"/>
              <a:gd name="T25" fmla="*/ 56 h 170"/>
              <a:gd name="T26" fmla="*/ 30 w 133"/>
              <a:gd name="T27" fmla="*/ 170 h 170"/>
              <a:gd name="T28" fmla="*/ 0 w 133"/>
              <a:gd name="T29" fmla="*/ 1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3" h="170">
                <a:moveTo>
                  <a:pt x="0" y="170"/>
                </a:moveTo>
                <a:lnTo>
                  <a:pt x="0" y="170"/>
                </a:lnTo>
                <a:lnTo>
                  <a:pt x="0" y="4"/>
                </a:lnTo>
                <a:lnTo>
                  <a:pt x="30" y="4"/>
                </a:lnTo>
                <a:lnTo>
                  <a:pt x="30" y="31"/>
                </a:lnTo>
                <a:lnTo>
                  <a:pt x="32" y="31"/>
                </a:lnTo>
                <a:cubicBezTo>
                  <a:pt x="39" y="13"/>
                  <a:pt x="53" y="0"/>
                  <a:pt x="78" y="0"/>
                </a:cubicBezTo>
                <a:cubicBezTo>
                  <a:pt x="112" y="0"/>
                  <a:pt x="133" y="23"/>
                  <a:pt x="133" y="64"/>
                </a:cubicBezTo>
                <a:lnTo>
                  <a:pt x="133" y="170"/>
                </a:lnTo>
                <a:lnTo>
                  <a:pt x="103" y="170"/>
                </a:lnTo>
                <a:lnTo>
                  <a:pt x="103" y="68"/>
                </a:lnTo>
                <a:cubicBezTo>
                  <a:pt x="103" y="40"/>
                  <a:pt x="92" y="26"/>
                  <a:pt x="68" y="26"/>
                </a:cubicBezTo>
                <a:cubicBezTo>
                  <a:pt x="49" y="26"/>
                  <a:pt x="30" y="36"/>
                  <a:pt x="30" y="56"/>
                </a:cubicBezTo>
                <a:lnTo>
                  <a:pt x="30" y="170"/>
                </a:lnTo>
                <a:lnTo>
                  <a:pt x="0" y="170"/>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25" name="Freeform 423">
            <a:extLst>
              <a:ext uri="{FF2B5EF4-FFF2-40B4-BE49-F238E27FC236}">
                <a16:creationId xmlns:a16="http://schemas.microsoft.com/office/drawing/2014/main" id="{BFFEB8F0-544C-433E-9F82-7ED1F0C5AE3A}"/>
              </a:ext>
            </a:extLst>
          </p:cNvPr>
          <p:cNvSpPr>
            <a:spLocks/>
          </p:cNvSpPr>
          <p:nvPr/>
        </p:nvSpPr>
        <p:spPr bwMode="auto">
          <a:xfrm>
            <a:off x="1319425" y="2625325"/>
            <a:ext cx="38097" cy="47622"/>
          </a:xfrm>
          <a:custGeom>
            <a:avLst/>
            <a:gdLst>
              <a:gd name="T0" fmla="*/ 0 w 138"/>
              <a:gd name="T1" fmla="*/ 87 h 173"/>
              <a:gd name="T2" fmla="*/ 0 w 138"/>
              <a:gd name="T3" fmla="*/ 87 h 173"/>
              <a:gd name="T4" fmla="*/ 74 w 138"/>
              <a:gd name="T5" fmla="*/ 0 h 173"/>
              <a:gd name="T6" fmla="*/ 137 w 138"/>
              <a:gd name="T7" fmla="*/ 40 h 173"/>
              <a:gd name="T8" fmla="*/ 112 w 138"/>
              <a:gd name="T9" fmla="*/ 52 h 173"/>
              <a:gd name="T10" fmla="*/ 74 w 138"/>
              <a:gd name="T11" fmla="*/ 26 h 173"/>
              <a:gd name="T12" fmla="*/ 31 w 138"/>
              <a:gd name="T13" fmla="*/ 72 h 173"/>
              <a:gd name="T14" fmla="*/ 31 w 138"/>
              <a:gd name="T15" fmla="*/ 101 h 173"/>
              <a:gd name="T16" fmla="*/ 74 w 138"/>
              <a:gd name="T17" fmla="*/ 148 h 173"/>
              <a:gd name="T18" fmla="*/ 117 w 138"/>
              <a:gd name="T19" fmla="*/ 120 h 173"/>
              <a:gd name="T20" fmla="*/ 138 w 138"/>
              <a:gd name="T21" fmla="*/ 133 h 173"/>
              <a:gd name="T22" fmla="*/ 74 w 138"/>
              <a:gd name="T23" fmla="*/ 173 h 173"/>
              <a:gd name="T24" fmla="*/ 0 w 138"/>
              <a:gd name="T25" fmla="*/ 87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8" h="173">
                <a:moveTo>
                  <a:pt x="0" y="87"/>
                </a:moveTo>
                <a:lnTo>
                  <a:pt x="0" y="87"/>
                </a:lnTo>
                <a:cubicBezTo>
                  <a:pt x="0" y="34"/>
                  <a:pt x="27" y="0"/>
                  <a:pt x="74" y="0"/>
                </a:cubicBezTo>
                <a:cubicBezTo>
                  <a:pt x="107" y="0"/>
                  <a:pt x="127" y="16"/>
                  <a:pt x="137" y="40"/>
                </a:cubicBezTo>
                <a:lnTo>
                  <a:pt x="112" y="52"/>
                </a:lnTo>
                <a:cubicBezTo>
                  <a:pt x="107" y="35"/>
                  <a:pt x="94" y="26"/>
                  <a:pt x="74" y="26"/>
                </a:cubicBezTo>
                <a:cubicBezTo>
                  <a:pt x="46" y="26"/>
                  <a:pt x="31" y="45"/>
                  <a:pt x="31" y="72"/>
                </a:cubicBezTo>
                <a:lnTo>
                  <a:pt x="31" y="101"/>
                </a:lnTo>
                <a:cubicBezTo>
                  <a:pt x="31" y="128"/>
                  <a:pt x="46" y="148"/>
                  <a:pt x="74" y="148"/>
                </a:cubicBezTo>
                <a:cubicBezTo>
                  <a:pt x="94" y="148"/>
                  <a:pt x="108" y="138"/>
                  <a:pt x="117" y="120"/>
                </a:cubicBezTo>
                <a:lnTo>
                  <a:pt x="138" y="133"/>
                </a:lnTo>
                <a:cubicBezTo>
                  <a:pt x="128" y="158"/>
                  <a:pt x="106" y="173"/>
                  <a:pt x="74" y="173"/>
                </a:cubicBezTo>
                <a:cubicBezTo>
                  <a:pt x="27" y="173"/>
                  <a:pt x="0" y="140"/>
                  <a:pt x="0" y="87"/>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26" name="Freeform 424">
            <a:extLst>
              <a:ext uri="{FF2B5EF4-FFF2-40B4-BE49-F238E27FC236}">
                <a16:creationId xmlns:a16="http://schemas.microsoft.com/office/drawing/2014/main" id="{DAABF59E-6208-48E0-87DB-D684416D58C7}"/>
              </a:ext>
            </a:extLst>
          </p:cNvPr>
          <p:cNvSpPr>
            <a:spLocks/>
          </p:cNvSpPr>
          <p:nvPr/>
        </p:nvSpPr>
        <p:spPr bwMode="auto">
          <a:xfrm>
            <a:off x="1367046" y="2626516"/>
            <a:ext cx="23811" cy="45241"/>
          </a:xfrm>
          <a:custGeom>
            <a:avLst/>
            <a:gdLst>
              <a:gd name="T0" fmla="*/ 0 w 88"/>
              <a:gd name="T1" fmla="*/ 166 h 166"/>
              <a:gd name="T2" fmla="*/ 0 w 88"/>
              <a:gd name="T3" fmla="*/ 166 h 166"/>
              <a:gd name="T4" fmla="*/ 0 w 88"/>
              <a:gd name="T5" fmla="*/ 0 h 166"/>
              <a:gd name="T6" fmla="*/ 30 w 88"/>
              <a:gd name="T7" fmla="*/ 0 h 166"/>
              <a:gd name="T8" fmla="*/ 30 w 88"/>
              <a:gd name="T9" fmla="*/ 31 h 166"/>
              <a:gd name="T10" fmla="*/ 32 w 88"/>
              <a:gd name="T11" fmla="*/ 31 h 166"/>
              <a:gd name="T12" fmla="*/ 78 w 88"/>
              <a:gd name="T13" fmla="*/ 0 h 166"/>
              <a:gd name="T14" fmla="*/ 88 w 88"/>
              <a:gd name="T15" fmla="*/ 0 h 166"/>
              <a:gd name="T16" fmla="*/ 88 w 88"/>
              <a:gd name="T17" fmla="*/ 30 h 166"/>
              <a:gd name="T18" fmla="*/ 73 w 88"/>
              <a:gd name="T19" fmla="*/ 30 h 166"/>
              <a:gd name="T20" fmla="*/ 30 w 88"/>
              <a:gd name="T21" fmla="*/ 57 h 166"/>
              <a:gd name="T22" fmla="*/ 30 w 88"/>
              <a:gd name="T23" fmla="*/ 166 h 166"/>
              <a:gd name="T24" fmla="*/ 0 w 88"/>
              <a:gd name="T25" fmla="*/ 166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 h="166">
                <a:moveTo>
                  <a:pt x="0" y="166"/>
                </a:moveTo>
                <a:lnTo>
                  <a:pt x="0" y="166"/>
                </a:lnTo>
                <a:lnTo>
                  <a:pt x="0" y="0"/>
                </a:lnTo>
                <a:lnTo>
                  <a:pt x="30" y="0"/>
                </a:lnTo>
                <a:lnTo>
                  <a:pt x="30" y="31"/>
                </a:lnTo>
                <a:lnTo>
                  <a:pt x="32" y="31"/>
                </a:lnTo>
                <a:cubicBezTo>
                  <a:pt x="37" y="15"/>
                  <a:pt x="52" y="0"/>
                  <a:pt x="78" y="0"/>
                </a:cubicBezTo>
                <a:lnTo>
                  <a:pt x="88" y="0"/>
                </a:lnTo>
                <a:lnTo>
                  <a:pt x="88" y="30"/>
                </a:lnTo>
                <a:lnTo>
                  <a:pt x="73" y="30"/>
                </a:lnTo>
                <a:cubicBezTo>
                  <a:pt x="46" y="30"/>
                  <a:pt x="30" y="40"/>
                  <a:pt x="30" y="57"/>
                </a:cubicBezTo>
                <a:lnTo>
                  <a:pt x="30" y="166"/>
                </a:lnTo>
                <a:lnTo>
                  <a:pt x="0" y="166"/>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27" name="Freeform 425">
            <a:extLst>
              <a:ext uri="{FF2B5EF4-FFF2-40B4-BE49-F238E27FC236}">
                <a16:creationId xmlns:a16="http://schemas.microsoft.com/office/drawing/2014/main" id="{3909F8AF-2B30-4E4B-B92E-63BBDB4AA7D5}"/>
              </a:ext>
            </a:extLst>
          </p:cNvPr>
          <p:cNvSpPr>
            <a:spLocks/>
          </p:cNvSpPr>
          <p:nvPr/>
        </p:nvSpPr>
        <p:spPr bwMode="auto">
          <a:xfrm>
            <a:off x="1394430" y="2626516"/>
            <a:ext cx="41670" cy="63099"/>
          </a:xfrm>
          <a:custGeom>
            <a:avLst/>
            <a:gdLst>
              <a:gd name="T0" fmla="*/ 123 w 152"/>
              <a:gd name="T1" fmla="*/ 0 h 230"/>
              <a:gd name="T2" fmla="*/ 123 w 152"/>
              <a:gd name="T3" fmla="*/ 0 h 230"/>
              <a:gd name="T4" fmla="*/ 152 w 152"/>
              <a:gd name="T5" fmla="*/ 0 h 230"/>
              <a:gd name="T6" fmla="*/ 80 w 152"/>
              <a:gd name="T7" fmla="*/ 202 h 230"/>
              <a:gd name="T8" fmla="*/ 39 w 152"/>
              <a:gd name="T9" fmla="*/ 230 h 230"/>
              <a:gd name="T10" fmla="*/ 23 w 152"/>
              <a:gd name="T11" fmla="*/ 230 h 230"/>
              <a:gd name="T12" fmla="*/ 23 w 152"/>
              <a:gd name="T13" fmla="*/ 204 h 230"/>
              <a:gd name="T14" fmla="*/ 50 w 152"/>
              <a:gd name="T15" fmla="*/ 204 h 230"/>
              <a:gd name="T16" fmla="*/ 61 w 152"/>
              <a:gd name="T17" fmla="*/ 172 h 230"/>
              <a:gd name="T18" fmla="*/ 0 w 152"/>
              <a:gd name="T19" fmla="*/ 0 h 230"/>
              <a:gd name="T20" fmla="*/ 29 w 152"/>
              <a:gd name="T21" fmla="*/ 0 h 230"/>
              <a:gd name="T22" fmla="*/ 66 w 152"/>
              <a:gd name="T23" fmla="*/ 106 h 230"/>
              <a:gd name="T24" fmla="*/ 75 w 152"/>
              <a:gd name="T25" fmla="*/ 137 h 230"/>
              <a:gd name="T26" fmla="*/ 76 w 152"/>
              <a:gd name="T27" fmla="*/ 137 h 230"/>
              <a:gd name="T28" fmla="*/ 86 w 152"/>
              <a:gd name="T29" fmla="*/ 106 h 230"/>
              <a:gd name="T30" fmla="*/ 123 w 152"/>
              <a:gd name="T31"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2" h="230">
                <a:moveTo>
                  <a:pt x="123" y="0"/>
                </a:moveTo>
                <a:lnTo>
                  <a:pt x="123" y="0"/>
                </a:lnTo>
                <a:lnTo>
                  <a:pt x="152" y="0"/>
                </a:lnTo>
                <a:lnTo>
                  <a:pt x="80" y="202"/>
                </a:lnTo>
                <a:cubicBezTo>
                  <a:pt x="72" y="223"/>
                  <a:pt x="64" y="230"/>
                  <a:pt x="39" y="230"/>
                </a:cubicBezTo>
                <a:lnTo>
                  <a:pt x="23" y="230"/>
                </a:lnTo>
                <a:lnTo>
                  <a:pt x="23" y="204"/>
                </a:lnTo>
                <a:lnTo>
                  <a:pt x="50" y="204"/>
                </a:lnTo>
                <a:lnTo>
                  <a:pt x="61" y="172"/>
                </a:lnTo>
                <a:lnTo>
                  <a:pt x="0" y="0"/>
                </a:lnTo>
                <a:lnTo>
                  <a:pt x="29" y="0"/>
                </a:lnTo>
                <a:lnTo>
                  <a:pt x="66" y="106"/>
                </a:lnTo>
                <a:lnTo>
                  <a:pt x="75" y="137"/>
                </a:lnTo>
                <a:lnTo>
                  <a:pt x="76" y="137"/>
                </a:lnTo>
                <a:lnTo>
                  <a:pt x="86" y="106"/>
                </a:lnTo>
                <a:lnTo>
                  <a:pt x="123" y="0"/>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28" name="Freeform 426">
            <a:extLst>
              <a:ext uri="{FF2B5EF4-FFF2-40B4-BE49-F238E27FC236}">
                <a16:creationId xmlns:a16="http://schemas.microsoft.com/office/drawing/2014/main" id="{614D806C-997E-4738-A310-474BF8591F55}"/>
              </a:ext>
            </a:extLst>
          </p:cNvPr>
          <p:cNvSpPr>
            <a:spLocks noEditPoints="1"/>
          </p:cNvSpPr>
          <p:nvPr/>
        </p:nvSpPr>
        <p:spPr bwMode="auto">
          <a:xfrm>
            <a:off x="1444433" y="2625326"/>
            <a:ext cx="40479" cy="64290"/>
          </a:xfrm>
          <a:custGeom>
            <a:avLst/>
            <a:gdLst>
              <a:gd name="T0" fmla="*/ 114 w 145"/>
              <a:gd name="T1" fmla="*/ 101 h 234"/>
              <a:gd name="T2" fmla="*/ 114 w 145"/>
              <a:gd name="T3" fmla="*/ 101 h 234"/>
              <a:gd name="T4" fmla="*/ 114 w 145"/>
              <a:gd name="T5" fmla="*/ 73 h 234"/>
              <a:gd name="T6" fmla="*/ 70 w 145"/>
              <a:gd name="T7" fmla="*/ 26 h 234"/>
              <a:gd name="T8" fmla="*/ 30 w 145"/>
              <a:gd name="T9" fmla="*/ 56 h 234"/>
              <a:gd name="T10" fmla="*/ 30 w 145"/>
              <a:gd name="T11" fmla="*/ 117 h 234"/>
              <a:gd name="T12" fmla="*/ 70 w 145"/>
              <a:gd name="T13" fmla="*/ 147 h 234"/>
              <a:gd name="T14" fmla="*/ 114 w 145"/>
              <a:gd name="T15" fmla="*/ 101 h 234"/>
              <a:gd name="T16" fmla="*/ 0 w 145"/>
              <a:gd name="T17" fmla="*/ 4 h 234"/>
              <a:gd name="T18" fmla="*/ 0 w 145"/>
              <a:gd name="T19" fmla="*/ 4 h 234"/>
              <a:gd name="T20" fmla="*/ 30 w 145"/>
              <a:gd name="T21" fmla="*/ 4 h 234"/>
              <a:gd name="T22" fmla="*/ 30 w 145"/>
              <a:gd name="T23" fmla="*/ 31 h 234"/>
              <a:gd name="T24" fmla="*/ 31 w 145"/>
              <a:gd name="T25" fmla="*/ 31 h 234"/>
              <a:gd name="T26" fmla="*/ 79 w 145"/>
              <a:gd name="T27" fmla="*/ 0 h 234"/>
              <a:gd name="T28" fmla="*/ 145 w 145"/>
              <a:gd name="T29" fmla="*/ 87 h 234"/>
              <a:gd name="T30" fmla="*/ 79 w 145"/>
              <a:gd name="T31" fmla="*/ 173 h 234"/>
              <a:gd name="T32" fmla="*/ 31 w 145"/>
              <a:gd name="T33" fmla="*/ 142 h 234"/>
              <a:gd name="T34" fmla="*/ 30 w 145"/>
              <a:gd name="T35" fmla="*/ 142 h 234"/>
              <a:gd name="T36" fmla="*/ 30 w 145"/>
              <a:gd name="T37" fmla="*/ 234 h 234"/>
              <a:gd name="T38" fmla="*/ 0 w 145"/>
              <a:gd name="T39" fmla="*/ 234 h 234"/>
              <a:gd name="T40" fmla="*/ 0 w 145"/>
              <a:gd name="T41" fmla="*/ 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5" h="234">
                <a:moveTo>
                  <a:pt x="114" y="101"/>
                </a:moveTo>
                <a:lnTo>
                  <a:pt x="114" y="101"/>
                </a:lnTo>
                <a:lnTo>
                  <a:pt x="114" y="73"/>
                </a:lnTo>
                <a:cubicBezTo>
                  <a:pt x="114" y="45"/>
                  <a:pt x="97" y="26"/>
                  <a:pt x="70" y="26"/>
                </a:cubicBezTo>
                <a:cubicBezTo>
                  <a:pt x="48" y="26"/>
                  <a:pt x="30" y="39"/>
                  <a:pt x="30" y="56"/>
                </a:cubicBezTo>
                <a:lnTo>
                  <a:pt x="30" y="117"/>
                </a:lnTo>
                <a:cubicBezTo>
                  <a:pt x="30" y="135"/>
                  <a:pt x="48" y="147"/>
                  <a:pt x="70" y="147"/>
                </a:cubicBezTo>
                <a:cubicBezTo>
                  <a:pt x="97" y="147"/>
                  <a:pt x="114" y="129"/>
                  <a:pt x="114" y="101"/>
                </a:cubicBezTo>
                <a:close/>
                <a:moveTo>
                  <a:pt x="0" y="4"/>
                </a:moveTo>
                <a:lnTo>
                  <a:pt x="0" y="4"/>
                </a:lnTo>
                <a:lnTo>
                  <a:pt x="30" y="4"/>
                </a:lnTo>
                <a:lnTo>
                  <a:pt x="30" y="31"/>
                </a:lnTo>
                <a:lnTo>
                  <a:pt x="31" y="31"/>
                </a:lnTo>
                <a:cubicBezTo>
                  <a:pt x="39" y="11"/>
                  <a:pt x="56" y="0"/>
                  <a:pt x="79" y="0"/>
                </a:cubicBezTo>
                <a:cubicBezTo>
                  <a:pt x="120" y="0"/>
                  <a:pt x="145" y="33"/>
                  <a:pt x="145" y="87"/>
                </a:cubicBezTo>
                <a:cubicBezTo>
                  <a:pt x="145" y="140"/>
                  <a:pt x="120" y="173"/>
                  <a:pt x="79" y="173"/>
                </a:cubicBezTo>
                <a:cubicBezTo>
                  <a:pt x="56" y="173"/>
                  <a:pt x="39" y="163"/>
                  <a:pt x="31" y="142"/>
                </a:cubicBezTo>
                <a:lnTo>
                  <a:pt x="30" y="142"/>
                </a:lnTo>
                <a:lnTo>
                  <a:pt x="30" y="234"/>
                </a:lnTo>
                <a:lnTo>
                  <a:pt x="0" y="234"/>
                </a:lnTo>
                <a:lnTo>
                  <a:pt x="0" y="4"/>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29" name="Freeform 427">
            <a:extLst>
              <a:ext uri="{FF2B5EF4-FFF2-40B4-BE49-F238E27FC236}">
                <a16:creationId xmlns:a16="http://schemas.microsoft.com/office/drawing/2014/main" id="{906725F9-EFD9-4C1D-88C5-AF75CA63A752}"/>
              </a:ext>
            </a:extLst>
          </p:cNvPr>
          <p:cNvSpPr>
            <a:spLocks/>
          </p:cNvSpPr>
          <p:nvPr/>
        </p:nvSpPr>
        <p:spPr bwMode="auto">
          <a:xfrm>
            <a:off x="1490863" y="2613420"/>
            <a:ext cx="25002" cy="58337"/>
          </a:xfrm>
          <a:custGeom>
            <a:avLst/>
            <a:gdLst>
              <a:gd name="T0" fmla="*/ 58 w 92"/>
              <a:gd name="T1" fmla="*/ 212 h 212"/>
              <a:gd name="T2" fmla="*/ 58 w 92"/>
              <a:gd name="T3" fmla="*/ 212 h 212"/>
              <a:gd name="T4" fmla="*/ 27 w 92"/>
              <a:gd name="T5" fmla="*/ 180 h 212"/>
              <a:gd name="T6" fmla="*/ 27 w 92"/>
              <a:gd name="T7" fmla="*/ 71 h 212"/>
              <a:gd name="T8" fmla="*/ 0 w 92"/>
              <a:gd name="T9" fmla="*/ 71 h 212"/>
              <a:gd name="T10" fmla="*/ 0 w 92"/>
              <a:gd name="T11" fmla="*/ 46 h 212"/>
              <a:gd name="T12" fmla="*/ 15 w 92"/>
              <a:gd name="T13" fmla="*/ 46 h 212"/>
              <a:gd name="T14" fmla="*/ 29 w 92"/>
              <a:gd name="T15" fmla="*/ 30 h 212"/>
              <a:gd name="T16" fmla="*/ 29 w 92"/>
              <a:gd name="T17" fmla="*/ 0 h 212"/>
              <a:gd name="T18" fmla="*/ 56 w 92"/>
              <a:gd name="T19" fmla="*/ 0 h 212"/>
              <a:gd name="T20" fmla="*/ 56 w 92"/>
              <a:gd name="T21" fmla="*/ 46 h 212"/>
              <a:gd name="T22" fmla="*/ 92 w 92"/>
              <a:gd name="T23" fmla="*/ 46 h 212"/>
              <a:gd name="T24" fmla="*/ 92 w 92"/>
              <a:gd name="T25" fmla="*/ 71 h 212"/>
              <a:gd name="T26" fmla="*/ 56 w 92"/>
              <a:gd name="T27" fmla="*/ 71 h 212"/>
              <a:gd name="T28" fmla="*/ 56 w 92"/>
              <a:gd name="T29" fmla="*/ 186 h 212"/>
              <a:gd name="T30" fmla="*/ 89 w 92"/>
              <a:gd name="T31" fmla="*/ 186 h 212"/>
              <a:gd name="T32" fmla="*/ 89 w 92"/>
              <a:gd name="T33" fmla="*/ 212 h 212"/>
              <a:gd name="T34" fmla="*/ 58 w 92"/>
              <a:gd name="T35" fmla="*/ 21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2" h="212">
                <a:moveTo>
                  <a:pt x="58" y="212"/>
                </a:moveTo>
                <a:lnTo>
                  <a:pt x="58" y="212"/>
                </a:lnTo>
                <a:cubicBezTo>
                  <a:pt x="37" y="212"/>
                  <a:pt x="27" y="199"/>
                  <a:pt x="27" y="180"/>
                </a:cubicBezTo>
                <a:lnTo>
                  <a:pt x="27" y="71"/>
                </a:lnTo>
                <a:lnTo>
                  <a:pt x="0" y="71"/>
                </a:lnTo>
                <a:lnTo>
                  <a:pt x="0" y="46"/>
                </a:lnTo>
                <a:lnTo>
                  <a:pt x="15" y="46"/>
                </a:lnTo>
                <a:cubicBezTo>
                  <a:pt x="26" y="46"/>
                  <a:pt x="29" y="42"/>
                  <a:pt x="29" y="30"/>
                </a:cubicBezTo>
                <a:lnTo>
                  <a:pt x="29" y="0"/>
                </a:lnTo>
                <a:lnTo>
                  <a:pt x="56" y="0"/>
                </a:lnTo>
                <a:lnTo>
                  <a:pt x="56" y="46"/>
                </a:lnTo>
                <a:lnTo>
                  <a:pt x="92" y="46"/>
                </a:lnTo>
                <a:lnTo>
                  <a:pt x="92" y="71"/>
                </a:lnTo>
                <a:lnTo>
                  <a:pt x="56" y="71"/>
                </a:lnTo>
                <a:lnTo>
                  <a:pt x="56" y="186"/>
                </a:lnTo>
                <a:lnTo>
                  <a:pt x="89" y="186"/>
                </a:lnTo>
                <a:lnTo>
                  <a:pt x="89" y="212"/>
                </a:lnTo>
                <a:lnTo>
                  <a:pt x="58" y="212"/>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30" name="Freeform 428">
            <a:extLst>
              <a:ext uri="{FF2B5EF4-FFF2-40B4-BE49-F238E27FC236}">
                <a16:creationId xmlns:a16="http://schemas.microsoft.com/office/drawing/2014/main" id="{2A20A2A3-9207-4217-9770-5EC00FBBA9D6}"/>
              </a:ext>
            </a:extLst>
          </p:cNvPr>
          <p:cNvSpPr>
            <a:spLocks noEditPoints="1"/>
          </p:cNvSpPr>
          <p:nvPr/>
        </p:nvSpPr>
        <p:spPr bwMode="auto">
          <a:xfrm>
            <a:off x="1523009" y="2625325"/>
            <a:ext cx="41670" cy="47622"/>
          </a:xfrm>
          <a:custGeom>
            <a:avLst/>
            <a:gdLst>
              <a:gd name="T0" fmla="*/ 31 w 148"/>
              <a:gd name="T1" fmla="*/ 71 h 173"/>
              <a:gd name="T2" fmla="*/ 31 w 148"/>
              <a:gd name="T3" fmla="*/ 71 h 173"/>
              <a:gd name="T4" fmla="*/ 31 w 148"/>
              <a:gd name="T5" fmla="*/ 73 h 173"/>
              <a:gd name="T6" fmla="*/ 117 w 148"/>
              <a:gd name="T7" fmla="*/ 73 h 173"/>
              <a:gd name="T8" fmla="*/ 117 w 148"/>
              <a:gd name="T9" fmla="*/ 70 h 173"/>
              <a:gd name="T10" fmla="*/ 76 w 148"/>
              <a:gd name="T11" fmla="*/ 24 h 173"/>
              <a:gd name="T12" fmla="*/ 31 w 148"/>
              <a:gd name="T13" fmla="*/ 71 h 173"/>
              <a:gd name="T14" fmla="*/ 0 w 148"/>
              <a:gd name="T15" fmla="*/ 87 h 173"/>
              <a:gd name="T16" fmla="*/ 0 w 148"/>
              <a:gd name="T17" fmla="*/ 87 h 173"/>
              <a:gd name="T18" fmla="*/ 76 w 148"/>
              <a:gd name="T19" fmla="*/ 0 h 173"/>
              <a:gd name="T20" fmla="*/ 148 w 148"/>
              <a:gd name="T21" fmla="*/ 82 h 173"/>
              <a:gd name="T22" fmla="*/ 148 w 148"/>
              <a:gd name="T23" fmla="*/ 94 h 173"/>
              <a:gd name="T24" fmla="*/ 31 w 148"/>
              <a:gd name="T25" fmla="*/ 94 h 173"/>
              <a:gd name="T26" fmla="*/ 31 w 148"/>
              <a:gd name="T27" fmla="*/ 101 h 173"/>
              <a:gd name="T28" fmla="*/ 78 w 148"/>
              <a:gd name="T29" fmla="*/ 148 h 173"/>
              <a:gd name="T30" fmla="*/ 123 w 148"/>
              <a:gd name="T31" fmla="*/ 121 h 173"/>
              <a:gd name="T32" fmla="*/ 142 w 148"/>
              <a:gd name="T33" fmla="*/ 138 h 173"/>
              <a:gd name="T34" fmla="*/ 76 w 148"/>
              <a:gd name="T35" fmla="*/ 173 h 173"/>
              <a:gd name="T36" fmla="*/ 0 w 148"/>
              <a:gd name="T37" fmla="*/ 87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8" h="173">
                <a:moveTo>
                  <a:pt x="31" y="71"/>
                </a:moveTo>
                <a:lnTo>
                  <a:pt x="31" y="71"/>
                </a:lnTo>
                <a:lnTo>
                  <a:pt x="31" y="73"/>
                </a:lnTo>
                <a:lnTo>
                  <a:pt x="117" y="73"/>
                </a:lnTo>
                <a:lnTo>
                  <a:pt x="117" y="70"/>
                </a:lnTo>
                <a:cubicBezTo>
                  <a:pt x="117" y="43"/>
                  <a:pt x="101" y="24"/>
                  <a:pt x="76" y="24"/>
                </a:cubicBezTo>
                <a:cubicBezTo>
                  <a:pt x="50" y="24"/>
                  <a:pt x="31" y="44"/>
                  <a:pt x="31" y="71"/>
                </a:cubicBezTo>
                <a:close/>
                <a:moveTo>
                  <a:pt x="0" y="87"/>
                </a:moveTo>
                <a:lnTo>
                  <a:pt x="0" y="87"/>
                </a:lnTo>
                <a:cubicBezTo>
                  <a:pt x="0" y="34"/>
                  <a:pt x="30" y="0"/>
                  <a:pt x="76" y="0"/>
                </a:cubicBezTo>
                <a:cubicBezTo>
                  <a:pt x="122" y="0"/>
                  <a:pt x="148" y="35"/>
                  <a:pt x="148" y="82"/>
                </a:cubicBezTo>
                <a:lnTo>
                  <a:pt x="148" y="94"/>
                </a:lnTo>
                <a:lnTo>
                  <a:pt x="31" y="94"/>
                </a:lnTo>
                <a:lnTo>
                  <a:pt x="31" y="101"/>
                </a:lnTo>
                <a:cubicBezTo>
                  <a:pt x="31" y="128"/>
                  <a:pt x="48" y="148"/>
                  <a:pt x="78" y="148"/>
                </a:cubicBezTo>
                <a:cubicBezTo>
                  <a:pt x="99" y="148"/>
                  <a:pt x="114" y="138"/>
                  <a:pt x="123" y="121"/>
                </a:cubicBezTo>
                <a:lnTo>
                  <a:pt x="142" y="138"/>
                </a:lnTo>
                <a:cubicBezTo>
                  <a:pt x="131" y="159"/>
                  <a:pt x="107" y="173"/>
                  <a:pt x="76" y="173"/>
                </a:cubicBezTo>
                <a:cubicBezTo>
                  <a:pt x="30" y="173"/>
                  <a:pt x="0" y="139"/>
                  <a:pt x="0" y="87"/>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31" name="Freeform 429">
            <a:extLst>
              <a:ext uri="{FF2B5EF4-FFF2-40B4-BE49-F238E27FC236}">
                <a16:creationId xmlns:a16="http://schemas.microsoft.com/office/drawing/2014/main" id="{E7925990-0F7E-4816-8CF5-7BBCA5F366EA}"/>
              </a:ext>
            </a:extLst>
          </p:cNvPr>
          <p:cNvSpPr>
            <a:spLocks noEditPoints="1"/>
          </p:cNvSpPr>
          <p:nvPr/>
        </p:nvSpPr>
        <p:spPr bwMode="auto">
          <a:xfrm>
            <a:off x="1573012" y="2606276"/>
            <a:ext cx="39288" cy="66671"/>
          </a:xfrm>
          <a:custGeom>
            <a:avLst/>
            <a:gdLst>
              <a:gd name="T0" fmla="*/ 116 w 146"/>
              <a:gd name="T1" fmla="*/ 184 h 240"/>
              <a:gd name="T2" fmla="*/ 116 w 146"/>
              <a:gd name="T3" fmla="*/ 184 h 240"/>
              <a:gd name="T4" fmla="*/ 116 w 146"/>
              <a:gd name="T5" fmla="*/ 123 h 240"/>
              <a:gd name="T6" fmla="*/ 76 w 146"/>
              <a:gd name="T7" fmla="*/ 93 h 240"/>
              <a:gd name="T8" fmla="*/ 32 w 146"/>
              <a:gd name="T9" fmla="*/ 140 h 240"/>
              <a:gd name="T10" fmla="*/ 32 w 146"/>
              <a:gd name="T11" fmla="*/ 168 h 240"/>
              <a:gd name="T12" fmla="*/ 76 w 146"/>
              <a:gd name="T13" fmla="*/ 214 h 240"/>
              <a:gd name="T14" fmla="*/ 116 w 146"/>
              <a:gd name="T15" fmla="*/ 184 h 240"/>
              <a:gd name="T16" fmla="*/ 116 w 146"/>
              <a:gd name="T17" fmla="*/ 209 h 240"/>
              <a:gd name="T18" fmla="*/ 116 w 146"/>
              <a:gd name="T19" fmla="*/ 209 h 240"/>
              <a:gd name="T20" fmla="*/ 115 w 146"/>
              <a:gd name="T21" fmla="*/ 209 h 240"/>
              <a:gd name="T22" fmla="*/ 67 w 146"/>
              <a:gd name="T23" fmla="*/ 240 h 240"/>
              <a:gd name="T24" fmla="*/ 0 w 146"/>
              <a:gd name="T25" fmla="*/ 154 h 240"/>
              <a:gd name="T26" fmla="*/ 67 w 146"/>
              <a:gd name="T27" fmla="*/ 67 h 240"/>
              <a:gd name="T28" fmla="*/ 115 w 146"/>
              <a:gd name="T29" fmla="*/ 98 h 240"/>
              <a:gd name="T30" fmla="*/ 116 w 146"/>
              <a:gd name="T31" fmla="*/ 98 h 240"/>
              <a:gd name="T32" fmla="*/ 116 w 146"/>
              <a:gd name="T33" fmla="*/ 0 h 240"/>
              <a:gd name="T34" fmla="*/ 146 w 146"/>
              <a:gd name="T35" fmla="*/ 0 h 240"/>
              <a:gd name="T36" fmla="*/ 146 w 146"/>
              <a:gd name="T37" fmla="*/ 237 h 240"/>
              <a:gd name="T38" fmla="*/ 116 w 146"/>
              <a:gd name="T39" fmla="*/ 237 h 240"/>
              <a:gd name="T40" fmla="*/ 116 w 146"/>
              <a:gd name="T41" fmla="*/ 209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6" h="240">
                <a:moveTo>
                  <a:pt x="116" y="184"/>
                </a:moveTo>
                <a:lnTo>
                  <a:pt x="116" y="184"/>
                </a:lnTo>
                <a:lnTo>
                  <a:pt x="116" y="123"/>
                </a:lnTo>
                <a:cubicBezTo>
                  <a:pt x="116" y="106"/>
                  <a:pt x="98" y="93"/>
                  <a:pt x="76" y="93"/>
                </a:cubicBezTo>
                <a:cubicBezTo>
                  <a:pt x="49" y="93"/>
                  <a:pt x="32" y="112"/>
                  <a:pt x="32" y="140"/>
                </a:cubicBezTo>
                <a:lnTo>
                  <a:pt x="32" y="168"/>
                </a:lnTo>
                <a:cubicBezTo>
                  <a:pt x="32" y="196"/>
                  <a:pt x="49" y="214"/>
                  <a:pt x="76" y="214"/>
                </a:cubicBezTo>
                <a:cubicBezTo>
                  <a:pt x="98" y="214"/>
                  <a:pt x="116" y="202"/>
                  <a:pt x="116" y="184"/>
                </a:cubicBezTo>
                <a:close/>
                <a:moveTo>
                  <a:pt x="116" y="209"/>
                </a:moveTo>
                <a:lnTo>
                  <a:pt x="116" y="209"/>
                </a:lnTo>
                <a:lnTo>
                  <a:pt x="115" y="209"/>
                </a:lnTo>
                <a:cubicBezTo>
                  <a:pt x="107" y="230"/>
                  <a:pt x="90" y="240"/>
                  <a:pt x="67" y="240"/>
                </a:cubicBezTo>
                <a:cubicBezTo>
                  <a:pt x="25" y="240"/>
                  <a:pt x="0" y="207"/>
                  <a:pt x="0" y="154"/>
                </a:cubicBezTo>
                <a:cubicBezTo>
                  <a:pt x="0" y="100"/>
                  <a:pt x="25" y="67"/>
                  <a:pt x="67" y="67"/>
                </a:cubicBezTo>
                <a:cubicBezTo>
                  <a:pt x="90" y="67"/>
                  <a:pt x="107" y="78"/>
                  <a:pt x="115" y="98"/>
                </a:cubicBezTo>
                <a:lnTo>
                  <a:pt x="116" y="98"/>
                </a:lnTo>
                <a:lnTo>
                  <a:pt x="116" y="0"/>
                </a:lnTo>
                <a:lnTo>
                  <a:pt x="146" y="0"/>
                </a:lnTo>
                <a:lnTo>
                  <a:pt x="146" y="237"/>
                </a:lnTo>
                <a:lnTo>
                  <a:pt x="116" y="237"/>
                </a:lnTo>
                <a:lnTo>
                  <a:pt x="116" y="209"/>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32" name="Freeform 430">
            <a:extLst>
              <a:ext uri="{FF2B5EF4-FFF2-40B4-BE49-F238E27FC236}">
                <a16:creationId xmlns:a16="http://schemas.microsoft.com/office/drawing/2014/main" id="{9AE21CC1-16EA-4FD1-913A-C417008B616F}"/>
              </a:ext>
            </a:extLst>
          </p:cNvPr>
          <p:cNvSpPr>
            <a:spLocks/>
          </p:cNvSpPr>
          <p:nvPr/>
        </p:nvSpPr>
        <p:spPr bwMode="auto">
          <a:xfrm>
            <a:off x="843206" y="2714616"/>
            <a:ext cx="50003" cy="64290"/>
          </a:xfrm>
          <a:custGeom>
            <a:avLst/>
            <a:gdLst>
              <a:gd name="T0" fmla="*/ 155 w 183"/>
              <a:gd name="T1" fmla="*/ 194 h 231"/>
              <a:gd name="T2" fmla="*/ 155 w 183"/>
              <a:gd name="T3" fmla="*/ 194 h 231"/>
              <a:gd name="T4" fmla="*/ 154 w 183"/>
              <a:gd name="T5" fmla="*/ 194 h 231"/>
              <a:gd name="T6" fmla="*/ 92 w 183"/>
              <a:gd name="T7" fmla="*/ 231 h 231"/>
              <a:gd name="T8" fmla="*/ 0 w 183"/>
              <a:gd name="T9" fmla="*/ 116 h 231"/>
              <a:gd name="T10" fmla="*/ 96 w 183"/>
              <a:gd name="T11" fmla="*/ 0 h 231"/>
              <a:gd name="T12" fmla="*/ 178 w 183"/>
              <a:gd name="T13" fmla="*/ 50 h 231"/>
              <a:gd name="T14" fmla="*/ 153 w 183"/>
              <a:gd name="T15" fmla="*/ 65 h 231"/>
              <a:gd name="T16" fmla="*/ 96 w 183"/>
              <a:gd name="T17" fmla="*/ 28 h 231"/>
              <a:gd name="T18" fmla="*/ 33 w 183"/>
              <a:gd name="T19" fmla="*/ 98 h 231"/>
              <a:gd name="T20" fmla="*/ 33 w 183"/>
              <a:gd name="T21" fmla="*/ 134 h 231"/>
              <a:gd name="T22" fmla="*/ 98 w 183"/>
              <a:gd name="T23" fmla="*/ 204 h 231"/>
              <a:gd name="T24" fmla="*/ 153 w 183"/>
              <a:gd name="T25" fmla="*/ 158 h 231"/>
              <a:gd name="T26" fmla="*/ 153 w 183"/>
              <a:gd name="T27" fmla="*/ 138 h 231"/>
              <a:gd name="T28" fmla="*/ 105 w 183"/>
              <a:gd name="T29" fmla="*/ 138 h 231"/>
              <a:gd name="T30" fmla="*/ 105 w 183"/>
              <a:gd name="T31" fmla="*/ 111 h 231"/>
              <a:gd name="T32" fmla="*/ 183 w 183"/>
              <a:gd name="T33" fmla="*/ 111 h 231"/>
              <a:gd name="T34" fmla="*/ 183 w 183"/>
              <a:gd name="T35" fmla="*/ 228 h 231"/>
              <a:gd name="T36" fmla="*/ 155 w 183"/>
              <a:gd name="T37" fmla="*/ 228 h 231"/>
              <a:gd name="T38" fmla="*/ 155 w 183"/>
              <a:gd name="T39" fmla="*/ 194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3" h="231">
                <a:moveTo>
                  <a:pt x="155" y="194"/>
                </a:moveTo>
                <a:lnTo>
                  <a:pt x="155" y="194"/>
                </a:lnTo>
                <a:lnTo>
                  <a:pt x="154" y="194"/>
                </a:lnTo>
                <a:cubicBezTo>
                  <a:pt x="149" y="215"/>
                  <a:pt x="126" y="231"/>
                  <a:pt x="92" y="231"/>
                </a:cubicBezTo>
                <a:cubicBezTo>
                  <a:pt x="38" y="231"/>
                  <a:pt x="0" y="191"/>
                  <a:pt x="0" y="116"/>
                </a:cubicBezTo>
                <a:cubicBezTo>
                  <a:pt x="0" y="42"/>
                  <a:pt x="38" y="0"/>
                  <a:pt x="96" y="0"/>
                </a:cubicBezTo>
                <a:cubicBezTo>
                  <a:pt x="136" y="0"/>
                  <a:pt x="163" y="20"/>
                  <a:pt x="178" y="50"/>
                </a:cubicBezTo>
                <a:lnTo>
                  <a:pt x="153" y="65"/>
                </a:lnTo>
                <a:cubicBezTo>
                  <a:pt x="143" y="43"/>
                  <a:pt x="124" y="28"/>
                  <a:pt x="96" y="28"/>
                </a:cubicBezTo>
                <a:cubicBezTo>
                  <a:pt x="58" y="28"/>
                  <a:pt x="33" y="55"/>
                  <a:pt x="33" y="98"/>
                </a:cubicBezTo>
                <a:lnTo>
                  <a:pt x="33" y="134"/>
                </a:lnTo>
                <a:cubicBezTo>
                  <a:pt x="33" y="177"/>
                  <a:pt x="58" y="204"/>
                  <a:pt x="98" y="204"/>
                </a:cubicBezTo>
                <a:cubicBezTo>
                  <a:pt x="128" y="204"/>
                  <a:pt x="153" y="189"/>
                  <a:pt x="153" y="158"/>
                </a:cubicBezTo>
                <a:lnTo>
                  <a:pt x="153" y="138"/>
                </a:lnTo>
                <a:lnTo>
                  <a:pt x="105" y="138"/>
                </a:lnTo>
                <a:lnTo>
                  <a:pt x="105" y="111"/>
                </a:lnTo>
                <a:lnTo>
                  <a:pt x="183" y="111"/>
                </a:lnTo>
                <a:lnTo>
                  <a:pt x="183" y="228"/>
                </a:lnTo>
                <a:lnTo>
                  <a:pt x="155" y="228"/>
                </a:lnTo>
                <a:lnTo>
                  <a:pt x="155" y="194"/>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33" name="Freeform 431">
            <a:extLst>
              <a:ext uri="{FF2B5EF4-FFF2-40B4-BE49-F238E27FC236}">
                <a16:creationId xmlns:a16="http://schemas.microsoft.com/office/drawing/2014/main" id="{8ECC723F-BA80-474F-9F2F-DA243F63F36D}"/>
              </a:ext>
            </a:extLst>
          </p:cNvPr>
          <p:cNvSpPr>
            <a:spLocks noEditPoints="1"/>
          </p:cNvSpPr>
          <p:nvPr/>
        </p:nvSpPr>
        <p:spPr bwMode="auto">
          <a:xfrm>
            <a:off x="903924" y="2731283"/>
            <a:ext cx="41670" cy="47622"/>
          </a:xfrm>
          <a:custGeom>
            <a:avLst/>
            <a:gdLst>
              <a:gd name="T0" fmla="*/ 102 w 151"/>
              <a:gd name="T1" fmla="*/ 121 h 173"/>
              <a:gd name="T2" fmla="*/ 102 w 151"/>
              <a:gd name="T3" fmla="*/ 121 h 173"/>
              <a:gd name="T4" fmla="*/ 102 w 151"/>
              <a:gd name="T5" fmla="*/ 95 h 173"/>
              <a:gd name="T6" fmla="*/ 71 w 151"/>
              <a:gd name="T7" fmla="*/ 95 h 173"/>
              <a:gd name="T8" fmla="*/ 31 w 151"/>
              <a:gd name="T9" fmla="*/ 119 h 173"/>
              <a:gd name="T10" fmla="*/ 31 w 151"/>
              <a:gd name="T11" fmla="*/ 125 h 173"/>
              <a:gd name="T12" fmla="*/ 62 w 151"/>
              <a:gd name="T13" fmla="*/ 149 h 173"/>
              <a:gd name="T14" fmla="*/ 102 w 151"/>
              <a:gd name="T15" fmla="*/ 121 h 173"/>
              <a:gd name="T16" fmla="*/ 134 w 151"/>
              <a:gd name="T17" fmla="*/ 170 h 173"/>
              <a:gd name="T18" fmla="*/ 134 w 151"/>
              <a:gd name="T19" fmla="*/ 170 h 173"/>
              <a:gd name="T20" fmla="*/ 104 w 151"/>
              <a:gd name="T21" fmla="*/ 142 h 173"/>
              <a:gd name="T22" fmla="*/ 103 w 151"/>
              <a:gd name="T23" fmla="*/ 142 h 173"/>
              <a:gd name="T24" fmla="*/ 55 w 151"/>
              <a:gd name="T25" fmla="*/ 173 h 173"/>
              <a:gd name="T26" fmla="*/ 0 w 151"/>
              <a:gd name="T27" fmla="*/ 124 h 173"/>
              <a:gd name="T28" fmla="*/ 71 w 151"/>
              <a:gd name="T29" fmla="*/ 75 h 173"/>
              <a:gd name="T30" fmla="*/ 102 w 151"/>
              <a:gd name="T31" fmla="*/ 75 h 173"/>
              <a:gd name="T32" fmla="*/ 102 w 151"/>
              <a:gd name="T33" fmla="*/ 59 h 173"/>
              <a:gd name="T34" fmla="*/ 65 w 151"/>
              <a:gd name="T35" fmla="*/ 25 h 173"/>
              <a:gd name="T36" fmla="*/ 25 w 151"/>
              <a:gd name="T37" fmla="*/ 49 h 173"/>
              <a:gd name="T38" fmla="*/ 7 w 151"/>
              <a:gd name="T39" fmla="*/ 32 h 173"/>
              <a:gd name="T40" fmla="*/ 67 w 151"/>
              <a:gd name="T41" fmla="*/ 0 h 173"/>
              <a:gd name="T42" fmla="*/ 132 w 151"/>
              <a:gd name="T43" fmla="*/ 57 h 173"/>
              <a:gd name="T44" fmla="*/ 132 w 151"/>
              <a:gd name="T45" fmla="*/ 144 h 173"/>
              <a:gd name="T46" fmla="*/ 151 w 151"/>
              <a:gd name="T47" fmla="*/ 144 h 173"/>
              <a:gd name="T48" fmla="*/ 151 w 151"/>
              <a:gd name="T49" fmla="*/ 170 h 173"/>
              <a:gd name="T50" fmla="*/ 134 w 151"/>
              <a:gd name="T51" fmla="*/ 17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1" h="173">
                <a:moveTo>
                  <a:pt x="102" y="121"/>
                </a:moveTo>
                <a:lnTo>
                  <a:pt x="102" y="121"/>
                </a:lnTo>
                <a:lnTo>
                  <a:pt x="102" y="95"/>
                </a:lnTo>
                <a:lnTo>
                  <a:pt x="71" y="95"/>
                </a:lnTo>
                <a:cubicBezTo>
                  <a:pt x="43" y="95"/>
                  <a:pt x="31" y="104"/>
                  <a:pt x="31" y="119"/>
                </a:cubicBezTo>
                <a:lnTo>
                  <a:pt x="31" y="125"/>
                </a:lnTo>
                <a:cubicBezTo>
                  <a:pt x="31" y="141"/>
                  <a:pt x="43" y="149"/>
                  <a:pt x="62" y="149"/>
                </a:cubicBezTo>
                <a:cubicBezTo>
                  <a:pt x="85" y="149"/>
                  <a:pt x="102" y="138"/>
                  <a:pt x="102" y="121"/>
                </a:cubicBezTo>
                <a:close/>
                <a:moveTo>
                  <a:pt x="134" y="170"/>
                </a:moveTo>
                <a:lnTo>
                  <a:pt x="134" y="170"/>
                </a:lnTo>
                <a:cubicBezTo>
                  <a:pt x="115" y="170"/>
                  <a:pt x="107" y="158"/>
                  <a:pt x="104" y="142"/>
                </a:cubicBezTo>
                <a:lnTo>
                  <a:pt x="103" y="142"/>
                </a:lnTo>
                <a:cubicBezTo>
                  <a:pt x="96" y="163"/>
                  <a:pt x="79" y="173"/>
                  <a:pt x="55" y="173"/>
                </a:cubicBezTo>
                <a:cubicBezTo>
                  <a:pt x="20" y="173"/>
                  <a:pt x="0" y="154"/>
                  <a:pt x="0" y="124"/>
                </a:cubicBezTo>
                <a:cubicBezTo>
                  <a:pt x="0" y="92"/>
                  <a:pt x="23" y="75"/>
                  <a:pt x="71" y="75"/>
                </a:cubicBezTo>
                <a:lnTo>
                  <a:pt x="102" y="75"/>
                </a:lnTo>
                <a:lnTo>
                  <a:pt x="102" y="59"/>
                </a:lnTo>
                <a:cubicBezTo>
                  <a:pt x="102" y="37"/>
                  <a:pt x="90" y="25"/>
                  <a:pt x="65" y="25"/>
                </a:cubicBezTo>
                <a:cubicBezTo>
                  <a:pt x="46" y="25"/>
                  <a:pt x="33" y="35"/>
                  <a:pt x="25" y="49"/>
                </a:cubicBezTo>
                <a:lnTo>
                  <a:pt x="7" y="32"/>
                </a:lnTo>
                <a:cubicBezTo>
                  <a:pt x="17" y="14"/>
                  <a:pt x="36" y="0"/>
                  <a:pt x="67" y="0"/>
                </a:cubicBezTo>
                <a:cubicBezTo>
                  <a:pt x="108" y="0"/>
                  <a:pt x="132" y="21"/>
                  <a:pt x="132" y="57"/>
                </a:cubicBezTo>
                <a:lnTo>
                  <a:pt x="132" y="144"/>
                </a:lnTo>
                <a:lnTo>
                  <a:pt x="151" y="144"/>
                </a:lnTo>
                <a:lnTo>
                  <a:pt x="151" y="170"/>
                </a:lnTo>
                <a:lnTo>
                  <a:pt x="134" y="170"/>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34" name="Freeform 432">
            <a:extLst>
              <a:ext uri="{FF2B5EF4-FFF2-40B4-BE49-F238E27FC236}">
                <a16:creationId xmlns:a16="http://schemas.microsoft.com/office/drawing/2014/main" id="{0E008A44-85A7-4A19-ACFB-E4ED5F74706F}"/>
              </a:ext>
            </a:extLst>
          </p:cNvPr>
          <p:cNvSpPr>
            <a:spLocks/>
          </p:cNvSpPr>
          <p:nvPr/>
        </p:nvSpPr>
        <p:spPr bwMode="auto">
          <a:xfrm>
            <a:off x="949165" y="2719378"/>
            <a:ext cx="26192" cy="58337"/>
          </a:xfrm>
          <a:custGeom>
            <a:avLst/>
            <a:gdLst>
              <a:gd name="T0" fmla="*/ 58 w 92"/>
              <a:gd name="T1" fmla="*/ 212 h 212"/>
              <a:gd name="T2" fmla="*/ 58 w 92"/>
              <a:gd name="T3" fmla="*/ 212 h 212"/>
              <a:gd name="T4" fmla="*/ 27 w 92"/>
              <a:gd name="T5" fmla="*/ 180 h 212"/>
              <a:gd name="T6" fmla="*/ 27 w 92"/>
              <a:gd name="T7" fmla="*/ 71 h 212"/>
              <a:gd name="T8" fmla="*/ 0 w 92"/>
              <a:gd name="T9" fmla="*/ 71 h 212"/>
              <a:gd name="T10" fmla="*/ 0 w 92"/>
              <a:gd name="T11" fmla="*/ 46 h 212"/>
              <a:gd name="T12" fmla="*/ 15 w 92"/>
              <a:gd name="T13" fmla="*/ 46 h 212"/>
              <a:gd name="T14" fmla="*/ 30 w 92"/>
              <a:gd name="T15" fmla="*/ 30 h 212"/>
              <a:gd name="T16" fmla="*/ 30 w 92"/>
              <a:gd name="T17" fmla="*/ 0 h 212"/>
              <a:gd name="T18" fmla="*/ 57 w 92"/>
              <a:gd name="T19" fmla="*/ 0 h 212"/>
              <a:gd name="T20" fmla="*/ 57 w 92"/>
              <a:gd name="T21" fmla="*/ 46 h 212"/>
              <a:gd name="T22" fmla="*/ 92 w 92"/>
              <a:gd name="T23" fmla="*/ 46 h 212"/>
              <a:gd name="T24" fmla="*/ 92 w 92"/>
              <a:gd name="T25" fmla="*/ 71 h 212"/>
              <a:gd name="T26" fmla="*/ 57 w 92"/>
              <a:gd name="T27" fmla="*/ 71 h 212"/>
              <a:gd name="T28" fmla="*/ 57 w 92"/>
              <a:gd name="T29" fmla="*/ 186 h 212"/>
              <a:gd name="T30" fmla="*/ 90 w 92"/>
              <a:gd name="T31" fmla="*/ 186 h 212"/>
              <a:gd name="T32" fmla="*/ 90 w 92"/>
              <a:gd name="T33" fmla="*/ 212 h 212"/>
              <a:gd name="T34" fmla="*/ 58 w 92"/>
              <a:gd name="T35" fmla="*/ 21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2" h="212">
                <a:moveTo>
                  <a:pt x="58" y="212"/>
                </a:moveTo>
                <a:lnTo>
                  <a:pt x="58" y="212"/>
                </a:lnTo>
                <a:cubicBezTo>
                  <a:pt x="38" y="212"/>
                  <a:pt x="27" y="199"/>
                  <a:pt x="27" y="180"/>
                </a:cubicBezTo>
                <a:lnTo>
                  <a:pt x="27" y="71"/>
                </a:lnTo>
                <a:lnTo>
                  <a:pt x="0" y="71"/>
                </a:lnTo>
                <a:lnTo>
                  <a:pt x="0" y="46"/>
                </a:lnTo>
                <a:lnTo>
                  <a:pt x="15" y="46"/>
                </a:lnTo>
                <a:cubicBezTo>
                  <a:pt x="26" y="46"/>
                  <a:pt x="30" y="42"/>
                  <a:pt x="30" y="30"/>
                </a:cubicBezTo>
                <a:lnTo>
                  <a:pt x="30" y="0"/>
                </a:lnTo>
                <a:lnTo>
                  <a:pt x="57" y="0"/>
                </a:lnTo>
                <a:lnTo>
                  <a:pt x="57" y="46"/>
                </a:lnTo>
                <a:lnTo>
                  <a:pt x="92" y="46"/>
                </a:lnTo>
                <a:lnTo>
                  <a:pt x="92" y="71"/>
                </a:lnTo>
                <a:lnTo>
                  <a:pt x="57" y="71"/>
                </a:lnTo>
                <a:lnTo>
                  <a:pt x="57" y="186"/>
                </a:lnTo>
                <a:lnTo>
                  <a:pt x="90" y="186"/>
                </a:lnTo>
                <a:lnTo>
                  <a:pt x="90" y="212"/>
                </a:lnTo>
                <a:lnTo>
                  <a:pt x="58" y="212"/>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35" name="Freeform 433">
            <a:extLst>
              <a:ext uri="{FF2B5EF4-FFF2-40B4-BE49-F238E27FC236}">
                <a16:creationId xmlns:a16="http://schemas.microsoft.com/office/drawing/2014/main" id="{F3C569A2-D880-4D3B-9DA0-D98A082D0AE1}"/>
              </a:ext>
            </a:extLst>
          </p:cNvPr>
          <p:cNvSpPr>
            <a:spLocks noEditPoints="1"/>
          </p:cNvSpPr>
          <p:nvPr/>
        </p:nvSpPr>
        <p:spPr bwMode="auto">
          <a:xfrm>
            <a:off x="982500" y="2731283"/>
            <a:ext cx="40479" cy="47622"/>
          </a:xfrm>
          <a:custGeom>
            <a:avLst/>
            <a:gdLst>
              <a:gd name="T0" fmla="*/ 31 w 148"/>
              <a:gd name="T1" fmla="*/ 71 h 173"/>
              <a:gd name="T2" fmla="*/ 31 w 148"/>
              <a:gd name="T3" fmla="*/ 71 h 173"/>
              <a:gd name="T4" fmla="*/ 31 w 148"/>
              <a:gd name="T5" fmla="*/ 73 h 173"/>
              <a:gd name="T6" fmla="*/ 116 w 148"/>
              <a:gd name="T7" fmla="*/ 73 h 173"/>
              <a:gd name="T8" fmla="*/ 116 w 148"/>
              <a:gd name="T9" fmla="*/ 70 h 173"/>
              <a:gd name="T10" fmla="*/ 75 w 148"/>
              <a:gd name="T11" fmla="*/ 24 h 173"/>
              <a:gd name="T12" fmla="*/ 31 w 148"/>
              <a:gd name="T13" fmla="*/ 71 h 173"/>
              <a:gd name="T14" fmla="*/ 0 w 148"/>
              <a:gd name="T15" fmla="*/ 87 h 173"/>
              <a:gd name="T16" fmla="*/ 0 w 148"/>
              <a:gd name="T17" fmla="*/ 87 h 173"/>
              <a:gd name="T18" fmla="*/ 75 w 148"/>
              <a:gd name="T19" fmla="*/ 0 h 173"/>
              <a:gd name="T20" fmla="*/ 148 w 148"/>
              <a:gd name="T21" fmla="*/ 82 h 173"/>
              <a:gd name="T22" fmla="*/ 148 w 148"/>
              <a:gd name="T23" fmla="*/ 94 h 173"/>
              <a:gd name="T24" fmla="*/ 31 w 148"/>
              <a:gd name="T25" fmla="*/ 94 h 173"/>
              <a:gd name="T26" fmla="*/ 31 w 148"/>
              <a:gd name="T27" fmla="*/ 101 h 173"/>
              <a:gd name="T28" fmla="*/ 78 w 148"/>
              <a:gd name="T29" fmla="*/ 148 h 173"/>
              <a:gd name="T30" fmla="*/ 122 w 148"/>
              <a:gd name="T31" fmla="*/ 121 h 173"/>
              <a:gd name="T32" fmla="*/ 142 w 148"/>
              <a:gd name="T33" fmla="*/ 138 h 173"/>
              <a:gd name="T34" fmla="*/ 75 w 148"/>
              <a:gd name="T35" fmla="*/ 173 h 173"/>
              <a:gd name="T36" fmla="*/ 0 w 148"/>
              <a:gd name="T37" fmla="*/ 87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8" h="173">
                <a:moveTo>
                  <a:pt x="31" y="71"/>
                </a:moveTo>
                <a:lnTo>
                  <a:pt x="31" y="71"/>
                </a:lnTo>
                <a:lnTo>
                  <a:pt x="31" y="73"/>
                </a:lnTo>
                <a:lnTo>
                  <a:pt x="116" y="73"/>
                </a:lnTo>
                <a:lnTo>
                  <a:pt x="116" y="70"/>
                </a:lnTo>
                <a:cubicBezTo>
                  <a:pt x="116" y="43"/>
                  <a:pt x="100" y="24"/>
                  <a:pt x="75" y="24"/>
                </a:cubicBezTo>
                <a:cubicBezTo>
                  <a:pt x="49" y="24"/>
                  <a:pt x="31" y="44"/>
                  <a:pt x="31" y="71"/>
                </a:cubicBezTo>
                <a:close/>
                <a:moveTo>
                  <a:pt x="0" y="87"/>
                </a:moveTo>
                <a:lnTo>
                  <a:pt x="0" y="87"/>
                </a:lnTo>
                <a:cubicBezTo>
                  <a:pt x="0" y="34"/>
                  <a:pt x="29" y="0"/>
                  <a:pt x="75" y="0"/>
                </a:cubicBezTo>
                <a:cubicBezTo>
                  <a:pt x="121" y="0"/>
                  <a:pt x="148" y="35"/>
                  <a:pt x="148" y="82"/>
                </a:cubicBezTo>
                <a:lnTo>
                  <a:pt x="148" y="94"/>
                </a:lnTo>
                <a:lnTo>
                  <a:pt x="31" y="94"/>
                </a:lnTo>
                <a:lnTo>
                  <a:pt x="31" y="101"/>
                </a:lnTo>
                <a:cubicBezTo>
                  <a:pt x="31" y="128"/>
                  <a:pt x="48" y="148"/>
                  <a:pt x="78" y="148"/>
                </a:cubicBezTo>
                <a:cubicBezTo>
                  <a:pt x="98" y="148"/>
                  <a:pt x="113" y="138"/>
                  <a:pt x="122" y="121"/>
                </a:cubicBezTo>
                <a:lnTo>
                  <a:pt x="142" y="138"/>
                </a:lnTo>
                <a:cubicBezTo>
                  <a:pt x="130" y="159"/>
                  <a:pt x="106" y="173"/>
                  <a:pt x="75" y="173"/>
                </a:cubicBezTo>
                <a:cubicBezTo>
                  <a:pt x="29" y="173"/>
                  <a:pt x="0" y="139"/>
                  <a:pt x="0" y="87"/>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36" name="Freeform 434">
            <a:extLst>
              <a:ext uri="{FF2B5EF4-FFF2-40B4-BE49-F238E27FC236}">
                <a16:creationId xmlns:a16="http://schemas.microsoft.com/office/drawing/2014/main" id="{F82FE61E-7F08-47B7-ACF5-518FC1485614}"/>
              </a:ext>
            </a:extLst>
          </p:cNvPr>
          <p:cNvSpPr>
            <a:spLocks/>
          </p:cNvSpPr>
          <p:nvPr/>
        </p:nvSpPr>
        <p:spPr bwMode="auto">
          <a:xfrm>
            <a:off x="1028931" y="2732475"/>
            <a:ext cx="64290" cy="45241"/>
          </a:xfrm>
          <a:custGeom>
            <a:avLst/>
            <a:gdLst>
              <a:gd name="T0" fmla="*/ 0 w 231"/>
              <a:gd name="T1" fmla="*/ 0 h 166"/>
              <a:gd name="T2" fmla="*/ 0 w 231"/>
              <a:gd name="T3" fmla="*/ 0 h 166"/>
              <a:gd name="T4" fmla="*/ 29 w 231"/>
              <a:gd name="T5" fmla="*/ 0 h 166"/>
              <a:gd name="T6" fmla="*/ 46 w 231"/>
              <a:gd name="T7" fmla="*/ 71 h 166"/>
              <a:gd name="T8" fmla="*/ 62 w 231"/>
              <a:gd name="T9" fmla="*/ 139 h 166"/>
              <a:gd name="T10" fmla="*/ 63 w 231"/>
              <a:gd name="T11" fmla="*/ 139 h 166"/>
              <a:gd name="T12" fmla="*/ 82 w 231"/>
              <a:gd name="T13" fmla="*/ 71 h 166"/>
              <a:gd name="T14" fmla="*/ 102 w 231"/>
              <a:gd name="T15" fmla="*/ 0 h 166"/>
              <a:gd name="T16" fmla="*/ 129 w 231"/>
              <a:gd name="T17" fmla="*/ 0 h 166"/>
              <a:gd name="T18" fmla="*/ 150 w 231"/>
              <a:gd name="T19" fmla="*/ 71 h 166"/>
              <a:gd name="T20" fmla="*/ 169 w 231"/>
              <a:gd name="T21" fmla="*/ 139 h 166"/>
              <a:gd name="T22" fmla="*/ 170 w 231"/>
              <a:gd name="T23" fmla="*/ 139 h 166"/>
              <a:gd name="T24" fmla="*/ 186 w 231"/>
              <a:gd name="T25" fmla="*/ 71 h 166"/>
              <a:gd name="T26" fmla="*/ 204 w 231"/>
              <a:gd name="T27" fmla="*/ 0 h 166"/>
              <a:gd name="T28" fmla="*/ 231 w 231"/>
              <a:gd name="T29" fmla="*/ 0 h 166"/>
              <a:gd name="T30" fmla="*/ 187 w 231"/>
              <a:gd name="T31" fmla="*/ 166 h 166"/>
              <a:gd name="T32" fmla="*/ 152 w 231"/>
              <a:gd name="T33" fmla="*/ 166 h 166"/>
              <a:gd name="T34" fmla="*/ 130 w 231"/>
              <a:gd name="T35" fmla="*/ 88 h 166"/>
              <a:gd name="T36" fmla="*/ 116 w 231"/>
              <a:gd name="T37" fmla="*/ 39 h 166"/>
              <a:gd name="T38" fmla="*/ 115 w 231"/>
              <a:gd name="T39" fmla="*/ 39 h 166"/>
              <a:gd name="T40" fmla="*/ 101 w 231"/>
              <a:gd name="T41" fmla="*/ 88 h 166"/>
              <a:gd name="T42" fmla="*/ 79 w 231"/>
              <a:gd name="T43" fmla="*/ 166 h 166"/>
              <a:gd name="T44" fmla="*/ 44 w 231"/>
              <a:gd name="T45" fmla="*/ 166 h 166"/>
              <a:gd name="T46" fmla="*/ 0 w 231"/>
              <a:gd name="T47"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1" h="166">
                <a:moveTo>
                  <a:pt x="0" y="0"/>
                </a:moveTo>
                <a:lnTo>
                  <a:pt x="0" y="0"/>
                </a:lnTo>
                <a:lnTo>
                  <a:pt x="29" y="0"/>
                </a:lnTo>
                <a:lnTo>
                  <a:pt x="46" y="71"/>
                </a:lnTo>
                <a:lnTo>
                  <a:pt x="62" y="139"/>
                </a:lnTo>
                <a:lnTo>
                  <a:pt x="63" y="139"/>
                </a:lnTo>
                <a:lnTo>
                  <a:pt x="82" y="71"/>
                </a:lnTo>
                <a:lnTo>
                  <a:pt x="102" y="0"/>
                </a:lnTo>
                <a:lnTo>
                  <a:pt x="129" y="0"/>
                </a:lnTo>
                <a:lnTo>
                  <a:pt x="150" y="71"/>
                </a:lnTo>
                <a:lnTo>
                  <a:pt x="169" y="139"/>
                </a:lnTo>
                <a:lnTo>
                  <a:pt x="170" y="139"/>
                </a:lnTo>
                <a:lnTo>
                  <a:pt x="186" y="71"/>
                </a:lnTo>
                <a:lnTo>
                  <a:pt x="204" y="0"/>
                </a:lnTo>
                <a:lnTo>
                  <a:pt x="231" y="0"/>
                </a:lnTo>
                <a:lnTo>
                  <a:pt x="187" y="166"/>
                </a:lnTo>
                <a:lnTo>
                  <a:pt x="152" y="166"/>
                </a:lnTo>
                <a:lnTo>
                  <a:pt x="130" y="88"/>
                </a:lnTo>
                <a:lnTo>
                  <a:pt x="116" y="39"/>
                </a:lnTo>
                <a:lnTo>
                  <a:pt x="115" y="39"/>
                </a:lnTo>
                <a:lnTo>
                  <a:pt x="101" y="88"/>
                </a:lnTo>
                <a:lnTo>
                  <a:pt x="79" y="166"/>
                </a:lnTo>
                <a:lnTo>
                  <a:pt x="44" y="166"/>
                </a:lnTo>
                <a:lnTo>
                  <a:pt x="0" y="0"/>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37" name="Freeform 435">
            <a:extLst>
              <a:ext uri="{FF2B5EF4-FFF2-40B4-BE49-F238E27FC236}">
                <a16:creationId xmlns:a16="http://schemas.microsoft.com/office/drawing/2014/main" id="{26021101-80B4-444A-A6D2-ED781CCE448A}"/>
              </a:ext>
            </a:extLst>
          </p:cNvPr>
          <p:cNvSpPr>
            <a:spLocks noEditPoints="1"/>
          </p:cNvSpPr>
          <p:nvPr/>
        </p:nvSpPr>
        <p:spPr bwMode="auto">
          <a:xfrm>
            <a:off x="1097983" y="2731283"/>
            <a:ext cx="41670" cy="47622"/>
          </a:xfrm>
          <a:custGeom>
            <a:avLst/>
            <a:gdLst>
              <a:gd name="T0" fmla="*/ 102 w 150"/>
              <a:gd name="T1" fmla="*/ 121 h 173"/>
              <a:gd name="T2" fmla="*/ 102 w 150"/>
              <a:gd name="T3" fmla="*/ 121 h 173"/>
              <a:gd name="T4" fmla="*/ 102 w 150"/>
              <a:gd name="T5" fmla="*/ 95 h 173"/>
              <a:gd name="T6" fmla="*/ 70 w 150"/>
              <a:gd name="T7" fmla="*/ 95 h 173"/>
              <a:gd name="T8" fmla="*/ 31 w 150"/>
              <a:gd name="T9" fmla="*/ 119 h 173"/>
              <a:gd name="T10" fmla="*/ 31 w 150"/>
              <a:gd name="T11" fmla="*/ 125 h 173"/>
              <a:gd name="T12" fmla="*/ 61 w 150"/>
              <a:gd name="T13" fmla="*/ 149 h 173"/>
              <a:gd name="T14" fmla="*/ 102 w 150"/>
              <a:gd name="T15" fmla="*/ 121 h 173"/>
              <a:gd name="T16" fmla="*/ 133 w 150"/>
              <a:gd name="T17" fmla="*/ 170 h 173"/>
              <a:gd name="T18" fmla="*/ 133 w 150"/>
              <a:gd name="T19" fmla="*/ 170 h 173"/>
              <a:gd name="T20" fmla="*/ 104 w 150"/>
              <a:gd name="T21" fmla="*/ 142 h 173"/>
              <a:gd name="T22" fmla="*/ 103 w 150"/>
              <a:gd name="T23" fmla="*/ 142 h 173"/>
              <a:gd name="T24" fmla="*/ 55 w 150"/>
              <a:gd name="T25" fmla="*/ 173 h 173"/>
              <a:gd name="T26" fmla="*/ 0 w 150"/>
              <a:gd name="T27" fmla="*/ 124 h 173"/>
              <a:gd name="T28" fmla="*/ 71 w 150"/>
              <a:gd name="T29" fmla="*/ 75 h 173"/>
              <a:gd name="T30" fmla="*/ 102 w 150"/>
              <a:gd name="T31" fmla="*/ 75 h 173"/>
              <a:gd name="T32" fmla="*/ 102 w 150"/>
              <a:gd name="T33" fmla="*/ 59 h 173"/>
              <a:gd name="T34" fmla="*/ 65 w 150"/>
              <a:gd name="T35" fmla="*/ 25 h 173"/>
              <a:gd name="T36" fmla="*/ 25 w 150"/>
              <a:gd name="T37" fmla="*/ 49 h 173"/>
              <a:gd name="T38" fmla="*/ 7 w 150"/>
              <a:gd name="T39" fmla="*/ 32 h 173"/>
              <a:gd name="T40" fmla="*/ 67 w 150"/>
              <a:gd name="T41" fmla="*/ 0 h 173"/>
              <a:gd name="T42" fmla="*/ 132 w 150"/>
              <a:gd name="T43" fmla="*/ 57 h 173"/>
              <a:gd name="T44" fmla="*/ 132 w 150"/>
              <a:gd name="T45" fmla="*/ 144 h 173"/>
              <a:gd name="T46" fmla="*/ 150 w 150"/>
              <a:gd name="T47" fmla="*/ 144 h 173"/>
              <a:gd name="T48" fmla="*/ 150 w 150"/>
              <a:gd name="T49" fmla="*/ 170 h 173"/>
              <a:gd name="T50" fmla="*/ 133 w 150"/>
              <a:gd name="T51" fmla="*/ 17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0" h="173">
                <a:moveTo>
                  <a:pt x="102" y="121"/>
                </a:moveTo>
                <a:lnTo>
                  <a:pt x="102" y="121"/>
                </a:lnTo>
                <a:lnTo>
                  <a:pt x="102" y="95"/>
                </a:lnTo>
                <a:lnTo>
                  <a:pt x="70" y="95"/>
                </a:lnTo>
                <a:cubicBezTo>
                  <a:pt x="43" y="95"/>
                  <a:pt x="31" y="104"/>
                  <a:pt x="31" y="119"/>
                </a:cubicBezTo>
                <a:lnTo>
                  <a:pt x="31" y="125"/>
                </a:lnTo>
                <a:cubicBezTo>
                  <a:pt x="31" y="141"/>
                  <a:pt x="43" y="149"/>
                  <a:pt x="61" y="149"/>
                </a:cubicBezTo>
                <a:cubicBezTo>
                  <a:pt x="85" y="149"/>
                  <a:pt x="102" y="138"/>
                  <a:pt x="102" y="121"/>
                </a:cubicBezTo>
                <a:close/>
                <a:moveTo>
                  <a:pt x="133" y="170"/>
                </a:moveTo>
                <a:lnTo>
                  <a:pt x="133" y="170"/>
                </a:lnTo>
                <a:cubicBezTo>
                  <a:pt x="115" y="170"/>
                  <a:pt x="107" y="158"/>
                  <a:pt x="104" y="142"/>
                </a:cubicBezTo>
                <a:lnTo>
                  <a:pt x="103" y="142"/>
                </a:lnTo>
                <a:cubicBezTo>
                  <a:pt x="96" y="163"/>
                  <a:pt x="78" y="173"/>
                  <a:pt x="55" y="173"/>
                </a:cubicBezTo>
                <a:cubicBezTo>
                  <a:pt x="20" y="173"/>
                  <a:pt x="0" y="154"/>
                  <a:pt x="0" y="124"/>
                </a:cubicBezTo>
                <a:cubicBezTo>
                  <a:pt x="0" y="92"/>
                  <a:pt x="23" y="75"/>
                  <a:pt x="71" y="75"/>
                </a:cubicBezTo>
                <a:lnTo>
                  <a:pt x="102" y="75"/>
                </a:lnTo>
                <a:lnTo>
                  <a:pt x="102" y="59"/>
                </a:lnTo>
                <a:cubicBezTo>
                  <a:pt x="102" y="37"/>
                  <a:pt x="90" y="25"/>
                  <a:pt x="65" y="25"/>
                </a:cubicBezTo>
                <a:cubicBezTo>
                  <a:pt x="46" y="25"/>
                  <a:pt x="33" y="35"/>
                  <a:pt x="25" y="49"/>
                </a:cubicBezTo>
                <a:lnTo>
                  <a:pt x="7" y="32"/>
                </a:lnTo>
                <a:cubicBezTo>
                  <a:pt x="17" y="14"/>
                  <a:pt x="36" y="0"/>
                  <a:pt x="67" y="0"/>
                </a:cubicBezTo>
                <a:cubicBezTo>
                  <a:pt x="108" y="0"/>
                  <a:pt x="132" y="21"/>
                  <a:pt x="132" y="57"/>
                </a:cubicBezTo>
                <a:lnTo>
                  <a:pt x="132" y="144"/>
                </a:lnTo>
                <a:lnTo>
                  <a:pt x="150" y="144"/>
                </a:lnTo>
                <a:lnTo>
                  <a:pt x="150" y="170"/>
                </a:lnTo>
                <a:lnTo>
                  <a:pt x="133" y="170"/>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38" name="Freeform 436">
            <a:extLst>
              <a:ext uri="{FF2B5EF4-FFF2-40B4-BE49-F238E27FC236}">
                <a16:creationId xmlns:a16="http://schemas.microsoft.com/office/drawing/2014/main" id="{4229DA99-3187-4BD7-B650-8F934BBC5C66}"/>
              </a:ext>
            </a:extLst>
          </p:cNvPr>
          <p:cNvSpPr>
            <a:spLocks/>
          </p:cNvSpPr>
          <p:nvPr/>
        </p:nvSpPr>
        <p:spPr bwMode="auto">
          <a:xfrm>
            <a:off x="1143224" y="2732475"/>
            <a:ext cx="41670" cy="63099"/>
          </a:xfrm>
          <a:custGeom>
            <a:avLst/>
            <a:gdLst>
              <a:gd name="T0" fmla="*/ 124 w 153"/>
              <a:gd name="T1" fmla="*/ 0 h 230"/>
              <a:gd name="T2" fmla="*/ 124 w 153"/>
              <a:gd name="T3" fmla="*/ 0 h 230"/>
              <a:gd name="T4" fmla="*/ 153 w 153"/>
              <a:gd name="T5" fmla="*/ 0 h 230"/>
              <a:gd name="T6" fmla="*/ 81 w 153"/>
              <a:gd name="T7" fmla="*/ 202 h 230"/>
              <a:gd name="T8" fmla="*/ 40 w 153"/>
              <a:gd name="T9" fmla="*/ 230 h 230"/>
              <a:gd name="T10" fmla="*/ 24 w 153"/>
              <a:gd name="T11" fmla="*/ 230 h 230"/>
              <a:gd name="T12" fmla="*/ 24 w 153"/>
              <a:gd name="T13" fmla="*/ 204 h 230"/>
              <a:gd name="T14" fmla="*/ 51 w 153"/>
              <a:gd name="T15" fmla="*/ 204 h 230"/>
              <a:gd name="T16" fmla="*/ 62 w 153"/>
              <a:gd name="T17" fmla="*/ 172 h 230"/>
              <a:gd name="T18" fmla="*/ 0 w 153"/>
              <a:gd name="T19" fmla="*/ 0 h 230"/>
              <a:gd name="T20" fmla="*/ 30 w 153"/>
              <a:gd name="T21" fmla="*/ 0 h 230"/>
              <a:gd name="T22" fmla="*/ 67 w 153"/>
              <a:gd name="T23" fmla="*/ 106 h 230"/>
              <a:gd name="T24" fmla="*/ 76 w 153"/>
              <a:gd name="T25" fmla="*/ 137 h 230"/>
              <a:gd name="T26" fmla="*/ 77 w 153"/>
              <a:gd name="T27" fmla="*/ 137 h 230"/>
              <a:gd name="T28" fmla="*/ 87 w 153"/>
              <a:gd name="T29" fmla="*/ 106 h 230"/>
              <a:gd name="T30" fmla="*/ 124 w 153"/>
              <a:gd name="T31"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3" h="230">
                <a:moveTo>
                  <a:pt x="124" y="0"/>
                </a:moveTo>
                <a:lnTo>
                  <a:pt x="124" y="0"/>
                </a:lnTo>
                <a:lnTo>
                  <a:pt x="153" y="0"/>
                </a:lnTo>
                <a:lnTo>
                  <a:pt x="81" y="202"/>
                </a:lnTo>
                <a:cubicBezTo>
                  <a:pt x="73" y="223"/>
                  <a:pt x="65" y="230"/>
                  <a:pt x="40" y="230"/>
                </a:cubicBezTo>
                <a:lnTo>
                  <a:pt x="24" y="230"/>
                </a:lnTo>
                <a:lnTo>
                  <a:pt x="24" y="204"/>
                </a:lnTo>
                <a:lnTo>
                  <a:pt x="51" y="204"/>
                </a:lnTo>
                <a:lnTo>
                  <a:pt x="62" y="172"/>
                </a:lnTo>
                <a:lnTo>
                  <a:pt x="0" y="0"/>
                </a:lnTo>
                <a:lnTo>
                  <a:pt x="30" y="0"/>
                </a:lnTo>
                <a:lnTo>
                  <a:pt x="67" y="106"/>
                </a:lnTo>
                <a:lnTo>
                  <a:pt x="76" y="137"/>
                </a:lnTo>
                <a:lnTo>
                  <a:pt x="77" y="137"/>
                </a:lnTo>
                <a:lnTo>
                  <a:pt x="87" y="106"/>
                </a:lnTo>
                <a:lnTo>
                  <a:pt x="124" y="0"/>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39" name="Freeform 437">
            <a:extLst>
              <a:ext uri="{FF2B5EF4-FFF2-40B4-BE49-F238E27FC236}">
                <a16:creationId xmlns:a16="http://schemas.microsoft.com/office/drawing/2014/main" id="{DCD33AB2-DF9B-4B37-BBFC-B1A10AF9702C}"/>
              </a:ext>
            </a:extLst>
          </p:cNvPr>
          <p:cNvSpPr>
            <a:spLocks/>
          </p:cNvSpPr>
          <p:nvPr/>
        </p:nvSpPr>
        <p:spPr bwMode="auto">
          <a:xfrm>
            <a:off x="1209894" y="2714616"/>
            <a:ext cx="44051" cy="64290"/>
          </a:xfrm>
          <a:custGeom>
            <a:avLst/>
            <a:gdLst>
              <a:gd name="T0" fmla="*/ 0 w 159"/>
              <a:gd name="T1" fmla="*/ 193 h 231"/>
              <a:gd name="T2" fmla="*/ 0 w 159"/>
              <a:gd name="T3" fmla="*/ 193 h 231"/>
              <a:gd name="T4" fmla="*/ 22 w 159"/>
              <a:gd name="T5" fmla="*/ 173 h 231"/>
              <a:gd name="T6" fmla="*/ 82 w 159"/>
              <a:gd name="T7" fmla="*/ 204 h 231"/>
              <a:gd name="T8" fmla="*/ 128 w 159"/>
              <a:gd name="T9" fmla="*/ 165 h 231"/>
              <a:gd name="T10" fmla="*/ 90 w 159"/>
              <a:gd name="T11" fmla="*/ 129 h 231"/>
              <a:gd name="T12" fmla="*/ 71 w 159"/>
              <a:gd name="T13" fmla="*/ 125 h 231"/>
              <a:gd name="T14" fmla="*/ 7 w 159"/>
              <a:gd name="T15" fmla="*/ 63 h 231"/>
              <a:gd name="T16" fmla="*/ 83 w 159"/>
              <a:gd name="T17" fmla="*/ 0 h 231"/>
              <a:gd name="T18" fmla="*/ 157 w 159"/>
              <a:gd name="T19" fmla="*/ 36 h 231"/>
              <a:gd name="T20" fmla="*/ 135 w 159"/>
              <a:gd name="T21" fmla="*/ 54 h 231"/>
              <a:gd name="T22" fmla="*/ 81 w 159"/>
              <a:gd name="T23" fmla="*/ 28 h 231"/>
              <a:gd name="T24" fmla="*/ 38 w 159"/>
              <a:gd name="T25" fmla="*/ 61 h 231"/>
              <a:gd name="T26" fmla="*/ 77 w 159"/>
              <a:gd name="T27" fmla="*/ 96 h 231"/>
              <a:gd name="T28" fmla="*/ 96 w 159"/>
              <a:gd name="T29" fmla="*/ 100 h 231"/>
              <a:gd name="T30" fmla="*/ 159 w 159"/>
              <a:gd name="T31" fmla="*/ 163 h 231"/>
              <a:gd name="T32" fmla="*/ 80 w 159"/>
              <a:gd name="T33" fmla="*/ 231 h 231"/>
              <a:gd name="T34" fmla="*/ 0 w 159"/>
              <a:gd name="T35" fmla="*/ 19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9" h="231">
                <a:moveTo>
                  <a:pt x="0" y="193"/>
                </a:moveTo>
                <a:lnTo>
                  <a:pt x="0" y="193"/>
                </a:lnTo>
                <a:lnTo>
                  <a:pt x="22" y="173"/>
                </a:lnTo>
                <a:cubicBezTo>
                  <a:pt x="38" y="193"/>
                  <a:pt x="57" y="204"/>
                  <a:pt x="82" y="204"/>
                </a:cubicBezTo>
                <a:cubicBezTo>
                  <a:pt x="112" y="204"/>
                  <a:pt x="128" y="189"/>
                  <a:pt x="128" y="165"/>
                </a:cubicBezTo>
                <a:cubicBezTo>
                  <a:pt x="128" y="145"/>
                  <a:pt x="118" y="135"/>
                  <a:pt x="90" y="129"/>
                </a:cubicBezTo>
                <a:lnTo>
                  <a:pt x="71" y="125"/>
                </a:lnTo>
                <a:cubicBezTo>
                  <a:pt x="29" y="117"/>
                  <a:pt x="7" y="98"/>
                  <a:pt x="7" y="63"/>
                </a:cubicBezTo>
                <a:cubicBezTo>
                  <a:pt x="7" y="23"/>
                  <a:pt x="37" y="0"/>
                  <a:pt x="83" y="0"/>
                </a:cubicBezTo>
                <a:cubicBezTo>
                  <a:pt x="116" y="0"/>
                  <a:pt x="140" y="13"/>
                  <a:pt x="157" y="36"/>
                </a:cubicBezTo>
                <a:lnTo>
                  <a:pt x="135" y="54"/>
                </a:lnTo>
                <a:cubicBezTo>
                  <a:pt x="123" y="38"/>
                  <a:pt x="107" y="28"/>
                  <a:pt x="81" y="28"/>
                </a:cubicBezTo>
                <a:cubicBezTo>
                  <a:pt x="54" y="28"/>
                  <a:pt x="38" y="39"/>
                  <a:pt x="38" y="61"/>
                </a:cubicBezTo>
                <a:cubicBezTo>
                  <a:pt x="38" y="81"/>
                  <a:pt x="50" y="90"/>
                  <a:pt x="77" y="96"/>
                </a:cubicBezTo>
                <a:lnTo>
                  <a:pt x="96" y="100"/>
                </a:lnTo>
                <a:cubicBezTo>
                  <a:pt x="139" y="109"/>
                  <a:pt x="159" y="129"/>
                  <a:pt x="159" y="163"/>
                </a:cubicBezTo>
                <a:cubicBezTo>
                  <a:pt x="159" y="205"/>
                  <a:pt x="130" y="231"/>
                  <a:pt x="80" y="231"/>
                </a:cubicBezTo>
                <a:cubicBezTo>
                  <a:pt x="44" y="231"/>
                  <a:pt x="18" y="217"/>
                  <a:pt x="0" y="193"/>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40" name="Freeform 438">
            <a:extLst>
              <a:ext uri="{FF2B5EF4-FFF2-40B4-BE49-F238E27FC236}">
                <a16:creationId xmlns:a16="http://schemas.microsoft.com/office/drawing/2014/main" id="{88BFDAF8-F1F4-4339-8B35-BF856C88CDFC}"/>
              </a:ext>
            </a:extLst>
          </p:cNvPr>
          <p:cNvSpPr>
            <a:spLocks/>
          </p:cNvSpPr>
          <p:nvPr/>
        </p:nvSpPr>
        <p:spPr bwMode="auto">
          <a:xfrm>
            <a:off x="1261088" y="2719378"/>
            <a:ext cx="25002" cy="58337"/>
          </a:xfrm>
          <a:custGeom>
            <a:avLst/>
            <a:gdLst>
              <a:gd name="T0" fmla="*/ 58 w 92"/>
              <a:gd name="T1" fmla="*/ 212 h 212"/>
              <a:gd name="T2" fmla="*/ 58 w 92"/>
              <a:gd name="T3" fmla="*/ 212 h 212"/>
              <a:gd name="T4" fmla="*/ 27 w 92"/>
              <a:gd name="T5" fmla="*/ 180 h 212"/>
              <a:gd name="T6" fmla="*/ 27 w 92"/>
              <a:gd name="T7" fmla="*/ 71 h 212"/>
              <a:gd name="T8" fmla="*/ 0 w 92"/>
              <a:gd name="T9" fmla="*/ 71 h 212"/>
              <a:gd name="T10" fmla="*/ 0 w 92"/>
              <a:gd name="T11" fmla="*/ 46 h 212"/>
              <a:gd name="T12" fmla="*/ 15 w 92"/>
              <a:gd name="T13" fmla="*/ 46 h 212"/>
              <a:gd name="T14" fmla="*/ 29 w 92"/>
              <a:gd name="T15" fmla="*/ 30 h 212"/>
              <a:gd name="T16" fmla="*/ 29 w 92"/>
              <a:gd name="T17" fmla="*/ 0 h 212"/>
              <a:gd name="T18" fmla="*/ 56 w 92"/>
              <a:gd name="T19" fmla="*/ 0 h 212"/>
              <a:gd name="T20" fmla="*/ 56 w 92"/>
              <a:gd name="T21" fmla="*/ 46 h 212"/>
              <a:gd name="T22" fmla="*/ 92 w 92"/>
              <a:gd name="T23" fmla="*/ 46 h 212"/>
              <a:gd name="T24" fmla="*/ 92 w 92"/>
              <a:gd name="T25" fmla="*/ 71 h 212"/>
              <a:gd name="T26" fmla="*/ 56 w 92"/>
              <a:gd name="T27" fmla="*/ 71 h 212"/>
              <a:gd name="T28" fmla="*/ 56 w 92"/>
              <a:gd name="T29" fmla="*/ 186 h 212"/>
              <a:gd name="T30" fmla="*/ 89 w 92"/>
              <a:gd name="T31" fmla="*/ 186 h 212"/>
              <a:gd name="T32" fmla="*/ 89 w 92"/>
              <a:gd name="T33" fmla="*/ 212 h 212"/>
              <a:gd name="T34" fmla="*/ 58 w 92"/>
              <a:gd name="T35" fmla="*/ 21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2" h="212">
                <a:moveTo>
                  <a:pt x="58" y="212"/>
                </a:moveTo>
                <a:lnTo>
                  <a:pt x="58" y="212"/>
                </a:lnTo>
                <a:cubicBezTo>
                  <a:pt x="37" y="212"/>
                  <a:pt x="27" y="199"/>
                  <a:pt x="27" y="180"/>
                </a:cubicBezTo>
                <a:lnTo>
                  <a:pt x="27" y="71"/>
                </a:lnTo>
                <a:lnTo>
                  <a:pt x="0" y="71"/>
                </a:lnTo>
                <a:lnTo>
                  <a:pt x="0" y="46"/>
                </a:lnTo>
                <a:lnTo>
                  <a:pt x="15" y="46"/>
                </a:lnTo>
                <a:cubicBezTo>
                  <a:pt x="26" y="46"/>
                  <a:pt x="29" y="42"/>
                  <a:pt x="29" y="30"/>
                </a:cubicBezTo>
                <a:lnTo>
                  <a:pt x="29" y="0"/>
                </a:lnTo>
                <a:lnTo>
                  <a:pt x="56" y="0"/>
                </a:lnTo>
                <a:lnTo>
                  <a:pt x="56" y="46"/>
                </a:lnTo>
                <a:lnTo>
                  <a:pt x="92" y="46"/>
                </a:lnTo>
                <a:lnTo>
                  <a:pt x="92" y="71"/>
                </a:lnTo>
                <a:lnTo>
                  <a:pt x="56" y="71"/>
                </a:lnTo>
                <a:lnTo>
                  <a:pt x="56" y="186"/>
                </a:lnTo>
                <a:lnTo>
                  <a:pt x="89" y="186"/>
                </a:lnTo>
                <a:lnTo>
                  <a:pt x="89" y="212"/>
                </a:lnTo>
                <a:lnTo>
                  <a:pt x="58" y="212"/>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41" name="Freeform 439">
            <a:extLst>
              <a:ext uri="{FF2B5EF4-FFF2-40B4-BE49-F238E27FC236}">
                <a16:creationId xmlns:a16="http://schemas.microsoft.com/office/drawing/2014/main" id="{73DD7E40-0FBD-4587-AEDF-998087C7F052}"/>
              </a:ext>
            </a:extLst>
          </p:cNvPr>
          <p:cNvSpPr>
            <a:spLocks noEditPoints="1"/>
          </p:cNvSpPr>
          <p:nvPr/>
        </p:nvSpPr>
        <p:spPr bwMode="auto">
          <a:xfrm>
            <a:off x="1293233" y="2731283"/>
            <a:ext cx="41670" cy="47622"/>
          </a:xfrm>
          <a:custGeom>
            <a:avLst/>
            <a:gdLst>
              <a:gd name="T0" fmla="*/ 102 w 150"/>
              <a:gd name="T1" fmla="*/ 121 h 173"/>
              <a:gd name="T2" fmla="*/ 102 w 150"/>
              <a:gd name="T3" fmla="*/ 121 h 173"/>
              <a:gd name="T4" fmla="*/ 102 w 150"/>
              <a:gd name="T5" fmla="*/ 95 h 173"/>
              <a:gd name="T6" fmla="*/ 70 w 150"/>
              <a:gd name="T7" fmla="*/ 95 h 173"/>
              <a:gd name="T8" fmla="*/ 31 w 150"/>
              <a:gd name="T9" fmla="*/ 119 h 173"/>
              <a:gd name="T10" fmla="*/ 31 w 150"/>
              <a:gd name="T11" fmla="*/ 125 h 173"/>
              <a:gd name="T12" fmla="*/ 61 w 150"/>
              <a:gd name="T13" fmla="*/ 149 h 173"/>
              <a:gd name="T14" fmla="*/ 102 w 150"/>
              <a:gd name="T15" fmla="*/ 121 h 173"/>
              <a:gd name="T16" fmla="*/ 133 w 150"/>
              <a:gd name="T17" fmla="*/ 170 h 173"/>
              <a:gd name="T18" fmla="*/ 133 w 150"/>
              <a:gd name="T19" fmla="*/ 170 h 173"/>
              <a:gd name="T20" fmla="*/ 104 w 150"/>
              <a:gd name="T21" fmla="*/ 142 h 173"/>
              <a:gd name="T22" fmla="*/ 102 w 150"/>
              <a:gd name="T23" fmla="*/ 142 h 173"/>
              <a:gd name="T24" fmla="*/ 54 w 150"/>
              <a:gd name="T25" fmla="*/ 173 h 173"/>
              <a:gd name="T26" fmla="*/ 0 w 150"/>
              <a:gd name="T27" fmla="*/ 124 h 173"/>
              <a:gd name="T28" fmla="*/ 70 w 150"/>
              <a:gd name="T29" fmla="*/ 75 h 173"/>
              <a:gd name="T30" fmla="*/ 102 w 150"/>
              <a:gd name="T31" fmla="*/ 75 h 173"/>
              <a:gd name="T32" fmla="*/ 102 w 150"/>
              <a:gd name="T33" fmla="*/ 59 h 173"/>
              <a:gd name="T34" fmla="*/ 65 w 150"/>
              <a:gd name="T35" fmla="*/ 25 h 173"/>
              <a:gd name="T36" fmla="*/ 24 w 150"/>
              <a:gd name="T37" fmla="*/ 49 h 173"/>
              <a:gd name="T38" fmla="*/ 6 w 150"/>
              <a:gd name="T39" fmla="*/ 32 h 173"/>
              <a:gd name="T40" fmla="*/ 67 w 150"/>
              <a:gd name="T41" fmla="*/ 0 h 173"/>
              <a:gd name="T42" fmla="*/ 132 w 150"/>
              <a:gd name="T43" fmla="*/ 57 h 173"/>
              <a:gd name="T44" fmla="*/ 132 w 150"/>
              <a:gd name="T45" fmla="*/ 144 h 173"/>
              <a:gd name="T46" fmla="*/ 150 w 150"/>
              <a:gd name="T47" fmla="*/ 144 h 173"/>
              <a:gd name="T48" fmla="*/ 150 w 150"/>
              <a:gd name="T49" fmla="*/ 170 h 173"/>
              <a:gd name="T50" fmla="*/ 133 w 150"/>
              <a:gd name="T51" fmla="*/ 17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0" h="173">
                <a:moveTo>
                  <a:pt x="102" y="121"/>
                </a:moveTo>
                <a:lnTo>
                  <a:pt x="102" y="121"/>
                </a:lnTo>
                <a:lnTo>
                  <a:pt x="102" y="95"/>
                </a:lnTo>
                <a:lnTo>
                  <a:pt x="70" y="95"/>
                </a:lnTo>
                <a:cubicBezTo>
                  <a:pt x="43" y="95"/>
                  <a:pt x="31" y="104"/>
                  <a:pt x="31" y="119"/>
                </a:cubicBezTo>
                <a:lnTo>
                  <a:pt x="31" y="125"/>
                </a:lnTo>
                <a:cubicBezTo>
                  <a:pt x="31" y="141"/>
                  <a:pt x="43" y="149"/>
                  <a:pt x="61" y="149"/>
                </a:cubicBezTo>
                <a:cubicBezTo>
                  <a:pt x="84" y="149"/>
                  <a:pt x="102" y="138"/>
                  <a:pt x="102" y="121"/>
                </a:cubicBezTo>
                <a:close/>
                <a:moveTo>
                  <a:pt x="133" y="170"/>
                </a:moveTo>
                <a:lnTo>
                  <a:pt x="133" y="170"/>
                </a:lnTo>
                <a:cubicBezTo>
                  <a:pt x="115" y="170"/>
                  <a:pt x="106" y="158"/>
                  <a:pt x="104" y="142"/>
                </a:cubicBezTo>
                <a:lnTo>
                  <a:pt x="102" y="142"/>
                </a:lnTo>
                <a:cubicBezTo>
                  <a:pt x="96" y="163"/>
                  <a:pt x="78" y="173"/>
                  <a:pt x="54" y="173"/>
                </a:cubicBezTo>
                <a:cubicBezTo>
                  <a:pt x="20" y="173"/>
                  <a:pt x="0" y="154"/>
                  <a:pt x="0" y="124"/>
                </a:cubicBezTo>
                <a:cubicBezTo>
                  <a:pt x="0" y="92"/>
                  <a:pt x="23" y="75"/>
                  <a:pt x="70" y="75"/>
                </a:cubicBezTo>
                <a:lnTo>
                  <a:pt x="102" y="75"/>
                </a:lnTo>
                <a:lnTo>
                  <a:pt x="102" y="59"/>
                </a:lnTo>
                <a:cubicBezTo>
                  <a:pt x="102" y="37"/>
                  <a:pt x="90" y="25"/>
                  <a:pt x="65" y="25"/>
                </a:cubicBezTo>
                <a:cubicBezTo>
                  <a:pt x="45" y="25"/>
                  <a:pt x="33" y="35"/>
                  <a:pt x="24" y="49"/>
                </a:cubicBezTo>
                <a:lnTo>
                  <a:pt x="6" y="32"/>
                </a:lnTo>
                <a:cubicBezTo>
                  <a:pt x="16" y="14"/>
                  <a:pt x="36" y="0"/>
                  <a:pt x="67" y="0"/>
                </a:cubicBezTo>
                <a:cubicBezTo>
                  <a:pt x="108" y="0"/>
                  <a:pt x="132" y="21"/>
                  <a:pt x="132" y="57"/>
                </a:cubicBezTo>
                <a:lnTo>
                  <a:pt x="132" y="144"/>
                </a:lnTo>
                <a:lnTo>
                  <a:pt x="150" y="144"/>
                </a:lnTo>
                <a:lnTo>
                  <a:pt x="150" y="170"/>
                </a:lnTo>
                <a:lnTo>
                  <a:pt x="133" y="170"/>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42" name="Freeform 440">
            <a:extLst>
              <a:ext uri="{FF2B5EF4-FFF2-40B4-BE49-F238E27FC236}">
                <a16:creationId xmlns:a16="http://schemas.microsoft.com/office/drawing/2014/main" id="{1099211B-3C31-4309-B444-BE1CD84227F1}"/>
              </a:ext>
            </a:extLst>
          </p:cNvPr>
          <p:cNvSpPr>
            <a:spLocks/>
          </p:cNvSpPr>
          <p:nvPr/>
        </p:nvSpPr>
        <p:spPr bwMode="auto">
          <a:xfrm>
            <a:off x="1340855" y="2731283"/>
            <a:ext cx="38097" cy="47622"/>
          </a:xfrm>
          <a:custGeom>
            <a:avLst/>
            <a:gdLst>
              <a:gd name="T0" fmla="*/ 0 w 138"/>
              <a:gd name="T1" fmla="*/ 87 h 173"/>
              <a:gd name="T2" fmla="*/ 0 w 138"/>
              <a:gd name="T3" fmla="*/ 87 h 173"/>
              <a:gd name="T4" fmla="*/ 74 w 138"/>
              <a:gd name="T5" fmla="*/ 0 h 173"/>
              <a:gd name="T6" fmla="*/ 137 w 138"/>
              <a:gd name="T7" fmla="*/ 40 h 173"/>
              <a:gd name="T8" fmla="*/ 112 w 138"/>
              <a:gd name="T9" fmla="*/ 52 h 173"/>
              <a:gd name="T10" fmla="*/ 74 w 138"/>
              <a:gd name="T11" fmla="*/ 26 h 173"/>
              <a:gd name="T12" fmla="*/ 31 w 138"/>
              <a:gd name="T13" fmla="*/ 72 h 173"/>
              <a:gd name="T14" fmla="*/ 31 w 138"/>
              <a:gd name="T15" fmla="*/ 101 h 173"/>
              <a:gd name="T16" fmla="*/ 74 w 138"/>
              <a:gd name="T17" fmla="*/ 148 h 173"/>
              <a:gd name="T18" fmla="*/ 117 w 138"/>
              <a:gd name="T19" fmla="*/ 120 h 173"/>
              <a:gd name="T20" fmla="*/ 138 w 138"/>
              <a:gd name="T21" fmla="*/ 133 h 173"/>
              <a:gd name="T22" fmla="*/ 74 w 138"/>
              <a:gd name="T23" fmla="*/ 173 h 173"/>
              <a:gd name="T24" fmla="*/ 0 w 138"/>
              <a:gd name="T25" fmla="*/ 87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8" h="173">
                <a:moveTo>
                  <a:pt x="0" y="87"/>
                </a:moveTo>
                <a:lnTo>
                  <a:pt x="0" y="87"/>
                </a:lnTo>
                <a:cubicBezTo>
                  <a:pt x="0" y="34"/>
                  <a:pt x="27" y="0"/>
                  <a:pt x="74" y="0"/>
                </a:cubicBezTo>
                <a:cubicBezTo>
                  <a:pt x="107" y="0"/>
                  <a:pt x="127" y="16"/>
                  <a:pt x="137" y="40"/>
                </a:cubicBezTo>
                <a:lnTo>
                  <a:pt x="112" y="52"/>
                </a:lnTo>
                <a:cubicBezTo>
                  <a:pt x="107" y="35"/>
                  <a:pt x="94" y="26"/>
                  <a:pt x="74" y="26"/>
                </a:cubicBezTo>
                <a:cubicBezTo>
                  <a:pt x="46" y="26"/>
                  <a:pt x="31" y="45"/>
                  <a:pt x="31" y="72"/>
                </a:cubicBezTo>
                <a:lnTo>
                  <a:pt x="31" y="101"/>
                </a:lnTo>
                <a:cubicBezTo>
                  <a:pt x="31" y="128"/>
                  <a:pt x="46" y="148"/>
                  <a:pt x="74" y="148"/>
                </a:cubicBezTo>
                <a:cubicBezTo>
                  <a:pt x="94" y="148"/>
                  <a:pt x="108" y="138"/>
                  <a:pt x="117" y="120"/>
                </a:cubicBezTo>
                <a:lnTo>
                  <a:pt x="138" y="133"/>
                </a:lnTo>
                <a:cubicBezTo>
                  <a:pt x="128" y="158"/>
                  <a:pt x="106" y="173"/>
                  <a:pt x="74" y="173"/>
                </a:cubicBezTo>
                <a:cubicBezTo>
                  <a:pt x="27" y="173"/>
                  <a:pt x="0" y="140"/>
                  <a:pt x="0" y="87"/>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43" name="Freeform 441">
            <a:extLst>
              <a:ext uri="{FF2B5EF4-FFF2-40B4-BE49-F238E27FC236}">
                <a16:creationId xmlns:a16="http://schemas.microsoft.com/office/drawing/2014/main" id="{8AD50C8D-532D-43C2-94A2-643A3AC6C6D0}"/>
              </a:ext>
            </a:extLst>
          </p:cNvPr>
          <p:cNvSpPr>
            <a:spLocks/>
          </p:cNvSpPr>
          <p:nvPr/>
        </p:nvSpPr>
        <p:spPr bwMode="auto">
          <a:xfrm>
            <a:off x="1388477" y="2712235"/>
            <a:ext cx="39288" cy="65481"/>
          </a:xfrm>
          <a:custGeom>
            <a:avLst/>
            <a:gdLst>
              <a:gd name="T0" fmla="*/ 0 w 141"/>
              <a:gd name="T1" fmla="*/ 0 h 237"/>
              <a:gd name="T2" fmla="*/ 0 w 141"/>
              <a:gd name="T3" fmla="*/ 0 h 237"/>
              <a:gd name="T4" fmla="*/ 30 w 141"/>
              <a:gd name="T5" fmla="*/ 0 h 237"/>
              <a:gd name="T6" fmla="*/ 30 w 141"/>
              <a:gd name="T7" fmla="*/ 147 h 237"/>
              <a:gd name="T8" fmla="*/ 32 w 141"/>
              <a:gd name="T9" fmla="*/ 147 h 237"/>
              <a:gd name="T10" fmla="*/ 55 w 141"/>
              <a:gd name="T11" fmla="*/ 118 h 237"/>
              <a:gd name="T12" fmla="*/ 98 w 141"/>
              <a:gd name="T13" fmla="*/ 71 h 237"/>
              <a:gd name="T14" fmla="*/ 134 w 141"/>
              <a:gd name="T15" fmla="*/ 71 h 237"/>
              <a:gd name="T16" fmla="*/ 75 w 141"/>
              <a:gd name="T17" fmla="*/ 135 h 237"/>
              <a:gd name="T18" fmla="*/ 141 w 141"/>
              <a:gd name="T19" fmla="*/ 237 h 237"/>
              <a:gd name="T20" fmla="*/ 105 w 141"/>
              <a:gd name="T21" fmla="*/ 237 h 237"/>
              <a:gd name="T22" fmla="*/ 54 w 141"/>
              <a:gd name="T23" fmla="*/ 154 h 237"/>
              <a:gd name="T24" fmla="*/ 30 w 141"/>
              <a:gd name="T25" fmla="*/ 179 h 237"/>
              <a:gd name="T26" fmla="*/ 30 w 141"/>
              <a:gd name="T27" fmla="*/ 237 h 237"/>
              <a:gd name="T28" fmla="*/ 0 w 141"/>
              <a:gd name="T29" fmla="*/ 237 h 237"/>
              <a:gd name="T30" fmla="*/ 0 w 141"/>
              <a:gd name="T31"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1" h="237">
                <a:moveTo>
                  <a:pt x="0" y="0"/>
                </a:moveTo>
                <a:lnTo>
                  <a:pt x="0" y="0"/>
                </a:lnTo>
                <a:lnTo>
                  <a:pt x="30" y="0"/>
                </a:lnTo>
                <a:lnTo>
                  <a:pt x="30" y="147"/>
                </a:lnTo>
                <a:lnTo>
                  <a:pt x="32" y="147"/>
                </a:lnTo>
                <a:lnTo>
                  <a:pt x="55" y="118"/>
                </a:lnTo>
                <a:lnTo>
                  <a:pt x="98" y="71"/>
                </a:lnTo>
                <a:lnTo>
                  <a:pt x="134" y="71"/>
                </a:lnTo>
                <a:lnTo>
                  <a:pt x="75" y="135"/>
                </a:lnTo>
                <a:lnTo>
                  <a:pt x="141" y="237"/>
                </a:lnTo>
                <a:lnTo>
                  <a:pt x="105" y="237"/>
                </a:lnTo>
                <a:lnTo>
                  <a:pt x="54" y="154"/>
                </a:lnTo>
                <a:lnTo>
                  <a:pt x="30" y="179"/>
                </a:lnTo>
                <a:lnTo>
                  <a:pt x="30" y="237"/>
                </a:lnTo>
                <a:lnTo>
                  <a:pt x="0" y="237"/>
                </a:lnTo>
                <a:lnTo>
                  <a:pt x="0" y="0"/>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44" name="Freeform 442">
            <a:extLst>
              <a:ext uri="{FF2B5EF4-FFF2-40B4-BE49-F238E27FC236}">
                <a16:creationId xmlns:a16="http://schemas.microsoft.com/office/drawing/2014/main" id="{8D1CBCEE-1D86-469C-B6B8-9B66E9273236}"/>
              </a:ext>
            </a:extLst>
          </p:cNvPr>
          <p:cNvSpPr>
            <a:spLocks/>
          </p:cNvSpPr>
          <p:nvPr/>
        </p:nvSpPr>
        <p:spPr bwMode="auto">
          <a:xfrm>
            <a:off x="840825" y="3938499"/>
            <a:ext cx="46432" cy="61908"/>
          </a:xfrm>
          <a:custGeom>
            <a:avLst/>
            <a:gdLst>
              <a:gd name="T0" fmla="*/ 101 w 169"/>
              <a:gd name="T1" fmla="*/ 28 h 224"/>
              <a:gd name="T2" fmla="*/ 101 w 169"/>
              <a:gd name="T3" fmla="*/ 28 h 224"/>
              <a:gd name="T4" fmla="*/ 101 w 169"/>
              <a:gd name="T5" fmla="*/ 224 h 224"/>
              <a:gd name="T6" fmla="*/ 69 w 169"/>
              <a:gd name="T7" fmla="*/ 224 h 224"/>
              <a:gd name="T8" fmla="*/ 69 w 169"/>
              <a:gd name="T9" fmla="*/ 28 h 224"/>
              <a:gd name="T10" fmla="*/ 0 w 169"/>
              <a:gd name="T11" fmla="*/ 28 h 224"/>
              <a:gd name="T12" fmla="*/ 0 w 169"/>
              <a:gd name="T13" fmla="*/ 0 h 224"/>
              <a:gd name="T14" fmla="*/ 169 w 169"/>
              <a:gd name="T15" fmla="*/ 0 h 224"/>
              <a:gd name="T16" fmla="*/ 169 w 169"/>
              <a:gd name="T17" fmla="*/ 28 h 224"/>
              <a:gd name="T18" fmla="*/ 101 w 169"/>
              <a:gd name="T19" fmla="*/ 28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9" h="224">
                <a:moveTo>
                  <a:pt x="101" y="28"/>
                </a:moveTo>
                <a:lnTo>
                  <a:pt x="101" y="28"/>
                </a:lnTo>
                <a:lnTo>
                  <a:pt x="101" y="224"/>
                </a:lnTo>
                <a:lnTo>
                  <a:pt x="69" y="224"/>
                </a:lnTo>
                <a:lnTo>
                  <a:pt x="69" y="28"/>
                </a:lnTo>
                <a:lnTo>
                  <a:pt x="0" y="28"/>
                </a:lnTo>
                <a:lnTo>
                  <a:pt x="0" y="0"/>
                </a:lnTo>
                <a:lnTo>
                  <a:pt x="169" y="0"/>
                </a:lnTo>
                <a:lnTo>
                  <a:pt x="169" y="28"/>
                </a:lnTo>
                <a:lnTo>
                  <a:pt x="101" y="28"/>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45" name="Freeform 443">
            <a:extLst>
              <a:ext uri="{FF2B5EF4-FFF2-40B4-BE49-F238E27FC236}">
                <a16:creationId xmlns:a16="http://schemas.microsoft.com/office/drawing/2014/main" id="{E1D9C429-CA18-4E09-B122-7C02C71E46DB}"/>
              </a:ext>
            </a:extLst>
          </p:cNvPr>
          <p:cNvSpPr>
            <a:spLocks/>
          </p:cNvSpPr>
          <p:nvPr/>
        </p:nvSpPr>
        <p:spPr bwMode="auto">
          <a:xfrm>
            <a:off x="892018" y="3955167"/>
            <a:ext cx="25002" cy="45241"/>
          </a:xfrm>
          <a:custGeom>
            <a:avLst/>
            <a:gdLst>
              <a:gd name="T0" fmla="*/ 0 w 88"/>
              <a:gd name="T1" fmla="*/ 166 h 166"/>
              <a:gd name="T2" fmla="*/ 0 w 88"/>
              <a:gd name="T3" fmla="*/ 166 h 166"/>
              <a:gd name="T4" fmla="*/ 0 w 88"/>
              <a:gd name="T5" fmla="*/ 0 h 166"/>
              <a:gd name="T6" fmla="*/ 29 w 88"/>
              <a:gd name="T7" fmla="*/ 0 h 166"/>
              <a:gd name="T8" fmla="*/ 29 w 88"/>
              <a:gd name="T9" fmla="*/ 32 h 166"/>
              <a:gd name="T10" fmla="*/ 31 w 88"/>
              <a:gd name="T11" fmla="*/ 32 h 166"/>
              <a:gd name="T12" fmla="*/ 78 w 88"/>
              <a:gd name="T13" fmla="*/ 0 h 166"/>
              <a:gd name="T14" fmla="*/ 88 w 88"/>
              <a:gd name="T15" fmla="*/ 0 h 166"/>
              <a:gd name="T16" fmla="*/ 88 w 88"/>
              <a:gd name="T17" fmla="*/ 30 h 166"/>
              <a:gd name="T18" fmla="*/ 73 w 88"/>
              <a:gd name="T19" fmla="*/ 30 h 166"/>
              <a:gd name="T20" fmla="*/ 29 w 88"/>
              <a:gd name="T21" fmla="*/ 57 h 166"/>
              <a:gd name="T22" fmla="*/ 29 w 88"/>
              <a:gd name="T23" fmla="*/ 166 h 166"/>
              <a:gd name="T24" fmla="*/ 0 w 88"/>
              <a:gd name="T25" fmla="*/ 166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 h="166">
                <a:moveTo>
                  <a:pt x="0" y="166"/>
                </a:moveTo>
                <a:lnTo>
                  <a:pt x="0" y="166"/>
                </a:lnTo>
                <a:lnTo>
                  <a:pt x="0" y="0"/>
                </a:lnTo>
                <a:lnTo>
                  <a:pt x="29" y="0"/>
                </a:lnTo>
                <a:lnTo>
                  <a:pt x="29" y="32"/>
                </a:lnTo>
                <a:lnTo>
                  <a:pt x="31" y="32"/>
                </a:lnTo>
                <a:cubicBezTo>
                  <a:pt x="36" y="15"/>
                  <a:pt x="51" y="0"/>
                  <a:pt x="78" y="0"/>
                </a:cubicBezTo>
                <a:lnTo>
                  <a:pt x="88" y="0"/>
                </a:lnTo>
                <a:lnTo>
                  <a:pt x="88" y="30"/>
                </a:lnTo>
                <a:lnTo>
                  <a:pt x="73" y="30"/>
                </a:lnTo>
                <a:cubicBezTo>
                  <a:pt x="45" y="30"/>
                  <a:pt x="29" y="41"/>
                  <a:pt x="29" y="57"/>
                </a:cubicBezTo>
                <a:lnTo>
                  <a:pt x="29" y="166"/>
                </a:lnTo>
                <a:lnTo>
                  <a:pt x="0" y="166"/>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46" name="Freeform 444">
            <a:extLst>
              <a:ext uri="{FF2B5EF4-FFF2-40B4-BE49-F238E27FC236}">
                <a16:creationId xmlns:a16="http://schemas.microsoft.com/office/drawing/2014/main" id="{B2D02CBF-FD69-4A1D-B427-5965DE0FB517}"/>
              </a:ext>
            </a:extLst>
          </p:cNvPr>
          <p:cNvSpPr>
            <a:spLocks/>
          </p:cNvSpPr>
          <p:nvPr/>
        </p:nvSpPr>
        <p:spPr bwMode="auto">
          <a:xfrm>
            <a:off x="924163" y="3955167"/>
            <a:ext cx="36908" cy="46432"/>
          </a:xfrm>
          <a:custGeom>
            <a:avLst/>
            <a:gdLst>
              <a:gd name="T0" fmla="*/ 103 w 133"/>
              <a:gd name="T1" fmla="*/ 139 h 170"/>
              <a:gd name="T2" fmla="*/ 103 w 133"/>
              <a:gd name="T3" fmla="*/ 139 h 170"/>
              <a:gd name="T4" fmla="*/ 101 w 133"/>
              <a:gd name="T5" fmla="*/ 139 h 170"/>
              <a:gd name="T6" fmla="*/ 55 w 133"/>
              <a:gd name="T7" fmla="*/ 170 h 170"/>
              <a:gd name="T8" fmla="*/ 0 w 133"/>
              <a:gd name="T9" fmla="*/ 106 h 170"/>
              <a:gd name="T10" fmla="*/ 0 w 133"/>
              <a:gd name="T11" fmla="*/ 0 h 170"/>
              <a:gd name="T12" fmla="*/ 30 w 133"/>
              <a:gd name="T13" fmla="*/ 0 h 170"/>
              <a:gd name="T14" fmla="*/ 30 w 133"/>
              <a:gd name="T15" fmla="*/ 101 h 170"/>
              <a:gd name="T16" fmla="*/ 65 w 133"/>
              <a:gd name="T17" fmla="*/ 144 h 170"/>
              <a:gd name="T18" fmla="*/ 103 w 133"/>
              <a:gd name="T19" fmla="*/ 113 h 170"/>
              <a:gd name="T20" fmla="*/ 103 w 133"/>
              <a:gd name="T21" fmla="*/ 0 h 170"/>
              <a:gd name="T22" fmla="*/ 133 w 133"/>
              <a:gd name="T23" fmla="*/ 0 h 170"/>
              <a:gd name="T24" fmla="*/ 133 w 133"/>
              <a:gd name="T25" fmla="*/ 166 h 170"/>
              <a:gd name="T26" fmla="*/ 103 w 133"/>
              <a:gd name="T27" fmla="*/ 166 h 170"/>
              <a:gd name="T28" fmla="*/ 103 w 133"/>
              <a:gd name="T29" fmla="*/ 13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3" h="170">
                <a:moveTo>
                  <a:pt x="103" y="139"/>
                </a:moveTo>
                <a:lnTo>
                  <a:pt x="103" y="139"/>
                </a:lnTo>
                <a:lnTo>
                  <a:pt x="101" y="139"/>
                </a:lnTo>
                <a:cubicBezTo>
                  <a:pt x="95" y="155"/>
                  <a:pt x="82" y="170"/>
                  <a:pt x="55" y="170"/>
                </a:cubicBezTo>
                <a:cubicBezTo>
                  <a:pt x="21" y="170"/>
                  <a:pt x="0" y="146"/>
                  <a:pt x="0" y="106"/>
                </a:cubicBezTo>
                <a:lnTo>
                  <a:pt x="0" y="0"/>
                </a:lnTo>
                <a:lnTo>
                  <a:pt x="30" y="0"/>
                </a:lnTo>
                <a:lnTo>
                  <a:pt x="30" y="101"/>
                </a:lnTo>
                <a:cubicBezTo>
                  <a:pt x="30" y="129"/>
                  <a:pt x="42" y="144"/>
                  <a:pt x="65" y="144"/>
                </a:cubicBezTo>
                <a:cubicBezTo>
                  <a:pt x="84" y="144"/>
                  <a:pt x="103" y="134"/>
                  <a:pt x="103" y="113"/>
                </a:cubicBezTo>
                <a:lnTo>
                  <a:pt x="103" y="0"/>
                </a:lnTo>
                <a:lnTo>
                  <a:pt x="133" y="0"/>
                </a:lnTo>
                <a:lnTo>
                  <a:pt x="133" y="166"/>
                </a:lnTo>
                <a:lnTo>
                  <a:pt x="103" y="166"/>
                </a:lnTo>
                <a:lnTo>
                  <a:pt x="103" y="139"/>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47" name="Freeform 445">
            <a:extLst>
              <a:ext uri="{FF2B5EF4-FFF2-40B4-BE49-F238E27FC236}">
                <a16:creationId xmlns:a16="http://schemas.microsoft.com/office/drawing/2014/main" id="{C5ADC329-C102-444E-97A8-8A10DBA0C75E}"/>
              </a:ext>
            </a:extLst>
          </p:cNvPr>
          <p:cNvSpPr>
            <a:spLocks/>
          </p:cNvSpPr>
          <p:nvPr/>
        </p:nvSpPr>
        <p:spPr bwMode="auto">
          <a:xfrm>
            <a:off x="971785" y="3953976"/>
            <a:ext cx="34526" cy="47622"/>
          </a:xfrm>
          <a:custGeom>
            <a:avLst/>
            <a:gdLst>
              <a:gd name="T0" fmla="*/ 0 w 129"/>
              <a:gd name="T1" fmla="*/ 142 h 174"/>
              <a:gd name="T2" fmla="*/ 0 w 129"/>
              <a:gd name="T3" fmla="*/ 142 h 174"/>
              <a:gd name="T4" fmla="*/ 20 w 129"/>
              <a:gd name="T5" fmla="*/ 124 h 174"/>
              <a:gd name="T6" fmla="*/ 68 w 129"/>
              <a:gd name="T7" fmla="*/ 149 h 174"/>
              <a:gd name="T8" fmla="*/ 101 w 129"/>
              <a:gd name="T9" fmla="*/ 124 h 174"/>
              <a:gd name="T10" fmla="*/ 74 w 129"/>
              <a:gd name="T11" fmla="*/ 101 h 174"/>
              <a:gd name="T12" fmla="*/ 60 w 129"/>
              <a:gd name="T13" fmla="*/ 98 h 174"/>
              <a:gd name="T14" fmla="*/ 6 w 129"/>
              <a:gd name="T15" fmla="*/ 50 h 174"/>
              <a:gd name="T16" fmla="*/ 66 w 129"/>
              <a:gd name="T17" fmla="*/ 0 h 174"/>
              <a:gd name="T18" fmla="*/ 126 w 129"/>
              <a:gd name="T19" fmla="*/ 27 h 174"/>
              <a:gd name="T20" fmla="*/ 107 w 129"/>
              <a:gd name="T21" fmla="*/ 45 h 174"/>
              <a:gd name="T22" fmla="*/ 65 w 129"/>
              <a:gd name="T23" fmla="*/ 25 h 174"/>
              <a:gd name="T24" fmla="*/ 35 w 129"/>
              <a:gd name="T25" fmla="*/ 48 h 174"/>
              <a:gd name="T26" fmla="*/ 64 w 129"/>
              <a:gd name="T27" fmla="*/ 72 h 174"/>
              <a:gd name="T28" fmla="*/ 78 w 129"/>
              <a:gd name="T29" fmla="*/ 74 h 174"/>
              <a:gd name="T30" fmla="*/ 129 w 129"/>
              <a:gd name="T31" fmla="*/ 121 h 174"/>
              <a:gd name="T32" fmla="*/ 66 w 129"/>
              <a:gd name="T33" fmla="*/ 174 h 174"/>
              <a:gd name="T34" fmla="*/ 0 w 129"/>
              <a:gd name="T35" fmla="*/ 14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9" h="174">
                <a:moveTo>
                  <a:pt x="0" y="142"/>
                </a:moveTo>
                <a:lnTo>
                  <a:pt x="0" y="142"/>
                </a:lnTo>
                <a:lnTo>
                  <a:pt x="20" y="124"/>
                </a:lnTo>
                <a:cubicBezTo>
                  <a:pt x="32" y="140"/>
                  <a:pt x="48" y="149"/>
                  <a:pt x="68" y="149"/>
                </a:cubicBezTo>
                <a:cubicBezTo>
                  <a:pt x="89" y="149"/>
                  <a:pt x="101" y="140"/>
                  <a:pt x="101" y="124"/>
                </a:cubicBezTo>
                <a:cubicBezTo>
                  <a:pt x="101" y="112"/>
                  <a:pt x="94" y="103"/>
                  <a:pt x="74" y="101"/>
                </a:cubicBezTo>
                <a:lnTo>
                  <a:pt x="60" y="98"/>
                </a:lnTo>
                <a:cubicBezTo>
                  <a:pt x="28" y="94"/>
                  <a:pt x="6" y="81"/>
                  <a:pt x="6" y="50"/>
                </a:cubicBezTo>
                <a:cubicBezTo>
                  <a:pt x="6" y="17"/>
                  <a:pt x="31" y="0"/>
                  <a:pt x="66" y="0"/>
                </a:cubicBezTo>
                <a:cubicBezTo>
                  <a:pt x="95" y="0"/>
                  <a:pt x="112" y="10"/>
                  <a:pt x="126" y="27"/>
                </a:cubicBezTo>
                <a:lnTo>
                  <a:pt x="107" y="45"/>
                </a:lnTo>
                <a:cubicBezTo>
                  <a:pt x="99" y="34"/>
                  <a:pt x="85" y="25"/>
                  <a:pt x="65" y="25"/>
                </a:cubicBezTo>
                <a:cubicBezTo>
                  <a:pt x="45" y="25"/>
                  <a:pt x="35" y="34"/>
                  <a:pt x="35" y="48"/>
                </a:cubicBezTo>
                <a:cubicBezTo>
                  <a:pt x="35" y="63"/>
                  <a:pt x="45" y="69"/>
                  <a:pt x="64" y="72"/>
                </a:cubicBezTo>
                <a:lnTo>
                  <a:pt x="78" y="74"/>
                </a:lnTo>
                <a:cubicBezTo>
                  <a:pt x="114" y="79"/>
                  <a:pt x="129" y="95"/>
                  <a:pt x="129" y="121"/>
                </a:cubicBezTo>
                <a:cubicBezTo>
                  <a:pt x="129" y="153"/>
                  <a:pt x="105" y="174"/>
                  <a:pt x="66" y="174"/>
                </a:cubicBezTo>
                <a:cubicBezTo>
                  <a:pt x="35" y="174"/>
                  <a:pt x="15" y="161"/>
                  <a:pt x="0" y="142"/>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48" name="Freeform 446">
            <a:extLst>
              <a:ext uri="{FF2B5EF4-FFF2-40B4-BE49-F238E27FC236}">
                <a16:creationId xmlns:a16="http://schemas.microsoft.com/office/drawing/2014/main" id="{7DAFA7F9-C590-4FA6-872E-432373D629A1}"/>
              </a:ext>
            </a:extLst>
          </p:cNvPr>
          <p:cNvSpPr>
            <a:spLocks/>
          </p:cNvSpPr>
          <p:nvPr/>
        </p:nvSpPr>
        <p:spPr bwMode="auto">
          <a:xfrm>
            <a:off x="1013454" y="3942071"/>
            <a:ext cx="25002" cy="58337"/>
          </a:xfrm>
          <a:custGeom>
            <a:avLst/>
            <a:gdLst>
              <a:gd name="T0" fmla="*/ 58 w 92"/>
              <a:gd name="T1" fmla="*/ 212 h 212"/>
              <a:gd name="T2" fmla="*/ 58 w 92"/>
              <a:gd name="T3" fmla="*/ 212 h 212"/>
              <a:gd name="T4" fmla="*/ 27 w 92"/>
              <a:gd name="T5" fmla="*/ 180 h 212"/>
              <a:gd name="T6" fmla="*/ 27 w 92"/>
              <a:gd name="T7" fmla="*/ 71 h 212"/>
              <a:gd name="T8" fmla="*/ 0 w 92"/>
              <a:gd name="T9" fmla="*/ 71 h 212"/>
              <a:gd name="T10" fmla="*/ 0 w 92"/>
              <a:gd name="T11" fmla="*/ 46 h 212"/>
              <a:gd name="T12" fmla="*/ 15 w 92"/>
              <a:gd name="T13" fmla="*/ 46 h 212"/>
              <a:gd name="T14" fmla="*/ 30 w 92"/>
              <a:gd name="T15" fmla="*/ 31 h 212"/>
              <a:gd name="T16" fmla="*/ 30 w 92"/>
              <a:gd name="T17" fmla="*/ 0 h 212"/>
              <a:gd name="T18" fmla="*/ 57 w 92"/>
              <a:gd name="T19" fmla="*/ 0 h 212"/>
              <a:gd name="T20" fmla="*/ 57 w 92"/>
              <a:gd name="T21" fmla="*/ 46 h 212"/>
              <a:gd name="T22" fmla="*/ 92 w 92"/>
              <a:gd name="T23" fmla="*/ 46 h 212"/>
              <a:gd name="T24" fmla="*/ 92 w 92"/>
              <a:gd name="T25" fmla="*/ 71 h 212"/>
              <a:gd name="T26" fmla="*/ 57 w 92"/>
              <a:gd name="T27" fmla="*/ 71 h 212"/>
              <a:gd name="T28" fmla="*/ 57 w 92"/>
              <a:gd name="T29" fmla="*/ 186 h 212"/>
              <a:gd name="T30" fmla="*/ 90 w 92"/>
              <a:gd name="T31" fmla="*/ 186 h 212"/>
              <a:gd name="T32" fmla="*/ 90 w 92"/>
              <a:gd name="T33" fmla="*/ 212 h 212"/>
              <a:gd name="T34" fmla="*/ 58 w 92"/>
              <a:gd name="T35" fmla="*/ 21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2" h="212">
                <a:moveTo>
                  <a:pt x="58" y="212"/>
                </a:moveTo>
                <a:lnTo>
                  <a:pt x="58" y="212"/>
                </a:lnTo>
                <a:cubicBezTo>
                  <a:pt x="38" y="212"/>
                  <a:pt x="27" y="200"/>
                  <a:pt x="27" y="180"/>
                </a:cubicBezTo>
                <a:lnTo>
                  <a:pt x="27" y="71"/>
                </a:lnTo>
                <a:lnTo>
                  <a:pt x="0" y="71"/>
                </a:lnTo>
                <a:lnTo>
                  <a:pt x="0" y="46"/>
                </a:lnTo>
                <a:lnTo>
                  <a:pt x="15" y="46"/>
                </a:lnTo>
                <a:cubicBezTo>
                  <a:pt x="26" y="46"/>
                  <a:pt x="30" y="42"/>
                  <a:pt x="30" y="31"/>
                </a:cubicBezTo>
                <a:lnTo>
                  <a:pt x="30" y="0"/>
                </a:lnTo>
                <a:lnTo>
                  <a:pt x="57" y="0"/>
                </a:lnTo>
                <a:lnTo>
                  <a:pt x="57" y="46"/>
                </a:lnTo>
                <a:lnTo>
                  <a:pt x="92" y="46"/>
                </a:lnTo>
                <a:lnTo>
                  <a:pt x="92" y="71"/>
                </a:lnTo>
                <a:lnTo>
                  <a:pt x="57" y="71"/>
                </a:lnTo>
                <a:lnTo>
                  <a:pt x="57" y="186"/>
                </a:lnTo>
                <a:lnTo>
                  <a:pt x="90" y="186"/>
                </a:lnTo>
                <a:lnTo>
                  <a:pt x="90" y="212"/>
                </a:lnTo>
                <a:lnTo>
                  <a:pt x="58" y="212"/>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49" name="Freeform 447">
            <a:extLst>
              <a:ext uri="{FF2B5EF4-FFF2-40B4-BE49-F238E27FC236}">
                <a16:creationId xmlns:a16="http://schemas.microsoft.com/office/drawing/2014/main" id="{BAC58F04-B1D7-4FC5-BCD3-9DA93DF92C1E}"/>
              </a:ext>
            </a:extLst>
          </p:cNvPr>
          <p:cNvSpPr>
            <a:spLocks noEditPoints="1"/>
          </p:cNvSpPr>
          <p:nvPr/>
        </p:nvSpPr>
        <p:spPr bwMode="auto">
          <a:xfrm>
            <a:off x="1045599" y="3953976"/>
            <a:ext cx="40479" cy="47622"/>
          </a:xfrm>
          <a:custGeom>
            <a:avLst/>
            <a:gdLst>
              <a:gd name="T0" fmla="*/ 31 w 148"/>
              <a:gd name="T1" fmla="*/ 71 h 174"/>
              <a:gd name="T2" fmla="*/ 31 w 148"/>
              <a:gd name="T3" fmla="*/ 71 h 174"/>
              <a:gd name="T4" fmla="*/ 31 w 148"/>
              <a:gd name="T5" fmla="*/ 73 h 174"/>
              <a:gd name="T6" fmla="*/ 116 w 148"/>
              <a:gd name="T7" fmla="*/ 73 h 174"/>
              <a:gd name="T8" fmla="*/ 116 w 148"/>
              <a:gd name="T9" fmla="*/ 70 h 174"/>
              <a:gd name="T10" fmla="*/ 75 w 148"/>
              <a:gd name="T11" fmla="*/ 24 h 174"/>
              <a:gd name="T12" fmla="*/ 31 w 148"/>
              <a:gd name="T13" fmla="*/ 71 h 174"/>
              <a:gd name="T14" fmla="*/ 0 w 148"/>
              <a:gd name="T15" fmla="*/ 87 h 174"/>
              <a:gd name="T16" fmla="*/ 0 w 148"/>
              <a:gd name="T17" fmla="*/ 87 h 174"/>
              <a:gd name="T18" fmla="*/ 75 w 148"/>
              <a:gd name="T19" fmla="*/ 0 h 174"/>
              <a:gd name="T20" fmla="*/ 148 w 148"/>
              <a:gd name="T21" fmla="*/ 82 h 174"/>
              <a:gd name="T22" fmla="*/ 148 w 148"/>
              <a:gd name="T23" fmla="*/ 94 h 174"/>
              <a:gd name="T24" fmla="*/ 31 w 148"/>
              <a:gd name="T25" fmla="*/ 94 h 174"/>
              <a:gd name="T26" fmla="*/ 31 w 148"/>
              <a:gd name="T27" fmla="*/ 101 h 174"/>
              <a:gd name="T28" fmla="*/ 78 w 148"/>
              <a:gd name="T29" fmla="*/ 148 h 174"/>
              <a:gd name="T30" fmla="*/ 122 w 148"/>
              <a:gd name="T31" fmla="*/ 121 h 174"/>
              <a:gd name="T32" fmla="*/ 142 w 148"/>
              <a:gd name="T33" fmla="*/ 138 h 174"/>
              <a:gd name="T34" fmla="*/ 75 w 148"/>
              <a:gd name="T35" fmla="*/ 174 h 174"/>
              <a:gd name="T36" fmla="*/ 0 w 148"/>
              <a:gd name="T37" fmla="*/ 87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8" h="174">
                <a:moveTo>
                  <a:pt x="31" y="71"/>
                </a:moveTo>
                <a:lnTo>
                  <a:pt x="31" y="71"/>
                </a:lnTo>
                <a:lnTo>
                  <a:pt x="31" y="73"/>
                </a:lnTo>
                <a:lnTo>
                  <a:pt x="116" y="73"/>
                </a:lnTo>
                <a:lnTo>
                  <a:pt x="116" y="70"/>
                </a:lnTo>
                <a:cubicBezTo>
                  <a:pt x="116" y="43"/>
                  <a:pt x="100" y="24"/>
                  <a:pt x="75" y="24"/>
                </a:cubicBezTo>
                <a:cubicBezTo>
                  <a:pt x="49" y="24"/>
                  <a:pt x="31" y="44"/>
                  <a:pt x="31" y="71"/>
                </a:cubicBezTo>
                <a:close/>
                <a:moveTo>
                  <a:pt x="0" y="87"/>
                </a:moveTo>
                <a:lnTo>
                  <a:pt x="0" y="87"/>
                </a:lnTo>
                <a:cubicBezTo>
                  <a:pt x="0" y="34"/>
                  <a:pt x="29" y="0"/>
                  <a:pt x="75" y="0"/>
                </a:cubicBezTo>
                <a:cubicBezTo>
                  <a:pt x="121" y="0"/>
                  <a:pt x="148" y="35"/>
                  <a:pt x="148" y="82"/>
                </a:cubicBezTo>
                <a:lnTo>
                  <a:pt x="148" y="94"/>
                </a:lnTo>
                <a:lnTo>
                  <a:pt x="31" y="94"/>
                </a:lnTo>
                <a:lnTo>
                  <a:pt x="31" y="101"/>
                </a:lnTo>
                <a:cubicBezTo>
                  <a:pt x="31" y="128"/>
                  <a:pt x="48" y="148"/>
                  <a:pt x="78" y="148"/>
                </a:cubicBezTo>
                <a:cubicBezTo>
                  <a:pt x="98" y="148"/>
                  <a:pt x="113" y="138"/>
                  <a:pt x="122" y="121"/>
                </a:cubicBezTo>
                <a:lnTo>
                  <a:pt x="142" y="138"/>
                </a:lnTo>
                <a:cubicBezTo>
                  <a:pt x="130" y="159"/>
                  <a:pt x="106" y="174"/>
                  <a:pt x="75" y="174"/>
                </a:cubicBezTo>
                <a:cubicBezTo>
                  <a:pt x="29" y="174"/>
                  <a:pt x="0" y="139"/>
                  <a:pt x="0" y="87"/>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50" name="Freeform 448">
            <a:extLst>
              <a:ext uri="{FF2B5EF4-FFF2-40B4-BE49-F238E27FC236}">
                <a16:creationId xmlns:a16="http://schemas.microsoft.com/office/drawing/2014/main" id="{A5C605E8-E8E6-4258-8CC1-CD67DBE63EEB}"/>
              </a:ext>
            </a:extLst>
          </p:cNvPr>
          <p:cNvSpPr>
            <a:spLocks noEditPoints="1"/>
          </p:cNvSpPr>
          <p:nvPr/>
        </p:nvSpPr>
        <p:spPr bwMode="auto">
          <a:xfrm>
            <a:off x="1094412" y="3934927"/>
            <a:ext cx="40479" cy="66671"/>
          </a:xfrm>
          <a:custGeom>
            <a:avLst/>
            <a:gdLst>
              <a:gd name="T0" fmla="*/ 115 w 145"/>
              <a:gd name="T1" fmla="*/ 184 h 241"/>
              <a:gd name="T2" fmla="*/ 115 w 145"/>
              <a:gd name="T3" fmla="*/ 184 h 241"/>
              <a:gd name="T4" fmla="*/ 115 w 145"/>
              <a:gd name="T5" fmla="*/ 123 h 241"/>
              <a:gd name="T6" fmla="*/ 75 w 145"/>
              <a:gd name="T7" fmla="*/ 93 h 241"/>
              <a:gd name="T8" fmla="*/ 31 w 145"/>
              <a:gd name="T9" fmla="*/ 140 h 241"/>
              <a:gd name="T10" fmla="*/ 31 w 145"/>
              <a:gd name="T11" fmla="*/ 168 h 241"/>
              <a:gd name="T12" fmla="*/ 75 w 145"/>
              <a:gd name="T13" fmla="*/ 215 h 241"/>
              <a:gd name="T14" fmla="*/ 115 w 145"/>
              <a:gd name="T15" fmla="*/ 184 h 241"/>
              <a:gd name="T16" fmla="*/ 115 w 145"/>
              <a:gd name="T17" fmla="*/ 210 h 241"/>
              <a:gd name="T18" fmla="*/ 115 w 145"/>
              <a:gd name="T19" fmla="*/ 210 h 241"/>
              <a:gd name="T20" fmla="*/ 114 w 145"/>
              <a:gd name="T21" fmla="*/ 210 h 241"/>
              <a:gd name="T22" fmla="*/ 66 w 145"/>
              <a:gd name="T23" fmla="*/ 241 h 241"/>
              <a:gd name="T24" fmla="*/ 0 w 145"/>
              <a:gd name="T25" fmla="*/ 154 h 241"/>
              <a:gd name="T26" fmla="*/ 66 w 145"/>
              <a:gd name="T27" fmla="*/ 67 h 241"/>
              <a:gd name="T28" fmla="*/ 114 w 145"/>
              <a:gd name="T29" fmla="*/ 98 h 241"/>
              <a:gd name="T30" fmla="*/ 115 w 145"/>
              <a:gd name="T31" fmla="*/ 98 h 241"/>
              <a:gd name="T32" fmla="*/ 115 w 145"/>
              <a:gd name="T33" fmla="*/ 0 h 241"/>
              <a:gd name="T34" fmla="*/ 145 w 145"/>
              <a:gd name="T35" fmla="*/ 0 h 241"/>
              <a:gd name="T36" fmla="*/ 145 w 145"/>
              <a:gd name="T37" fmla="*/ 237 h 241"/>
              <a:gd name="T38" fmla="*/ 115 w 145"/>
              <a:gd name="T39" fmla="*/ 237 h 241"/>
              <a:gd name="T40" fmla="*/ 115 w 145"/>
              <a:gd name="T41" fmla="*/ 21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5" h="241">
                <a:moveTo>
                  <a:pt x="115" y="184"/>
                </a:moveTo>
                <a:lnTo>
                  <a:pt x="115" y="184"/>
                </a:lnTo>
                <a:lnTo>
                  <a:pt x="115" y="123"/>
                </a:lnTo>
                <a:cubicBezTo>
                  <a:pt x="115" y="106"/>
                  <a:pt x="97" y="93"/>
                  <a:pt x="75" y="93"/>
                </a:cubicBezTo>
                <a:cubicBezTo>
                  <a:pt x="48" y="93"/>
                  <a:pt x="31" y="112"/>
                  <a:pt x="31" y="140"/>
                </a:cubicBezTo>
                <a:lnTo>
                  <a:pt x="31" y="168"/>
                </a:lnTo>
                <a:cubicBezTo>
                  <a:pt x="31" y="196"/>
                  <a:pt x="48" y="215"/>
                  <a:pt x="75" y="215"/>
                </a:cubicBezTo>
                <a:cubicBezTo>
                  <a:pt x="97" y="215"/>
                  <a:pt x="115" y="202"/>
                  <a:pt x="115" y="184"/>
                </a:cubicBezTo>
                <a:close/>
                <a:moveTo>
                  <a:pt x="115" y="210"/>
                </a:moveTo>
                <a:lnTo>
                  <a:pt x="115" y="210"/>
                </a:lnTo>
                <a:lnTo>
                  <a:pt x="114" y="210"/>
                </a:lnTo>
                <a:cubicBezTo>
                  <a:pt x="106" y="230"/>
                  <a:pt x="89" y="241"/>
                  <a:pt x="66" y="241"/>
                </a:cubicBezTo>
                <a:cubicBezTo>
                  <a:pt x="25" y="241"/>
                  <a:pt x="0" y="208"/>
                  <a:pt x="0" y="154"/>
                </a:cubicBezTo>
                <a:cubicBezTo>
                  <a:pt x="0" y="100"/>
                  <a:pt x="25" y="67"/>
                  <a:pt x="66" y="67"/>
                </a:cubicBezTo>
                <a:cubicBezTo>
                  <a:pt x="89" y="67"/>
                  <a:pt x="106" y="78"/>
                  <a:pt x="114" y="98"/>
                </a:cubicBezTo>
                <a:lnTo>
                  <a:pt x="115" y="98"/>
                </a:lnTo>
                <a:lnTo>
                  <a:pt x="115" y="0"/>
                </a:lnTo>
                <a:lnTo>
                  <a:pt x="145" y="0"/>
                </a:lnTo>
                <a:lnTo>
                  <a:pt x="145" y="237"/>
                </a:lnTo>
                <a:lnTo>
                  <a:pt x="115" y="237"/>
                </a:lnTo>
                <a:lnTo>
                  <a:pt x="115" y="210"/>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51" name="Freeform 449">
            <a:extLst>
              <a:ext uri="{FF2B5EF4-FFF2-40B4-BE49-F238E27FC236}">
                <a16:creationId xmlns:a16="http://schemas.microsoft.com/office/drawing/2014/main" id="{6AE16921-180C-4CA8-A616-A0390A283128}"/>
              </a:ext>
            </a:extLst>
          </p:cNvPr>
          <p:cNvSpPr>
            <a:spLocks noEditPoints="1"/>
          </p:cNvSpPr>
          <p:nvPr/>
        </p:nvSpPr>
        <p:spPr bwMode="auto">
          <a:xfrm>
            <a:off x="1170606" y="3938499"/>
            <a:ext cx="42860" cy="61908"/>
          </a:xfrm>
          <a:custGeom>
            <a:avLst/>
            <a:gdLst>
              <a:gd name="T0" fmla="*/ 31 w 155"/>
              <a:gd name="T1" fmla="*/ 104 h 224"/>
              <a:gd name="T2" fmla="*/ 31 w 155"/>
              <a:gd name="T3" fmla="*/ 104 h 224"/>
              <a:gd name="T4" fmla="*/ 90 w 155"/>
              <a:gd name="T5" fmla="*/ 104 h 224"/>
              <a:gd name="T6" fmla="*/ 122 w 155"/>
              <a:gd name="T7" fmla="*/ 74 h 224"/>
              <a:gd name="T8" fmla="*/ 122 w 155"/>
              <a:gd name="T9" fmla="*/ 58 h 224"/>
              <a:gd name="T10" fmla="*/ 90 w 155"/>
              <a:gd name="T11" fmla="*/ 28 h 224"/>
              <a:gd name="T12" fmla="*/ 31 w 155"/>
              <a:gd name="T13" fmla="*/ 28 h 224"/>
              <a:gd name="T14" fmla="*/ 31 w 155"/>
              <a:gd name="T15" fmla="*/ 104 h 224"/>
              <a:gd name="T16" fmla="*/ 0 w 155"/>
              <a:gd name="T17" fmla="*/ 224 h 224"/>
              <a:gd name="T18" fmla="*/ 0 w 155"/>
              <a:gd name="T19" fmla="*/ 224 h 224"/>
              <a:gd name="T20" fmla="*/ 0 w 155"/>
              <a:gd name="T21" fmla="*/ 0 h 224"/>
              <a:gd name="T22" fmla="*/ 92 w 155"/>
              <a:gd name="T23" fmla="*/ 0 h 224"/>
              <a:gd name="T24" fmla="*/ 155 w 155"/>
              <a:gd name="T25" fmla="*/ 66 h 224"/>
              <a:gd name="T26" fmla="*/ 92 w 155"/>
              <a:gd name="T27" fmla="*/ 132 h 224"/>
              <a:gd name="T28" fmla="*/ 31 w 155"/>
              <a:gd name="T29" fmla="*/ 132 h 224"/>
              <a:gd name="T30" fmla="*/ 31 w 155"/>
              <a:gd name="T31" fmla="*/ 224 h 224"/>
              <a:gd name="T32" fmla="*/ 0 w 155"/>
              <a:gd name="T33" fmla="*/ 22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5" h="224">
                <a:moveTo>
                  <a:pt x="31" y="104"/>
                </a:moveTo>
                <a:lnTo>
                  <a:pt x="31" y="104"/>
                </a:lnTo>
                <a:lnTo>
                  <a:pt x="90" y="104"/>
                </a:lnTo>
                <a:cubicBezTo>
                  <a:pt x="110" y="104"/>
                  <a:pt x="122" y="93"/>
                  <a:pt x="122" y="74"/>
                </a:cubicBezTo>
                <a:lnTo>
                  <a:pt x="122" y="58"/>
                </a:lnTo>
                <a:cubicBezTo>
                  <a:pt x="122" y="39"/>
                  <a:pt x="110" y="28"/>
                  <a:pt x="90" y="28"/>
                </a:cubicBezTo>
                <a:lnTo>
                  <a:pt x="31" y="28"/>
                </a:lnTo>
                <a:lnTo>
                  <a:pt x="31" y="104"/>
                </a:lnTo>
                <a:close/>
                <a:moveTo>
                  <a:pt x="0" y="224"/>
                </a:moveTo>
                <a:lnTo>
                  <a:pt x="0" y="224"/>
                </a:lnTo>
                <a:lnTo>
                  <a:pt x="0" y="0"/>
                </a:lnTo>
                <a:lnTo>
                  <a:pt x="92" y="0"/>
                </a:lnTo>
                <a:cubicBezTo>
                  <a:pt x="132" y="0"/>
                  <a:pt x="155" y="26"/>
                  <a:pt x="155" y="66"/>
                </a:cubicBezTo>
                <a:cubicBezTo>
                  <a:pt x="155" y="106"/>
                  <a:pt x="132" y="132"/>
                  <a:pt x="92" y="132"/>
                </a:cubicBezTo>
                <a:lnTo>
                  <a:pt x="31" y="132"/>
                </a:lnTo>
                <a:lnTo>
                  <a:pt x="31" y="224"/>
                </a:lnTo>
                <a:lnTo>
                  <a:pt x="0" y="224"/>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52" name="Freeform 450">
            <a:extLst>
              <a:ext uri="{FF2B5EF4-FFF2-40B4-BE49-F238E27FC236}">
                <a16:creationId xmlns:a16="http://schemas.microsoft.com/office/drawing/2014/main" id="{FF95AABA-A9C6-43DE-A1A6-CD5A591BA82F}"/>
              </a:ext>
            </a:extLst>
          </p:cNvPr>
          <p:cNvSpPr>
            <a:spLocks/>
          </p:cNvSpPr>
          <p:nvPr/>
        </p:nvSpPr>
        <p:spPr bwMode="auto">
          <a:xfrm>
            <a:off x="1224180" y="3934928"/>
            <a:ext cx="14287" cy="65481"/>
          </a:xfrm>
          <a:custGeom>
            <a:avLst/>
            <a:gdLst>
              <a:gd name="T0" fmla="*/ 31 w 54"/>
              <a:gd name="T1" fmla="*/ 237 h 237"/>
              <a:gd name="T2" fmla="*/ 31 w 54"/>
              <a:gd name="T3" fmla="*/ 237 h 237"/>
              <a:gd name="T4" fmla="*/ 0 w 54"/>
              <a:gd name="T5" fmla="*/ 206 h 237"/>
              <a:gd name="T6" fmla="*/ 0 w 54"/>
              <a:gd name="T7" fmla="*/ 0 h 237"/>
              <a:gd name="T8" fmla="*/ 30 w 54"/>
              <a:gd name="T9" fmla="*/ 0 h 237"/>
              <a:gd name="T10" fmla="*/ 30 w 54"/>
              <a:gd name="T11" fmla="*/ 211 h 237"/>
              <a:gd name="T12" fmla="*/ 54 w 54"/>
              <a:gd name="T13" fmla="*/ 211 h 237"/>
              <a:gd name="T14" fmla="*/ 54 w 54"/>
              <a:gd name="T15" fmla="*/ 237 h 237"/>
              <a:gd name="T16" fmla="*/ 31 w 54"/>
              <a:gd name="T17" fmla="*/ 237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237">
                <a:moveTo>
                  <a:pt x="31" y="237"/>
                </a:moveTo>
                <a:lnTo>
                  <a:pt x="31" y="237"/>
                </a:lnTo>
                <a:cubicBezTo>
                  <a:pt x="11" y="237"/>
                  <a:pt x="0" y="225"/>
                  <a:pt x="0" y="206"/>
                </a:cubicBezTo>
                <a:lnTo>
                  <a:pt x="0" y="0"/>
                </a:lnTo>
                <a:lnTo>
                  <a:pt x="30" y="0"/>
                </a:lnTo>
                <a:lnTo>
                  <a:pt x="30" y="211"/>
                </a:lnTo>
                <a:lnTo>
                  <a:pt x="54" y="211"/>
                </a:lnTo>
                <a:lnTo>
                  <a:pt x="54" y="237"/>
                </a:lnTo>
                <a:lnTo>
                  <a:pt x="31" y="237"/>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53" name="Freeform 451">
            <a:extLst>
              <a:ext uri="{FF2B5EF4-FFF2-40B4-BE49-F238E27FC236}">
                <a16:creationId xmlns:a16="http://schemas.microsoft.com/office/drawing/2014/main" id="{CE18733C-FE70-4723-AE6B-0EBDE9AC2F82}"/>
              </a:ext>
            </a:extLst>
          </p:cNvPr>
          <p:cNvSpPr>
            <a:spLocks noEditPoints="1"/>
          </p:cNvSpPr>
          <p:nvPr/>
        </p:nvSpPr>
        <p:spPr bwMode="auto">
          <a:xfrm>
            <a:off x="1244421" y="3953976"/>
            <a:ext cx="41670" cy="47622"/>
          </a:xfrm>
          <a:custGeom>
            <a:avLst/>
            <a:gdLst>
              <a:gd name="T0" fmla="*/ 102 w 151"/>
              <a:gd name="T1" fmla="*/ 121 h 174"/>
              <a:gd name="T2" fmla="*/ 102 w 151"/>
              <a:gd name="T3" fmla="*/ 121 h 174"/>
              <a:gd name="T4" fmla="*/ 102 w 151"/>
              <a:gd name="T5" fmla="*/ 95 h 174"/>
              <a:gd name="T6" fmla="*/ 71 w 151"/>
              <a:gd name="T7" fmla="*/ 95 h 174"/>
              <a:gd name="T8" fmla="*/ 31 w 151"/>
              <a:gd name="T9" fmla="*/ 119 h 174"/>
              <a:gd name="T10" fmla="*/ 31 w 151"/>
              <a:gd name="T11" fmla="*/ 126 h 174"/>
              <a:gd name="T12" fmla="*/ 62 w 151"/>
              <a:gd name="T13" fmla="*/ 150 h 174"/>
              <a:gd name="T14" fmla="*/ 102 w 151"/>
              <a:gd name="T15" fmla="*/ 121 h 174"/>
              <a:gd name="T16" fmla="*/ 134 w 151"/>
              <a:gd name="T17" fmla="*/ 170 h 174"/>
              <a:gd name="T18" fmla="*/ 134 w 151"/>
              <a:gd name="T19" fmla="*/ 170 h 174"/>
              <a:gd name="T20" fmla="*/ 105 w 151"/>
              <a:gd name="T21" fmla="*/ 142 h 174"/>
              <a:gd name="T22" fmla="*/ 103 w 151"/>
              <a:gd name="T23" fmla="*/ 142 h 174"/>
              <a:gd name="T24" fmla="*/ 55 w 151"/>
              <a:gd name="T25" fmla="*/ 174 h 174"/>
              <a:gd name="T26" fmla="*/ 0 w 151"/>
              <a:gd name="T27" fmla="*/ 124 h 174"/>
              <a:gd name="T28" fmla="*/ 71 w 151"/>
              <a:gd name="T29" fmla="*/ 75 h 174"/>
              <a:gd name="T30" fmla="*/ 102 w 151"/>
              <a:gd name="T31" fmla="*/ 75 h 174"/>
              <a:gd name="T32" fmla="*/ 102 w 151"/>
              <a:gd name="T33" fmla="*/ 60 h 174"/>
              <a:gd name="T34" fmla="*/ 66 w 151"/>
              <a:gd name="T35" fmla="*/ 25 h 174"/>
              <a:gd name="T36" fmla="*/ 25 w 151"/>
              <a:gd name="T37" fmla="*/ 49 h 174"/>
              <a:gd name="T38" fmla="*/ 7 w 151"/>
              <a:gd name="T39" fmla="*/ 32 h 174"/>
              <a:gd name="T40" fmla="*/ 67 w 151"/>
              <a:gd name="T41" fmla="*/ 0 h 174"/>
              <a:gd name="T42" fmla="*/ 132 w 151"/>
              <a:gd name="T43" fmla="*/ 57 h 174"/>
              <a:gd name="T44" fmla="*/ 132 w 151"/>
              <a:gd name="T45" fmla="*/ 144 h 174"/>
              <a:gd name="T46" fmla="*/ 151 w 151"/>
              <a:gd name="T47" fmla="*/ 144 h 174"/>
              <a:gd name="T48" fmla="*/ 151 w 151"/>
              <a:gd name="T49" fmla="*/ 170 h 174"/>
              <a:gd name="T50" fmla="*/ 134 w 151"/>
              <a:gd name="T51" fmla="*/ 17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1" h="174">
                <a:moveTo>
                  <a:pt x="102" y="121"/>
                </a:moveTo>
                <a:lnTo>
                  <a:pt x="102" y="121"/>
                </a:lnTo>
                <a:lnTo>
                  <a:pt x="102" y="95"/>
                </a:lnTo>
                <a:lnTo>
                  <a:pt x="71" y="95"/>
                </a:lnTo>
                <a:cubicBezTo>
                  <a:pt x="44" y="95"/>
                  <a:pt x="31" y="104"/>
                  <a:pt x="31" y="119"/>
                </a:cubicBezTo>
                <a:lnTo>
                  <a:pt x="31" y="126"/>
                </a:lnTo>
                <a:cubicBezTo>
                  <a:pt x="31" y="141"/>
                  <a:pt x="43" y="150"/>
                  <a:pt x="62" y="150"/>
                </a:cubicBezTo>
                <a:cubicBezTo>
                  <a:pt x="85" y="150"/>
                  <a:pt x="102" y="138"/>
                  <a:pt x="102" y="121"/>
                </a:cubicBezTo>
                <a:close/>
                <a:moveTo>
                  <a:pt x="134" y="170"/>
                </a:moveTo>
                <a:lnTo>
                  <a:pt x="134" y="170"/>
                </a:lnTo>
                <a:cubicBezTo>
                  <a:pt x="116" y="170"/>
                  <a:pt x="107" y="158"/>
                  <a:pt x="105" y="142"/>
                </a:cubicBezTo>
                <a:lnTo>
                  <a:pt x="103" y="142"/>
                </a:lnTo>
                <a:cubicBezTo>
                  <a:pt x="96" y="163"/>
                  <a:pt x="79" y="174"/>
                  <a:pt x="55" y="174"/>
                </a:cubicBezTo>
                <a:cubicBezTo>
                  <a:pt x="20" y="174"/>
                  <a:pt x="0" y="154"/>
                  <a:pt x="0" y="124"/>
                </a:cubicBezTo>
                <a:cubicBezTo>
                  <a:pt x="0" y="92"/>
                  <a:pt x="24" y="75"/>
                  <a:pt x="71" y="75"/>
                </a:cubicBezTo>
                <a:lnTo>
                  <a:pt x="102" y="75"/>
                </a:lnTo>
                <a:lnTo>
                  <a:pt x="102" y="60"/>
                </a:lnTo>
                <a:cubicBezTo>
                  <a:pt x="102" y="38"/>
                  <a:pt x="91" y="25"/>
                  <a:pt x="66" y="25"/>
                </a:cubicBezTo>
                <a:cubicBezTo>
                  <a:pt x="46" y="25"/>
                  <a:pt x="34" y="35"/>
                  <a:pt x="25" y="49"/>
                </a:cubicBezTo>
                <a:lnTo>
                  <a:pt x="7" y="32"/>
                </a:lnTo>
                <a:cubicBezTo>
                  <a:pt x="17" y="15"/>
                  <a:pt x="36" y="0"/>
                  <a:pt x="67" y="0"/>
                </a:cubicBezTo>
                <a:cubicBezTo>
                  <a:pt x="108" y="0"/>
                  <a:pt x="132" y="21"/>
                  <a:pt x="132" y="57"/>
                </a:cubicBezTo>
                <a:lnTo>
                  <a:pt x="132" y="144"/>
                </a:lnTo>
                <a:lnTo>
                  <a:pt x="151" y="144"/>
                </a:lnTo>
                <a:lnTo>
                  <a:pt x="151" y="170"/>
                </a:lnTo>
                <a:lnTo>
                  <a:pt x="134" y="170"/>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54" name="Freeform 452">
            <a:extLst>
              <a:ext uri="{FF2B5EF4-FFF2-40B4-BE49-F238E27FC236}">
                <a16:creationId xmlns:a16="http://schemas.microsoft.com/office/drawing/2014/main" id="{E8065BB1-206A-4889-BCE2-5A26190FD2CB}"/>
              </a:ext>
            </a:extLst>
          </p:cNvPr>
          <p:cNvSpPr>
            <a:spLocks/>
          </p:cNvSpPr>
          <p:nvPr/>
        </p:nvSpPr>
        <p:spPr bwMode="auto">
          <a:xfrm>
            <a:off x="1290851" y="3942071"/>
            <a:ext cx="25002" cy="58337"/>
          </a:xfrm>
          <a:custGeom>
            <a:avLst/>
            <a:gdLst>
              <a:gd name="T0" fmla="*/ 58 w 91"/>
              <a:gd name="T1" fmla="*/ 212 h 212"/>
              <a:gd name="T2" fmla="*/ 58 w 91"/>
              <a:gd name="T3" fmla="*/ 212 h 212"/>
              <a:gd name="T4" fmla="*/ 26 w 91"/>
              <a:gd name="T5" fmla="*/ 180 h 212"/>
              <a:gd name="T6" fmla="*/ 26 w 91"/>
              <a:gd name="T7" fmla="*/ 71 h 212"/>
              <a:gd name="T8" fmla="*/ 0 w 91"/>
              <a:gd name="T9" fmla="*/ 71 h 212"/>
              <a:gd name="T10" fmla="*/ 0 w 91"/>
              <a:gd name="T11" fmla="*/ 46 h 212"/>
              <a:gd name="T12" fmla="*/ 14 w 91"/>
              <a:gd name="T13" fmla="*/ 46 h 212"/>
              <a:gd name="T14" fmla="*/ 29 w 91"/>
              <a:gd name="T15" fmla="*/ 31 h 212"/>
              <a:gd name="T16" fmla="*/ 29 w 91"/>
              <a:gd name="T17" fmla="*/ 0 h 212"/>
              <a:gd name="T18" fmla="*/ 56 w 91"/>
              <a:gd name="T19" fmla="*/ 0 h 212"/>
              <a:gd name="T20" fmla="*/ 56 w 91"/>
              <a:gd name="T21" fmla="*/ 46 h 212"/>
              <a:gd name="T22" fmla="*/ 91 w 91"/>
              <a:gd name="T23" fmla="*/ 46 h 212"/>
              <a:gd name="T24" fmla="*/ 91 w 91"/>
              <a:gd name="T25" fmla="*/ 71 h 212"/>
              <a:gd name="T26" fmla="*/ 56 w 91"/>
              <a:gd name="T27" fmla="*/ 71 h 212"/>
              <a:gd name="T28" fmla="*/ 56 w 91"/>
              <a:gd name="T29" fmla="*/ 186 h 212"/>
              <a:gd name="T30" fmla="*/ 89 w 91"/>
              <a:gd name="T31" fmla="*/ 186 h 212"/>
              <a:gd name="T32" fmla="*/ 89 w 91"/>
              <a:gd name="T33" fmla="*/ 212 h 212"/>
              <a:gd name="T34" fmla="*/ 58 w 91"/>
              <a:gd name="T35" fmla="*/ 21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1" h="212">
                <a:moveTo>
                  <a:pt x="58" y="212"/>
                </a:moveTo>
                <a:lnTo>
                  <a:pt x="58" y="212"/>
                </a:lnTo>
                <a:cubicBezTo>
                  <a:pt x="37" y="212"/>
                  <a:pt x="26" y="200"/>
                  <a:pt x="26" y="180"/>
                </a:cubicBezTo>
                <a:lnTo>
                  <a:pt x="26" y="71"/>
                </a:lnTo>
                <a:lnTo>
                  <a:pt x="0" y="71"/>
                </a:lnTo>
                <a:lnTo>
                  <a:pt x="0" y="46"/>
                </a:lnTo>
                <a:lnTo>
                  <a:pt x="14" y="46"/>
                </a:lnTo>
                <a:cubicBezTo>
                  <a:pt x="26" y="46"/>
                  <a:pt x="29" y="42"/>
                  <a:pt x="29" y="31"/>
                </a:cubicBezTo>
                <a:lnTo>
                  <a:pt x="29" y="0"/>
                </a:lnTo>
                <a:lnTo>
                  <a:pt x="56" y="0"/>
                </a:lnTo>
                <a:lnTo>
                  <a:pt x="56" y="46"/>
                </a:lnTo>
                <a:lnTo>
                  <a:pt x="91" y="46"/>
                </a:lnTo>
                <a:lnTo>
                  <a:pt x="91" y="71"/>
                </a:lnTo>
                <a:lnTo>
                  <a:pt x="56" y="71"/>
                </a:lnTo>
                <a:lnTo>
                  <a:pt x="56" y="186"/>
                </a:lnTo>
                <a:lnTo>
                  <a:pt x="89" y="186"/>
                </a:lnTo>
                <a:lnTo>
                  <a:pt x="89" y="212"/>
                </a:lnTo>
                <a:lnTo>
                  <a:pt x="58" y="212"/>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55" name="Freeform 453">
            <a:extLst>
              <a:ext uri="{FF2B5EF4-FFF2-40B4-BE49-F238E27FC236}">
                <a16:creationId xmlns:a16="http://schemas.microsoft.com/office/drawing/2014/main" id="{AC6F0099-A1C6-426E-9AAB-108321F0FAC6}"/>
              </a:ext>
            </a:extLst>
          </p:cNvPr>
          <p:cNvSpPr>
            <a:spLocks/>
          </p:cNvSpPr>
          <p:nvPr/>
        </p:nvSpPr>
        <p:spPr bwMode="auto">
          <a:xfrm>
            <a:off x="1321805" y="3934928"/>
            <a:ext cx="25002" cy="65481"/>
          </a:xfrm>
          <a:custGeom>
            <a:avLst/>
            <a:gdLst>
              <a:gd name="T0" fmla="*/ 27 w 91"/>
              <a:gd name="T1" fmla="*/ 96 h 237"/>
              <a:gd name="T2" fmla="*/ 27 w 91"/>
              <a:gd name="T3" fmla="*/ 96 h 237"/>
              <a:gd name="T4" fmla="*/ 0 w 91"/>
              <a:gd name="T5" fmla="*/ 96 h 237"/>
              <a:gd name="T6" fmla="*/ 0 w 91"/>
              <a:gd name="T7" fmla="*/ 71 h 237"/>
              <a:gd name="T8" fmla="*/ 27 w 91"/>
              <a:gd name="T9" fmla="*/ 71 h 237"/>
              <a:gd name="T10" fmla="*/ 27 w 91"/>
              <a:gd name="T11" fmla="*/ 40 h 237"/>
              <a:gd name="T12" fmla="*/ 65 w 91"/>
              <a:gd name="T13" fmla="*/ 0 h 237"/>
              <a:gd name="T14" fmla="*/ 91 w 91"/>
              <a:gd name="T15" fmla="*/ 0 h 237"/>
              <a:gd name="T16" fmla="*/ 91 w 91"/>
              <a:gd name="T17" fmla="*/ 25 h 237"/>
              <a:gd name="T18" fmla="*/ 56 w 91"/>
              <a:gd name="T19" fmla="*/ 25 h 237"/>
              <a:gd name="T20" fmla="*/ 56 w 91"/>
              <a:gd name="T21" fmla="*/ 71 h 237"/>
              <a:gd name="T22" fmla="*/ 91 w 91"/>
              <a:gd name="T23" fmla="*/ 71 h 237"/>
              <a:gd name="T24" fmla="*/ 91 w 91"/>
              <a:gd name="T25" fmla="*/ 96 h 237"/>
              <a:gd name="T26" fmla="*/ 56 w 91"/>
              <a:gd name="T27" fmla="*/ 96 h 237"/>
              <a:gd name="T28" fmla="*/ 56 w 91"/>
              <a:gd name="T29" fmla="*/ 237 h 237"/>
              <a:gd name="T30" fmla="*/ 27 w 91"/>
              <a:gd name="T31" fmla="*/ 237 h 237"/>
              <a:gd name="T32" fmla="*/ 27 w 91"/>
              <a:gd name="T33" fmla="*/ 96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 h="237">
                <a:moveTo>
                  <a:pt x="27" y="96"/>
                </a:moveTo>
                <a:lnTo>
                  <a:pt x="27" y="96"/>
                </a:lnTo>
                <a:lnTo>
                  <a:pt x="0" y="96"/>
                </a:lnTo>
                <a:lnTo>
                  <a:pt x="0" y="71"/>
                </a:lnTo>
                <a:lnTo>
                  <a:pt x="27" y="71"/>
                </a:lnTo>
                <a:lnTo>
                  <a:pt x="27" y="40"/>
                </a:lnTo>
                <a:cubicBezTo>
                  <a:pt x="27" y="16"/>
                  <a:pt x="39" y="0"/>
                  <a:pt x="65" y="0"/>
                </a:cubicBezTo>
                <a:lnTo>
                  <a:pt x="91" y="0"/>
                </a:lnTo>
                <a:lnTo>
                  <a:pt x="91" y="25"/>
                </a:lnTo>
                <a:lnTo>
                  <a:pt x="56" y="25"/>
                </a:lnTo>
                <a:lnTo>
                  <a:pt x="56" y="71"/>
                </a:lnTo>
                <a:lnTo>
                  <a:pt x="91" y="71"/>
                </a:lnTo>
                <a:lnTo>
                  <a:pt x="91" y="96"/>
                </a:lnTo>
                <a:lnTo>
                  <a:pt x="56" y="96"/>
                </a:lnTo>
                <a:lnTo>
                  <a:pt x="56" y="237"/>
                </a:lnTo>
                <a:lnTo>
                  <a:pt x="27" y="237"/>
                </a:lnTo>
                <a:lnTo>
                  <a:pt x="27" y="96"/>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56" name="Freeform 454">
            <a:extLst>
              <a:ext uri="{FF2B5EF4-FFF2-40B4-BE49-F238E27FC236}">
                <a16:creationId xmlns:a16="http://schemas.microsoft.com/office/drawing/2014/main" id="{A96EB3A8-BF86-4101-BFAB-8A16195AF8E6}"/>
              </a:ext>
            </a:extLst>
          </p:cNvPr>
          <p:cNvSpPr>
            <a:spLocks noEditPoints="1"/>
          </p:cNvSpPr>
          <p:nvPr/>
        </p:nvSpPr>
        <p:spPr bwMode="auto">
          <a:xfrm>
            <a:off x="1351570" y="3953976"/>
            <a:ext cx="41670" cy="47622"/>
          </a:xfrm>
          <a:custGeom>
            <a:avLst/>
            <a:gdLst>
              <a:gd name="T0" fmla="*/ 120 w 151"/>
              <a:gd name="T1" fmla="*/ 99 h 174"/>
              <a:gd name="T2" fmla="*/ 120 w 151"/>
              <a:gd name="T3" fmla="*/ 99 h 174"/>
              <a:gd name="T4" fmla="*/ 120 w 151"/>
              <a:gd name="T5" fmla="*/ 74 h 174"/>
              <a:gd name="T6" fmla="*/ 76 w 151"/>
              <a:gd name="T7" fmla="*/ 26 h 174"/>
              <a:gd name="T8" fmla="*/ 32 w 151"/>
              <a:gd name="T9" fmla="*/ 74 h 174"/>
              <a:gd name="T10" fmla="*/ 32 w 151"/>
              <a:gd name="T11" fmla="*/ 99 h 174"/>
              <a:gd name="T12" fmla="*/ 76 w 151"/>
              <a:gd name="T13" fmla="*/ 148 h 174"/>
              <a:gd name="T14" fmla="*/ 120 w 151"/>
              <a:gd name="T15" fmla="*/ 99 h 174"/>
              <a:gd name="T16" fmla="*/ 0 w 151"/>
              <a:gd name="T17" fmla="*/ 87 h 174"/>
              <a:gd name="T18" fmla="*/ 0 w 151"/>
              <a:gd name="T19" fmla="*/ 87 h 174"/>
              <a:gd name="T20" fmla="*/ 76 w 151"/>
              <a:gd name="T21" fmla="*/ 0 h 174"/>
              <a:gd name="T22" fmla="*/ 151 w 151"/>
              <a:gd name="T23" fmla="*/ 87 h 174"/>
              <a:gd name="T24" fmla="*/ 76 w 151"/>
              <a:gd name="T25" fmla="*/ 174 h 174"/>
              <a:gd name="T26" fmla="*/ 0 w 151"/>
              <a:gd name="T27" fmla="*/ 87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1" h="174">
                <a:moveTo>
                  <a:pt x="120" y="99"/>
                </a:moveTo>
                <a:lnTo>
                  <a:pt x="120" y="99"/>
                </a:lnTo>
                <a:lnTo>
                  <a:pt x="120" y="74"/>
                </a:lnTo>
                <a:cubicBezTo>
                  <a:pt x="120" y="42"/>
                  <a:pt x="102" y="26"/>
                  <a:pt x="76" y="26"/>
                </a:cubicBezTo>
                <a:cubicBezTo>
                  <a:pt x="50" y="26"/>
                  <a:pt x="32" y="42"/>
                  <a:pt x="32" y="74"/>
                </a:cubicBezTo>
                <a:lnTo>
                  <a:pt x="32" y="99"/>
                </a:lnTo>
                <a:cubicBezTo>
                  <a:pt x="32" y="132"/>
                  <a:pt x="50" y="148"/>
                  <a:pt x="76" y="148"/>
                </a:cubicBezTo>
                <a:cubicBezTo>
                  <a:pt x="102" y="148"/>
                  <a:pt x="120" y="132"/>
                  <a:pt x="120" y="99"/>
                </a:cubicBezTo>
                <a:close/>
                <a:moveTo>
                  <a:pt x="0" y="87"/>
                </a:moveTo>
                <a:lnTo>
                  <a:pt x="0" y="87"/>
                </a:lnTo>
                <a:cubicBezTo>
                  <a:pt x="0" y="34"/>
                  <a:pt x="31" y="0"/>
                  <a:pt x="76" y="0"/>
                </a:cubicBezTo>
                <a:cubicBezTo>
                  <a:pt x="121" y="0"/>
                  <a:pt x="151" y="34"/>
                  <a:pt x="151" y="87"/>
                </a:cubicBezTo>
                <a:cubicBezTo>
                  <a:pt x="151" y="140"/>
                  <a:pt x="121" y="174"/>
                  <a:pt x="76" y="174"/>
                </a:cubicBezTo>
                <a:cubicBezTo>
                  <a:pt x="31" y="174"/>
                  <a:pt x="0" y="140"/>
                  <a:pt x="0" y="87"/>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57" name="Freeform 455">
            <a:extLst>
              <a:ext uri="{FF2B5EF4-FFF2-40B4-BE49-F238E27FC236}">
                <a16:creationId xmlns:a16="http://schemas.microsoft.com/office/drawing/2014/main" id="{71FBFD88-9AEF-428E-BD23-57858BE06FFE}"/>
              </a:ext>
            </a:extLst>
          </p:cNvPr>
          <p:cNvSpPr>
            <a:spLocks/>
          </p:cNvSpPr>
          <p:nvPr/>
        </p:nvSpPr>
        <p:spPr bwMode="auto">
          <a:xfrm>
            <a:off x="1405144" y="3955167"/>
            <a:ext cx="23811" cy="45241"/>
          </a:xfrm>
          <a:custGeom>
            <a:avLst/>
            <a:gdLst>
              <a:gd name="T0" fmla="*/ 0 w 88"/>
              <a:gd name="T1" fmla="*/ 166 h 166"/>
              <a:gd name="T2" fmla="*/ 0 w 88"/>
              <a:gd name="T3" fmla="*/ 166 h 166"/>
              <a:gd name="T4" fmla="*/ 0 w 88"/>
              <a:gd name="T5" fmla="*/ 0 h 166"/>
              <a:gd name="T6" fmla="*/ 30 w 88"/>
              <a:gd name="T7" fmla="*/ 0 h 166"/>
              <a:gd name="T8" fmla="*/ 30 w 88"/>
              <a:gd name="T9" fmla="*/ 32 h 166"/>
              <a:gd name="T10" fmla="*/ 31 w 88"/>
              <a:gd name="T11" fmla="*/ 32 h 166"/>
              <a:gd name="T12" fmla="*/ 78 w 88"/>
              <a:gd name="T13" fmla="*/ 0 h 166"/>
              <a:gd name="T14" fmla="*/ 88 w 88"/>
              <a:gd name="T15" fmla="*/ 0 h 166"/>
              <a:gd name="T16" fmla="*/ 88 w 88"/>
              <a:gd name="T17" fmla="*/ 30 h 166"/>
              <a:gd name="T18" fmla="*/ 73 w 88"/>
              <a:gd name="T19" fmla="*/ 30 h 166"/>
              <a:gd name="T20" fmla="*/ 30 w 88"/>
              <a:gd name="T21" fmla="*/ 57 h 166"/>
              <a:gd name="T22" fmla="*/ 30 w 88"/>
              <a:gd name="T23" fmla="*/ 166 h 166"/>
              <a:gd name="T24" fmla="*/ 0 w 88"/>
              <a:gd name="T25" fmla="*/ 166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 h="166">
                <a:moveTo>
                  <a:pt x="0" y="166"/>
                </a:moveTo>
                <a:lnTo>
                  <a:pt x="0" y="166"/>
                </a:lnTo>
                <a:lnTo>
                  <a:pt x="0" y="0"/>
                </a:lnTo>
                <a:lnTo>
                  <a:pt x="30" y="0"/>
                </a:lnTo>
                <a:lnTo>
                  <a:pt x="30" y="32"/>
                </a:lnTo>
                <a:lnTo>
                  <a:pt x="31" y="32"/>
                </a:lnTo>
                <a:cubicBezTo>
                  <a:pt x="37" y="15"/>
                  <a:pt x="52" y="0"/>
                  <a:pt x="78" y="0"/>
                </a:cubicBezTo>
                <a:lnTo>
                  <a:pt x="88" y="0"/>
                </a:lnTo>
                <a:lnTo>
                  <a:pt x="88" y="30"/>
                </a:lnTo>
                <a:lnTo>
                  <a:pt x="73" y="30"/>
                </a:lnTo>
                <a:cubicBezTo>
                  <a:pt x="46" y="30"/>
                  <a:pt x="30" y="41"/>
                  <a:pt x="30" y="57"/>
                </a:cubicBezTo>
                <a:lnTo>
                  <a:pt x="30" y="166"/>
                </a:lnTo>
                <a:lnTo>
                  <a:pt x="0" y="166"/>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58" name="Freeform 456">
            <a:extLst>
              <a:ext uri="{FF2B5EF4-FFF2-40B4-BE49-F238E27FC236}">
                <a16:creationId xmlns:a16="http://schemas.microsoft.com/office/drawing/2014/main" id="{DB91E15B-47DA-4342-8ECE-355D1DD8B195}"/>
              </a:ext>
            </a:extLst>
          </p:cNvPr>
          <p:cNvSpPr>
            <a:spLocks/>
          </p:cNvSpPr>
          <p:nvPr/>
        </p:nvSpPr>
        <p:spPr bwMode="auto">
          <a:xfrm>
            <a:off x="1437289" y="3953976"/>
            <a:ext cx="64290" cy="46432"/>
          </a:xfrm>
          <a:custGeom>
            <a:avLst/>
            <a:gdLst>
              <a:gd name="T0" fmla="*/ 0 w 230"/>
              <a:gd name="T1" fmla="*/ 170 h 170"/>
              <a:gd name="T2" fmla="*/ 0 w 230"/>
              <a:gd name="T3" fmla="*/ 170 h 170"/>
              <a:gd name="T4" fmla="*/ 0 w 230"/>
              <a:gd name="T5" fmla="*/ 4 h 170"/>
              <a:gd name="T6" fmla="*/ 30 w 230"/>
              <a:gd name="T7" fmla="*/ 4 h 170"/>
              <a:gd name="T8" fmla="*/ 30 w 230"/>
              <a:gd name="T9" fmla="*/ 31 h 170"/>
              <a:gd name="T10" fmla="*/ 31 w 230"/>
              <a:gd name="T11" fmla="*/ 31 h 170"/>
              <a:gd name="T12" fmla="*/ 76 w 230"/>
              <a:gd name="T13" fmla="*/ 0 h 170"/>
              <a:gd name="T14" fmla="*/ 126 w 230"/>
              <a:gd name="T15" fmla="*/ 34 h 170"/>
              <a:gd name="T16" fmla="*/ 126 w 230"/>
              <a:gd name="T17" fmla="*/ 34 h 170"/>
              <a:gd name="T18" fmla="*/ 177 w 230"/>
              <a:gd name="T19" fmla="*/ 0 h 170"/>
              <a:gd name="T20" fmla="*/ 230 w 230"/>
              <a:gd name="T21" fmla="*/ 64 h 170"/>
              <a:gd name="T22" fmla="*/ 230 w 230"/>
              <a:gd name="T23" fmla="*/ 170 h 170"/>
              <a:gd name="T24" fmla="*/ 200 w 230"/>
              <a:gd name="T25" fmla="*/ 170 h 170"/>
              <a:gd name="T26" fmla="*/ 200 w 230"/>
              <a:gd name="T27" fmla="*/ 68 h 170"/>
              <a:gd name="T28" fmla="*/ 167 w 230"/>
              <a:gd name="T29" fmla="*/ 26 h 170"/>
              <a:gd name="T30" fmla="*/ 130 w 230"/>
              <a:gd name="T31" fmla="*/ 56 h 170"/>
              <a:gd name="T32" fmla="*/ 130 w 230"/>
              <a:gd name="T33" fmla="*/ 170 h 170"/>
              <a:gd name="T34" fmla="*/ 100 w 230"/>
              <a:gd name="T35" fmla="*/ 170 h 170"/>
              <a:gd name="T36" fmla="*/ 100 w 230"/>
              <a:gd name="T37" fmla="*/ 68 h 170"/>
              <a:gd name="T38" fmla="*/ 67 w 230"/>
              <a:gd name="T39" fmla="*/ 26 h 170"/>
              <a:gd name="T40" fmla="*/ 30 w 230"/>
              <a:gd name="T41" fmla="*/ 56 h 170"/>
              <a:gd name="T42" fmla="*/ 30 w 230"/>
              <a:gd name="T43" fmla="*/ 170 h 170"/>
              <a:gd name="T44" fmla="*/ 0 w 230"/>
              <a:gd name="T45" fmla="*/ 1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30" h="170">
                <a:moveTo>
                  <a:pt x="0" y="170"/>
                </a:moveTo>
                <a:lnTo>
                  <a:pt x="0" y="170"/>
                </a:lnTo>
                <a:lnTo>
                  <a:pt x="0" y="4"/>
                </a:lnTo>
                <a:lnTo>
                  <a:pt x="30" y="4"/>
                </a:lnTo>
                <a:lnTo>
                  <a:pt x="30" y="31"/>
                </a:lnTo>
                <a:lnTo>
                  <a:pt x="31" y="31"/>
                </a:lnTo>
                <a:cubicBezTo>
                  <a:pt x="38" y="14"/>
                  <a:pt x="54" y="0"/>
                  <a:pt x="76" y="0"/>
                </a:cubicBezTo>
                <a:cubicBezTo>
                  <a:pt x="98" y="0"/>
                  <a:pt x="117" y="10"/>
                  <a:pt x="126" y="34"/>
                </a:cubicBezTo>
                <a:lnTo>
                  <a:pt x="126" y="34"/>
                </a:lnTo>
                <a:cubicBezTo>
                  <a:pt x="133" y="16"/>
                  <a:pt x="149" y="0"/>
                  <a:pt x="177" y="0"/>
                </a:cubicBezTo>
                <a:cubicBezTo>
                  <a:pt x="210" y="0"/>
                  <a:pt x="230" y="23"/>
                  <a:pt x="230" y="64"/>
                </a:cubicBezTo>
                <a:lnTo>
                  <a:pt x="230" y="170"/>
                </a:lnTo>
                <a:lnTo>
                  <a:pt x="200" y="170"/>
                </a:lnTo>
                <a:lnTo>
                  <a:pt x="200" y="68"/>
                </a:lnTo>
                <a:cubicBezTo>
                  <a:pt x="200" y="40"/>
                  <a:pt x="190" y="26"/>
                  <a:pt x="167" y="26"/>
                </a:cubicBezTo>
                <a:cubicBezTo>
                  <a:pt x="148" y="26"/>
                  <a:pt x="130" y="36"/>
                  <a:pt x="130" y="56"/>
                </a:cubicBezTo>
                <a:lnTo>
                  <a:pt x="130" y="170"/>
                </a:lnTo>
                <a:lnTo>
                  <a:pt x="100" y="170"/>
                </a:lnTo>
                <a:lnTo>
                  <a:pt x="100" y="68"/>
                </a:lnTo>
                <a:cubicBezTo>
                  <a:pt x="100" y="40"/>
                  <a:pt x="90" y="26"/>
                  <a:pt x="67" y="26"/>
                </a:cubicBezTo>
                <a:cubicBezTo>
                  <a:pt x="48" y="26"/>
                  <a:pt x="30" y="36"/>
                  <a:pt x="30" y="56"/>
                </a:cubicBezTo>
                <a:lnTo>
                  <a:pt x="30" y="170"/>
                </a:lnTo>
                <a:lnTo>
                  <a:pt x="0" y="170"/>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59" name="Freeform 457">
            <a:extLst>
              <a:ext uri="{FF2B5EF4-FFF2-40B4-BE49-F238E27FC236}">
                <a16:creationId xmlns:a16="http://schemas.microsoft.com/office/drawing/2014/main" id="{34439AB0-3428-4E8C-BAA4-B985E60633C0}"/>
              </a:ext>
            </a:extLst>
          </p:cNvPr>
          <p:cNvSpPr>
            <a:spLocks noEditPoints="1"/>
          </p:cNvSpPr>
          <p:nvPr/>
        </p:nvSpPr>
        <p:spPr bwMode="auto">
          <a:xfrm>
            <a:off x="1534914" y="3937309"/>
            <a:ext cx="53575" cy="64290"/>
          </a:xfrm>
          <a:custGeom>
            <a:avLst/>
            <a:gdLst>
              <a:gd name="T0" fmla="*/ 49 w 195"/>
              <a:gd name="T1" fmla="*/ 52 h 231"/>
              <a:gd name="T2" fmla="*/ 49 w 195"/>
              <a:gd name="T3" fmla="*/ 52 h 231"/>
              <a:gd name="T4" fmla="*/ 49 w 195"/>
              <a:gd name="T5" fmla="*/ 55 h 231"/>
              <a:gd name="T6" fmla="*/ 70 w 195"/>
              <a:gd name="T7" fmla="*/ 93 h 231"/>
              <a:gd name="T8" fmla="*/ 107 w 195"/>
              <a:gd name="T9" fmla="*/ 53 h 231"/>
              <a:gd name="T10" fmla="*/ 107 w 195"/>
              <a:gd name="T11" fmla="*/ 49 h 231"/>
              <a:gd name="T12" fmla="*/ 78 w 195"/>
              <a:gd name="T13" fmla="*/ 24 h 231"/>
              <a:gd name="T14" fmla="*/ 49 w 195"/>
              <a:gd name="T15" fmla="*/ 52 h 231"/>
              <a:gd name="T16" fmla="*/ 118 w 195"/>
              <a:gd name="T17" fmla="*/ 184 h 231"/>
              <a:gd name="T18" fmla="*/ 118 w 195"/>
              <a:gd name="T19" fmla="*/ 184 h 231"/>
              <a:gd name="T20" fmla="*/ 61 w 195"/>
              <a:gd name="T21" fmla="*/ 123 h 231"/>
              <a:gd name="T22" fmla="*/ 30 w 195"/>
              <a:gd name="T23" fmla="*/ 164 h 231"/>
              <a:gd name="T24" fmla="*/ 30 w 195"/>
              <a:gd name="T25" fmla="*/ 169 h 231"/>
              <a:gd name="T26" fmla="*/ 73 w 195"/>
              <a:gd name="T27" fmla="*/ 205 h 231"/>
              <a:gd name="T28" fmla="*/ 118 w 195"/>
              <a:gd name="T29" fmla="*/ 184 h 231"/>
              <a:gd name="T30" fmla="*/ 135 w 195"/>
              <a:gd name="T31" fmla="*/ 202 h 231"/>
              <a:gd name="T32" fmla="*/ 135 w 195"/>
              <a:gd name="T33" fmla="*/ 202 h 231"/>
              <a:gd name="T34" fmla="*/ 70 w 195"/>
              <a:gd name="T35" fmla="*/ 231 h 231"/>
              <a:gd name="T36" fmla="*/ 0 w 195"/>
              <a:gd name="T37" fmla="*/ 169 h 231"/>
              <a:gd name="T38" fmla="*/ 45 w 195"/>
              <a:gd name="T39" fmla="*/ 106 h 231"/>
              <a:gd name="T40" fmla="*/ 20 w 195"/>
              <a:gd name="T41" fmla="*/ 53 h 231"/>
              <a:gd name="T42" fmla="*/ 80 w 195"/>
              <a:gd name="T43" fmla="*/ 0 h 231"/>
              <a:gd name="T44" fmla="*/ 135 w 195"/>
              <a:gd name="T45" fmla="*/ 48 h 231"/>
              <a:gd name="T46" fmla="*/ 86 w 195"/>
              <a:gd name="T47" fmla="*/ 110 h 231"/>
              <a:gd name="T48" fmla="*/ 133 w 195"/>
              <a:gd name="T49" fmla="*/ 160 h 231"/>
              <a:gd name="T50" fmla="*/ 143 w 195"/>
              <a:gd name="T51" fmla="*/ 108 h 231"/>
              <a:gd name="T52" fmla="*/ 189 w 195"/>
              <a:gd name="T53" fmla="*/ 108 h 231"/>
              <a:gd name="T54" fmla="*/ 189 w 195"/>
              <a:gd name="T55" fmla="*/ 133 h 231"/>
              <a:gd name="T56" fmla="*/ 167 w 195"/>
              <a:gd name="T57" fmla="*/ 133 h 231"/>
              <a:gd name="T58" fmla="*/ 151 w 195"/>
              <a:gd name="T59" fmla="*/ 180 h 231"/>
              <a:gd name="T60" fmla="*/ 195 w 195"/>
              <a:gd name="T61" fmla="*/ 227 h 231"/>
              <a:gd name="T62" fmla="*/ 157 w 195"/>
              <a:gd name="T63" fmla="*/ 227 h 231"/>
              <a:gd name="T64" fmla="*/ 135 w 195"/>
              <a:gd name="T65" fmla="*/ 20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5" h="231">
                <a:moveTo>
                  <a:pt x="49" y="52"/>
                </a:moveTo>
                <a:lnTo>
                  <a:pt x="49" y="52"/>
                </a:lnTo>
                <a:lnTo>
                  <a:pt x="49" y="55"/>
                </a:lnTo>
                <a:cubicBezTo>
                  <a:pt x="49" y="67"/>
                  <a:pt x="57" y="79"/>
                  <a:pt x="70" y="93"/>
                </a:cubicBezTo>
                <a:cubicBezTo>
                  <a:pt x="89" y="82"/>
                  <a:pt x="107" y="69"/>
                  <a:pt x="107" y="53"/>
                </a:cubicBezTo>
                <a:lnTo>
                  <a:pt x="107" y="49"/>
                </a:lnTo>
                <a:cubicBezTo>
                  <a:pt x="107" y="33"/>
                  <a:pt x="94" y="24"/>
                  <a:pt x="78" y="24"/>
                </a:cubicBezTo>
                <a:cubicBezTo>
                  <a:pt x="62" y="24"/>
                  <a:pt x="49" y="36"/>
                  <a:pt x="49" y="52"/>
                </a:cubicBezTo>
                <a:close/>
                <a:moveTo>
                  <a:pt x="118" y="184"/>
                </a:moveTo>
                <a:lnTo>
                  <a:pt x="118" y="184"/>
                </a:lnTo>
                <a:lnTo>
                  <a:pt x="61" y="123"/>
                </a:lnTo>
                <a:cubicBezTo>
                  <a:pt x="44" y="132"/>
                  <a:pt x="30" y="142"/>
                  <a:pt x="30" y="164"/>
                </a:cubicBezTo>
                <a:lnTo>
                  <a:pt x="30" y="169"/>
                </a:lnTo>
                <a:cubicBezTo>
                  <a:pt x="30" y="191"/>
                  <a:pt x="47" y="205"/>
                  <a:pt x="73" y="205"/>
                </a:cubicBezTo>
                <a:cubicBezTo>
                  <a:pt x="93" y="205"/>
                  <a:pt x="107" y="197"/>
                  <a:pt x="118" y="184"/>
                </a:cubicBezTo>
                <a:close/>
                <a:moveTo>
                  <a:pt x="135" y="202"/>
                </a:moveTo>
                <a:lnTo>
                  <a:pt x="135" y="202"/>
                </a:lnTo>
                <a:cubicBezTo>
                  <a:pt x="125" y="213"/>
                  <a:pt x="105" y="231"/>
                  <a:pt x="70" y="231"/>
                </a:cubicBezTo>
                <a:cubicBezTo>
                  <a:pt x="24" y="231"/>
                  <a:pt x="0" y="203"/>
                  <a:pt x="0" y="169"/>
                </a:cubicBezTo>
                <a:cubicBezTo>
                  <a:pt x="0" y="136"/>
                  <a:pt x="22" y="119"/>
                  <a:pt x="45" y="106"/>
                </a:cubicBezTo>
                <a:cubicBezTo>
                  <a:pt x="30" y="90"/>
                  <a:pt x="20" y="73"/>
                  <a:pt x="20" y="53"/>
                </a:cubicBezTo>
                <a:cubicBezTo>
                  <a:pt x="20" y="23"/>
                  <a:pt x="44" y="0"/>
                  <a:pt x="80" y="0"/>
                </a:cubicBezTo>
                <a:cubicBezTo>
                  <a:pt x="112" y="0"/>
                  <a:pt x="135" y="19"/>
                  <a:pt x="135" y="48"/>
                </a:cubicBezTo>
                <a:cubicBezTo>
                  <a:pt x="135" y="77"/>
                  <a:pt x="113" y="94"/>
                  <a:pt x="86" y="110"/>
                </a:cubicBezTo>
                <a:lnTo>
                  <a:pt x="133" y="160"/>
                </a:lnTo>
                <a:cubicBezTo>
                  <a:pt x="139" y="144"/>
                  <a:pt x="142" y="126"/>
                  <a:pt x="143" y="108"/>
                </a:cubicBezTo>
                <a:lnTo>
                  <a:pt x="189" y="108"/>
                </a:lnTo>
                <a:lnTo>
                  <a:pt x="189" y="133"/>
                </a:lnTo>
                <a:lnTo>
                  <a:pt x="167" y="133"/>
                </a:lnTo>
                <a:cubicBezTo>
                  <a:pt x="163" y="151"/>
                  <a:pt x="158" y="167"/>
                  <a:pt x="151" y="180"/>
                </a:cubicBezTo>
                <a:lnTo>
                  <a:pt x="195" y="227"/>
                </a:lnTo>
                <a:lnTo>
                  <a:pt x="157" y="227"/>
                </a:lnTo>
                <a:lnTo>
                  <a:pt x="135" y="202"/>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60" name="Freeform 458">
            <a:extLst>
              <a:ext uri="{FF2B5EF4-FFF2-40B4-BE49-F238E27FC236}">
                <a16:creationId xmlns:a16="http://schemas.microsoft.com/office/drawing/2014/main" id="{920D8F60-04D4-47FF-9B21-993F903E7126}"/>
              </a:ext>
            </a:extLst>
          </p:cNvPr>
          <p:cNvSpPr>
            <a:spLocks/>
          </p:cNvSpPr>
          <p:nvPr/>
        </p:nvSpPr>
        <p:spPr bwMode="auto">
          <a:xfrm>
            <a:off x="846778" y="4044458"/>
            <a:ext cx="46432" cy="61908"/>
          </a:xfrm>
          <a:custGeom>
            <a:avLst/>
            <a:gdLst>
              <a:gd name="T0" fmla="*/ 138 w 169"/>
              <a:gd name="T1" fmla="*/ 120 h 224"/>
              <a:gd name="T2" fmla="*/ 138 w 169"/>
              <a:gd name="T3" fmla="*/ 120 h 224"/>
              <a:gd name="T4" fmla="*/ 31 w 169"/>
              <a:gd name="T5" fmla="*/ 120 h 224"/>
              <a:gd name="T6" fmla="*/ 31 w 169"/>
              <a:gd name="T7" fmla="*/ 224 h 224"/>
              <a:gd name="T8" fmla="*/ 0 w 169"/>
              <a:gd name="T9" fmla="*/ 224 h 224"/>
              <a:gd name="T10" fmla="*/ 0 w 169"/>
              <a:gd name="T11" fmla="*/ 0 h 224"/>
              <a:gd name="T12" fmla="*/ 31 w 169"/>
              <a:gd name="T13" fmla="*/ 0 h 224"/>
              <a:gd name="T14" fmla="*/ 31 w 169"/>
              <a:gd name="T15" fmla="*/ 93 h 224"/>
              <a:gd name="T16" fmla="*/ 138 w 169"/>
              <a:gd name="T17" fmla="*/ 93 h 224"/>
              <a:gd name="T18" fmla="*/ 138 w 169"/>
              <a:gd name="T19" fmla="*/ 0 h 224"/>
              <a:gd name="T20" fmla="*/ 169 w 169"/>
              <a:gd name="T21" fmla="*/ 0 h 224"/>
              <a:gd name="T22" fmla="*/ 169 w 169"/>
              <a:gd name="T23" fmla="*/ 224 h 224"/>
              <a:gd name="T24" fmla="*/ 138 w 169"/>
              <a:gd name="T25" fmla="*/ 224 h 224"/>
              <a:gd name="T26" fmla="*/ 138 w 169"/>
              <a:gd name="T27" fmla="*/ 12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224">
                <a:moveTo>
                  <a:pt x="138" y="120"/>
                </a:moveTo>
                <a:lnTo>
                  <a:pt x="138" y="120"/>
                </a:lnTo>
                <a:lnTo>
                  <a:pt x="31" y="120"/>
                </a:lnTo>
                <a:lnTo>
                  <a:pt x="31" y="224"/>
                </a:lnTo>
                <a:lnTo>
                  <a:pt x="0" y="224"/>
                </a:lnTo>
                <a:lnTo>
                  <a:pt x="0" y="0"/>
                </a:lnTo>
                <a:lnTo>
                  <a:pt x="31" y="0"/>
                </a:lnTo>
                <a:lnTo>
                  <a:pt x="31" y="93"/>
                </a:lnTo>
                <a:lnTo>
                  <a:pt x="138" y="93"/>
                </a:lnTo>
                <a:lnTo>
                  <a:pt x="138" y="0"/>
                </a:lnTo>
                <a:lnTo>
                  <a:pt x="169" y="0"/>
                </a:lnTo>
                <a:lnTo>
                  <a:pt x="169" y="224"/>
                </a:lnTo>
                <a:lnTo>
                  <a:pt x="138" y="224"/>
                </a:lnTo>
                <a:lnTo>
                  <a:pt x="138" y="120"/>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62" name="Freeform 459">
            <a:extLst>
              <a:ext uri="{FF2B5EF4-FFF2-40B4-BE49-F238E27FC236}">
                <a16:creationId xmlns:a16="http://schemas.microsoft.com/office/drawing/2014/main" id="{AF00D069-3424-41C6-B763-C09F4155086F}"/>
              </a:ext>
            </a:extLst>
          </p:cNvPr>
          <p:cNvSpPr>
            <a:spLocks noEditPoints="1"/>
          </p:cNvSpPr>
          <p:nvPr/>
        </p:nvSpPr>
        <p:spPr bwMode="auto">
          <a:xfrm>
            <a:off x="905114" y="4058744"/>
            <a:ext cx="40479" cy="48813"/>
          </a:xfrm>
          <a:custGeom>
            <a:avLst/>
            <a:gdLst>
              <a:gd name="T0" fmla="*/ 102 w 150"/>
              <a:gd name="T1" fmla="*/ 121 h 174"/>
              <a:gd name="T2" fmla="*/ 102 w 150"/>
              <a:gd name="T3" fmla="*/ 121 h 174"/>
              <a:gd name="T4" fmla="*/ 102 w 150"/>
              <a:gd name="T5" fmla="*/ 95 h 174"/>
              <a:gd name="T6" fmla="*/ 70 w 150"/>
              <a:gd name="T7" fmla="*/ 95 h 174"/>
              <a:gd name="T8" fmla="*/ 31 w 150"/>
              <a:gd name="T9" fmla="*/ 119 h 174"/>
              <a:gd name="T10" fmla="*/ 31 w 150"/>
              <a:gd name="T11" fmla="*/ 126 h 174"/>
              <a:gd name="T12" fmla="*/ 61 w 150"/>
              <a:gd name="T13" fmla="*/ 150 h 174"/>
              <a:gd name="T14" fmla="*/ 102 w 150"/>
              <a:gd name="T15" fmla="*/ 121 h 174"/>
              <a:gd name="T16" fmla="*/ 133 w 150"/>
              <a:gd name="T17" fmla="*/ 170 h 174"/>
              <a:gd name="T18" fmla="*/ 133 w 150"/>
              <a:gd name="T19" fmla="*/ 170 h 174"/>
              <a:gd name="T20" fmla="*/ 104 w 150"/>
              <a:gd name="T21" fmla="*/ 142 h 174"/>
              <a:gd name="T22" fmla="*/ 102 w 150"/>
              <a:gd name="T23" fmla="*/ 142 h 174"/>
              <a:gd name="T24" fmla="*/ 54 w 150"/>
              <a:gd name="T25" fmla="*/ 174 h 174"/>
              <a:gd name="T26" fmla="*/ 0 w 150"/>
              <a:gd name="T27" fmla="*/ 124 h 174"/>
              <a:gd name="T28" fmla="*/ 70 w 150"/>
              <a:gd name="T29" fmla="*/ 75 h 174"/>
              <a:gd name="T30" fmla="*/ 102 w 150"/>
              <a:gd name="T31" fmla="*/ 75 h 174"/>
              <a:gd name="T32" fmla="*/ 102 w 150"/>
              <a:gd name="T33" fmla="*/ 60 h 174"/>
              <a:gd name="T34" fmla="*/ 65 w 150"/>
              <a:gd name="T35" fmla="*/ 25 h 174"/>
              <a:gd name="T36" fmla="*/ 24 w 150"/>
              <a:gd name="T37" fmla="*/ 49 h 174"/>
              <a:gd name="T38" fmla="*/ 6 w 150"/>
              <a:gd name="T39" fmla="*/ 32 h 174"/>
              <a:gd name="T40" fmla="*/ 67 w 150"/>
              <a:gd name="T41" fmla="*/ 0 h 174"/>
              <a:gd name="T42" fmla="*/ 131 w 150"/>
              <a:gd name="T43" fmla="*/ 57 h 174"/>
              <a:gd name="T44" fmla="*/ 131 w 150"/>
              <a:gd name="T45" fmla="*/ 144 h 174"/>
              <a:gd name="T46" fmla="*/ 150 w 150"/>
              <a:gd name="T47" fmla="*/ 144 h 174"/>
              <a:gd name="T48" fmla="*/ 150 w 150"/>
              <a:gd name="T49" fmla="*/ 170 h 174"/>
              <a:gd name="T50" fmla="*/ 133 w 150"/>
              <a:gd name="T51" fmla="*/ 17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0" h="174">
                <a:moveTo>
                  <a:pt x="102" y="121"/>
                </a:moveTo>
                <a:lnTo>
                  <a:pt x="102" y="121"/>
                </a:lnTo>
                <a:lnTo>
                  <a:pt x="102" y="95"/>
                </a:lnTo>
                <a:lnTo>
                  <a:pt x="70" y="95"/>
                </a:lnTo>
                <a:cubicBezTo>
                  <a:pt x="43" y="95"/>
                  <a:pt x="31" y="104"/>
                  <a:pt x="31" y="119"/>
                </a:cubicBezTo>
                <a:lnTo>
                  <a:pt x="31" y="126"/>
                </a:lnTo>
                <a:cubicBezTo>
                  <a:pt x="31" y="141"/>
                  <a:pt x="43" y="150"/>
                  <a:pt x="61" y="150"/>
                </a:cubicBezTo>
                <a:cubicBezTo>
                  <a:pt x="84" y="150"/>
                  <a:pt x="102" y="138"/>
                  <a:pt x="102" y="121"/>
                </a:cubicBezTo>
                <a:close/>
                <a:moveTo>
                  <a:pt x="133" y="170"/>
                </a:moveTo>
                <a:lnTo>
                  <a:pt x="133" y="170"/>
                </a:lnTo>
                <a:cubicBezTo>
                  <a:pt x="115" y="170"/>
                  <a:pt x="106" y="158"/>
                  <a:pt x="104" y="142"/>
                </a:cubicBezTo>
                <a:lnTo>
                  <a:pt x="102" y="142"/>
                </a:lnTo>
                <a:cubicBezTo>
                  <a:pt x="96" y="163"/>
                  <a:pt x="78" y="174"/>
                  <a:pt x="54" y="174"/>
                </a:cubicBezTo>
                <a:cubicBezTo>
                  <a:pt x="20" y="174"/>
                  <a:pt x="0" y="154"/>
                  <a:pt x="0" y="124"/>
                </a:cubicBezTo>
                <a:cubicBezTo>
                  <a:pt x="0" y="92"/>
                  <a:pt x="23" y="75"/>
                  <a:pt x="70" y="75"/>
                </a:cubicBezTo>
                <a:lnTo>
                  <a:pt x="102" y="75"/>
                </a:lnTo>
                <a:lnTo>
                  <a:pt x="102" y="60"/>
                </a:lnTo>
                <a:cubicBezTo>
                  <a:pt x="102" y="38"/>
                  <a:pt x="90" y="25"/>
                  <a:pt x="65" y="25"/>
                </a:cubicBezTo>
                <a:cubicBezTo>
                  <a:pt x="45" y="25"/>
                  <a:pt x="33" y="35"/>
                  <a:pt x="24" y="49"/>
                </a:cubicBezTo>
                <a:lnTo>
                  <a:pt x="6" y="32"/>
                </a:lnTo>
                <a:cubicBezTo>
                  <a:pt x="16" y="15"/>
                  <a:pt x="36" y="0"/>
                  <a:pt x="67" y="0"/>
                </a:cubicBezTo>
                <a:cubicBezTo>
                  <a:pt x="108" y="0"/>
                  <a:pt x="131" y="21"/>
                  <a:pt x="131" y="57"/>
                </a:cubicBezTo>
                <a:lnTo>
                  <a:pt x="131" y="144"/>
                </a:lnTo>
                <a:lnTo>
                  <a:pt x="150" y="144"/>
                </a:lnTo>
                <a:lnTo>
                  <a:pt x="150" y="170"/>
                </a:lnTo>
                <a:lnTo>
                  <a:pt x="133" y="170"/>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63" name="Freeform 460">
            <a:extLst>
              <a:ext uri="{FF2B5EF4-FFF2-40B4-BE49-F238E27FC236}">
                <a16:creationId xmlns:a16="http://schemas.microsoft.com/office/drawing/2014/main" id="{3E78A8A1-80D7-4473-888F-BF60722F604A}"/>
              </a:ext>
            </a:extLst>
          </p:cNvPr>
          <p:cNvSpPr>
            <a:spLocks/>
          </p:cNvSpPr>
          <p:nvPr/>
        </p:nvSpPr>
        <p:spPr bwMode="auto">
          <a:xfrm>
            <a:off x="956308" y="4059935"/>
            <a:ext cx="23811" cy="46432"/>
          </a:xfrm>
          <a:custGeom>
            <a:avLst/>
            <a:gdLst>
              <a:gd name="T0" fmla="*/ 0 w 88"/>
              <a:gd name="T1" fmla="*/ 166 h 166"/>
              <a:gd name="T2" fmla="*/ 0 w 88"/>
              <a:gd name="T3" fmla="*/ 166 h 166"/>
              <a:gd name="T4" fmla="*/ 0 w 88"/>
              <a:gd name="T5" fmla="*/ 0 h 166"/>
              <a:gd name="T6" fmla="*/ 29 w 88"/>
              <a:gd name="T7" fmla="*/ 0 h 166"/>
              <a:gd name="T8" fmla="*/ 29 w 88"/>
              <a:gd name="T9" fmla="*/ 32 h 166"/>
              <a:gd name="T10" fmla="*/ 31 w 88"/>
              <a:gd name="T11" fmla="*/ 32 h 166"/>
              <a:gd name="T12" fmla="*/ 78 w 88"/>
              <a:gd name="T13" fmla="*/ 0 h 166"/>
              <a:gd name="T14" fmla="*/ 88 w 88"/>
              <a:gd name="T15" fmla="*/ 0 h 166"/>
              <a:gd name="T16" fmla="*/ 88 w 88"/>
              <a:gd name="T17" fmla="*/ 30 h 166"/>
              <a:gd name="T18" fmla="*/ 73 w 88"/>
              <a:gd name="T19" fmla="*/ 30 h 166"/>
              <a:gd name="T20" fmla="*/ 29 w 88"/>
              <a:gd name="T21" fmla="*/ 57 h 166"/>
              <a:gd name="T22" fmla="*/ 29 w 88"/>
              <a:gd name="T23" fmla="*/ 166 h 166"/>
              <a:gd name="T24" fmla="*/ 0 w 88"/>
              <a:gd name="T25" fmla="*/ 166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 h="166">
                <a:moveTo>
                  <a:pt x="0" y="166"/>
                </a:moveTo>
                <a:lnTo>
                  <a:pt x="0" y="166"/>
                </a:lnTo>
                <a:lnTo>
                  <a:pt x="0" y="0"/>
                </a:lnTo>
                <a:lnTo>
                  <a:pt x="29" y="0"/>
                </a:lnTo>
                <a:lnTo>
                  <a:pt x="29" y="32"/>
                </a:lnTo>
                <a:lnTo>
                  <a:pt x="31" y="32"/>
                </a:lnTo>
                <a:cubicBezTo>
                  <a:pt x="36" y="15"/>
                  <a:pt x="51" y="0"/>
                  <a:pt x="78" y="0"/>
                </a:cubicBezTo>
                <a:lnTo>
                  <a:pt x="88" y="0"/>
                </a:lnTo>
                <a:lnTo>
                  <a:pt x="88" y="30"/>
                </a:lnTo>
                <a:lnTo>
                  <a:pt x="73" y="30"/>
                </a:lnTo>
                <a:cubicBezTo>
                  <a:pt x="45" y="30"/>
                  <a:pt x="29" y="41"/>
                  <a:pt x="29" y="57"/>
                </a:cubicBezTo>
                <a:lnTo>
                  <a:pt x="29" y="166"/>
                </a:lnTo>
                <a:lnTo>
                  <a:pt x="0" y="166"/>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192" name="Freeform 461">
            <a:extLst>
              <a:ext uri="{FF2B5EF4-FFF2-40B4-BE49-F238E27FC236}">
                <a16:creationId xmlns:a16="http://schemas.microsoft.com/office/drawing/2014/main" id="{7FB732EC-287C-4254-84D9-893E5390EBBB}"/>
              </a:ext>
            </a:extLst>
          </p:cNvPr>
          <p:cNvSpPr>
            <a:spLocks noEditPoints="1"/>
          </p:cNvSpPr>
          <p:nvPr/>
        </p:nvSpPr>
        <p:spPr bwMode="auto">
          <a:xfrm>
            <a:off x="984881" y="4040885"/>
            <a:ext cx="40479" cy="66671"/>
          </a:xfrm>
          <a:custGeom>
            <a:avLst/>
            <a:gdLst>
              <a:gd name="T0" fmla="*/ 116 w 145"/>
              <a:gd name="T1" fmla="*/ 184 h 241"/>
              <a:gd name="T2" fmla="*/ 116 w 145"/>
              <a:gd name="T3" fmla="*/ 184 h 241"/>
              <a:gd name="T4" fmla="*/ 116 w 145"/>
              <a:gd name="T5" fmla="*/ 123 h 241"/>
              <a:gd name="T6" fmla="*/ 75 w 145"/>
              <a:gd name="T7" fmla="*/ 93 h 241"/>
              <a:gd name="T8" fmla="*/ 32 w 145"/>
              <a:gd name="T9" fmla="*/ 140 h 241"/>
              <a:gd name="T10" fmla="*/ 32 w 145"/>
              <a:gd name="T11" fmla="*/ 168 h 241"/>
              <a:gd name="T12" fmla="*/ 75 w 145"/>
              <a:gd name="T13" fmla="*/ 215 h 241"/>
              <a:gd name="T14" fmla="*/ 116 w 145"/>
              <a:gd name="T15" fmla="*/ 184 h 241"/>
              <a:gd name="T16" fmla="*/ 116 w 145"/>
              <a:gd name="T17" fmla="*/ 210 h 241"/>
              <a:gd name="T18" fmla="*/ 116 w 145"/>
              <a:gd name="T19" fmla="*/ 210 h 241"/>
              <a:gd name="T20" fmla="*/ 114 w 145"/>
              <a:gd name="T21" fmla="*/ 210 h 241"/>
              <a:gd name="T22" fmla="*/ 67 w 145"/>
              <a:gd name="T23" fmla="*/ 241 h 241"/>
              <a:gd name="T24" fmla="*/ 0 w 145"/>
              <a:gd name="T25" fmla="*/ 154 h 241"/>
              <a:gd name="T26" fmla="*/ 67 w 145"/>
              <a:gd name="T27" fmla="*/ 67 h 241"/>
              <a:gd name="T28" fmla="*/ 114 w 145"/>
              <a:gd name="T29" fmla="*/ 98 h 241"/>
              <a:gd name="T30" fmla="*/ 116 w 145"/>
              <a:gd name="T31" fmla="*/ 98 h 241"/>
              <a:gd name="T32" fmla="*/ 116 w 145"/>
              <a:gd name="T33" fmla="*/ 0 h 241"/>
              <a:gd name="T34" fmla="*/ 145 w 145"/>
              <a:gd name="T35" fmla="*/ 0 h 241"/>
              <a:gd name="T36" fmla="*/ 145 w 145"/>
              <a:gd name="T37" fmla="*/ 237 h 241"/>
              <a:gd name="T38" fmla="*/ 116 w 145"/>
              <a:gd name="T39" fmla="*/ 237 h 241"/>
              <a:gd name="T40" fmla="*/ 116 w 145"/>
              <a:gd name="T41" fmla="*/ 21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5" h="241">
                <a:moveTo>
                  <a:pt x="116" y="184"/>
                </a:moveTo>
                <a:lnTo>
                  <a:pt x="116" y="184"/>
                </a:lnTo>
                <a:lnTo>
                  <a:pt x="116" y="123"/>
                </a:lnTo>
                <a:cubicBezTo>
                  <a:pt x="116" y="106"/>
                  <a:pt x="98" y="93"/>
                  <a:pt x="75" y="93"/>
                </a:cubicBezTo>
                <a:cubicBezTo>
                  <a:pt x="49" y="93"/>
                  <a:pt x="32" y="112"/>
                  <a:pt x="32" y="140"/>
                </a:cubicBezTo>
                <a:lnTo>
                  <a:pt x="32" y="168"/>
                </a:lnTo>
                <a:cubicBezTo>
                  <a:pt x="32" y="196"/>
                  <a:pt x="49" y="215"/>
                  <a:pt x="75" y="215"/>
                </a:cubicBezTo>
                <a:cubicBezTo>
                  <a:pt x="98" y="215"/>
                  <a:pt x="116" y="202"/>
                  <a:pt x="116" y="184"/>
                </a:cubicBezTo>
                <a:close/>
                <a:moveTo>
                  <a:pt x="116" y="210"/>
                </a:moveTo>
                <a:lnTo>
                  <a:pt x="116" y="210"/>
                </a:lnTo>
                <a:lnTo>
                  <a:pt x="114" y="210"/>
                </a:lnTo>
                <a:cubicBezTo>
                  <a:pt x="107" y="230"/>
                  <a:pt x="89" y="241"/>
                  <a:pt x="67" y="241"/>
                </a:cubicBezTo>
                <a:cubicBezTo>
                  <a:pt x="25" y="241"/>
                  <a:pt x="0" y="208"/>
                  <a:pt x="0" y="154"/>
                </a:cubicBezTo>
                <a:cubicBezTo>
                  <a:pt x="0" y="100"/>
                  <a:pt x="25" y="67"/>
                  <a:pt x="67" y="67"/>
                </a:cubicBezTo>
                <a:cubicBezTo>
                  <a:pt x="89" y="67"/>
                  <a:pt x="107" y="78"/>
                  <a:pt x="114" y="98"/>
                </a:cubicBezTo>
                <a:lnTo>
                  <a:pt x="116" y="98"/>
                </a:lnTo>
                <a:lnTo>
                  <a:pt x="116" y="0"/>
                </a:lnTo>
                <a:lnTo>
                  <a:pt x="145" y="0"/>
                </a:lnTo>
                <a:lnTo>
                  <a:pt x="145" y="237"/>
                </a:lnTo>
                <a:lnTo>
                  <a:pt x="116" y="237"/>
                </a:lnTo>
                <a:lnTo>
                  <a:pt x="116" y="210"/>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193" name="Freeform 462">
            <a:extLst>
              <a:ext uri="{FF2B5EF4-FFF2-40B4-BE49-F238E27FC236}">
                <a16:creationId xmlns:a16="http://schemas.microsoft.com/office/drawing/2014/main" id="{D6B46D0D-58D3-4759-99D9-BA78C939DDBF}"/>
              </a:ext>
            </a:extLst>
          </p:cNvPr>
          <p:cNvSpPr>
            <a:spLocks/>
          </p:cNvSpPr>
          <p:nvPr/>
        </p:nvSpPr>
        <p:spPr bwMode="auto">
          <a:xfrm>
            <a:off x="1034884" y="4059935"/>
            <a:ext cx="64290" cy="46432"/>
          </a:xfrm>
          <a:custGeom>
            <a:avLst/>
            <a:gdLst>
              <a:gd name="T0" fmla="*/ 0 w 232"/>
              <a:gd name="T1" fmla="*/ 0 h 166"/>
              <a:gd name="T2" fmla="*/ 0 w 232"/>
              <a:gd name="T3" fmla="*/ 0 h 166"/>
              <a:gd name="T4" fmla="*/ 29 w 232"/>
              <a:gd name="T5" fmla="*/ 0 h 166"/>
              <a:gd name="T6" fmla="*/ 46 w 232"/>
              <a:gd name="T7" fmla="*/ 71 h 166"/>
              <a:gd name="T8" fmla="*/ 63 w 232"/>
              <a:gd name="T9" fmla="*/ 139 h 166"/>
              <a:gd name="T10" fmla="*/ 63 w 232"/>
              <a:gd name="T11" fmla="*/ 139 h 166"/>
              <a:gd name="T12" fmla="*/ 82 w 232"/>
              <a:gd name="T13" fmla="*/ 71 h 166"/>
              <a:gd name="T14" fmla="*/ 103 w 232"/>
              <a:gd name="T15" fmla="*/ 0 h 166"/>
              <a:gd name="T16" fmla="*/ 129 w 232"/>
              <a:gd name="T17" fmla="*/ 0 h 166"/>
              <a:gd name="T18" fmla="*/ 150 w 232"/>
              <a:gd name="T19" fmla="*/ 71 h 166"/>
              <a:gd name="T20" fmla="*/ 169 w 232"/>
              <a:gd name="T21" fmla="*/ 139 h 166"/>
              <a:gd name="T22" fmla="*/ 170 w 232"/>
              <a:gd name="T23" fmla="*/ 139 h 166"/>
              <a:gd name="T24" fmla="*/ 186 w 232"/>
              <a:gd name="T25" fmla="*/ 71 h 166"/>
              <a:gd name="T26" fmla="*/ 204 w 232"/>
              <a:gd name="T27" fmla="*/ 0 h 166"/>
              <a:gd name="T28" fmla="*/ 232 w 232"/>
              <a:gd name="T29" fmla="*/ 0 h 166"/>
              <a:gd name="T30" fmla="*/ 187 w 232"/>
              <a:gd name="T31" fmla="*/ 166 h 166"/>
              <a:gd name="T32" fmla="*/ 152 w 232"/>
              <a:gd name="T33" fmla="*/ 166 h 166"/>
              <a:gd name="T34" fmla="*/ 130 w 232"/>
              <a:gd name="T35" fmla="*/ 88 h 166"/>
              <a:gd name="T36" fmla="*/ 116 w 232"/>
              <a:gd name="T37" fmla="*/ 39 h 166"/>
              <a:gd name="T38" fmla="*/ 115 w 232"/>
              <a:gd name="T39" fmla="*/ 39 h 166"/>
              <a:gd name="T40" fmla="*/ 101 w 232"/>
              <a:gd name="T41" fmla="*/ 88 h 166"/>
              <a:gd name="T42" fmla="*/ 79 w 232"/>
              <a:gd name="T43" fmla="*/ 166 h 166"/>
              <a:gd name="T44" fmla="*/ 44 w 232"/>
              <a:gd name="T45" fmla="*/ 166 h 166"/>
              <a:gd name="T46" fmla="*/ 0 w 232"/>
              <a:gd name="T47"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2" h="166">
                <a:moveTo>
                  <a:pt x="0" y="0"/>
                </a:moveTo>
                <a:lnTo>
                  <a:pt x="0" y="0"/>
                </a:lnTo>
                <a:lnTo>
                  <a:pt x="29" y="0"/>
                </a:lnTo>
                <a:lnTo>
                  <a:pt x="46" y="71"/>
                </a:lnTo>
                <a:lnTo>
                  <a:pt x="63" y="139"/>
                </a:lnTo>
                <a:lnTo>
                  <a:pt x="63" y="139"/>
                </a:lnTo>
                <a:lnTo>
                  <a:pt x="82" y="71"/>
                </a:lnTo>
                <a:lnTo>
                  <a:pt x="103" y="0"/>
                </a:lnTo>
                <a:lnTo>
                  <a:pt x="129" y="0"/>
                </a:lnTo>
                <a:lnTo>
                  <a:pt x="150" y="71"/>
                </a:lnTo>
                <a:lnTo>
                  <a:pt x="169" y="139"/>
                </a:lnTo>
                <a:lnTo>
                  <a:pt x="170" y="139"/>
                </a:lnTo>
                <a:lnTo>
                  <a:pt x="186" y="71"/>
                </a:lnTo>
                <a:lnTo>
                  <a:pt x="204" y="0"/>
                </a:lnTo>
                <a:lnTo>
                  <a:pt x="232" y="0"/>
                </a:lnTo>
                <a:lnTo>
                  <a:pt x="187" y="166"/>
                </a:lnTo>
                <a:lnTo>
                  <a:pt x="152" y="166"/>
                </a:lnTo>
                <a:lnTo>
                  <a:pt x="130" y="88"/>
                </a:lnTo>
                <a:lnTo>
                  <a:pt x="116" y="39"/>
                </a:lnTo>
                <a:lnTo>
                  <a:pt x="115" y="39"/>
                </a:lnTo>
                <a:lnTo>
                  <a:pt x="101" y="88"/>
                </a:lnTo>
                <a:lnTo>
                  <a:pt x="79" y="166"/>
                </a:lnTo>
                <a:lnTo>
                  <a:pt x="44" y="166"/>
                </a:lnTo>
                <a:lnTo>
                  <a:pt x="0" y="0"/>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194" name="Freeform 463">
            <a:extLst>
              <a:ext uri="{FF2B5EF4-FFF2-40B4-BE49-F238E27FC236}">
                <a16:creationId xmlns:a16="http://schemas.microsoft.com/office/drawing/2014/main" id="{9D5D63ED-23DD-464B-A8F4-E7D16E642288}"/>
              </a:ext>
            </a:extLst>
          </p:cNvPr>
          <p:cNvSpPr>
            <a:spLocks noEditPoints="1"/>
          </p:cNvSpPr>
          <p:nvPr/>
        </p:nvSpPr>
        <p:spPr bwMode="auto">
          <a:xfrm>
            <a:off x="1103936" y="4058744"/>
            <a:ext cx="41670" cy="48813"/>
          </a:xfrm>
          <a:custGeom>
            <a:avLst/>
            <a:gdLst>
              <a:gd name="T0" fmla="*/ 102 w 150"/>
              <a:gd name="T1" fmla="*/ 121 h 174"/>
              <a:gd name="T2" fmla="*/ 102 w 150"/>
              <a:gd name="T3" fmla="*/ 121 h 174"/>
              <a:gd name="T4" fmla="*/ 102 w 150"/>
              <a:gd name="T5" fmla="*/ 95 h 174"/>
              <a:gd name="T6" fmla="*/ 70 w 150"/>
              <a:gd name="T7" fmla="*/ 95 h 174"/>
              <a:gd name="T8" fmla="*/ 31 w 150"/>
              <a:gd name="T9" fmla="*/ 119 h 174"/>
              <a:gd name="T10" fmla="*/ 31 w 150"/>
              <a:gd name="T11" fmla="*/ 126 h 174"/>
              <a:gd name="T12" fmla="*/ 62 w 150"/>
              <a:gd name="T13" fmla="*/ 150 h 174"/>
              <a:gd name="T14" fmla="*/ 102 w 150"/>
              <a:gd name="T15" fmla="*/ 121 h 174"/>
              <a:gd name="T16" fmla="*/ 134 w 150"/>
              <a:gd name="T17" fmla="*/ 170 h 174"/>
              <a:gd name="T18" fmla="*/ 134 w 150"/>
              <a:gd name="T19" fmla="*/ 170 h 174"/>
              <a:gd name="T20" fmla="*/ 104 w 150"/>
              <a:gd name="T21" fmla="*/ 142 h 174"/>
              <a:gd name="T22" fmla="*/ 103 w 150"/>
              <a:gd name="T23" fmla="*/ 142 h 174"/>
              <a:gd name="T24" fmla="*/ 55 w 150"/>
              <a:gd name="T25" fmla="*/ 174 h 174"/>
              <a:gd name="T26" fmla="*/ 0 w 150"/>
              <a:gd name="T27" fmla="*/ 124 h 174"/>
              <a:gd name="T28" fmla="*/ 71 w 150"/>
              <a:gd name="T29" fmla="*/ 75 h 174"/>
              <a:gd name="T30" fmla="*/ 102 w 150"/>
              <a:gd name="T31" fmla="*/ 75 h 174"/>
              <a:gd name="T32" fmla="*/ 102 w 150"/>
              <a:gd name="T33" fmla="*/ 60 h 174"/>
              <a:gd name="T34" fmla="*/ 65 w 150"/>
              <a:gd name="T35" fmla="*/ 25 h 174"/>
              <a:gd name="T36" fmla="*/ 25 w 150"/>
              <a:gd name="T37" fmla="*/ 49 h 174"/>
              <a:gd name="T38" fmla="*/ 7 w 150"/>
              <a:gd name="T39" fmla="*/ 32 h 174"/>
              <a:gd name="T40" fmla="*/ 67 w 150"/>
              <a:gd name="T41" fmla="*/ 0 h 174"/>
              <a:gd name="T42" fmla="*/ 132 w 150"/>
              <a:gd name="T43" fmla="*/ 57 h 174"/>
              <a:gd name="T44" fmla="*/ 132 w 150"/>
              <a:gd name="T45" fmla="*/ 144 h 174"/>
              <a:gd name="T46" fmla="*/ 150 w 150"/>
              <a:gd name="T47" fmla="*/ 144 h 174"/>
              <a:gd name="T48" fmla="*/ 150 w 150"/>
              <a:gd name="T49" fmla="*/ 170 h 174"/>
              <a:gd name="T50" fmla="*/ 134 w 150"/>
              <a:gd name="T51" fmla="*/ 17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0" h="174">
                <a:moveTo>
                  <a:pt x="102" y="121"/>
                </a:moveTo>
                <a:lnTo>
                  <a:pt x="102" y="121"/>
                </a:lnTo>
                <a:lnTo>
                  <a:pt x="102" y="95"/>
                </a:lnTo>
                <a:lnTo>
                  <a:pt x="70" y="95"/>
                </a:lnTo>
                <a:cubicBezTo>
                  <a:pt x="43" y="95"/>
                  <a:pt x="31" y="104"/>
                  <a:pt x="31" y="119"/>
                </a:cubicBezTo>
                <a:lnTo>
                  <a:pt x="31" y="126"/>
                </a:lnTo>
                <a:cubicBezTo>
                  <a:pt x="31" y="141"/>
                  <a:pt x="43" y="150"/>
                  <a:pt x="62" y="150"/>
                </a:cubicBezTo>
                <a:cubicBezTo>
                  <a:pt x="85" y="150"/>
                  <a:pt x="102" y="138"/>
                  <a:pt x="102" y="121"/>
                </a:cubicBezTo>
                <a:close/>
                <a:moveTo>
                  <a:pt x="134" y="170"/>
                </a:moveTo>
                <a:lnTo>
                  <a:pt x="134" y="170"/>
                </a:lnTo>
                <a:cubicBezTo>
                  <a:pt x="115" y="170"/>
                  <a:pt x="107" y="158"/>
                  <a:pt x="104" y="142"/>
                </a:cubicBezTo>
                <a:lnTo>
                  <a:pt x="103" y="142"/>
                </a:lnTo>
                <a:cubicBezTo>
                  <a:pt x="96" y="163"/>
                  <a:pt x="78" y="174"/>
                  <a:pt x="55" y="174"/>
                </a:cubicBezTo>
                <a:cubicBezTo>
                  <a:pt x="20" y="174"/>
                  <a:pt x="0" y="154"/>
                  <a:pt x="0" y="124"/>
                </a:cubicBezTo>
                <a:cubicBezTo>
                  <a:pt x="0" y="92"/>
                  <a:pt x="23" y="75"/>
                  <a:pt x="71" y="75"/>
                </a:cubicBezTo>
                <a:lnTo>
                  <a:pt x="102" y="75"/>
                </a:lnTo>
                <a:lnTo>
                  <a:pt x="102" y="60"/>
                </a:lnTo>
                <a:cubicBezTo>
                  <a:pt x="102" y="38"/>
                  <a:pt x="90" y="25"/>
                  <a:pt x="65" y="25"/>
                </a:cubicBezTo>
                <a:cubicBezTo>
                  <a:pt x="46" y="25"/>
                  <a:pt x="33" y="35"/>
                  <a:pt x="25" y="49"/>
                </a:cubicBezTo>
                <a:lnTo>
                  <a:pt x="7" y="32"/>
                </a:lnTo>
                <a:cubicBezTo>
                  <a:pt x="17" y="15"/>
                  <a:pt x="36" y="0"/>
                  <a:pt x="67" y="0"/>
                </a:cubicBezTo>
                <a:cubicBezTo>
                  <a:pt x="108" y="0"/>
                  <a:pt x="132" y="21"/>
                  <a:pt x="132" y="57"/>
                </a:cubicBezTo>
                <a:lnTo>
                  <a:pt x="132" y="144"/>
                </a:lnTo>
                <a:lnTo>
                  <a:pt x="150" y="144"/>
                </a:lnTo>
                <a:lnTo>
                  <a:pt x="150" y="170"/>
                </a:lnTo>
                <a:lnTo>
                  <a:pt x="134" y="170"/>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195" name="Freeform 464">
            <a:extLst>
              <a:ext uri="{FF2B5EF4-FFF2-40B4-BE49-F238E27FC236}">
                <a16:creationId xmlns:a16="http://schemas.microsoft.com/office/drawing/2014/main" id="{34742C85-AFF0-4912-A57D-666168D7E7A2}"/>
              </a:ext>
            </a:extLst>
          </p:cNvPr>
          <p:cNvSpPr>
            <a:spLocks/>
          </p:cNvSpPr>
          <p:nvPr/>
        </p:nvSpPr>
        <p:spPr bwMode="auto">
          <a:xfrm>
            <a:off x="1155129" y="4059935"/>
            <a:ext cx="23811" cy="46432"/>
          </a:xfrm>
          <a:custGeom>
            <a:avLst/>
            <a:gdLst>
              <a:gd name="T0" fmla="*/ 0 w 88"/>
              <a:gd name="T1" fmla="*/ 166 h 166"/>
              <a:gd name="T2" fmla="*/ 0 w 88"/>
              <a:gd name="T3" fmla="*/ 166 h 166"/>
              <a:gd name="T4" fmla="*/ 0 w 88"/>
              <a:gd name="T5" fmla="*/ 0 h 166"/>
              <a:gd name="T6" fmla="*/ 30 w 88"/>
              <a:gd name="T7" fmla="*/ 0 h 166"/>
              <a:gd name="T8" fmla="*/ 30 w 88"/>
              <a:gd name="T9" fmla="*/ 32 h 166"/>
              <a:gd name="T10" fmla="*/ 31 w 88"/>
              <a:gd name="T11" fmla="*/ 32 h 166"/>
              <a:gd name="T12" fmla="*/ 78 w 88"/>
              <a:gd name="T13" fmla="*/ 0 h 166"/>
              <a:gd name="T14" fmla="*/ 88 w 88"/>
              <a:gd name="T15" fmla="*/ 0 h 166"/>
              <a:gd name="T16" fmla="*/ 88 w 88"/>
              <a:gd name="T17" fmla="*/ 30 h 166"/>
              <a:gd name="T18" fmla="*/ 73 w 88"/>
              <a:gd name="T19" fmla="*/ 30 h 166"/>
              <a:gd name="T20" fmla="*/ 30 w 88"/>
              <a:gd name="T21" fmla="*/ 57 h 166"/>
              <a:gd name="T22" fmla="*/ 30 w 88"/>
              <a:gd name="T23" fmla="*/ 166 h 166"/>
              <a:gd name="T24" fmla="*/ 0 w 88"/>
              <a:gd name="T25" fmla="*/ 166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 h="166">
                <a:moveTo>
                  <a:pt x="0" y="166"/>
                </a:moveTo>
                <a:lnTo>
                  <a:pt x="0" y="166"/>
                </a:lnTo>
                <a:lnTo>
                  <a:pt x="0" y="0"/>
                </a:lnTo>
                <a:lnTo>
                  <a:pt x="30" y="0"/>
                </a:lnTo>
                <a:lnTo>
                  <a:pt x="30" y="32"/>
                </a:lnTo>
                <a:lnTo>
                  <a:pt x="31" y="32"/>
                </a:lnTo>
                <a:cubicBezTo>
                  <a:pt x="37" y="15"/>
                  <a:pt x="51" y="0"/>
                  <a:pt x="78" y="0"/>
                </a:cubicBezTo>
                <a:lnTo>
                  <a:pt x="88" y="0"/>
                </a:lnTo>
                <a:lnTo>
                  <a:pt x="88" y="30"/>
                </a:lnTo>
                <a:lnTo>
                  <a:pt x="73" y="30"/>
                </a:lnTo>
                <a:cubicBezTo>
                  <a:pt x="46" y="30"/>
                  <a:pt x="30" y="41"/>
                  <a:pt x="30" y="57"/>
                </a:cubicBezTo>
                <a:lnTo>
                  <a:pt x="30" y="166"/>
                </a:lnTo>
                <a:lnTo>
                  <a:pt x="0" y="166"/>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196" name="Freeform 465">
            <a:extLst>
              <a:ext uri="{FF2B5EF4-FFF2-40B4-BE49-F238E27FC236}">
                <a16:creationId xmlns:a16="http://schemas.microsoft.com/office/drawing/2014/main" id="{0E6C2D93-A6FE-42ED-9C0E-DCBF8A1D9167}"/>
              </a:ext>
            </a:extLst>
          </p:cNvPr>
          <p:cNvSpPr>
            <a:spLocks noEditPoints="1"/>
          </p:cNvSpPr>
          <p:nvPr/>
        </p:nvSpPr>
        <p:spPr bwMode="auto">
          <a:xfrm>
            <a:off x="1184893" y="4058744"/>
            <a:ext cx="40479" cy="48813"/>
          </a:xfrm>
          <a:custGeom>
            <a:avLst/>
            <a:gdLst>
              <a:gd name="T0" fmla="*/ 31 w 147"/>
              <a:gd name="T1" fmla="*/ 71 h 174"/>
              <a:gd name="T2" fmla="*/ 31 w 147"/>
              <a:gd name="T3" fmla="*/ 71 h 174"/>
              <a:gd name="T4" fmla="*/ 31 w 147"/>
              <a:gd name="T5" fmla="*/ 73 h 174"/>
              <a:gd name="T6" fmla="*/ 116 w 147"/>
              <a:gd name="T7" fmla="*/ 73 h 174"/>
              <a:gd name="T8" fmla="*/ 116 w 147"/>
              <a:gd name="T9" fmla="*/ 70 h 174"/>
              <a:gd name="T10" fmla="*/ 75 w 147"/>
              <a:gd name="T11" fmla="*/ 24 h 174"/>
              <a:gd name="T12" fmla="*/ 31 w 147"/>
              <a:gd name="T13" fmla="*/ 71 h 174"/>
              <a:gd name="T14" fmla="*/ 0 w 147"/>
              <a:gd name="T15" fmla="*/ 87 h 174"/>
              <a:gd name="T16" fmla="*/ 0 w 147"/>
              <a:gd name="T17" fmla="*/ 87 h 174"/>
              <a:gd name="T18" fmla="*/ 75 w 147"/>
              <a:gd name="T19" fmla="*/ 0 h 174"/>
              <a:gd name="T20" fmla="*/ 147 w 147"/>
              <a:gd name="T21" fmla="*/ 82 h 174"/>
              <a:gd name="T22" fmla="*/ 147 w 147"/>
              <a:gd name="T23" fmla="*/ 94 h 174"/>
              <a:gd name="T24" fmla="*/ 31 w 147"/>
              <a:gd name="T25" fmla="*/ 94 h 174"/>
              <a:gd name="T26" fmla="*/ 31 w 147"/>
              <a:gd name="T27" fmla="*/ 101 h 174"/>
              <a:gd name="T28" fmla="*/ 77 w 147"/>
              <a:gd name="T29" fmla="*/ 148 h 174"/>
              <a:gd name="T30" fmla="*/ 122 w 147"/>
              <a:gd name="T31" fmla="*/ 121 h 174"/>
              <a:gd name="T32" fmla="*/ 141 w 147"/>
              <a:gd name="T33" fmla="*/ 138 h 174"/>
              <a:gd name="T34" fmla="*/ 75 w 147"/>
              <a:gd name="T35" fmla="*/ 174 h 174"/>
              <a:gd name="T36" fmla="*/ 0 w 147"/>
              <a:gd name="T37" fmla="*/ 87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7" h="174">
                <a:moveTo>
                  <a:pt x="31" y="71"/>
                </a:moveTo>
                <a:lnTo>
                  <a:pt x="31" y="71"/>
                </a:lnTo>
                <a:lnTo>
                  <a:pt x="31" y="73"/>
                </a:lnTo>
                <a:lnTo>
                  <a:pt x="116" y="73"/>
                </a:lnTo>
                <a:lnTo>
                  <a:pt x="116" y="70"/>
                </a:lnTo>
                <a:cubicBezTo>
                  <a:pt x="116" y="43"/>
                  <a:pt x="100" y="24"/>
                  <a:pt x="75" y="24"/>
                </a:cubicBezTo>
                <a:cubicBezTo>
                  <a:pt x="49" y="24"/>
                  <a:pt x="31" y="44"/>
                  <a:pt x="31" y="71"/>
                </a:cubicBezTo>
                <a:close/>
                <a:moveTo>
                  <a:pt x="0" y="87"/>
                </a:moveTo>
                <a:lnTo>
                  <a:pt x="0" y="87"/>
                </a:lnTo>
                <a:cubicBezTo>
                  <a:pt x="0" y="34"/>
                  <a:pt x="29" y="0"/>
                  <a:pt x="75" y="0"/>
                </a:cubicBezTo>
                <a:cubicBezTo>
                  <a:pt x="121" y="0"/>
                  <a:pt x="147" y="35"/>
                  <a:pt x="147" y="82"/>
                </a:cubicBezTo>
                <a:lnTo>
                  <a:pt x="147" y="94"/>
                </a:lnTo>
                <a:lnTo>
                  <a:pt x="31" y="94"/>
                </a:lnTo>
                <a:lnTo>
                  <a:pt x="31" y="101"/>
                </a:lnTo>
                <a:cubicBezTo>
                  <a:pt x="31" y="128"/>
                  <a:pt x="48" y="148"/>
                  <a:pt x="77" y="148"/>
                </a:cubicBezTo>
                <a:cubicBezTo>
                  <a:pt x="98" y="148"/>
                  <a:pt x="113" y="138"/>
                  <a:pt x="122" y="121"/>
                </a:cubicBezTo>
                <a:lnTo>
                  <a:pt x="141" y="138"/>
                </a:lnTo>
                <a:cubicBezTo>
                  <a:pt x="130" y="159"/>
                  <a:pt x="106" y="174"/>
                  <a:pt x="75" y="174"/>
                </a:cubicBezTo>
                <a:cubicBezTo>
                  <a:pt x="29" y="174"/>
                  <a:pt x="0" y="139"/>
                  <a:pt x="0" y="87"/>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197" name="Freeform 466">
            <a:extLst>
              <a:ext uri="{FF2B5EF4-FFF2-40B4-BE49-F238E27FC236}">
                <a16:creationId xmlns:a16="http://schemas.microsoft.com/office/drawing/2014/main" id="{5B6C8804-4F6C-4419-B43C-78A5B4FAAD3A}"/>
              </a:ext>
            </a:extLst>
          </p:cNvPr>
          <p:cNvSpPr>
            <a:spLocks/>
          </p:cNvSpPr>
          <p:nvPr/>
        </p:nvSpPr>
        <p:spPr bwMode="auto">
          <a:xfrm>
            <a:off x="1252753" y="4043267"/>
            <a:ext cx="44051" cy="64290"/>
          </a:xfrm>
          <a:custGeom>
            <a:avLst/>
            <a:gdLst>
              <a:gd name="T0" fmla="*/ 0 w 159"/>
              <a:gd name="T1" fmla="*/ 192 h 231"/>
              <a:gd name="T2" fmla="*/ 0 w 159"/>
              <a:gd name="T3" fmla="*/ 192 h 231"/>
              <a:gd name="T4" fmla="*/ 22 w 159"/>
              <a:gd name="T5" fmla="*/ 172 h 231"/>
              <a:gd name="T6" fmla="*/ 82 w 159"/>
              <a:gd name="T7" fmla="*/ 203 h 231"/>
              <a:gd name="T8" fmla="*/ 128 w 159"/>
              <a:gd name="T9" fmla="*/ 164 h 231"/>
              <a:gd name="T10" fmla="*/ 90 w 159"/>
              <a:gd name="T11" fmla="*/ 128 h 231"/>
              <a:gd name="T12" fmla="*/ 71 w 159"/>
              <a:gd name="T13" fmla="*/ 124 h 231"/>
              <a:gd name="T14" fmla="*/ 7 w 159"/>
              <a:gd name="T15" fmla="*/ 62 h 231"/>
              <a:gd name="T16" fmla="*/ 83 w 159"/>
              <a:gd name="T17" fmla="*/ 0 h 231"/>
              <a:gd name="T18" fmla="*/ 158 w 159"/>
              <a:gd name="T19" fmla="*/ 35 h 231"/>
              <a:gd name="T20" fmla="*/ 135 w 159"/>
              <a:gd name="T21" fmla="*/ 53 h 231"/>
              <a:gd name="T22" fmla="*/ 81 w 159"/>
              <a:gd name="T23" fmla="*/ 27 h 231"/>
              <a:gd name="T24" fmla="*/ 38 w 159"/>
              <a:gd name="T25" fmla="*/ 61 h 231"/>
              <a:gd name="T26" fmla="*/ 77 w 159"/>
              <a:gd name="T27" fmla="*/ 95 h 231"/>
              <a:gd name="T28" fmla="*/ 96 w 159"/>
              <a:gd name="T29" fmla="*/ 99 h 231"/>
              <a:gd name="T30" fmla="*/ 159 w 159"/>
              <a:gd name="T31" fmla="*/ 162 h 231"/>
              <a:gd name="T32" fmla="*/ 80 w 159"/>
              <a:gd name="T33" fmla="*/ 231 h 231"/>
              <a:gd name="T34" fmla="*/ 0 w 159"/>
              <a:gd name="T35" fmla="*/ 19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9" h="231">
                <a:moveTo>
                  <a:pt x="0" y="192"/>
                </a:moveTo>
                <a:lnTo>
                  <a:pt x="0" y="192"/>
                </a:lnTo>
                <a:lnTo>
                  <a:pt x="22" y="172"/>
                </a:lnTo>
                <a:cubicBezTo>
                  <a:pt x="38" y="192"/>
                  <a:pt x="57" y="203"/>
                  <a:pt x="82" y="203"/>
                </a:cubicBezTo>
                <a:cubicBezTo>
                  <a:pt x="112" y="203"/>
                  <a:pt x="128" y="188"/>
                  <a:pt x="128" y="164"/>
                </a:cubicBezTo>
                <a:cubicBezTo>
                  <a:pt x="128" y="144"/>
                  <a:pt x="118" y="134"/>
                  <a:pt x="90" y="128"/>
                </a:cubicBezTo>
                <a:lnTo>
                  <a:pt x="71" y="124"/>
                </a:lnTo>
                <a:cubicBezTo>
                  <a:pt x="29" y="116"/>
                  <a:pt x="7" y="97"/>
                  <a:pt x="7" y="62"/>
                </a:cubicBezTo>
                <a:cubicBezTo>
                  <a:pt x="7" y="22"/>
                  <a:pt x="37" y="0"/>
                  <a:pt x="83" y="0"/>
                </a:cubicBezTo>
                <a:cubicBezTo>
                  <a:pt x="117" y="0"/>
                  <a:pt x="141" y="12"/>
                  <a:pt x="158" y="35"/>
                </a:cubicBezTo>
                <a:lnTo>
                  <a:pt x="135" y="53"/>
                </a:lnTo>
                <a:cubicBezTo>
                  <a:pt x="123" y="37"/>
                  <a:pt x="107" y="27"/>
                  <a:pt x="81" y="27"/>
                </a:cubicBezTo>
                <a:cubicBezTo>
                  <a:pt x="54" y="27"/>
                  <a:pt x="38" y="39"/>
                  <a:pt x="38" y="61"/>
                </a:cubicBezTo>
                <a:cubicBezTo>
                  <a:pt x="38" y="80"/>
                  <a:pt x="50" y="89"/>
                  <a:pt x="77" y="95"/>
                </a:cubicBezTo>
                <a:lnTo>
                  <a:pt x="96" y="99"/>
                </a:lnTo>
                <a:cubicBezTo>
                  <a:pt x="140" y="109"/>
                  <a:pt x="159" y="128"/>
                  <a:pt x="159" y="162"/>
                </a:cubicBezTo>
                <a:cubicBezTo>
                  <a:pt x="159" y="204"/>
                  <a:pt x="130" y="231"/>
                  <a:pt x="80" y="231"/>
                </a:cubicBezTo>
                <a:cubicBezTo>
                  <a:pt x="44" y="231"/>
                  <a:pt x="18" y="216"/>
                  <a:pt x="0" y="192"/>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198" name="Freeform 467">
            <a:extLst>
              <a:ext uri="{FF2B5EF4-FFF2-40B4-BE49-F238E27FC236}">
                <a16:creationId xmlns:a16="http://schemas.microsoft.com/office/drawing/2014/main" id="{E9870780-5DBE-4235-8313-578FCAC8C15B}"/>
              </a:ext>
            </a:extLst>
          </p:cNvPr>
          <p:cNvSpPr>
            <a:spLocks noEditPoints="1"/>
          </p:cNvSpPr>
          <p:nvPr/>
        </p:nvSpPr>
        <p:spPr bwMode="auto">
          <a:xfrm>
            <a:off x="1305138" y="4058744"/>
            <a:ext cx="40479" cy="48813"/>
          </a:xfrm>
          <a:custGeom>
            <a:avLst/>
            <a:gdLst>
              <a:gd name="T0" fmla="*/ 31 w 148"/>
              <a:gd name="T1" fmla="*/ 71 h 174"/>
              <a:gd name="T2" fmla="*/ 31 w 148"/>
              <a:gd name="T3" fmla="*/ 71 h 174"/>
              <a:gd name="T4" fmla="*/ 31 w 148"/>
              <a:gd name="T5" fmla="*/ 73 h 174"/>
              <a:gd name="T6" fmla="*/ 116 w 148"/>
              <a:gd name="T7" fmla="*/ 73 h 174"/>
              <a:gd name="T8" fmla="*/ 116 w 148"/>
              <a:gd name="T9" fmla="*/ 70 h 174"/>
              <a:gd name="T10" fmla="*/ 75 w 148"/>
              <a:gd name="T11" fmla="*/ 24 h 174"/>
              <a:gd name="T12" fmla="*/ 31 w 148"/>
              <a:gd name="T13" fmla="*/ 71 h 174"/>
              <a:gd name="T14" fmla="*/ 0 w 148"/>
              <a:gd name="T15" fmla="*/ 87 h 174"/>
              <a:gd name="T16" fmla="*/ 0 w 148"/>
              <a:gd name="T17" fmla="*/ 87 h 174"/>
              <a:gd name="T18" fmla="*/ 75 w 148"/>
              <a:gd name="T19" fmla="*/ 0 h 174"/>
              <a:gd name="T20" fmla="*/ 148 w 148"/>
              <a:gd name="T21" fmla="*/ 82 h 174"/>
              <a:gd name="T22" fmla="*/ 148 w 148"/>
              <a:gd name="T23" fmla="*/ 94 h 174"/>
              <a:gd name="T24" fmla="*/ 31 w 148"/>
              <a:gd name="T25" fmla="*/ 94 h 174"/>
              <a:gd name="T26" fmla="*/ 31 w 148"/>
              <a:gd name="T27" fmla="*/ 101 h 174"/>
              <a:gd name="T28" fmla="*/ 78 w 148"/>
              <a:gd name="T29" fmla="*/ 148 h 174"/>
              <a:gd name="T30" fmla="*/ 122 w 148"/>
              <a:gd name="T31" fmla="*/ 121 h 174"/>
              <a:gd name="T32" fmla="*/ 142 w 148"/>
              <a:gd name="T33" fmla="*/ 138 h 174"/>
              <a:gd name="T34" fmla="*/ 75 w 148"/>
              <a:gd name="T35" fmla="*/ 174 h 174"/>
              <a:gd name="T36" fmla="*/ 0 w 148"/>
              <a:gd name="T37" fmla="*/ 87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8" h="174">
                <a:moveTo>
                  <a:pt x="31" y="71"/>
                </a:moveTo>
                <a:lnTo>
                  <a:pt x="31" y="71"/>
                </a:lnTo>
                <a:lnTo>
                  <a:pt x="31" y="73"/>
                </a:lnTo>
                <a:lnTo>
                  <a:pt x="116" y="73"/>
                </a:lnTo>
                <a:lnTo>
                  <a:pt x="116" y="70"/>
                </a:lnTo>
                <a:cubicBezTo>
                  <a:pt x="116" y="43"/>
                  <a:pt x="100" y="24"/>
                  <a:pt x="75" y="24"/>
                </a:cubicBezTo>
                <a:cubicBezTo>
                  <a:pt x="49" y="24"/>
                  <a:pt x="31" y="44"/>
                  <a:pt x="31" y="71"/>
                </a:cubicBezTo>
                <a:close/>
                <a:moveTo>
                  <a:pt x="0" y="87"/>
                </a:moveTo>
                <a:lnTo>
                  <a:pt x="0" y="87"/>
                </a:lnTo>
                <a:cubicBezTo>
                  <a:pt x="0" y="34"/>
                  <a:pt x="29" y="0"/>
                  <a:pt x="75" y="0"/>
                </a:cubicBezTo>
                <a:cubicBezTo>
                  <a:pt x="121" y="0"/>
                  <a:pt x="148" y="35"/>
                  <a:pt x="148" y="82"/>
                </a:cubicBezTo>
                <a:lnTo>
                  <a:pt x="148" y="94"/>
                </a:lnTo>
                <a:lnTo>
                  <a:pt x="31" y="94"/>
                </a:lnTo>
                <a:lnTo>
                  <a:pt x="31" y="101"/>
                </a:lnTo>
                <a:cubicBezTo>
                  <a:pt x="31" y="128"/>
                  <a:pt x="48" y="148"/>
                  <a:pt x="78" y="148"/>
                </a:cubicBezTo>
                <a:cubicBezTo>
                  <a:pt x="98" y="148"/>
                  <a:pt x="113" y="138"/>
                  <a:pt x="122" y="121"/>
                </a:cubicBezTo>
                <a:lnTo>
                  <a:pt x="142" y="138"/>
                </a:lnTo>
                <a:cubicBezTo>
                  <a:pt x="130" y="159"/>
                  <a:pt x="106" y="174"/>
                  <a:pt x="75" y="174"/>
                </a:cubicBezTo>
                <a:cubicBezTo>
                  <a:pt x="29" y="174"/>
                  <a:pt x="0" y="139"/>
                  <a:pt x="0" y="87"/>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199" name="Freeform 468">
            <a:extLst>
              <a:ext uri="{FF2B5EF4-FFF2-40B4-BE49-F238E27FC236}">
                <a16:creationId xmlns:a16="http://schemas.microsoft.com/office/drawing/2014/main" id="{71186E49-BD94-47B2-9F85-1C751825230A}"/>
              </a:ext>
            </a:extLst>
          </p:cNvPr>
          <p:cNvSpPr>
            <a:spLocks/>
          </p:cNvSpPr>
          <p:nvPr/>
        </p:nvSpPr>
        <p:spPr bwMode="auto">
          <a:xfrm>
            <a:off x="1353951" y="4058744"/>
            <a:ext cx="38097" cy="48813"/>
          </a:xfrm>
          <a:custGeom>
            <a:avLst/>
            <a:gdLst>
              <a:gd name="T0" fmla="*/ 0 w 139"/>
              <a:gd name="T1" fmla="*/ 87 h 174"/>
              <a:gd name="T2" fmla="*/ 0 w 139"/>
              <a:gd name="T3" fmla="*/ 87 h 174"/>
              <a:gd name="T4" fmla="*/ 75 w 139"/>
              <a:gd name="T5" fmla="*/ 0 h 174"/>
              <a:gd name="T6" fmla="*/ 138 w 139"/>
              <a:gd name="T7" fmla="*/ 40 h 174"/>
              <a:gd name="T8" fmla="*/ 113 w 139"/>
              <a:gd name="T9" fmla="*/ 52 h 174"/>
              <a:gd name="T10" fmla="*/ 75 w 139"/>
              <a:gd name="T11" fmla="*/ 26 h 174"/>
              <a:gd name="T12" fmla="*/ 32 w 139"/>
              <a:gd name="T13" fmla="*/ 72 h 174"/>
              <a:gd name="T14" fmla="*/ 32 w 139"/>
              <a:gd name="T15" fmla="*/ 101 h 174"/>
              <a:gd name="T16" fmla="*/ 75 w 139"/>
              <a:gd name="T17" fmla="*/ 148 h 174"/>
              <a:gd name="T18" fmla="*/ 117 w 139"/>
              <a:gd name="T19" fmla="*/ 120 h 174"/>
              <a:gd name="T20" fmla="*/ 139 w 139"/>
              <a:gd name="T21" fmla="*/ 133 h 174"/>
              <a:gd name="T22" fmla="*/ 75 w 139"/>
              <a:gd name="T23" fmla="*/ 174 h 174"/>
              <a:gd name="T24" fmla="*/ 0 w 139"/>
              <a:gd name="T25" fmla="*/ 87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9" h="174">
                <a:moveTo>
                  <a:pt x="0" y="87"/>
                </a:moveTo>
                <a:lnTo>
                  <a:pt x="0" y="87"/>
                </a:lnTo>
                <a:cubicBezTo>
                  <a:pt x="0" y="34"/>
                  <a:pt x="28" y="0"/>
                  <a:pt x="75" y="0"/>
                </a:cubicBezTo>
                <a:cubicBezTo>
                  <a:pt x="108" y="0"/>
                  <a:pt x="128" y="16"/>
                  <a:pt x="138" y="40"/>
                </a:cubicBezTo>
                <a:lnTo>
                  <a:pt x="113" y="52"/>
                </a:lnTo>
                <a:cubicBezTo>
                  <a:pt x="108" y="36"/>
                  <a:pt x="94" y="26"/>
                  <a:pt x="75" y="26"/>
                </a:cubicBezTo>
                <a:cubicBezTo>
                  <a:pt x="47" y="26"/>
                  <a:pt x="32" y="45"/>
                  <a:pt x="32" y="72"/>
                </a:cubicBezTo>
                <a:lnTo>
                  <a:pt x="32" y="101"/>
                </a:lnTo>
                <a:cubicBezTo>
                  <a:pt x="32" y="128"/>
                  <a:pt x="47" y="148"/>
                  <a:pt x="75" y="148"/>
                </a:cubicBezTo>
                <a:cubicBezTo>
                  <a:pt x="95" y="148"/>
                  <a:pt x="109" y="138"/>
                  <a:pt x="117" y="120"/>
                </a:cubicBezTo>
                <a:lnTo>
                  <a:pt x="139" y="133"/>
                </a:lnTo>
                <a:cubicBezTo>
                  <a:pt x="128" y="158"/>
                  <a:pt x="107" y="174"/>
                  <a:pt x="75" y="174"/>
                </a:cubicBezTo>
                <a:cubicBezTo>
                  <a:pt x="28" y="174"/>
                  <a:pt x="0" y="140"/>
                  <a:pt x="0" y="87"/>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200" name="Freeform 469">
            <a:extLst>
              <a:ext uri="{FF2B5EF4-FFF2-40B4-BE49-F238E27FC236}">
                <a16:creationId xmlns:a16="http://schemas.microsoft.com/office/drawing/2014/main" id="{58C3BEBE-8024-4A65-A44D-281C63413C5D}"/>
              </a:ext>
            </a:extLst>
          </p:cNvPr>
          <p:cNvSpPr>
            <a:spLocks/>
          </p:cNvSpPr>
          <p:nvPr/>
        </p:nvSpPr>
        <p:spPr bwMode="auto">
          <a:xfrm>
            <a:off x="1400381" y="4059934"/>
            <a:ext cx="36908" cy="47622"/>
          </a:xfrm>
          <a:custGeom>
            <a:avLst/>
            <a:gdLst>
              <a:gd name="T0" fmla="*/ 103 w 133"/>
              <a:gd name="T1" fmla="*/ 139 h 170"/>
              <a:gd name="T2" fmla="*/ 103 w 133"/>
              <a:gd name="T3" fmla="*/ 139 h 170"/>
              <a:gd name="T4" fmla="*/ 102 w 133"/>
              <a:gd name="T5" fmla="*/ 139 h 170"/>
              <a:gd name="T6" fmla="*/ 55 w 133"/>
              <a:gd name="T7" fmla="*/ 170 h 170"/>
              <a:gd name="T8" fmla="*/ 0 w 133"/>
              <a:gd name="T9" fmla="*/ 106 h 170"/>
              <a:gd name="T10" fmla="*/ 0 w 133"/>
              <a:gd name="T11" fmla="*/ 0 h 170"/>
              <a:gd name="T12" fmla="*/ 30 w 133"/>
              <a:gd name="T13" fmla="*/ 0 h 170"/>
              <a:gd name="T14" fmla="*/ 30 w 133"/>
              <a:gd name="T15" fmla="*/ 101 h 170"/>
              <a:gd name="T16" fmla="*/ 65 w 133"/>
              <a:gd name="T17" fmla="*/ 144 h 170"/>
              <a:gd name="T18" fmla="*/ 103 w 133"/>
              <a:gd name="T19" fmla="*/ 113 h 170"/>
              <a:gd name="T20" fmla="*/ 103 w 133"/>
              <a:gd name="T21" fmla="*/ 0 h 170"/>
              <a:gd name="T22" fmla="*/ 133 w 133"/>
              <a:gd name="T23" fmla="*/ 0 h 170"/>
              <a:gd name="T24" fmla="*/ 133 w 133"/>
              <a:gd name="T25" fmla="*/ 166 h 170"/>
              <a:gd name="T26" fmla="*/ 103 w 133"/>
              <a:gd name="T27" fmla="*/ 166 h 170"/>
              <a:gd name="T28" fmla="*/ 103 w 133"/>
              <a:gd name="T29" fmla="*/ 13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3" h="170">
                <a:moveTo>
                  <a:pt x="103" y="139"/>
                </a:moveTo>
                <a:lnTo>
                  <a:pt x="103" y="139"/>
                </a:lnTo>
                <a:lnTo>
                  <a:pt x="102" y="139"/>
                </a:lnTo>
                <a:cubicBezTo>
                  <a:pt x="96" y="155"/>
                  <a:pt x="83" y="170"/>
                  <a:pt x="55" y="170"/>
                </a:cubicBezTo>
                <a:cubicBezTo>
                  <a:pt x="21" y="170"/>
                  <a:pt x="0" y="146"/>
                  <a:pt x="0" y="106"/>
                </a:cubicBezTo>
                <a:lnTo>
                  <a:pt x="0" y="0"/>
                </a:lnTo>
                <a:lnTo>
                  <a:pt x="30" y="0"/>
                </a:lnTo>
                <a:lnTo>
                  <a:pt x="30" y="101"/>
                </a:lnTo>
                <a:cubicBezTo>
                  <a:pt x="30" y="129"/>
                  <a:pt x="42" y="144"/>
                  <a:pt x="65" y="144"/>
                </a:cubicBezTo>
                <a:cubicBezTo>
                  <a:pt x="84" y="144"/>
                  <a:pt x="103" y="134"/>
                  <a:pt x="103" y="113"/>
                </a:cubicBezTo>
                <a:lnTo>
                  <a:pt x="103" y="0"/>
                </a:lnTo>
                <a:lnTo>
                  <a:pt x="133" y="0"/>
                </a:lnTo>
                <a:lnTo>
                  <a:pt x="133" y="166"/>
                </a:lnTo>
                <a:lnTo>
                  <a:pt x="103" y="166"/>
                </a:lnTo>
                <a:lnTo>
                  <a:pt x="103" y="139"/>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201" name="Freeform 470">
            <a:extLst>
              <a:ext uri="{FF2B5EF4-FFF2-40B4-BE49-F238E27FC236}">
                <a16:creationId xmlns:a16="http://schemas.microsoft.com/office/drawing/2014/main" id="{E871D0A9-E285-44B0-9F0A-CD0C6DCB7F49}"/>
              </a:ext>
            </a:extLst>
          </p:cNvPr>
          <p:cNvSpPr>
            <a:spLocks/>
          </p:cNvSpPr>
          <p:nvPr/>
        </p:nvSpPr>
        <p:spPr bwMode="auto">
          <a:xfrm>
            <a:off x="1451576" y="4059935"/>
            <a:ext cx="25002" cy="46432"/>
          </a:xfrm>
          <a:custGeom>
            <a:avLst/>
            <a:gdLst>
              <a:gd name="T0" fmla="*/ 0 w 88"/>
              <a:gd name="T1" fmla="*/ 166 h 166"/>
              <a:gd name="T2" fmla="*/ 0 w 88"/>
              <a:gd name="T3" fmla="*/ 166 h 166"/>
              <a:gd name="T4" fmla="*/ 0 w 88"/>
              <a:gd name="T5" fmla="*/ 0 h 166"/>
              <a:gd name="T6" fmla="*/ 29 w 88"/>
              <a:gd name="T7" fmla="*/ 0 h 166"/>
              <a:gd name="T8" fmla="*/ 29 w 88"/>
              <a:gd name="T9" fmla="*/ 32 h 166"/>
              <a:gd name="T10" fmla="*/ 31 w 88"/>
              <a:gd name="T11" fmla="*/ 32 h 166"/>
              <a:gd name="T12" fmla="*/ 78 w 88"/>
              <a:gd name="T13" fmla="*/ 0 h 166"/>
              <a:gd name="T14" fmla="*/ 88 w 88"/>
              <a:gd name="T15" fmla="*/ 0 h 166"/>
              <a:gd name="T16" fmla="*/ 88 w 88"/>
              <a:gd name="T17" fmla="*/ 30 h 166"/>
              <a:gd name="T18" fmla="*/ 73 w 88"/>
              <a:gd name="T19" fmla="*/ 30 h 166"/>
              <a:gd name="T20" fmla="*/ 29 w 88"/>
              <a:gd name="T21" fmla="*/ 57 h 166"/>
              <a:gd name="T22" fmla="*/ 29 w 88"/>
              <a:gd name="T23" fmla="*/ 166 h 166"/>
              <a:gd name="T24" fmla="*/ 0 w 88"/>
              <a:gd name="T25" fmla="*/ 166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 h="166">
                <a:moveTo>
                  <a:pt x="0" y="166"/>
                </a:moveTo>
                <a:lnTo>
                  <a:pt x="0" y="166"/>
                </a:lnTo>
                <a:lnTo>
                  <a:pt x="0" y="0"/>
                </a:lnTo>
                <a:lnTo>
                  <a:pt x="29" y="0"/>
                </a:lnTo>
                <a:lnTo>
                  <a:pt x="29" y="32"/>
                </a:lnTo>
                <a:lnTo>
                  <a:pt x="31" y="32"/>
                </a:lnTo>
                <a:cubicBezTo>
                  <a:pt x="36" y="15"/>
                  <a:pt x="51" y="0"/>
                  <a:pt x="78" y="0"/>
                </a:cubicBezTo>
                <a:lnTo>
                  <a:pt x="88" y="0"/>
                </a:lnTo>
                <a:lnTo>
                  <a:pt x="88" y="30"/>
                </a:lnTo>
                <a:lnTo>
                  <a:pt x="73" y="30"/>
                </a:lnTo>
                <a:cubicBezTo>
                  <a:pt x="45" y="30"/>
                  <a:pt x="29" y="41"/>
                  <a:pt x="29" y="57"/>
                </a:cubicBezTo>
                <a:lnTo>
                  <a:pt x="29" y="166"/>
                </a:lnTo>
                <a:lnTo>
                  <a:pt x="0" y="166"/>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202" name="Freeform 471">
            <a:extLst>
              <a:ext uri="{FF2B5EF4-FFF2-40B4-BE49-F238E27FC236}">
                <a16:creationId xmlns:a16="http://schemas.microsoft.com/office/drawing/2014/main" id="{F4C72BDD-E578-41B3-A71B-D77F9B072125}"/>
              </a:ext>
            </a:extLst>
          </p:cNvPr>
          <p:cNvSpPr>
            <a:spLocks noEditPoints="1"/>
          </p:cNvSpPr>
          <p:nvPr/>
        </p:nvSpPr>
        <p:spPr bwMode="auto">
          <a:xfrm>
            <a:off x="1483720" y="4040886"/>
            <a:ext cx="10715" cy="65481"/>
          </a:xfrm>
          <a:custGeom>
            <a:avLst/>
            <a:gdLst>
              <a:gd name="T0" fmla="*/ 3 w 36"/>
              <a:gd name="T1" fmla="*/ 72 h 238"/>
              <a:gd name="T2" fmla="*/ 3 w 36"/>
              <a:gd name="T3" fmla="*/ 72 h 238"/>
              <a:gd name="T4" fmla="*/ 32 w 36"/>
              <a:gd name="T5" fmla="*/ 72 h 238"/>
              <a:gd name="T6" fmla="*/ 32 w 36"/>
              <a:gd name="T7" fmla="*/ 238 h 238"/>
              <a:gd name="T8" fmla="*/ 3 w 36"/>
              <a:gd name="T9" fmla="*/ 238 h 238"/>
              <a:gd name="T10" fmla="*/ 3 w 36"/>
              <a:gd name="T11" fmla="*/ 72 h 238"/>
              <a:gd name="T12" fmla="*/ 0 w 36"/>
              <a:gd name="T13" fmla="*/ 21 h 238"/>
              <a:gd name="T14" fmla="*/ 0 w 36"/>
              <a:gd name="T15" fmla="*/ 21 h 238"/>
              <a:gd name="T16" fmla="*/ 0 w 36"/>
              <a:gd name="T17" fmla="*/ 17 h 238"/>
              <a:gd name="T18" fmla="*/ 18 w 36"/>
              <a:gd name="T19" fmla="*/ 0 h 238"/>
              <a:gd name="T20" fmla="*/ 36 w 36"/>
              <a:gd name="T21" fmla="*/ 17 h 238"/>
              <a:gd name="T22" fmla="*/ 36 w 36"/>
              <a:gd name="T23" fmla="*/ 21 h 238"/>
              <a:gd name="T24" fmla="*/ 18 w 36"/>
              <a:gd name="T25" fmla="*/ 37 h 238"/>
              <a:gd name="T26" fmla="*/ 0 w 36"/>
              <a:gd name="T27" fmla="*/ 21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238">
                <a:moveTo>
                  <a:pt x="3" y="72"/>
                </a:moveTo>
                <a:lnTo>
                  <a:pt x="3" y="72"/>
                </a:lnTo>
                <a:lnTo>
                  <a:pt x="32" y="72"/>
                </a:lnTo>
                <a:lnTo>
                  <a:pt x="32" y="238"/>
                </a:lnTo>
                <a:lnTo>
                  <a:pt x="3" y="238"/>
                </a:lnTo>
                <a:lnTo>
                  <a:pt x="3" y="72"/>
                </a:lnTo>
                <a:close/>
                <a:moveTo>
                  <a:pt x="0" y="21"/>
                </a:moveTo>
                <a:lnTo>
                  <a:pt x="0" y="21"/>
                </a:lnTo>
                <a:lnTo>
                  <a:pt x="0" y="17"/>
                </a:lnTo>
                <a:cubicBezTo>
                  <a:pt x="0" y="7"/>
                  <a:pt x="5" y="0"/>
                  <a:pt x="18" y="0"/>
                </a:cubicBezTo>
                <a:cubicBezTo>
                  <a:pt x="30" y="0"/>
                  <a:pt x="36" y="7"/>
                  <a:pt x="36" y="17"/>
                </a:cubicBezTo>
                <a:lnTo>
                  <a:pt x="36" y="21"/>
                </a:lnTo>
                <a:cubicBezTo>
                  <a:pt x="36" y="31"/>
                  <a:pt x="30" y="37"/>
                  <a:pt x="18" y="37"/>
                </a:cubicBezTo>
                <a:cubicBezTo>
                  <a:pt x="5" y="37"/>
                  <a:pt x="0" y="31"/>
                  <a:pt x="0" y="21"/>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203" name="Freeform 472">
            <a:extLst>
              <a:ext uri="{FF2B5EF4-FFF2-40B4-BE49-F238E27FC236}">
                <a16:creationId xmlns:a16="http://schemas.microsoft.com/office/drawing/2014/main" id="{7C0A8389-BDFC-4BF3-9811-C1E44DFA145E}"/>
              </a:ext>
            </a:extLst>
          </p:cNvPr>
          <p:cNvSpPr>
            <a:spLocks/>
          </p:cNvSpPr>
          <p:nvPr/>
        </p:nvSpPr>
        <p:spPr bwMode="auto">
          <a:xfrm>
            <a:off x="1502769" y="4048029"/>
            <a:ext cx="25002" cy="58337"/>
          </a:xfrm>
          <a:custGeom>
            <a:avLst/>
            <a:gdLst>
              <a:gd name="T0" fmla="*/ 57 w 91"/>
              <a:gd name="T1" fmla="*/ 212 h 212"/>
              <a:gd name="T2" fmla="*/ 57 w 91"/>
              <a:gd name="T3" fmla="*/ 212 h 212"/>
              <a:gd name="T4" fmla="*/ 26 w 91"/>
              <a:gd name="T5" fmla="*/ 180 h 212"/>
              <a:gd name="T6" fmla="*/ 26 w 91"/>
              <a:gd name="T7" fmla="*/ 71 h 212"/>
              <a:gd name="T8" fmla="*/ 0 w 91"/>
              <a:gd name="T9" fmla="*/ 71 h 212"/>
              <a:gd name="T10" fmla="*/ 0 w 91"/>
              <a:gd name="T11" fmla="*/ 46 h 212"/>
              <a:gd name="T12" fmla="*/ 14 w 91"/>
              <a:gd name="T13" fmla="*/ 46 h 212"/>
              <a:gd name="T14" fmla="*/ 29 w 91"/>
              <a:gd name="T15" fmla="*/ 31 h 212"/>
              <a:gd name="T16" fmla="*/ 29 w 91"/>
              <a:gd name="T17" fmla="*/ 0 h 212"/>
              <a:gd name="T18" fmla="*/ 56 w 91"/>
              <a:gd name="T19" fmla="*/ 0 h 212"/>
              <a:gd name="T20" fmla="*/ 56 w 91"/>
              <a:gd name="T21" fmla="*/ 46 h 212"/>
              <a:gd name="T22" fmla="*/ 91 w 91"/>
              <a:gd name="T23" fmla="*/ 46 h 212"/>
              <a:gd name="T24" fmla="*/ 91 w 91"/>
              <a:gd name="T25" fmla="*/ 71 h 212"/>
              <a:gd name="T26" fmla="*/ 56 w 91"/>
              <a:gd name="T27" fmla="*/ 71 h 212"/>
              <a:gd name="T28" fmla="*/ 56 w 91"/>
              <a:gd name="T29" fmla="*/ 186 h 212"/>
              <a:gd name="T30" fmla="*/ 89 w 91"/>
              <a:gd name="T31" fmla="*/ 186 h 212"/>
              <a:gd name="T32" fmla="*/ 89 w 91"/>
              <a:gd name="T33" fmla="*/ 212 h 212"/>
              <a:gd name="T34" fmla="*/ 57 w 91"/>
              <a:gd name="T35" fmla="*/ 21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1" h="212">
                <a:moveTo>
                  <a:pt x="57" y="212"/>
                </a:moveTo>
                <a:lnTo>
                  <a:pt x="57" y="212"/>
                </a:lnTo>
                <a:cubicBezTo>
                  <a:pt x="37" y="212"/>
                  <a:pt x="26" y="200"/>
                  <a:pt x="26" y="180"/>
                </a:cubicBezTo>
                <a:lnTo>
                  <a:pt x="26" y="71"/>
                </a:lnTo>
                <a:lnTo>
                  <a:pt x="0" y="71"/>
                </a:lnTo>
                <a:lnTo>
                  <a:pt x="0" y="46"/>
                </a:lnTo>
                <a:lnTo>
                  <a:pt x="14" y="46"/>
                </a:lnTo>
                <a:cubicBezTo>
                  <a:pt x="25" y="46"/>
                  <a:pt x="29" y="42"/>
                  <a:pt x="29" y="31"/>
                </a:cubicBezTo>
                <a:lnTo>
                  <a:pt x="29" y="0"/>
                </a:lnTo>
                <a:lnTo>
                  <a:pt x="56" y="0"/>
                </a:lnTo>
                <a:lnTo>
                  <a:pt x="56" y="46"/>
                </a:lnTo>
                <a:lnTo>
                  <a:pt x="91" y="46"/>
                </a:lnTo>
                <a:lnTo>
                  <a:pt x="91" y="71"/>
                </a:lnTo>
                <a:lnTo>
                  <a:pt x="56" y="71"/>
                </a:lnTo>
                <a:lnTo>
                  <a:pt x="56" y="186"/>
                </a:lnTo>
                <a:lnTo>
                  <a:pt x="89" y="186"/>
                </a:lnTo>
                <a:lnTo>
                  <a:pt x="89" y="212"/>
                </a:lnTo>
                <a:lnTo>
                  <a:pt x="57" y="212"/>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204" name="Freeform 473">
            <a:extLst>
              <a:ext uri="{FF2B5EF4-FFF2-40B4-BE49-F238E27FC236}">
                <a16:creationId xmlns:a16="http://schemas.microsoft.com/office/drawing/2014/main" id="{FB7647F6-0233-47BC-B9B1-16396990DB45}"/>
              </a:ext>
            </a:extLst>
          </p:cNvPr>
          <p:cNvSpPr>
            <a:spLocks/>
          </p:cNvSpPr>
          <p:nvPr/>
        </p:nvSpPr>
        <p:spPr bwMode="auto">
          <a:xfrm>
            <a:off x="1533723" y="4059935"/>
            <a:ext cx="41670" cy="63099"/>
          </a:xfrm>
          <a:custGeom>
            <a:avLst/>
            <a:gdLst>
              <a:gd name="T0" fmla="*/ 123 w 152"/>
              <a:gd name="T1" fmla="*/ 0 h 230"/>
              <a:gd name="T2" fmla="*/ 123 w 152"/>
              <a:gd name="T3" fmla="*/ 0 h 230"/>
              <a:gd name="T4" fmla="*/ 152 w 152"/>
              <a:gd name="T5" fmla="*/ 0 h 230"/>
              <a:gd name="T6" fmla="*/ 80 w 152"/>
              <a:gd name="T7" fmla="*/ 202 h 230"/>
              <a:gd name="T8" fmla="*/ 39 w 152"/>
              <a:gd name="T9" fmla="*/ 230 h 230"/>
              <a:gd name="T10" fmla="*/ 23 w 152"/>
              <a:gd name="T11" fmla="*/ 230 h 230"/>
              <a:gd name="T12" fmla="*/ 23 w 152"/>
              <a:gd name="T13" fmla="*/ 204 h 230"/>
              <a:gd name="T14" fmla="*/ 50 w 152"/>
              <a:gd name="T15" fmla="*/ 204 h 230"/>
              <a:gd name="T16" fmla="*/ 61 w 152"/>
              <a:gd name="T17" fmla="*/ 172 h 230"/>
              <a:gd name="T18" fmla="*/ 0 w 152"/>
              <a:gd name="T19" fmla="*/ 0 h 230"/>
              <a:gd name="T20" fmla="*/ 29 w 152"/>
              <a:gd name="T21" fmla="*/ 0 h 230"/>
              <a:gd name="T22" fmla="*/ 66 w 152"/>
              <a:gd name="T23" fmla="*/ 106 h 230"/>
              <a:gd name="T24" fmla="*/ 75 w 152"/>
              <a:gd name="T25" fmla="*/ 137 h 230"/>
              <a:gd name="T26" fmla="*/ 76 w 152"/>
              <a:gd name="T27" fmla="*/ 137 h 230"/>
              <a:gd name="T28" fmla="*/ 86 w 152"/>
              <a:gd name="T29" fmla="*/ 106 h 230"/>
              <a:gd name="T30" fmla="*/ 123 w 152"/>
              <a:gd name="T31"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2" h="230">
                <a:moveTo>
                  <a:pt x="123" y="0"/>
                </a:moveTo>
                <a:lnTo>
                  <a:pt x="123" y="0"/>
                </a:lnTo>
                <a:lnTo>
                  <a:pt x="152" y="0"/>
                </a:lnTo>
                <a:lnTo>
                  <a:pt x="80" y="202"/>
                </a:lnTo>
                <a:cubicBezTo>
                  <a:pt x="72" y="223"/>
                  <a:pt x="64" y="230"/>
                  <a:pt x="39" y="230"/>
                </a:cubicBezTo>
                <a:lnTo>
                  <a:pt x="23" y="230"/>
                </a:lnTo>
                <a:lnTo>
                  <a:pt x="23" y="204"/>
                </a:lnTo>
                <a:lnTo>
                  <a:pt x="50" y="204"/>
                </a:lnTo>
                <a:lnTo>
                  <a:pt x="61" y="172"/>
                </a:lnTo>
                <a:lnTo>
                  <a:pt x="0" y="0"/>
                </a:lnTo>
                <a:lnTo>
                  <a:pt x="29" y="0"/>
                </a:lnTo>
                <a:lnTo>
                  <a:pt x="66" y="106"/>
                </a:lnTo>
                <a:lnTo>
                  <a:pt x="75" y="137"/>
                </a:lnTo>
                <a:lnTo>
                  <a:pt x="76" y="137"/>
                </a:lnTo>
                <a:lnTo>
                  <a:pt x="86" y="106"/>
                </a:lnTo>
                <a:lnTo>
                  <a:pt x="123" y="0"/>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205" name="Freeform 474">
            <a:extLst>
              <a:ext uri="{FF2B5EF4-FFF2-40B4-BE49-F238E27FC236}">
                <a16:creationId xmlns:a16="http://schemas.microsoft.com/office/drawing/2014/main" id="{4361F998-3019-4EFF-946E-2B430DF35E26}"/>
              </a:ext>
            </a:extLst>
          </p:cNvPr>
          <p:cNvSpPr>
            <a:spLocks/>
          </p:cNvSpPr>
          <p:nvPr/>
        </p:nvSpPr>
        <p:spPr bwMode="auto">
          <a:xfrm>
            <a:off x="843206" y="2963441"/>
            <a:ext cx="26192" cy="60718"/>
          </a:xfrm>
          <a:custGeom>
            <a:avLst/>
            <a:gdLst>
              <a:gd name="T0" fmla="*/ 0 w 93"/>
              <a:gd name="T1" fmla="*/ 223 h 223"/>
              <a:gd name="T2" fmla="*/ 0 w 93"/>
              <a:gd name="T3" fmla="*/ 223 h 223"/>
              <a:gd name="T4" fmla="*/ 0 w 93"/>
              <a:gd name="T5" fmla="*/ 197 h 223"/>
              <a:gd name="T6" fmla="*/ 31 w 93"/>
              <a:gd name="T7" fmla="*/ 197 h 223"/>
              <a:gd name="T8" fmla="*/ 31 w 93"/>
              <a:gd name="T9" fmla="*/ 26 h 223"/>
              <a:gd name="T10" fmla="*/ 0 w 93"/>
              <a:gd name="T11" fmla="*/ 26 h 223"/>
              <a:gd name="T12" fmla="*/ 0 w 93"/>
              <a:gd name="T13" fmla="*/ 0 h 223"/>
              <a:gd name="T14" fmla="*/ 93 w 93"/>
              <a:gd name="T15" fmla="*/ 0 h 223"/>
              <a:gd name="T16" fmla="*/ 93 w 93"/>
              <a:gd name="T17" fmla="*/ 26 h 223"/>
              <a:gd name="T18" fmla="*/ 62 w 93"/>
              <a:gd name="T19" fmla="*/ 26 h 223"/>
              <a:gd name="T20" fmla="*/ 62 w 93"/>
              <a:gd name="T21" fmla="*/ 197 h 223"/>
              <a:gd name="T22" fmla="*/ 93 w 93"/>
              <a:gd name="T23" fmla="*/ 197 h 223"/>
              <a:gd name="T24" fmla="*/ 93 w 93"/>
              <a:gd name="T25" fmla="*/ 223 h 223"/>
              <a:gd name="T26" fmla="*/ 0 w 93"/>
              <a:gd name="T27" fmla="*/ 22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3" h="223">
                <a:moveTo>
                  <a:pt x="0" y="223"/>
                </a:moveTo>
                <a:lnTo>
                  <a:pt x="0" y="223"/>
                </a:lnTo>
                <a:lnTo>
                  <a:pt x="0" y="197"/>
                </a:lnTo>
                <a:lnTo>
                  <a:pt x="31" y="197"/>
                </a:lnTo>
                <a:lnTo>
                  <a:pt x="31" y="26"/>
                </a:lnTo>
                <a:lnTo>
                  <a:pt x="0" y="26"/>
                </a:lnTo>
                <a:lnTo>
                  <a:pt x="0" y="0"/>
                </a:lnTo>
                <a:lnTo>
                  <a:pt x="93" y="0"/>
                </a:lnTo>
                <a:lnTo>
                  <a:pt x="93" y="26"/>
                </a:lnTo>
                <a:lnTo>
                  <a:pt x="62" y="26"/>
                </a:lnTo>
                <a:lnTo>
                  <a:pt x="62" y="197"/>
                </a:lnTo>
                <a:lnTo>
                  <a:pt x="93" y="197"/>
                </a:lnTo>
                <a:lnTo>
                  <a:pt x="93" y="223"/>
                </a:lnTo>
                <a:lnTo>
                  <a:pt x="0" y="223"/>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206" name="Freeform 475">
            <a:extLst>
              <a:ext uri="{FF2B5EF4-FFF2-40B4-BE49-F238E27FC236}">
                <a16:creationId xmlns:a16="http://schemas.microsoft.com/office/drawing/2014/main" id="{9498F21E-2EBB-4CDF-9F65-16E518E3A988}"/>
              </a:ext>
            </a:extLst>
          </p:cNvPr>
          <p:cNvSpPr>
            <a:spLocks noEditPoints="1"/>
          </p:cNvSpPr>
          <p:nvPr/>
        </p:nvSpPr>
        <p:spPr bwMode="auto">
          <a:xfrm>
            <a:off x="882494" y="2963441"/>
            <a:ext cx="44051" cy="60718"/>
          </a:xfrm>
          <a:custGeom>
            <a:avLst/>
            <a:gdLst>
              <a:gd name="T0" fmla="*/ 31 w 163"/>
              <a:gd name="T1" fmla="*/ 196 h 223"/>
              <a:gd name="T2" fmla="*/ 31 w 163"/>
              <a:gd name="T3" fmla="*/ 196 h 223"/>
              <a:gd name="T4" fmla="*/ 95 w 163"/>
              <a:gd name="T5" fmla="*/ 196 h 223"/>
              <a:gd name="T6" fmla="*/ 129 w 163"/>
              <a:gd name="T7" fmla="*/ 165 h 223"/>
              <a:gd name="T8" fmla="*/ 129 w 163"/>
              <a:gd name="T9" fmla="*/ 153 h 223"/>
              <a:gd name="T10" fmla="*/ 95 w 163"/>
              <a:gd name="T11" fmla="*/ 122 h 223"/>
              <a:gd name="T12" fmla="*/ 31 w 163"/>
              <a:gd name="T13" fmla="*/ 122 h 223"/>
              <a:gd name="T14" fmla="*/ 31 w 163"/>
              <a:gd name="T15" fmla="*/ 196 h 223"/>
              <a:gd name="T16" fmla="*/ 31 w 163"/>
              <a:gd name="T17" fmla="*/ 95 h 223"/>
              <a:gd name="T18" fmla="*/ 31 w 163"/>
              <a:gd name="T19" fmla="*/ 95 h 223"/>
              <a:gd name="T20" fmla="*/ 90 w 163"/>
              <a:gd name="T21" fmla="*/ 95 h 223"/>
              <a:gd name="T22" fmla="*/ 122 w 163"/>
              <a:gd name="T23" fmla="*/ 66 h 223"/>
              <a:gd name="T24" fmla="*/ 122 w 163"/>
              <a:gd name="T25" fmla="*/ 56 h 223"/>
              <a:gd name="T26" fmla="*/ 90 w 163"/>
              <a:gd name="T27" fmla="*/ 27 h 223"/>
              <a:gd name="T28" fmla="*/ 31 w 163"/>
              <a:gd name="T29" fmla="*/ 27 h 223"/>
              <a:gd name="T30" fmla="*/ 31 w 163"/>
              <a:gd name="T31" fmla="*/ 95 h 223"/>
              <a:gd name="T32" fmla="*/ 0 w 163"/>
              <a:gd name="T33" fmla="*/ 0 h 223"/>
              <a:gd name="T34" fmla="*/ 0 w 163"/>
              <a:gd name="T35" fmla="*/ 0 h 223"/>
              <a:gd name="T36" fmla="*/ 95 w 163"/>
              <a:gd name="T37" fmla="*/ 0 h 223"/>
              <a:gd name="T38" fmla="*/ 155 w 163"/>
              <a:gd name="T39" fmla="*/ 57 h 223"/>
              <a:gd name="T40" fmla="*/ 117 w 163"/>
              <a:gd name="T41" fmla="*/ 105 h 223"/>
              <a:gd name="T42" fmla="*/ 117 w 163"/>
              <a:gd name="T43" fmla="*/ 107 h 223"/>
              <a:gd name="T44" fmla="*/ 163 w 163"/>
              <a:gd name="T45" fmla="*/ 159 h 223"/>
              <a:gd name="T46" fmla="*/ 105 w 163"/>
              <a:gd name="T47" fmla="*/ 223 h 223"/>
              <a:gd name="T48" fmla="*/ 0 w 163"/>
              <a:gd name="T49" fmla="*/ 223 h 223"/>
              <a:gd name="T50" fmla="*/ 0 w 163"/>
              <a:gd name="T5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3" h="223">
                <a:moveTo>
                  <a:pt x="31" y="196"/>
                </a:moveTo>
                <a:lnTo>
                  <a:pt x="31" y="196"/>
                </a:lnTo>
                <a:lnTo>
                  <a:pt x="95" y="196"/>
                </a:lnTo>
                <a:cubicBezTo>
                  <a:pt x="117" y="196"/>
                  <a:pt x="129" y="185"/>
                  <a:pt x="129" y="165"/>
                </a:cubicBezTo>
                <a:lnTo>
                  <a:pt x="129" y="153"/>
                </a:lnTo>
                <a:cubicBezTo>
                  <a:pt x="129" y="133"/>
                  <a:pt x="117" y="122"/>
                  <a:pt x="95" y="122"/>
                </a:cubicBezTo>
                <a:lnTo>
                  <a:pt x="31" y="122"/>
                </a:lnTo>
                <a:lnTo>
                  <a:pt x="31" y="196"/>
                </a:lnTo>
                <a:close/>
                <a:moveTo>
                  <a:pt x="31" y="95"/>
                </a:moveTo>
                <a:lnTo>
                  <a:pt x="31" y="95"/>
                </a:lnTo>
                <a:lnTo>
                  <a:pt x="90" y="95"/>
                </a:lnTo>
                <a:cubicBezTo>
                  <a:pt x="110" y="95"/>
                  <a:pt x="122" y="85"/>
                  <a:pt x="122" y="66"/>
                </a:cubicBezTo>
                <a:lnTo>
                  <a:pt x="122" y="56"/>
                </a:lnTo>
                <a:cubicBezTo>
                  <a:pt x="122" y="37"/>
                  <a:pt x="110" y="27"/>
                  <a:pt x="90" y="27"/>
                </a:cubicBezTo>
                <a:lnTo>
                  <a:pt x="31" y="27"/>
                </a:lnTo>
                <a:lnTo>
                  <a:pt x="31" y="95"/>
                </a:lnTo>
                <a:close/>
                <a:moveTo>
                  <a:pt x="0" y="0"/>
                </a:moveTo>
                <a:lnTo>
                  <a:pt x="0" y="0"/>
                </a:lnTo>
                <a:lnTo>
                  <a:pt x="95" y="0"/>
                </a:lnTo>
                <a:cubicBezTo>
                  <a:pt x="132" y="0"/>
                  <a:pt x="155" y="23"/>
                  <a:pt x="155" y="57"/>
                </a:cubicBezTo>
                <a:cubicBezTo>
                  <a:pt x="155" y="91"/>
                  <a:pt x="133" y="103"/>
                  <a:pt x="117" y="105"/>
                </a:cubicBezTo>
                <a:lnTo>
                  <a:pt x="117" y="107"/>
                </a:lnTo>
                <a:cubicBezTo>
                  <a:pt x="134" y="108"/>
                  <a:pt x="163" y="121"/>
                  <a:pt x="163" y="159"/>
                </a:cubicBezTo>
                <a:cubicBezTo>
                  <a:pt x="163" y="195"/>
                  <a:pt x="138" y="223"/>
                  <a:pt x="105" y="223"/>
                </a:cubicBezTo>
                <a:lnTo>
                  <a:pt x="0" y="223"/>
                </a:lnTo>
                <a:lnTo>
                  <a:pt x="0" y="0"/>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207" name="Freeform 476">
            <a:extLst>
              <a:ext uri="{FF2B5EF4-FFF2-40B4-BE49-F238E27FC236}">
                <a16:creationId xmlns:a16="http://schemas.microsoft.com/office/drawing/2014/main" id="{F36D8D74-009B-49AC-9005-985927D58852}"/>
              </a:ext>
            </a:extLst>
          </p:cNvPr>
          <p:cNvSpPr>
            <a:spLocks/>
          </p:cNvSpPr>
          <p:nvPr/>
        </p:nvSpPr>
        <p:spPr bwMode="auto">
          <a:xfrm>
            <a:off x="939641" y="2963441"/>
            <a:ext cx="55956" cy="60718"/>
          </a:xfrm>
          <a:custGeom>
            <a:avLst/>
            <a:gdLst>
              <a:gd name="T0" fmla="*/ 172 w 203"/>
              <a:gd name="T1" fmla="*/ 43 h 223"/>
              <a:gd name="T2" fmla="*/ 172 w 203"/>
              <a:gd name="T3" fmla="*/ 43 h 223"/>
              <a:gd name="T4" fmla="*/ 171 w 203"/>
              <a:gd name="T5" fmla="*/ 43 h 223"/>
              <a:gd name="T6" fmla="*/ 153 w 203"/>
              <a:gd name="T7" fmla="*/ 79 h 223"/>
              <a:gd name="T8" fmla="*/ 101 w 203"/>
              <a:gd name="T9" fmla="*/ 173 h 223"/>
              <a:gd name="T10" fmla="*/ 50 w 203"/>
              <a:gd name="T11" fmla="*/ 79 h 223"/>
              <a:gd name="T12" fmla="*/ 32 w 203"/>
              <a:gd name="T13" fmla="*/ 43 h 223"/>
              <a:gd name="T14" fmla="*/ 30 w 203"/>
              <a:gd name="T15" fmla="*/ 43 h 223"/>
              <a:gd name="T16" fmla="*/ 30 w 203"/>
              <a:gd name="T17" fmla="*/ 223 h 223"/>
              <a:gd name="T18" fmla="*/ 0 w 203"/>
              <a:gd name="T19" fmla="*/ 223 h 223"/>
              <a:gd name="T20" fmla="*/ 0 w 203"/>
              <a:gd name="T21" fmla="*/ 0 h 223"/>
              <a:gd name="T22" fmla="*/ 39 w 203"/>
              <a:gd name="T23" fmla="*/ 0 h 223"/>
              <a:gd name="T24" fmla="*/ 101 w 203"/>
              <a:gd name="T25" fmla="*/ 117 h 223"/>
              <a:gd name="T26" fmla="*/ 102 w 203"/>
              <a:gd name="T27" fmla="*/ 117 h 223"/>
              <a:gd name="T28" fmla="*/ 164 w 203"/>
              <a:gd name="T29" fmla="*/ 0 h 223"/>
              <a:gd name="T30" fmla="*/ 203 w 203"/>
              <a:gd name="T31" fmla="*/ 0 h 223"/>
              <a:gd name="T32" fmla="*/ 203 w 203"/>
              <a:gd name="T33" fmla="*/ 223 h 223"/>
              <a:gd name="T34" fmla="*/ 172 w 203"/>
              <a:gd name="T35" fmla="*/ 223 h 223"/>
              <a:gd name="T36" fmla="*/ 172 w 203"/>
              <a:gd name="T37" fmla="*/ 4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3" h="223">
                <a:moveTo>
                  <a:pt x="172" y="43"/>
                </a:moveTo>
                <a:lnTo>
                  <a:pt x="172" y="43"/>
                </a:lnTo>
                <a:lnTo>
                  <a:pt x="171" y="43"/>
                </a:lnTo>
                <a:lnTo>
                  <a:pt x="153" y="79"/>
                </a:lnTo>
                <a:lnTo>
                  <a:pt x="101" y="173"/>
                </a:lnTo>
                <a:lnTo>
                  <a:pt x="50" y="79"/>
                </a:lnTo>
                <a:lnTo>
                  <a:pt x="32" y="43"/>
                </a:lnTo>
                <a:lnTo>
                  <a:pt x="30" y="43"/>
                </a:lnTo>
                <a:lnTo>
                  <a:pt x="30" y="223"/>
                </a:lnTo>
                <a:lnTo>
                  <a:pt x="0" y="223"/>
                </a:lnTo>
                <a:lnTo>
                  <a:pt x="0" y="0"/>
                </a:lnTo>
                <a:lnTo>
                  <a:pt x="39" y="0"/>
                </a:lnTo>
                <a:lnTo>
                  <a:pt x="101" y="117"/>
                </a:lnTo>
                <a:lnTo>
                  <a:pt x="102" y="117"/>
                </a:lnTo>
                <a:lnTo>
                  <a:pt x="164" y="0"/>
                </a:lnTo>
                <a:lnTo>
                  <a:pt x="203" y="0"/>
                </a:lnTo>
                <a:lnTo>
                  <a:pt x="203" y="223"/>
                </a:lnTo>
                <a:lnTo>
                  <a:pt x="172" y="223"/>
                </a:lnTo>
                <a:lnTo>
                  <a:pt x="172" y="43"/>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208" name="Freeform 477">
            <a:extLst>
              <a:ext uri="{FF2B5EF4-FFF2-40B4-BE49-F238E27FC236}">
                <a16:creationId xmlns:a16="http://schemas.microsoft.com/office/drawing/2014/main" id="{0E7A8D12-3C50-4D0C-BE17-718CD0E2F45D}"/>
              </a:ext>
            </a:extLst>
          </p:cNvPr>
          <p:cNvSpPr>
            <a:spLocks noEditPoints="1"/>
          </p:cNvSpPr>
          <p:nvPr/>
        </p:nvSpPr>
        <p:spPr bwMode="auto">
          <a:xfrm>
            <a:off x="1028931" y="2962250"/>
            <a:ext cx="52384" cy="63099"/>
          </a:xfrm>
          <a:custGeom>
            <a:avLst/>
            <a:gdLst>
              <a:gd name="T0" fmla="*/ 157 w 190"/>
              <a:gd name="T1" fmla="*/ 134 h 231"/>
              <a:gd name="T2" fmla="*/ 157 w 190"/>
              <a:gd name="T3" fmla="*/ 134 h 231"/>
              <a:gd name="T4" fmla="*/ 157 w 190"/>
              <a:gd name="T5" fmla="*/ 97 h 231"/>
              <a:gd name="T6" fmla="*/ 95 w 190"/>
              <a:gd name="T7" fmla="*/ 28 h 231"/>
              <a:gd name="T8" fmla="*/ 33 w 190"/>
              <a:gd name="T9" fmla="*/ 97 h 231"/>
              <a:gd name="T10" fmla="*/ 33 w 190"/>
              <a:gd name="T11" fmla="*/ 134 h 231"/>
              <a:gd name="T12" fmla="*/ 95 w 190"/>
              <a:gd name="T13" fmla="*/ 203 h 231"/>
              <a:gd name="T14" fmla="*/ 157 w 190"/>
              <a:gd name="T15" fmla="*/ 134 h 231"/>
              <a:gd name="T16" fmla="*/ 0 w 190"/>
              <a:gd name="T17" fmla="*/ 115 h 231"/>
              <a:gd name="T18" fmla="*/ 0 w 190"/>
              <a:gd name="T19" fmla="*/ 115 h 231"/>
              <a:gd name="T20" fmla="*/ 95 w 190"/>
              <a:gd name="T21" fmla="*/ 0 h 231"/>
              <a:gd name="T22" fmla="*/ 190 w 190"/>
              <a:gd name="T23" fmla="*/ 115 h 231"/>
              <a:gd name="T24" fmla="*/ 95 w 190"/>
              <a:gd name="T25" fmla="*/ 231 h 231"/>
              <a:gd name="T26" fmla="*/ 0 w 190"/>
              <a:gd name="T27" fmla="*/ 115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0" h="231">
                <a:moveTo>
                  <a:pt x="157" y="134"/>
                </a:moveTo>
                <a:lnTo>
                  <a:pt x="157" y="134"/>
                </a:lnTo>
                <a:lnTo>
                  <a:pt x="157" y="97"/>
                </a:lnTo>
                <a:cubicBezTo>
                  <a:pt x="157" y="55"/>
                  <a:pt x="132" y="28"/>
                  <a:pt x="95" y="28"/>
                </a:cubicBezTo>
                <a:cubicBezTo>
                  <a:pt x="58" y="28"/>
                  <a:pt x="33" y="55"/>
                  <a:pt x="33" y="97"/>
                </a:cubicBezTo>
                <a:lnTo>
                  <a:pt x="33" y="134"/>
                </a:lnTo>
                <a:cubicBezTo>
                  <a:pt x="33" y="176"/>
                  <a:pt x="58" y="203"/>
                  <a:pt x="95" y="203"/>
                </a:cubicBezTo>
                <a:cubicBezTo>
                  <a:pt x="132" y="203"/>
                  <a:pt x="157" y="176"/>
                  <a:pt x="157" y="134"/>
                </a:cubicBezTo>
                <a:close/>
                <a:moveTo>
                  <a:pt x="0" y="115"/>
                </a:moveTo>
                <a:lnTo>
                  <a:pt x="0" y="115"/>
                </a:lnTo>
                <a:cubicBezTo>
                  <a:pt x="0" y="40"/>
                  <a:pt x="37" y="0"/>
                  <a:pt x="95" y="0"/>
                </a:cubicBezTo>
                <a:cubicBezTo>
                  <a:pt x="153" y="0"/>
                  <a:pt x="190" y="40"/>
                  <a:pt x="190" y="115"/>
                </a:cubicBezTo>
                <a:cubicBezTo>
                  <a:pt x="190" y="191"/>
                  <a:pt x="153" y="231"/>
                  <a:pt x="95" y="231"/>
                </a:cubicBezTo>
                <a:cubicBezTo>
                  <a:pt x="37" y="231"/>
                  <a:pt x="0" y="191"/>
                  <a:pt x="0" y="115"/>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209" name="Freeform 478">
            <a:extLst>
              <a:ext uri="{FF2B5EF4-FFF2-40B4-BE49-F238E27FC236}">
                <a16:creationId xmlns:a16="http://schemas.microsoft.com/office/drawing/2014/main" id="{ECC8104C-B0F7-4AFE-A2FF-19DEBA2C2CB1}"/>
              </a:ext>
            </a:extLst>
          </p:cNvPr>
          <p:cNvSpPr>
            <a:spLocks noEditPoints="1"/>
          </p:cNvSpPr>
          <p:nvPr/>
        </p:nvSpPr>
        <p:spPr bwMode="auto">
          <a:xfrm>
            <a:off x="1093221" y="2977727"/>
            <a:ext cx="40479" cy="64290"/>
          </a:xfrm>
          <a:custGeom>
            <a:avLst/>
            <a:gdLst>
              <a:gd name="T0" fmla="*/ 113 w 145"/>
              <a:gd name="T1" fmla="*/ 100 h 233"/>
              <a:gd name="T2" fmla="*/ 113 w 145"/>
              <a:gd name="T3" fmla="*/ 100 h 233"/>
              <a:gd name="T4" fmla="*/ 113 w 145"/>
              <a:gd name="T5" fmla="*/ 72 h 233"/>
              <a:gd name="T6" fmla="*/ 70 w 145"/>
              <a:gd name="T7" fmla="*/ 25 h 233"/>
              <a:gd name="T8" fmla="*/ 29 w 145"/>
              <a:gd name="T9" fmla="*/ 56 h 233"/>
              <a:gd name="T10" fmla="*/ 29 w 145"/>
              <a:gd name="T11" fmla="*/ 117 h 233"/>
              <a:gd name="T12" fmla="*/ 70 w 145"/>
              <a:gd name="T13" fmla="*/ 147 h 233"/>
              <a:gd name="T14" fmla="*/ 113 w 145"/>
              <a:gd name="T15" fmla="*/ 100 h 233"/>
              <a:gd name="T16" fmla="*/ 0 w 145"/>
              <a:gd name="T17" fmla="*/ 3 h 233"/>
              <a:gd name="T18" fmla="*/ 0 w 145"/>
              <a:gd name="T19" fmla="*/ 3 h 233"/>
              <a:gd name="T20" fmla="*/ 29 w 145"/>
              <a:gd name="T21" fmla="*/ 3 h 233"/>
              <a:gd name="T22" fmla="*/ 29 w 145"/>
              <a:gd name="T23" fmla="*/ 31 h 233"/>
              <a:gd name="T24" fmla="*/ 31 w 145"/>
              <a:gd name="T25" fmla="*/ 31 h 233"/>
              <a:gd name="T26" fmla="*/ 78 w 145"/>
              <a:gd name="T27" fmla="*/ 0 h 233"/>
              <a:gd name="T28" fmla="*/ 145 w 145"/>
              <a:gd name="T29" fmla="*/ 86 h 233"/>
              <a:gd name="T30" fmla="*/ 78 w 145"/>
              <a:gd name="T31" fmla="*/ 173 h 233"/>
              <a:gd name="T32" fmla="*/ 31 w 145"/>
              <a:gd name="T33" fmla="*/ 142 h 233"/>
              <a:gd name="T34" fmla="*/ 29 w 145"/>
              <a:gd name="T35" fmla="*/ 142 h 233"/>
              <a:gd name="T36" fmla="*/ 29 w 145"/>
              <a:gd name="T37" fmla="*/ 233 h 233"/>
              <a:gd name="T38" fmla="*/ 0 w 145"/>
              <a:gd name="T39" fmla="*/ 233 h 233"/>
              <a:gd name="T40" fmla="*/ 0 w 145"/>
              <a:gd name="T41" fmla="*/ 3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5" h="233">
                <a:moveTo>
                  <a:pt x="113" y="100"/>
                </a:moveTo>
                <a:lnTo>
                  <a:pt x="113" y="100"/>
                </a:lnTo>
                <a:lnTo>
                  <a:pt x="113" y="72"/>
                </a:lnTo>
                <a:cubicBezTo>
                  <a:pt x="113" y="44"/>
                  <a:pt x="96" y="25"/>
                  <a:pt x="70" y="25"/>
                </a:cubicBezTo>
                <a:cubicBezTo>
                  <a:pt x="47" y="25"/>
                  <a:pt x="29" y="38"/>
                  <a:pt x="29" y="56"/>
                </a:cubicBezTo>
                <a:lnTo>
                  <a:pt x="29" y="117"/>
                </a:lnTo>
                <a:cubicBezTo>
                  <a:pt x="29" y="134"/>
                  <a:pt x="47" y="147"/>
                  <a:pt x="70" y="147"/>
                </a:cubicBezTo>
                <a:cubicBezTo>
                  <a:pt x="96" y="147"/>
                  <a:pt x="113" y="128"/>
                  <a:pt x="113" y="100"/>
                </a:cubicBezTo>
                <a:close/>
                <a:moveTo>
                  <a:pt x="0" y="3"/>
                </a:moveTo>
                <a:lnTo>
                  <a:pt x="0" y="3"/>
                </a:lnTo>
                <a:lnTo>
                  <a:pt x="29" y="3"/>
                </a:lnTo>
                <a:lnTo>
                  <a:pt x="29" y="31"/>
                </a:lnTo>
                <a:lnTo>
                  <a:pt x="31" y="31"/>
                </a:lnTo>
                <a:cubicBezTo>
                  <a:pt x="38" y="10"/>
                  <a:pt x="56" y="0"/>
                  <a:pt x="78" y="0"/>
                </a:cubicBezTo>
                <a:cubicBezTo>
                  <a:pt x="120" y="0"/>
                  <a:pt x="145" y="33"/>
                  <a:pt x="145" y="86"/>
                </a:cubicBezTo>
                <a:cubicBezTo>
                  <a:pt x="145" y="140"/>
                  <a:pt x="120" y="173"/>
                  <a:pt x="78" y="173"/>
                </a:cubicBezTo>
                <a:cubicBezTo>
                  <a:pt x="56" y="173"/>
                  <a:pt x="38" y="162"/>
                  <a:pt x="31" y="142"/>
                </a:cubicBezTo>
                <a:lnTo>
                  <a:pt x="29" y="142"/>
                </a:lnTo>
                <a:lnTo>
                  <a:pt x="29" y="233"/>
                </a:lnTo>
                <a:lnTo>
                  <a:pt x="0" y="233"/>
                </a:lnTo>
                <a:lnTo>
                  <a:pt x="0" y="3"/>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210" name="Freeform 479">
            <a:extLst>
              <a:ext uri="{FF2B5EF4-FFF2-40B4-BE49-F238E27FC236}">
                <a16:creationId xmlns:a16="http://schemas.microsoft.com/office/drawing/2014/main" id="{BE67BD03-1AFD-4D14-820B-0093930223B9}"/>
              </a:ext>
            </a:extLst>
          </p:cNvPr>
          <p:cNvSpPr>
            <a:spLocks/>
          </p:cNvSpPr>
          <p:nvPr/>
        </p:nvSpPr>
        <p:spPr bwMode="auto">
          <a:xfrm>
            <a:off x="1139652" y="2965822"/>
            <a:ext cx="25002" cy="58337"/>
          </a:xfrm>
          <a:custGeom>
            <a:avLst/>
            <a:gdLst>
              <a:gd name="T0" fmla="*/ 58 w 91"/>
              <a:gd name="T1" fmla="*/ 211 h 211"/>
              <a:gd name="T2" fmla="*/ 58 w 91"/>
              <a:gd name="T3" fmla="*/ 211 h 211"/>
              <a:gd name="T4" fmla="*/ 26 w 91"/>
              <a:gd name="T5" fmla="*/ 180 h 211"/>
              <a:gd name="T6" fmla="*/ 26 w 91"/>
              <a:gd name="T7" fmla="*/ 71 h 211"/>
              <a:gd name="T8" fmla="*/ 0 w 91"/>
              <a:gd name="T9" fmla="*/ 71 h 211"/>
              <a:gd name="T10" fmla="*/ 0 w 91"/>
              <a:gd name="T11" fmla="*/ 45 h 211"/>
              <a:gd name="T12" fmla="*/ 14 w 91"/>
              <a:gd name="T13" fmla="*/ 45 h 211"/>
              <a:gd name="T14" fmla="*/ 29 w 91"/>
              <a:gd name="T15" fmla="*/ 30 h 211"/>
              <a:gd name="T16" fmla="*/ 29 w 91"/>
              <a:gd name="T17" fmla="*/ 0 h 211"/>
              <a:gd name="T18" fmla="*/ 56 w 91"/>
              <a:gd name="T19" fmla="*/ 0 h 211"/>
              <a:gd name="T20" fmla="*/ 56 w 91"/>
              <a:gd name="T21" fmla="*/ 45 h 211"/>
              <a:gd name="T22" fmla="*/ 91 w 91"/>
              <a:gd name="T23" fmla="*/ 45 h 211"/>
              <a:gd name="T24" fmla="*/ 91 w 91"/>
              <a:gd name="T25" fmla="*/ 71 h 211"/>
              <a:gd name="T26" fmla="*/ 56 w 91"/>
              <a:gd name="T27" fmla="*/ 71 h 211"/>
              <a:gd name="T28" fmla="*/ 56 w 91"/>
              <a:gd name="T29" fmla="*/ 186 h 211"/>
              <a:gd name="T30" fmla="*/ 89 w 91"/>
              <a:gd name="T31" fmla="*/ 186 h 211"/>
              <a:gd name="T32" fmla="*/ 89 w 91"/>
              <a:gd name="T33" fmla="*/ 211 h 211"/>
              <a:gd name="T34" fmla="*/ 58 w 91"/>
              <a:gd name="T35" fmla="*/ 21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1" h="211">
                <a:moveTo>
                  <a:pt x="58" y="211"/>
                </a:moveTo>
                <a:lnTo>
                  <a:pt x="58" y="211"/>
                </a:lnTo>
                <a:cubicBezTo>
                  <a:pt x="37" y="211"/>
                  <a:pt x="26" y="199"/>
                  <a:pt x="26" y="180"/>
                </a:cubicBezTo>
                <a:lnTo>
                  <a:pt x="26" y="71"/>
                </a:lnTo>
                <a:lnTo>
                  <a:pt x="0" y="71"/>
                </a:lnTo>
                <a:lnTo>
                  <a:pt x="0" y="45"/>
                </a:lnTo>
                <a:lnTo>
                  <a:pt x="14" y="45"/>
                </a:lnTo>
                <a:cubicBezTo>
                  <a:pt x="26" y="45"/>
                  <a:pt x="29" y="41"/>
                  <a:pt x="29" y="30"/>
                </a:cubicBezTo>
                <a:lnTo>
                  <a:pt x="29" y="0"/>
                </a:lnTo>
                <a:lnTo>
                  <a:pt x="56" y="0"/>
                </a:lnTo>
                <a:lnTo>
                  <a:pt x="56" y="45"/>
                </a:lnTo>
                <a:lnTo>
                  <a:pt x="91" y="45"/>
                </a:lnTo>
                <a:lnTo>
                  <a:pt x="91" y="71"/>
                </a:lnTo>
                <a:lnTo>
                  <a:pt x="56" y="71"/>
                </a:lnTo>
                <a:lnTo>
                  <a:pt x="56" y="186"/>
                </a:lnTo>
                <a:lnTo>
                  <a:pt x="89" y="186"/>
                </a:lnTo>
                <a:lnTo>
                  <a:pt x="89" y="211"/>
                </a:lnTo>
                <a:lnTo>
                  <a:pt x="58" y="211"/>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211" name="Freeform 480">
            <a:extLst>
              <a:ext uri="{FF2B5EF4-FFF2-40B4-BE49-F238E27FC236}">
                <a16:creationId xmlns:a16="http://schemas.microsoft.com/office/drawing/2014/main" id="{2EB525B3-6437-4616-B4E7-DAC8B06601A4}"/>
              </a:ext>
            </a:extLst>
          </p:cNvPr>
          <p:cNvSpPr>
            <a:spLocks noEditPoints="1"/>
          </p:cNvSpPr>
          <p:nvPr/>
        </p:nvSpPr>
        <p:spPr bwMode="auto">
          <a:xfrm>
            <a:off x="1175369" y="2958679"/>
            <a:ext cx="9524" cy="65481"/>
          </a:xfrm>
          <a:custGeom>
            <a:avLst/>
            <a:gdLst>
              <a:gd name="T0" fmla="*/ 3 w 36"/>
              <a:gd name="T1" fmla="*/ 71 h 237"/>
              <a:gd name="T2" fmla="*/ 3 w 36"/>
              <a:gd name="T3" fmla="*/ 71 h 237"/>
              <a:gd name="T4" fmla="*/ 33 w 36"/>
              <a:gd name="T5" fmla="*/ 71 h 237"/>
              <a:gd name="T6" fmla="*/ 33 w 36"/>
              <a:gd name="T7" fmla="*/ 237 h 237"/>
              <a:gd name="T8" fmla="*/ 3 w 36"/>
              <a:gd name="T9" fmla="*/ 237 h 237"/>
              <a:gd name="T10" fmla="*/ 3 w 36"/>
              <a:gd name="T11" fmla="*/ 71 h 237"/>
              <a:gd name="T12" fmla="*/ 0 w 36"/>
              <a:gd name="T13" fmla="*/ 21 h 237"/>
              <a:gd name="T14" fmla="*/ 0 w 36"/>
              <a:gd name="T15" fmla="*/ 21 h 237"/>
              <a:gd name="T16" fmla="*/ 0 w 36"/>
              <a:gd name="T17" fmla="*/ 16 h 237"/>
              <a:gd name="T18" fmla="*/ 18 w 36"/>
              <a:gd name="T19" fmla="*/ 0 h 237"/>
              <a:gd name="T20" fmla="*/ 36 w 36"/>
              <a:gd name="T21" fmla="*/ 16 h 237"/>
              <a:gd name="T22" fmla="*/ 36 w 36"/>
              <a:gd name="T23" fmla="*/ 21 h 237"/>
              <a:gd name="T24" fmla="*/ 18 w 36"/>
              <a:gd name="T25" fmla="*/ 37 h 237"/>
              <a:gd name="T26" fmla="*/ 0 w 36"/>
              <a:gd name="T27" fmla="*/ 21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237">
                <a:moveTo>
                  <a:pt x="3" y="71"/>
                </a:moveTo>
                <a:lnTo>
                  <a:pt x="3" y="71"/>
                </a:lnTo>
                <a:lnTo>
                  <a:pt x="33" y="71"/>
                </a:lnTo>
                <a:lnTo>
                  <a:pt x="33" y="237"/>
                </a:lnTo>
                <a:lnTo>
                  <a:pt x="3" y="237"/>
                </a:lnTo>
                <a:lnTo>
                  <a:pt x="3" y="71"/>
                </a:lnTo>
                <a:close/>
                <a:moveTo>
                  <a:pt x="0" y="21"/>
                </a:moveTo>
                <a:lnTo>
                  <a:pt x="0" y="21"/>
                </a:lnTo>
                <a:lnTo>
                  <a:pt x="0" y="16"/>
                </a:lnTo>
                <a:cubicBezTo>
                  <a:pt x="0" y="6"/>
                  <a:pt x="6" y="0"/>
                  <a:pt x="18" y="0"/>
                </a:cubicBezTo>
                <a:cubicBezTo>
                  <a:pt x="31" y="0"/>
                  <a:pt x="36" y="6"/>
                  <a:pt x="36" y="16"/>
                </a:cubicBezTo>
                <a:lnTo>
                  <a:pt x="36" y="21"/>
                </a:lnTo>
                <a:cubicBezTo>
                  <a:pt x="36" y="30"/>
                  <a:pt x="31" y="37"/>
                  <a:pt x="18" y="37"/>
                </a:cubicBezTo>
                <a:cubicBezTo>
                  <a:pt x="6" y="37"/>
                  <a:pt x="0" y="30"/>
                  <a:pt x="0" y="21"/>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212" name="Freeform 481">
            <a:extLst>
              <a:ext uri="{FF2B5EF4-FFF2-40B4-BE49-F238E27FC236}">
                <a16:creationId xmlns:a16="http://schemas.microsoft.com/office/drawing/2014/main" id="{D4395B8E-D498-46FA-9862-910F05123A00}"/>
              </a:ext>
            </a:extLst>
          </p:cNvPr>
          <p:cNvSpPr>
            <a:spLocks/>
          </p:cNvSpPr>
          <p:nvPr/>
        </p:nvSpPr>
        <p:spPr bwMode="auto">
          <a:xfrm>
            <a:off x="1197989" y="2977727"/>
            <a:ext cx="63099" cy="46432"/>
          </a:xfrm>
          <a:custGeom>
            <a:avLst/>
            <a:gdLst>
              <a:gd name="T0" fmla="*/ 0 w 230"/>
              <a:gd name="T1" fmla="*/ 169 h 169"/>
              <a:gd name="T2" fmla="*/ 0 w 230"/>
              <a:gd name="T3" fmla="*/ 169 h 169"/>
              <a:gd name="T4" fmla="*/ 0 w 230"/>
              <a:gd name="T5" fmla="*/ 3 h 169"/>
              <a:gd name="T6" fmla="*/ 30 w 230"/>
              <a:gd name="T7" fmla="*/ 3 h 169"/>
              <a:gd name="T8" fmla="*/ 30 w 230"/>
              <a:gd name="T9" fmla="*/ 31 h 169"/>
              <a:gd name="T10" fmla="*/ 32 w 230"/>
              <a:gd name="T11" fmla="*/ 31 h 169"/>
              <a:gd name="T12" fmla="*/ 76 w 230"/>
              <a:gd name="T13" fmla="*/ 0 h 169"/>
              <a:gd name="T14" fmla="*/ 126 w 230"/>
              <a:gd name="T15" fmla="*/ 33 h 169"/>
              <a:gd name="T16" fmla="*/ 127 w 230"/>
              <a:gd name="T17" fmla="*/ 33 h 169"/>
              <a:gd name="T18" fmla="*/ 177 w 230"/>
              <a:gd name="T19" fmla="*/ 0 h 169"/>
              <a:gd name="T20" fmla="*/ 230 w 230"/>
              <a:gd name="T21" fmla="*/ 63 h 169"/>
              <a:gd name="T22" fmla="*/ 230 w 230"/>
              <a:gd name="T23" fmla="*/ 169 h 169"/>
              <a:gd name="T24" fmla="*/ 201 w 230"/>
              <a:gd name="T25" fmla="*/ 169 h 169"/>
              <a:gd name="T26" fmla="*/ 201 w 230"/>
              <a:gd name="T27" fmla="*/ 68 h 169"/>
              <a:gd name="T28" fmla="*/ 167 w 230"/>
              <a:gd name="T29" fmla="*/ 25 h 169"/>
              <a:gd name="T30" fmla="*/ 130 w 230"/>
              <a:gd name="T31" fmla="*/ 56 h 169"/>
              <a:gd name="T32" fmla="*/ 130 w 230"/>
              <a:gd name="T33" fmla="*/ 169 h 169"/>
              <a:gd name="T34" fmla="*/ 101 w 230"/>
              <a:gd name="T35" fmla="*/ 169 h 169"/>
              <a:gd name="T36" fmla="*/ 101 w 230"/>
              <a:gd name="T37" fmla="*/ 68 h 169"/>
              <a:gd name="T38" fmla="*/ 67 w 230"/>
              <a:gd name="T39" fmla="*/ 25 h 169"/>
              <a:gd name="T40" fmla="*/ 30 w 230"/>
              <a:gd name="T41" fmla="*/ 56 h 169"/>
              <a:gd name="T42" fmla="*/ 30 w 230"/>
              <a:gd name="T43" fmla="*/ 169 h 169"/>
              <a:gd name="T44" fmla="*/ 0 w 230"/>
              <a:gd name="T45" fmla="*/ 169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30" h="169">
                <a:moveTo>
                  <a:pt x="0" y="169"/>
                </a:moveTo>
                <a:lnTo>
                  <a:pt x="0" y="169"/>
                </a:lnTo>
                <a:lnTo>
                  <a:pt x="0" y="3"/>
                </a:lnTo>
                <a:lnTo>
                  <a:pt x="30" y="3"/>
                </a:lnTo>
                <a:lnTo>
                  <a:pt x="30" y="31"/>
                </a:lnTo>
                <a:lnTo>
                  <a:pt x="32" y="31"/>
                </a:lnTo>
                <a:cubicBezTo>
                  <a:pt x="39" y="14"/>
                  <a:pt x="54" y="0"/>
                  <a:pt x="76" y="0"/>
                </a:cubicBezTo>
                <a:cubicBezTo>
                  <a:pt x="98" y="0"/>
                  <a:pt x="118" y="10"/>
                  <a:pt x="126" y="33"/>
                </a:cubicBezTo>
                <a:lnTo>
                  <a:pt x="127" y="33"/>
                </a:lnTo>
                <a:cubicBezTo>
                  <a:pt x="133" y="15"/>
                  <a:pt x="150" y="0"/>
                  <a:pt x="177" y="0"/>
                </a:cubicBezTo>
                <a:cubicBezTo>
                  <a:pt x="211" y="0"/>
                  <a:pt x="230" y="23"/>
                  <a:pt x="230" y="63"/>
                </a:cubicBezTo>
                <a:lnTo>
                  <a:pt x="230" y="169"/>
                </a:lnTo>
                <a:lnTo>
                  <a:pt x="201" y="169"/>
                </a:lnTo>
                <a:lnTo>
                  <a:pt x="201" y="68"/>
                </a:lnTo>
                <a:cubicBezTo>
                  <a:pt x="201" y="40"/>
                  <a:pt x="190" y="25"/>
                  <a:pt x="167" y="25"/>
                </a:cubicBezTo>
                <a:cubicBezTo>
                  <a:pt x="148" y="25"/>
                  <a:pt x="130" y="35"/>
                  <a:pt x="130" y="56"/>
                </a:cubicBezTo>
                <a:lnTo>
                  <a:pt x="130" y="169"/>
                </a:lnTo>
                <a:lnTo>
                  <a:pt x="101" y="169"/>
                </a:lnTo>
                <a:lnTo>
                  <a:pt x="101" y="68"/>
                </a:lnTo>
                <a:cubicBezTo>
                  <a:pt x="101" y="40"/>
                  <a:pt x="90" y="25"/>
                  <a:pt x="67" y="25"/>
                </a:cubicBezTo>
                <a:cubicBezTo>
                  <a:pt x="48" y="25"/>
                  <a:pt x="30" y="35"/>
                  <a:pt x="30" y="56"/>
                </a:cubicBezTo>
                <a:lnTo>
                  <a:pt x="30" y="169"/>
                </a:lnTo>
                <a:lnTo>
                  <a:pt x="0" y="169"/>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213" name="Freeform 482">
            <a:extLst>
              <a:ext uri="{FF2B5EF4-FFF2-40B4-BE49-F238E27FC236}">
                <a16:creationId xmlns:a16="http://schemas.microsoft.com/office/drawing/2014/main" id="{02737D13-F350-4127-A978-5AF7691DCFC4}"/>
              </a:ext>
            </a:extLst>
          </p:cNvPr>
          <p:cNvSpPr>
            <a:spLocks noEditPoints="1"/>
          </p:cNvSpPr>
          <p:nvPr/>
        </p:nvSpPr>
        <p:spPr bwMode="auto">
          <a:xfrm>
            <a:off x="1275375" y="2958679"/>
            <a:ext cx="9524" cy="65481"/>
          </a:xfrm>
          <a:custGeom>
            <a:avLst/>
            <a:gdLst>
              <a:gd name="T0" fmla="*/ 3 w 36"/>
              <a:gd name="T1" fmla="*/ 71 h 237"/>
              <a:gd name="T2" fmla="*/ 3 w 36"/>
              <a:gd name="T3" fmla="*/ 71 h 237"/>
              <a:gd name="T4" fmla="*/ 33 w 36"/>
              <a:gd name="T5" fmla="*/ 71 h 237"/>
              <a:gd name="T6" fmla="*/ 33 w 36"/>
              <a:gd name="T7" fmla="*/ 237 h 237"/>
              <a:gd name="T8" fmla="*/ 3 w 36"/>
              <a:gd name="T9" fmla="*/ 237 h 237"/>
              <a:gd name="T10" fmla="*/ 3 w 36"/>
              <a:gd name="T11" fmla="*/ 71 h 237"/>
              <a:gd name="T12" fmla="*/ 0 w 36"/>
              <a:gd name="T13" fmla="*/ 21 h 237"/>
              <a:gd name="T14" fmla="*/ 0 w 36"/>
              <a:gd name="T15" fmla="*/ 21 h 237"/>
              <a:gd name="T16" fmla="*/ 0 w 36"/>
              <a:gd name="T17" fmla="*/ 16 h 237"/>
              <a:gd name="T18" fmla="*/ 18 w 36"/>
              <a:gd name="T19" fmla="*/ 0 h 237"/>
              <a:gd name="T20" fmla="*/ 36 w 36"/>
              <a:gd name="T21" fmla="*/ 16 h 237"/>
              <a:gd name="T22" fmla="*/ 36 w 36"/>
              <a:gd name="T23" fmla="*/ 21 h 237"/>
              <a:gd name="T24" fmla="*/ 18 w 36"/>
              <a:gd name="T25" fmla="*/ 37 h 237"/>
              <a:gd name="T26" fmla="*/ 0 w 36"/>
              <a:gd name="T27" fmla="*/ 21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237">
                <a:moveTo>
                  <a:pt x="3" y="71"/>
                </a:moveTo>
                <a:lnTo>
                  <a:pt x="3" y="71"/>
                </a:lnTo>
                <a:lnTo>
                  <a:pt x="33" y="71"/>
                </a:lnTo>
                <a:lnTo>
                  <a:pt x="33" y="237"/>
                </a:lnTo>
                <a:lnTo>
                  <a:pt x="3" y="237"/>
                </a:lnTo>
                <a:lnTo>
                  <a:pt x="3" y="71"/>
                </a:lnTo>
                <a:close/>
                <a:moveTo>
                  <a:pt x="0" y="21"/>
                </a:moveTo>
                <a:lnTo>
                  <a:pt x="0" y="21"/>
                </a:lnTo>
                <a:lnTo>
                  <a:pt x="0" y="16"/>
                </a:lnTo>
                <a:cubicBezTo>
                  <a:pt x="0" y="6"/>
                  <a:pt x="6" y="0"/>
                  <a:pt x="18" y="0"/>
                </a:cubicBezTo>
                <a:cubicBezTo>
                  <a:pt x="31" y="0"/>
                  <a:pt x="36" y="6"/>
                  <a:pt x="36" y="16"/>
                </a:cubicBezTo>
                <a:lnTo>
                  <a:pt x="36" y="21"/>
                </a:lnTo>
                <a:cubicBezTo>
                  <a:pt x="36" y="30"/>
                  <a:pt x="31" y="37"/>
                  <a:pt x="18" y="37"/>
                </a:cubicBezTo>
                <a:cubicBezTo>
                  <a:pt x="6" y="37"/>
                  <a:pt x="0" y="30"/>
                  <a:pt x="0" y="21"/>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214" name="Freeform 483">
            <a:extLst>
              <a:ext uri="{FF2B5EF4-FFF2-40B4-BE49-F238E27FC236}">
                <a16:creationId xmlns:a16="http://schemas.microsoft.com/office/drawing/2014/main" id="{08F15FA0-8022-40E8-B898-2BF47B633B6A}"/>
              </a:ext>
            </a:extLst>
          </p:cNvPr>
          <p:cNvSpPr>
            <a:spLocks/>
          </p:cNvSpPr>
          <p:nvPr/>
        </p:nvSpPr>
        <p:spPr bwMode="auto">
          <a:xfrm>
            <a:off x="1294423" y="2978917"/>
            <a:ext cx="35717" cy="45241"/>
          </a:xfrm>
          <a:custGeom>
            <a:avLst/>
            <a:gdLst>
              <a:gd name="T0" fmla="*/ 0 w 130"/>
              <a:gd name="T1" fmla="*/ 166 h 166"/>
              <a:gd name="T2" fmla="*/ 0 w 130"/>
              <a:gd name="T3" fmla="*/ 166 h 166"/>
              <a:gd name="T4" fmla="*/ 0 w 130"/>
              <a:gd name="T5" fmla="*/ 142 h 166"/>
              <a:gd name="T6" fmla="*/ 92 w 130"/>
              <a:gd name="T7" fmla="*/ 26 h 166"/>
              <a:gd name="T8" fmla="*/ 3 w 130"/>
              <a:gd name="T9" fmla="*/ 26 h 166"/>
              <a:gd name="T10" fmla="*/ 3 w 130"/>
              <a:gd name="T11" fmla="*/ 0 h 166"/>
              <a:gd name="T12" fmla="*/ 127 w 130"/>
              <a:gd name="T13" fmla="*/ 0 h 166"/>
              <a:gd name="T14" fmla="*/ 127 w 130"/>
              <a:gd name="T15" fmla="*/ 23 h 166"/>
              <a:gd name="T16" fmla="*/ 34 w 130"/>
              <a:gd name="T17" fmla="*/ 141 h 166"/>
              <a:gd name="T18" fmla="*/ 130 w 130"/>
              <a:gd name="T19" fmla="*/ 141 h 166"/>
              <a:gd name="T20" fmla="*/ 130 w 130"/>
              <a:gd name="T21" fmla="*/ 166 h 166"/>
              <a:gd name="T22" fmla="*/ 0 w 130"/>
              <a:gd name="T23" fmla="*/ 166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 h="166">
                <a:moveTo>
                  <a:pt x="0" y="166"/>
                </a:moveTo>
                <a:lnTo>
                  <a:pt x="0" y="166"/>
                </a:lnTo>
                <a:lnTo>
                  <a:pt x="0" y="142"/>
                </a:lnTo>
                <a:lnTo>
                  <a:pt x="92" y="26"/>
                </a:lnTo>
                <a:lnTo>
                  <a:pt x="3" y="26"/>
                </a:lnTo>
                <a:lnTo>
                  <a:pt x="3" y="0"/>
                </a:lnTo>
                <a:lnTo>
                  <a:pt x="127" y="0"/>
                </a:lnTo>
                <a:lnTo>
                  <a:pt x="127" y="23"/>
                </a:lnTo>
                <a:lnTo>
                  <a:pt x="34" y="141"/>
                </a:lnTo>
                <a:lnTo>
                  <a:pt x="130" y="141"/>
                </a:lnTo>
                <a:lnTo>
                  <a:pt x="130" y="166"/>
                </a:lnTo>
                <a:lnTo>
                  <a:pt x="0" y="166"/>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215" name="Freeform 484">
            <a:extLst>
              <a:ext uri="{FF2B5EF4-FFF2-40B4-BE49-F238E27FC236}">
                <a16:creationId xmlns:a16="http://schemas.microsoft.com/office/drawing/2014/main" id="{D0D348DC-EA5F-4CFB-A371-4CAD66053174}"/>
              </a:ext>
            </a:extLst>
          </p:cNvPr>
          <p:cNvSpPr>
            <a:spLocks noEditPoints="1"/>
          </p:cNvSpPr>
          <p:nvPr/>
        </p:nvSpPr>
        <p:spPr bwMode="auto">
          <a:xfrm>
            <a:off x="1336092" y="2977727"/>
            <a:ext cx="40479" cy="47622"/>
          </a:xfrm>
          <a:custGeom>
            <a:avLst/>
            <a:gdLst>
              <a:gd name="T0" fmla="*/ 31 w 148"/>
              <a:gd name="T1" fmla="*/ 71 h 173"/>
              <a:gd name="T2" fmla="*/ 31 w 148"/>
              <a:gd name="T3" fmla="*/ 71 h 173"/>
              <a:gd name="T4" fmla="*/ 31 w 148"/>
              <a:gd name="T5" fmla="*/ 73 h 173"/>
              <a:gd name="T6" fmla="*/ 116 w 148"/>
              <a:gd name="T7" fmla="*/ 73 h 173"/>
              <a:gd name="T8" fmla="*/ 116 w 148"/>
              <a:gd name="T9" fmla="*/ 70 h 173"/>
              <a:gd name="T10" fmla="*/ 75 w 148"/>
              <a:gd name="T11" fmla="*/ 24 h 173"/>
              <a:gd name="T12" fmla="*/ 31 w 148"/>
              <a:gd name="T13" fmla="*/ 71 h 173"/>
              <a:gd name="T14" fmla="*/ 0 w 148"/>
              <a:gd name="T15" fmla="*/ 86 h 173"/>
              <a:gd name="T16" fmla="*/ 0 w 148"/>
              <a:gd name="T17" fmla="*/ 86 h 173"/>
              <a:gd name="T18" fmla="*/ 75 w 148"/>
              <a:gd name="T19" fmla="*/ 0 h 173"/>
              <a:gd name="T20" fmla="*/ 148 w 148"/>
              <a:gd name="T21" fmla="*/ 81 h 173"/>
              <a:gd name="T22" fmla="*/ 148 w 148"/>
              <a:gd name="T23" fmla="*/ 94 h 173"/>
              <a:gd name="T24" fmla="*/ 31 w 148"/>
              <a:gd name="T25" fmla="*/ 94 h 173"/>
              <a:gd name="T26" fmla="*/ 31 w 148"/>
              <a:gd name="T27" fmla="*/ 100 h 173"/>
              <a:gd name="T28" fmla="*/ 78 w 148"/>
              <a:gd name="T29" fmla="*/ 148 h 173"/>
              <a:gd name="T30" fmla="*/ 122 w 148"/>
              <a:gd name="T31" fmla="*/ 121 h 173"/>
              <a:gd name="T32" fmla="*/ 142 w 148"/>
              <a:gd name="T33" fmla="*/ 137 h 173"/>
              <a:gd name="T34" fmla="*/ 75 w 148"/>
              <a:gd name="T35" fmla="*/ 173 h 173"/>
              <a:gd name="T36" fmla="*/ 0 w 148"/>
              <a:gd name="T37" fmla="*/ 86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8" h="173">
                <a:moveTo>
                  <a:pt x="31" y="71"/>
                </a:moveTo>
                <a:lnTo>
                  <a:pt x="31" y="71"/>
                </a:lnTo>
                <a:lnTo>
                  <a:pt x="31" y="73"/>
                </a:lnTo>
                <a:lnTo>
                  <a:pt x="116" y="73"/>
                </a:lnTo>
                <a:lnTo>
                  <a:pt x="116" y="70"/>
                </a:lnTo>
                <a:cubicBezTo>
                  <a:pt x="116" y="42"/>
                  <a:pt x="100" y="24"/>
                  <a:pt x="75" y="24"/>
                </a:cubicBezTo>
                <a:cubicBezTo>
                  <a:pt x="49" y="24"/>
                  <a:pt x="31" y="43"/>
                  <a:pt x="31" y="71"/>
                </a:cubicBezTo>
                <a:close/>
                <a:moveTo>
                  <a:pt x="0" y="86"/>
                </a:moveTo>
                <a:lnTo>
                  <a:pt x="0" y="86"/>
                </a:lnTo>
                <a:cubicBezTo>
                  <a:pt x="0" y="34"/>
                  <a:pt x="29" y="0"/>
                  <a:pt x="75" y="0"/>
                </a:cubicBezTo>
                <a:cubicBezTo>
                  <a:pt x="122" y="0"/>
                  <a:pt x="148" y="35"/>
                  <a:pt x="148" y="81"/>
                </a:cubicBezTo>
                <a:lnTo>
                  <a:pt x="148" y="94"/>
                </a:lnTo>
                <a:lnTo>
                  <a:pt x="31" y="94"/>
                </a:lnTo>
                <a:lnTo>
                  <a:pt x="31" y="100"/>
                </a:lnTo>
                <a:cubicBezTo>
                  <a:pt x="31" y="128"/>
                  <a:pt x="48" y="148"/>
                  <a:pt x="78" y="148"/>
                </a:cubicBezTo>
                <a:cubicBezTo>
                  <a:pt x="98" y="148"/>
                  <a:pt x="114" y="138"/>
                  <a:pt x="122" y="121"/>
                </a:cubicBezTo>
                <a:lnTo>
                  <a:pt x="142" y="137"/>
                </a:lnTo>
                <a:cubicBezTo>
                  <a:pt x="130" y="159"/>
                  <a:pt x="106" y="173"/>
                  <a:pt x="75" y="173"/>
                </a:cubicBezTo>
                <a:cubicBezTo>
                  <a:pt x="29" y="173"/>
                  <a:pt x="0" y="139"/>
                  <a:pt x="0" y="86"/>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216" name="Freeform 485">
            <a:extLst>
              <a:ext uri="{FF2B5EF4-FFF2-40B4-BE49-F238E27FC236}">
                <a16:creationId xmlns:a16="http://schemas.microsoft.com/office/drawing/2014/main" id="{1F5F71A6-6FB3-41F5-A2E0-414B10329483}"/>
              </a:ext>
            </a:extLst>
          </p:cNvPr>
          <p:cNvSpPr>
            <a:spLocks noEditPoints="1"/>
          </p:cNvSpPr>
          <p:nvPr/>
        </p:nvSpPr>
        <p:spPr bwMode="auto">
          <a:xfrm>
            <a:off x="1384905" y="2958678"/>
            <a:ext cx="39288" cy="66671"/>
          </a:xfrm>
          <a:custGeom>
            <a:avLst/>
            <a:gdLst>
              <a:gd name="T0" fmla="*/ 115 w 145"/>
              <a:gd name="T1" fmla="*/ 185 h 241"/>
              <a:gd name="T2" fmla="*/ 115 w 145"/>
              <a:gd name="T3" fmla="*/ 185 h 241"/>
              <a:gd name="T4" fmla="*/ 115 w 145"/>
              <a:gd name="T5" fmla="*/ 124 h 241"/>
              <a:gd name="T6" fmla="*/ 75 w 145"/>
              <a:gd name="T7" fmla="*/ 93 h 241"/>
              <a:gd name="T8" fmla="*/ 31 w 145"/>
              <a:gd name="T9" fmla="*/ 140 h 241"/>
              <a:gd name="T10" fmla="*/ 31 w 145"/>
              <a:gd name="T11" fmla="*/ 168 h 241"/>
              <a:gd name="T12" fmla="*/ 75 w 145"/>
              <a:gd name="T13" fmla="*/ 215 h 241"/>
              <a:gd name="T14" fmla="*/ 115 w 145"/>
              <a:gd name="T15" fmla="*/ 185 h 241"/>
              <a:gd name="T16" fmla="*/ 115 w 145"/>
              <a:gd name="T17" fmla="*/ 210 h 241"/>
              <a:gd name="T18" fmla="*/ 115 w 145"/>
              <a:gd name="T19" fmla="*/ 210 h 241"/>
              <a:gd name="T20" fmla="*/ 114 w 145"/>
              <a:gd name="T21" fmla="*/ 210 h 241"/>
              <a:gd name="T22" fmla="*/ 66 w 145"/>
              <a:gd name="T23" fmla="*/ 241 h 241"/>
              <a:gd name="T24" fmla="*/ 0 w 145"/>
              <a:gd name="T25" fmla="*/ 154 h 241"/>
              <a:gd name="T26" fmla="*/ 66 w 145"/>
              <a:gd name="T27" fmla="*/ 68 h 241"/>
              <a:gd name="T28" fmla="*/ 114 w 145"/>
              <a:gd name="T29" fmla="*/ 99 h 241"/>
              <a:gd name="T30" fmla="*/ 115 w 145"/>
              <a:gd name="T31" fmla="*/ 99 h 241"/>
              <a:gd name="T32" fmla="*/ 115 w 145"/>
              <a:gd name="T33" fmla="*/ 0 h 241"/>
              <a:gd name="T34" fmla="*/ 145 w 145"/>
              <a:gd name="T35" fmla="*/ 0 h 241"/>
              <a:gd name="T36" fmla="*/ 145 w 145"/>
              <a:gd name="T37" fmla="*/ 237 h 241"/>
              <a:gd name="T38" fmla="*/ 115 w 145"/>
              <a:gd name="T39" fmla="*/ 237 h 241"/>
              <a:gd name="T40" fmla="*/ 115 w 145"/>
              <a:gd name="T41" fmla="*/ 21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5" h="241">
                <a:moveTo>
                  <a:pt x="115" y="185"/>
                </a:moveTo>
                <a:lnTo>
                  <a:pt x="115" y="185"/>
                </a:lnTo>
                <a:lnTo>
                  <a:pt x="115" y="124"/>
                </a:lnTo>
                <a:cubicBezTo>
                  <a:pt x="115" y="106"/>
                  <a:pt x="97" y="93"/>
                  <a:pt x="75" y="93"/>
                </a:cubicBezTo>
                <a:cubicBezTo>
                  <a:pt x="48" y="93"/>
                  <a:pt x="31" y="112"/>
                  <a:pt x="31" y="140"/>
                </a:cubicBezTo>
                <a:lnTo>
                  <a:pt x="31" y="168"/>
                </a:lnTo>
                <a:cubicBezTo>
                  <a:pt x="31" y="196"/>
                  <a:pt x="48" y="215"/>
                  <a:pt x="75" y="215"/>
                </a:cubicBezTo>
                <a:cubicBezTo>
                  <a:pt x="97" y="215"/>
                  <a:pt x="115" y="202"/>
                  <a:pt x="115" y="185"/>
                </a:cubicBezTo>
                <a:close/>
                <a:moveTo>
                  <a:pt x="115" y="210"/>
                </a:moveTo>
                <a:lnTo>
                  <a:pt x="115" y="210"/>
                </a:lnTo>
                <a:lnTo>
                  <a:pt x="114" y="210"/>
                </a:lnTo>
                <a:cubicBezTo>
                  <a:pt x="106" y="230"/>
                  <a:pt x="89" y="241"/>
                  <a:pt x="66" y="241"/>
                </a:cubicBezTo>
                <a:cubicBezTo>
                  <a:pt x="25" y="241"/>
                  <a:pt x="0" y="208"/>
                  <a:pt x="0" y="154"/>
                </a:cubicBezTo>
                <a:cubicBezTo>
                  <a:pt x="0" y="101"/>
                  <a:pt x="25" y="68"/>
                  <a:pt x="66" y="68"/>
                </a:cubicBezTo>
                <a:cubicBezTo>
                  <a:pt x="89" y="68"/>
                  <a:pt x="106" y="78"/>
                  <a:pt x="114" y="99"/>
                </a:cubicBezTo>
                <a:lnTo>
                  <a:pt x="115" y="99"/>
                </a:lnTo>
                <a:lnTo>
                  <a:pt x="115" y="0"/>
                </a:lnTo>
                <a:lnTo>
                  <a:pt x="145" y="0"/>
                </a:lnTo>
                <a:lnTo>
                  <a:pt x="145" y="237"/>
                </a:lnTo>
                <a:lnTo>
                  <a:pt x="115" y="237"/>
                </a:lnTo>
                <a:lnTo>
                  <a:pt x="115" y="210"/>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217" name="Freeform 486">
            <a:extLst>
              <a:ext uri="{FF2B5EF4-FFF2-40B4-BE49-F238E27FC236}">
                <a16:creationId xmlns:a16="http://schemas.microsoft.com/office/drawing/2014/main" id="{B32B930A-1E41-4E88-A158-4BEA49319B42}"/>
              </a:ext>
            </a:extLst>
          </p:cNvPr>
          <p:cNvSpPr>
            <a:spLocks/>
          </p:cNvSpPr>
          <p:nvPr/>
        </p:nvSpPr>
        <p:spPr bwMode="auto">
          <a:xfrm>
            <a:off x="846778" y="3068209"/>
            <a:ext cx="38097" cy="61908"/>
          </a:xfrm>
          <a:custGeom>
            <a:avLst/>
            <a:gdLst>
              <a:gd name="T0" fmla="*/ 0 w 139"/>
              <a:gd name="T1" fmla="*/ 223 h 223"/>
              <a:gd name="T2" fmla="*/ 0 w 139"/>
              <a:gd name="T3" fmla="*/ 223 h 223"/>
              <a:gd name="T4" fmla="*/ 0 w 139"/>
              <a:gd name="T5" fmla="*/ 0 h 223"/>
              <a:gd name="T6" fmla="*/ 139 w 139"/>
              <a:gd name="T7" fmla="*/ 0 h 223"/>
              <a:gd name="T8" fmla="*/ 139 w 139"/>
              <a:gd name="T9" fmla="*/ 27 h 223"/>
              <a:gd name="T10" fmla="*/ 31 w 139"/>
              <a:gd name="T11" fmla="*/ 27 h 223"/>
              <a:gd name="T12" fmla="*/ 31 w 139"/>
              <a:gd name="T13" fmla="*/ 92 h 223"/>
              <a:gd name="T14" fmla="*/ 131 w 139"/>
              <a:gd name="T15" fmla="*/ 92 h 223"/>
              <a:gd name="T16" fmla="*/ 131 w 139"/>
              <a:gd name="T17" fmla="*/ 120 h 223"/>
              <a:gd name="T18" fmla="*/ 31 w 139"/>
              <a:gd name="T19" fmla="*/ 120 h 223"/>
              <a:gd name="T20" fmla="*/ 31 w 139"/>
              <a:gd name="T21" fmla="*/ 196 h 223"/>
              <a:gd name="T22" fmla="*/ 139 w 139"/>
              <a:gd name="T23" fmla="*/ 196 h 223"/>
              <a:gd name="T24" fmla="*/ 139 w 139"/>
              <a:gd name="T25" fmla="*/ 223 h 223"/>
              <a:gd name="T26" fmla="*/ 0 w 139"/>
              <a:gd name="T27" fmla="*/ 22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9" h="223">
                <a:moveTo>
                  <a:pt x="0" y="223"/>
                </a:moveTo>
                <a:lnTo>
                  <a:pt x="0" y="223"/>
                </a:lnTo>
                <a:lnTo>
                  <a:pt x="0" y="0"/>
                </a:lnTo>
                <a:lnTo>
                  <a:pt x="139" y="0"/>
                </a:lnTo>
                <a:lnTo>
                  <a:pt x="139" y="27"/>
                </a:lnTo>
                <a:lnTo>
                  <a:pt x="31" y="27"/>
                </a:lnTo>
                <a:lnTo>
                  <a:pt x="31" y="92"/>
                </a:lnTo>
                <a:lnTo>
                  <a:pt x="131" y="92"/>
                </a:lnTo>
                <a:lnTo>
                  <a:pt x="131" y="120"/>
                </a:lnTo>
                <a:lnTo>
                  <a:pt x="31" y="120"/>
                </a:lnTo>
                <a:lnTo>
                  <a:pt x="31" y="196"/>
                </a:lnTo>
                <a:lnTo>
                  <a:pt x="139" y="196"/>
                </a:lnTo>
                <a:lnTo>
                  <a:pt x="139" y="223"/>
                </a:lnTo>
                <a:lnTo>
                  <a:pt x="0" y="223"/>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218" name="Freeform 487">
            <a:extLst>
              <a:ext uri="{FF2B5EF4-FFF2-40B4-BE49-F238E27FC236}">
                <a16:creationId xmlns:a16="http://schemas.microsoft.com/office/drawing/2014/main" id="{759F74DC-5746-43AE-9896-10A51391B6F9}"/>
              </a:ext>
            </a:extLst>
          </p:cNvPr>
          <p:cNvSpPr>
            <a:spLocks/>
          </p:cNvSpPr>
          <p:nvPr/>
        </p:nvSpPr>
        <p:spPr bwMode="auto">
          <a:xfrm>
            <a:off x="896781" y="3083686"/>
            <a:ext cx="63099" cy="46432"/>
          </a:xfrm>
          <a:custGeom>
            <a:avLst/>
            <a:gdLst>
              <a:gd name="T0" fmla="*/ 0 w 230"/>
              <a:gd name="T1" fmla="*/ 169 h 169"/>
              <a:gd name="T2" fmla="*/ 0 w 230"/>
              <a:gd name="T3" fmla="*/ 169 h 169"/>
              <a:gd name="T4" fmla="*/ 0 w 230"/>
              <a:gd name="T5" fmla="*/ 3 h 169"/>
              <a:gd name="T6" fmla="*/ 30 w 230"/>
              <a:gd name="T7" fmla="*/ 3 h 169"/>
              <a:gd name="T8" fmla="*/ 30 w 230"/>
              <a:gd name="T9" fmla="*/ 31 h 169"/>
              <a:gd name="T10" fmla="*/ 32 w 230"/>
              <a:gd name="T11" fmla="*/ 31 h 169"/>
              <a:gd name="T12" fmla="*/ 76 w 230"/>
              <a:gd name="T13" fmla="*/ 0 h 169"/>
              <a:gd name="T14" fmla="*/ 126 w 230"/>
              <a:gd name="T15" fmla="*/ 33 h 169"/>
              <a:gd name="T16" fmla="*/ 127 w 230"/>
              <a:gd name="T17" fmla="*/ 33 h 169"/>
              <a:gd name="T18" fmla="*/ 177 w 230"/>
              <a:gd name="T19" fmla="*/ 0 h 169"/>
              <a:gd name="T20" fmla="*/ 230 w 230"/>
              <a:gd name="T21" fmla="*/ 63 h 169"/>
              <a:gd name="T22" fmla="*/ 230 w 230"/>
              <a:gd name="T23" fmla="*/ 169 h 169"/>
              <a:gd name="T24" fmla="*/ 201 w 230"/>
              <a:gd name="T25" fmla="*/ 169 h 169"/>
              <a:gd name="T26" fmla="*/ 201 w 230"/>
              <a:gd name="T27" fmla="*/ 68 h 169"/>
              <a:gd name="T28" fmla="*/ 167 w 230"/>
              <a:gd name="T29" fmla="*/ 25 h 169"/>
              <a:gd name="T30" fmla="*/ 130 w 230"/>
              <a:gd name="T31" fmla="*/ 56 h 169"/>
              <a:gd name="T32" fmla="*/ 130 w 230"/>
              <a:gd name="T33" fmla="*/ 169 h 169"/>
              <a:gd name="T34" fmla="*/ 101 w 230"/>
              <a:gd name="T35" fmla="*/ 169 h 169"/>
              <a:gd name="T36" fmla="*/ 101 w 230"/>
              <a:gd name="T37" fmla="*/ 68 h 169"/>
              <a:gd name="T38" fmla="*/ 67 w 230"/>
              <a:gd name="T39" fmla="*/ 25 h 169"/>
              <a:gd name="T40" fmla="*/ 30 w 230"/>
              <a:gd name="T41" fmla="*/ 56 h 169"/>
              <a:gd name="T42" fmla="*/ 30 w 230"/>
              <a:gd name="T43" fmla="*/ 169 h 169"/>
              <a:gd name="T44" fmla="*/ 0 w 230"/>
              <a:gd name="T45" fmla="*/ 169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30" h="169">
                <a:moveTo>
                  <a:pt x="0" y="169"/>
                </a:moveTo>
                <a:lnTo>
                  <a:pt x="0" y="169"/>
                </a:lnTo>
                <a:lnTo>
                  <a:pt x="0" y="3"/>
                </a:lnTo>
                <a:lnTo>
                  <a:pt x="30" y="3"/>
                </a:lnTo>
                <a:lnTo>
                  <a:pt x="30" y="31"/>
                </a:lnTo>
                <a:lnTo>
                  <a:pt x="32" y="31"/>
                </a:lnTo>
                <a:cubicBezTo>
                  <a:pt x="39" y="14"/>
                  <a:pt x="54" y="0"/>
                  <a:pt x="76" y="0"/>
                </a:cubicBezTo>
                <a:cubicBezTo>
                  <a:pt x="98" y="0"/>
                  <a:pt x="118" y="10"/>
                  <a:pt x="126" y="33"/>
                </a:cubicBezTo>
                <a:lnTo>
                  <a:pt x="127" y="33"/>
                </a:lnTo>
                <a:cubicBezTo>
                  <a:pt x="133" y="15"/>
                  <a:pt x="150" y="0"/>
                  <a:pt x="177" y="0"/>
                </a:cubicBezTo>
                <a:cubicBezTo>
                  <a:pt x="211" y="0"/>
                  <a:pt x="230" y="23"/>
                  <a:pt x="230" y="63"/>
                </a:cubicBezTo>
                <a:lnTo>
                  <a:pt x="230" y="169"/>
                </a:lnTo>
                <a:lnTo>
                  <a:pt x="201" y="169"/>
                </a:lnTo>
                <a:lnTo>
                  <a:pt x="201" y="68"/>
                </a:lnTo>
                <a:cubicBezTo>
                  <a:pt x="201" y="40"/>
                  <a:pt x="190" y="25"/>
                  <a:pt x="167" y="25"/>
                </a:cubicBezTo>
                <a:cubicBezTo>
                  <a:pt x="148" y="25"/>
                  <a:pt x="130" y="35"/>
                  <a:pt x="130" y="56"/>
                </a:cubicBezTo>
                <a:lnTo>
                  <a:pt x="130" y="169"/>
                </a:lnTo>
                <a:lnTo>
                  <a:pt x="101" y="169"/>
                </a:lnTo>
                <a:lnTo>
                  <a:pt x="101" y="68"/>
                </a:lnTo>
                <a:cubicBezTo>
                  <a:pt x="101" y="40"/>
                  <a:pt x="90" y="25"/>
                  <a:pt x="67" y="25"/>
                </a:cubicBezTo>
                <a:cubicBezTo>
                  <a:pt x="48" y="25"/>
                  <a:pt x="30" y="35"/>
                  <a:pt x="30" y="56"/>
                </a:cubicBezTo>
                <a:lnTo>
                  <a:pt x="30" y="169"/>
                </a:lnTo>
                <a:lnTo>
                  <a:pt x="0" y="169"/>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219" name="Freeform 488">
            <a:extLst>
              <a:ext uri="{FF2B5EF4-FFF2-40B4-BE49-F238E27FC236}">
                <a16:creationId xmlns:a16="http://schemas.microsoft.com/office/drawing/2014/main" id="{20E22258-235F-471A-B8E3-C73FE6AC29BA}"/>
              </a:ext>
            </a:extLst>
          </p:cNvPr>
          <p:cNvSpPr>
            <a:spLocks noEditPoints="1"/>
          </p:cNvSpPr>
          <p:nvPr/>
        </p:nvSpPr>
        <p:spPr bwMode="auto">
          <a:xfrm>
            <a:off x="974166" y="3064637"/>
            <a:ext cx="40479" cy="66671"/>
          </a:xfrm>
          <a:custGeom>
            <a:avLst/>
            <a:gdLst>
              <a:gd name="T0" fmla="*/ 114 w 145"/>
              <a:gd name="T1" fmla="*/ 168 h 241"/>
              <a:gd name="T2" fmla="*/ 114 w 145"/>
              <a:gd name="T3" fmla="*/ 168 h 241"/>
              <a:gd name="T4" fmla="*/ 114 w 145"/>
              <a:gd name="T5" fmla="*/ 140 h 241"/>
              <a:gd name="T6" fmla="*/ 70 w 145"/>
              <a:gd name="T7" fmla="*/ 93 h 241"/>
              <a:gd name="T8" fmla="*/ 30 w 145"/>
              <a:gd name="T9" fmla="*/ 124 h 241"/>
              <a:gd name="T10" fmla="*/ 30 w 145"/>
              <a:gd name="T11" fmla="*/ 185 h 241"/>
              <a:gd name="T12" fmla="*/ 70 w 145"/>
              <a:gd name="T13" fmla="*/ 215 h 241"/>
              <a:gd name="T14" fmla="*/ 114 w 145"/>
              <a:gd name="T15" fmla="*/ 168 h 241"/>
              <a:gd name="T16" fmla="*/ 0 w 145"/>
              <a:gd name="T17" fmla="*/ 0 h 241"/>
              <a:gd name="T18" fmla="*/ 0 w 145"/>
              <a:gd name="T19" fmla="*/ 0 h 241"/>
              <a:gd name="T20" fmla="*/ 30 w 145"/>
              <a:gd name="T21" fmla="*/ 0 h 241"/>
              <a:gd name="T22" fmla="*/ 30 w 145"/>
              <a:gd name="T23" fmla="*/ 99 h 241"/>
              <a:gd name="T24" fmla="*/ 31 w 145"/>
              <a:gd name="T25" fmla="*/ 99 h 241"/>
              <a:gd name="T26" fmla="*/ 79 w 145"/>
              <a:gd name="T27" fmla="*/ 68 h 241"/>
              <a:gd name="T28" fmla="*/ 145 w 145"/>
              <a:gd name="T29" fmla="*/ 154 h 241"/>
              <a:gd name="T30" fmla="*/ 79 w 145"/>
              <a:gd name="T31" fmla="*/ 241 h 241"/>
              <a:gd name="T32" fmla="*/ 31 w 145"/>
              <a:gd name="T33" fmla="*/ 210 h 241"/>
              <a:gd name="T34" fmla="*/ 30 w 145"/>
              <a:gd name="T35" fmla="*/ 210 h 241"/>
              <a:gd name="T36" fmla="*/ 30 w 145"/>
              <a:gd name="T37" fmla="*/ 237 h 241"/>
              <a:gd name="T38" fmla="*/ 0 w 145"/>
              <a:gd name="T39" fmla="*/ 237 h 241"/>
              <a:gd name="T40" fmla="*/ 0 w 145"/>
              <a:gd name="T41" fmla="*/ 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5" h="241">
                <a:moveTo>
                  <a:pt x="114" y="168"/>
                </a:moveTo>
                <a:lnTo>
                  <a:pt x="114" y="168"/>
                </a:lnTo>
                <a:lnTo>
                  <a:pt x="114" y="140"/>
                </a:lnTo>
                <a:cubicBezTo>
                  <a:pt x="114" y="112"/>
                  <a:pt x="97" y="93"/>
                  <a:pt x="70" y="93"/>
                </a:cubicBezTo>
                <a:cubicBezTo>
                  <a:pt x="48" y="93"/>
                  <a:pt x="30" y="106"/>
                  <a:pt x="30" y="124"/>
                </a:cubicBezTo>
                <a:lnTo>
                  <a:pt x="30" y="185"/>
                </a:lnTo>
                <a:cubicBezTo>
                  <a:pt x="30" y="202"/>
                  <a:pt x="48" y="215"/>
                  <a:pt x="70" y="215"/>
                </a:cubicBezTo>
                <a:cubicBezTo>
                  <a:pt x="97" y="215"/>
                  <a:pt x="114" y="196"/>
                  <a:pt x="114" y="168"/>
                </a:cubicBezTo>
                <a:close/>
                <a:moveTo>
                  <a:pt x="0" y="0"/>
                </a:moveTo>
                <a:lnTo>
                  <a:pt x="0" y="0"/>
                </a:lnTo>
                <a:lnTo>
                  <a:pt x="30" y="0"/>
                </a:lnTo>
                <a:lnTo>
                  <a:pt x="30" y="99"/>
                </a:lnTo>
                <a:lnTo>
                  <a:pt x="31" y="99"/>
                </a:lnTo>
                <a:cubicBezTo>
                  <a:pt x="39" y="78"/>
                  <a:pt x="56" y="68"/>
                  <a:pt x="79" y="68"/>
                </a:cubicBezTo>
                <a:cubicBezTo>
                  <a:pt x="120" y="68"/>
                  <a:pt x="145" y="101"/>
                  <a:pt x="145" y="154"/>
                </a:cubicBezTo>
                <a:cubicBezTo>
                  <a:pt x="145" y="208"/>
                  <a:pt x="120" y="241"/>
                  <a:pt x="79" y="241"/>
                </a:cubicBezTo>
                <a:cubicBezTo>
                  <a:pt x="56" y="241"/>
                  <a:pt x="39" y="230"/>
                  <a:pt x="31" y="210"/>
                </a:cubicBezTo>
                <a:lnTo>
                  <a:pt x="30" y="210"/>
                </a:lnTo>
                <a:lnTo>
                  <a:pt x="30" y="237"/>
                </a:lnTo>
                <a:lnTo>
                  <a:pt x="0" y="237"/>
                </a:lnTo>
                <a:lnTo>
                  <a:pt x="0" y="0"/>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220" name="Freeform 489">
            <a:extLst>
              <a:ext uri="{FF2B5EF4-FFF2-40B4-BE49-F238E27FC236}">
                <a16:creationId xmlns:a16="http://schemas.microsoft.com/office/drawing/2014/main" id="{55EF8C04-ABAA-40C4-83DE-516242524A7D}"/>
              </a:ext>
            </a:extLst>
          </p:cNvPr>
          <p:cNvSpPr>
            <a:spLocks noEditPoints="1"/>
          </p:cNvSpPr>
          <p:nvPr/>
        </p:nvSpPr>
        <p:spPr bwMode="auto">
          <a:xfrm>
            <a:off x="1022979" y="3083685"/>
            <a:ext cx="40479" cy="47622"/>
          </a:xfrm>
          <a:custGeom>
            <a:avLst/>
            <a:gdLst>
              <a:gd name="T0" fmla="*/ 31 w 148"/>
              <a:gd name="T1" fmla="*/ 71 h 173"/>
              <a:gd name="T2" fmla="*/ 31 w 148"/>
              <a:gd name="T3" fmla="*/ 71 h 173"/>
              <a:gd name="T4" fmla="*/ 31 w 148"/>
              <a:gd name="T5" fmla="*/ 73 h 173"/>
              <a:gd name="T6" fmla="*/ 117 w 148"/>
              <a:gd name="T7" fmla="*/ 73 h 173"/>
              <a:gd name="T8" fmla="*/ 117 w 148"/>
              <a:gd name="T9" fmla="*/ 70 h 173"/>
              <a:gd name="T10" fmla="*/ 76 w 148"/>
              <a:gd name="T11" fmla="*/ 24 h 173"/>
              <a:gd name="T12" fmla="*/ 31 w 148"/>
              <a:gd name="T13" fmla="*/ 71 h 173"/>
              <a:gd name="T14" fmla="*/ 0 w 148"/>
              <a:gd name="T15" fmla="*/ 86 h 173"/>
              <a:gd name="T16" fmla="*/ 0 w 148"/>
              <a:gd name="T17" fmla="*/ 86 h 173"/>
              <a:gd name="T18" fmla="*/ 76 w 148"/>
              <a:gd name="T19" fmla="*/ 0 h 173"/>
              <a:gd name="T20" fmla="*/ 148 w 148"/>
              <a:gd name="T21" fmla="*/ 81 h 173"/>
              <a:gd name="T22" fmla="*/ 148 w 148"/>
              <a:gd name="T23" fmla="*/ 94 h 173"/>
              <a:gd name="T24" fmla="*/ 31 w 148"/>
              <a:gd name="T25" fmla="*/ 94 h 173"/>
              <a:gd name="T26" fmla="*/ 31 w 148"/>
              <a:gd name="T27" fmla="*/ 100 h 173"/>
              <a:gd name="T28" fmla="*/ 78 w 148"/>
              <a:gd name="T29" fmla="*/ 148 h 173"/>
              <a:gd name="T30" fmla="*/ 123 w 148"/>
              <a:gd name="T31" fmla="*/ 121 h 173"/>
              <a:gd name="T32" fmla="*/ 142 w 148"/>
              <a:gd name="T33" fmla="*/ 137 h 173"/>
              <a:gd name="T34" fmla="*/ 76 w 148"/>
              <a:gd name="T35" fmla="*/ 173 h 173"/>
              <a:gd name="T36" fmla="*/ 0 w 148"/>
              <a:gd name="T37" fmla="*/ 86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8" h="173">
                <a:moveTo>
                  <a:pt x="31" y="71"/>
                </a:moveTo>
                <a:lnTo>
                  <a:pt x="31" y="71"/>
                </a:lnTo>
                <a:lnTo>
                  <a:pt x="31" y="73"/>
                </a:lnTo>
                <a:lnTo>
                  <a:pt x="117" y="73"/>
                </a:lnTo>
                <a:lnTo>
                  <a:pt x="117" y="70"/>
                </a:lnTo>
                <a:cubicBezTo>
                  <a:pt x="117" y="42"/>
                  <a:pt x="101" y="24"/>
                  <a:pt x="76" y="24"/>
                </a:cubicBezTo>
                <a:cubicBezTo>
                  <a:pt x="50" y="24"/>
                  <a:pt x="31" y="43"/>
                  <a:pt x="31" y="71"/>
                </a:cubicBezTo>
                <a:close/>
                <a:moveTo>
                  <a:pt x="0" y="86"/>
                </a:moveTo>
                <a:lnTo>
                  <a:pt x="0" y="86"/>
                </a:lnTo>
                <a:cubicBezTo>
                  <a:pt x="0" y="34"/>
                  <a:pt x="30" y="0"/>
                  <a:pt x="76" y="0"/>
                </a:cubicBezTo>
                <a:cubicBezTo>
                  <a:pt x="122" y="0"/>
                  <a:pt x="148" y="35"/>
                  <a:pt x="148" y="81"/>
                </a:cubicBezTo>
                <a:lnTo>
                  <a:pt x="148" y="94"/>
                </a:lnTo>
                <a:lnTo>
                  <a:pt x="31" y="94"/>
                </a:lnTo>
                <a:lnTo>
                  <a:pt x="31" y="100"/>
                </a:lnTo>
                <a:cubicBezTo>
                  <a:pt x="31" y="128"/>
                  <a:pt x="48" y="148"/>
                  <a:pt x="78" y="148"/>
                </a:cubicBezTo>
                <a:cubicBezTo>
                  <a:pt x="99" y="148"/>
                  <a:pt x="114" y="138"/>
                  <a:pt x="123" y="121"/>
                </a:cubicBezTo>
                <a:lnTo>
                  <a:pt x="142" y="137"/>
                </a:lnTo>
                <a:cubicBezTo>
                  <a:pt x="131" y="159"/>
                  <a:pt x="107" y="173"/>
                  <a:pt x="76" y="173"/>
                </a:cubicBezTo>
                <a:cubicBezTo>
                  <a:pt x="30" y="173"/>
                  <a:pt x="0" y="139"/>
                  <a:pt x="0" y="86"/>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221" name="Freeform 490">
            <a:extLst>
              <a:ext uri="{FF2B5EF4-FFF2-40B4-BE49-F238E27FC236}">
                <a16:creationId xmlns:a16="http://schemas.microsoft.com/office/drawing/2014/main" id="{8FBE93C5-844F-4935-8B3A-C9152AE18B73}"/>
              </a:ext>
            </a:extLst>
          </p:cNvPr>
          <p:cNvSpPr>
            <a:spLocks noEditPoints="1"/>
          </p:cNvSpPr>
          <p:nvPr/>
        </p:nvSpPr>
        <p:spPr bwMode="auto">
          <a:xfrm>
            <a:off x="1071791" y="3064637"/>
            <a:ext cx="39288" cy="66671"/>
          </a:xfrm>
          <a:custGeom>
            <a:avLst/>
            <a:gdLst>
              <a:gd name="T0" fmla="*/ 116 w 146"/>
              <a:gd name="T1" fmla="*/ 185 h 241"/>
              <a:gd name="T2" fmla="*/ 116 w 146"/>
              <a:gd name="T3" fmla="*/ 185 h 241"/>
              <a:gd name="T4" fmla="*/ 116 w 146"/>
              <a:gd name="T5" fmla="*/ 124 h 241"/>
              <a:gd name="T6" fmla="*/ 76 w 146"/>
              <a:gd name="T7" fmla="*/ 93 h 241"/>
              <a:gd name="T8" fmla="*/ 32 w 146"/>
              <a:gd name="T9" fmla="*/ 140 h 241"/>
              <a:gd name="T10" fmla="*/ 32 w 146"/>
              <a:gd name="T11" fmla="*/ 168 h 241"/>
              <a:gd name="T12" fmla="*/ 76 w 146"/>
              <a:gd name="T13" fmla="*/ 215 h 241"/>
              <a:gd name="T14" fmla="*/ 116 w 146"/>
              <a:gd name="T15" fmla="*/ 185 h 241"/>
              <a:gd name="T16" fmla="*/ 116 w 146"/>
              <a:gd name="T17" fmla="*/ 210 h 241"/>
              <a:gd name="T18" fmla="*/ 116 w 146"/>
              <a:gd name="T19" fmla="*/ 210 h 241"/>
              <a:gd name="T20" fmla="*/ 115 w 146"/>
              <a:gd name="T21" fmla="*/ 210 h 241"/>
              <a:gd name="T22" fmla="*/ 67 w 146"/>
              <a:gd name="T23" fmla="*/ 241 h 241"/>
              <a:gd name="T24" fmla="*/ 0 w 146"/>
              <a:gd name="T25" fmla="*/ 154 h 241"/>
              <a:gd name="T26" fmla="*/ 67 w 146"/>
              <a:gd name="T27" fmla="*/ 68 h 241"/>
              <a:gd name="T28" fmla="*/ 115 w 146"/>
              <a:gd name="T29" fmla="*/ 99 h 241"/>
              <a:gd name="T30" fmla="*/ 116 w 146"/>
              <a:gd name="T31" fmla="*/ 99 h 241"/>
              <a:gd name="T32" fmla="*/ 116 w 146"/>
              <a:gd name="T33" fmla="*/ 0 h 241"/>
              <a:gd name="T34" fmla="*/ 146 w 146"/>
              <a:gd name="T35" fmla="*/ 0 h 241"/>
              <a:gd name="T36" fmla="*/ 146 w 146"/>
              <a:gd name="T37" fmla="*/ 237 h 241"/>
              <a:gd name="T38" fmla="*/ 116 w 146"/>
              <a:gd name="T39" fmla="*/ 237 h 241"/>
              <a:gd name="T40" fmla="*/ 116 w 146"/>
              <a:gd name="T41" fmla="*/ 21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6" h="241">
                <a:moveTo>
                  <a:pt x="116" y="185"/>
                </a:moveTo>
                <a:lnTo>
                  <a:pt x="116" y="185"/>
                </a:lnTo>
                <a:lnTo>
                  <a:pt x="116" y="124"/>
                </a:lnTo>
                <a:cubicBezTo>
                  <a:pt x="116" y="106"/>
                  <a:pt x="98" y="93"/>
                  <a:pt x="76" y="93"/>
                </a:cubicBezTo>
                <a:cubicBezTo>
                  <a:pt x="49" y="93"/>
                  <a:pt x="32" y="112"/>
                  <a:pt x="32" y="140"/>
                </a:cubicBezTo>
                <a:lnTo>
                  <a:pt x="32" y="168"/>
                </a:lnTo>
                <a:cubicBezTo>
                  <a:pt x="32" y="196"/>
                  <a:pt x="49" y="215"/>
                  <a:pt x="76" y="215"/>
                </a:cubicBezTo>
                <a:cubicBezTo>
                  <a:pt x="98" y="215"/>
                  <a:pt x="116" y="202"/>
                  <a:pt x="116" y="185"/>
                </a:cubicBezTo>
                <a:close/>
                <a:moveTo>
                  <a:pt x="116" y="210"/>
                </a:moveTo>
                <a:lnTo>
                  <a:pt x="116" y="210"/>
                </a:lnTo>
                <a:lnTo>
                  <a:pt x="115" y="210"/>
                </a:lnTo>
                <a:cubicBezTo>
                  <a:pt x="107" y="230"/>
                  <a:pt x="90" y="241"/>
                  <a:pt x="67" y="241"/>
                </a:cubicBezTo>
                <a:cubicBezTo>
                  <a:pt x="25" y="241"/>
                  <a:pt x="0" y="208"/>
                  <a:pt x="0" y="154"/>
                </a:cubicBezTo>
                <a:cubicBezTo>
                  <a:pt x="0" y="101"/>
                  <a:pt x="25" y="68"/>
                  <a:pt x="67" y="68"/>
                </a:cubicBezTo>
                <a:cubicBezTo>
                  <a:pt x="90" y="68"/>
                  <a:pt x="107" y="78"/>
                  <a:pt x="115" y="99"/>
                </a:cubicBezTo>
                <a:lnTo>
                  <a:pt x="116" y="99"/>
                </a:lnTo>
                <a:lnTo>
                  <a:pt x="116" y="0"/>
                </a:lnTo>
                <a:lnTo>
                  <a:pt x="146" y="0"/>
                </a:lnTo>
                <a:lnTo>
                  <a:pt x="146" y="237"/>
                </a:lnTo>
                <a:lnTo>
                  <a:pt x="116" y="237"/>
                </a:lnTo>
                <a:lnTo>
                  <a:pt x="116" y="210"/>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222" name="Freeform 491">
            <a:extLst>
              <a:ext uri="{FF2B5EF4-FFF2-40B4-BE49-F238E27FC236}">
                <a16:creationId xmlns:a16="http://schemas.microsoft.com/office/drawing/2014/main" id="{CD05BABA-A73C-4AF4-80A8-6DC89514BE81}"/>
              </a:ext>
            </a:extLst>
          </p:cNvPr>
          <p:cNvSpPr>
            <a:spLocks noEditPoints="1"/>
          </p:cNvSpPr>
          <p:nvPr/>
        </p:nvSpPr>
        <p:spPr bwMode="auto">
          <a:xfrm>
            <a:off x="1122985" y="3064637"/>
            <a:ext cx="40479" cy="66671"/>
          </a:xfrm>
          <a:custGeom>
            <a:avLst/>
            <a:gdLst>
              <a:gd name="T0" fmla="*/ 116 w 146"/>
              <a:gd name="T1" fmla="*/ 185 h 241"/>
              <a:gd name="T2" fmla="*/ 116 w 146"/>
              <a:gd name="T3" fmla="*/ 185 h 241"/>
              <a:gd name="T4" fmla="*/ 116 w 146"/>
              <a:gd name="T5" fmla="*/ 124 h 241"/>
              <a:gd name="T6" fmla="*/ 76 w 146"/>
              <a:gd name="T7" fmla="*/ 93 h 241"/>
              <a:gd name="T8" fmla="*/ 32 w 146"/>
              <a:gd name="T9" fmla="*/ 140 h 241"/>
              <a:gd name="T10" fmla="*/ 32 w 146"/>
              <a:gd name="T11" fmla="*/ 168 h 241"/>
              <a:gd name="T12" fmla="*/ 76 w 146"/>
              <a:gd name="T13" fmla="*/ 215 h 241"/>
              <a:gd name="T14" fmla="*/ 116 w 146"/>
              <a:gd name="T15" fmla="*/ 185 h 241"/>
              <a:gd name="T16" fmla="*/ 116 w 146"/>
              <a:gd name="T17" fmla="*/ 210 h 241"/>
              <a:gd name="T18" fmla="*/ 116 w 146"/>
              <a:gd name="T19" fmla="*/ 210 h 241"/>
              <a:gd name="T20" fmla="*/ 115 w 146"/>
              <a:gd name="T21" fmla="*/ 210 h 241"/>
              <a:gd name="T22" fmla="*/ 67 w 146"/>
              <a:gd name="T23" fmla="*/ 241 h 241"/>
              <a:gd name="T24" fmla="*/ 0 w 146"/>
              <a:gd name="T25" fmla="*/ 154 h 241"/>
              <a:gd name="T26" fmla="*/ 67 w 146"/>
              <a:gd name="T27" fmla="*/ 68 h 241"/>
              <a:gd name="T28" fmla="*/ 115 w 146"/>
              <a:gd name="T29" fmla="*/ 99 h 241"/>
              <a:gd name="T30" fmla="*/ 116 w 146"/>
              <a:gd name="T31" fmla="*/ 99 h 241"/>
              <a:gd name="T32" fmla="*/ 116 w 146"/>
              <a:gd name="T33" fmla="*/ 0 h 241"/>
              <a:gd name="T34" fmla="*/ 146 w 146"/>
              <a:gd name="T35" fmla="*/ 0 h 241"/>
              <a:gd name="T36" fmla="*/ 146 w 146"/>
              <a:gd name="T37" fmla="*/ 237 h 241"/>
              <a:gd name="T38" fmla="*/ 116 w 146"/>
              <a:gd name="T39" fmla="*/ 237 h 241"/>
              <a:gd name="T40" fmla="*/ 116 w 146"/>
              <a:gd name="T41" fmla="*/ 21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6" h="241">
                <a:moveTo>
                  <a:pt x="116" y="185"/>
                </a:moveTo>
                <a:lnTo>
                  <a:pt x="116" y="185"/>
                </a:lnTo>
                <a:lnTo>
                  <a:pt x="116" y="124"/>
                </a:lnTo>
                <a:cubicBezTo>
                  <a:pt x="116" y="106"/>
                  <a:pt x="98" y="93"/>
                  <a:pt x="76" y="93"/>
                </a:cubicBezTo>
                <a:cubicBezTo>
                  <a:pt x="49" y="93"/>
                  <a:pt x="32" y="112"/>
                  <a:pt x="32" y="140"/>
                </a:cubicBezTo>
                <a:lnTo>
                  <a:pt x="32" y="168"/>
                </a:lnTo>
                <a:cubicBezTo>
                  <a:pt x="32" y="196"/>
                  <a:pt x="49" y="215"/>
                  <a:pt x="76" y="215"/>
                </a:cubicBezTo>
                <a:cubicBezTo>
                  <a:pt x="98" y="215"/>
                  <a:pt x="116" y="202"/>
                  <a:pt x="116" y="185"/>
                </a:cubicBezTo>
                <a:close/>
                <a:moveTo>
                  <a:pt x="116" y="210"/>
                </a:moveTo>
                <a:lnTo>
                  <a:pt x="116" y="210"/>
                </a:lnTo>
                <a:lnTo>
                  <a:pt x="115" y="210"/>
                </a:lnTo>
                <a:cubicBezTo>
                  <a:pt x="107" y="230"/>
                  <a:pt x="90" y="241"/>
                  <a:pt x="67" y="241"/>
                </a:cubicBezTo>
                <a:cubicBezTo>
                  <a:pt x="25" y="241"/>
                  <a:pt x="0" y="208"/>
                  <a:pt x="0" y="154"/>
                </a:cubicBezTo>
                <a:cubicBezTo>
                  <a:pt x="0" y="101"/>
                  <a:pt x="25" y="68"/>
                  <a:pt x="67" y="68"/>
                </a:cubicBezTo>
                <a:cubicBezTo>
                  <a:pt x="90" y="68"/>
                  <a:pt x="107" y="78"/>
                  <a:pt x="115" y="99"/>
                </a:cubicBezTo>
                <a:lnTo>
                  <a:pt x="116" y="99"/>
                </a:lnTo>
                <a:lnTo>
                  <a:pt x="116" y="0"/>
                </a:lnTo>
                <a:lnTo>
                  <a:pt x="146" y="0"/>
                </a:lnTo>
                <a:lnTo>
                  <a:pt x="146" y="237"/>
                </a:lnTo>
                <a:lnTo>
                  <a:pt x="116" y="237"/>
                </a:lnTo>
                <a:lnTo>
                  <a:pt x="116" y="210"/>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223" name="Freeform 492">
            <a:extLst>
              <a:ext uri="{FF2B5EF4-FFF2-40B4-BE49-F238E27FC236}">
                <a16:creationId xmlns:a16="http://schemas.microsoft.com/office/drawing/2014/main" id="{50890A7A-AD39-4D78-B7A8-1217F91C18FF}"/>
              </a:ext>
            </a:extLst>
          </p:cNvPr>
          <p:cNvSpPr>
            <a:spLocks noEditPoints="1"/>
          </p:cNvSpPr>
          <p:nvPr/>
        </p:nvSpPr>
        <p:spPr bwMode="auto">
          <a:xfrm>
            <a:off x="1174178" y="3083685"/>
            <a:ext cx="40479" cy="47622"/>
          </a:xfrm>
          <a:custGeom>
            <a:avLst/>
            <a:gdLst>
              <a:gd name="T0" fmla="*/ 31 w 148"/>
              <a:gd name="T1" fmla="*/ 71 h 173"/>
              <a:gd name="T2" fmla="*/ 31 w 148"/>
              <a:gd name="T3" fmla="*/ 71 h 173"/>
              <a:gd name="T4" fmla="*/ 31 w 148"/>
              <a:gd name="T5" fmla="*/ 73 h 173"/>
              <a:gd name="T6" fmla="*/ 117 w 148"/>
              <a:gd name="T7" fmla="*/ 73 h 173"/>
              <a:gd name="T8" fmla="*/ 117 w 148"/>
              <a:gd name="T9" fmla="*/ 70 h 173"/>
              <a:gd name="T10" fmla="*/ 76 w 148"/>
              <a:gd name="T11" fmla="*/ 24 h 173"/>
              <a:gd name="T12" fmla="*/ 31 w 148"/>
              <a:gd name="T13" fmla="*/ 71 h 173"/>
              <a:gd name="T14" fmla="*/ 0 w 148"/>
              <a:gd name="T15" fmla="*/ 86 h 173"/>
              <a:gd name="T16" fmla="*/ 0 w 148"/>
              <a:gd name="T17" fmla="*/ 86 h 173"/>
              <a:gd name="T18" fmla="*/ 76 w 148"/>
              <a:gd name="T19" fmla="*/ 0 h 173"/>
              <a:gd name="T20" fmla="*/ 148 w 148"/>
              <a:gd name="T21" fmla="*/ 81 h 173"/>
              <a:gd name="T22" fmla="*/ 148 w 148"/>
              <a:gd name="T23" fmla="*/ 94 h 173"/>
              <a:gd name="T24" fmla="*/ 31 w 148"/>
              <a:gd name="T25" fmla="*/ 94 h 173"/>
              <a:gd name="T26" fmla="*/ 31 w 148"/>
              <a:gd name="T27" fmla="*/ 100 h 173"/>
              <a:gd name="T28" fmla="*/ 78 w 148"/>
              <a:gd name="T29" fmla="*/ 148 h 173"/>
              <a:gd name="T30" fmla="*/ 123 w 148"/>
              <a:gd name="T31" fmla="*/ 121 h 173"/>
              <a:gd name="T32" fmla="*/ 142 w 148"/>
              <a:gd name="T33" fmla="*/ 137 h 173"/>
              <a:gd name="T34" fmla="*/ 76 w 148"/>
              <a:gd name="T35" fmla="*/ 173 h 173"/>
              <a:gd name="T36" fmla="*/ 0 w 148"/>
              <a:gd name="T37" fmla="*/ 86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8" h="173">
                <a:moveTo>
                  <a:pt x="31" y="71"/>
                </a:moveTo>
                <a:lnTo>
                  <a:pt x="31" y="71"/>
                </a:lnTo>
                <a:lnTo>
                  <a:pt x="31" y="73"/>
                </a:lnTo>
                <a:lnTo>
                  <a:pt x="117" y="73"/>
                </a:lnTo>
                <a:lnTo>
                  <a:pt x="117" y="70"/>
                </a:lnTo>
                <a:cubicBezTo>
                  <a:pt x="117" y="42"/>
                  <a:pt x="101" y="24"/>
                  <a:pt x="76" y="24"/>
                </a:cubicBezTo>
                <a:cubicBezTo>
                  <a:pt x="50" y="24"/>
                  <a:pt x="31" y="43"/>
                  <a:pt x="31" y="71"/>
                </a:cubicBezTo>
                <a:close/>
                <a:moveTo>
                  <a:pt x="0" y="86"/>
                </a:moveTo>
                <a:lnTo>
                  <a:pt x="0" y="86"/>
                </a:lnTo>
                <a:cubicBezTo>
                  <a:pt x="0" y="34"/>
                  <a:pt x="30" y="0"/>
                  <a:pt x="76" y="0"/>
                </a:cubicBezTo>
                <a:cubicBezTo>
                  <a:pt x="122" y="0"/>
                  <a:pt x="148" y="35"/>
                  <a:pt x="148" y="81"/>
                </a:cubicBezTo>
                <a:lnTo>
                  <a:pt x="148" y="94"/>
                </a:lnTo>
                <a:lnTo>
                  <a:pt x="31" y="94"/>
                </a:lnTo>
                <a:lnTo>
                  <a:pt x="31" y="100"/>
                </a:lnTo>
                <a:cubicBezTo>
                  <a:pt x="31" y="128"/>
                  <a:pt x="48" y="148"/>
                  <a:pt x="78" y="148"/>
                </a:cubicBezTo>
                <a:cubicBezTo>
                  <a:pt x="99" y="148"/>
                  <a:pt x="114" y="138"/>
                  <a:pt x="123" y="121"/>
                </a:cubicBezTo>
                <a:lnTo>
                  <a:pt x="142" y="137"/>
                </a:lnTo>
                <a:cubicBezTo>
                  <a:pt x="131" y="159"/>
                  <a:pt x="107" y="173"/>
                  <a:pt x="76" y="173"/>
                </a:cubicBezTo>
                <a:cubicBezTo>
                  <a:pt x="30" y="173"/>
                  <a:pt x="0" y="139"/>
                  <a:pt x="0" y="86"/>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224" name="Freeform 493">
            <a:extLst>
              <a:ext uri="{FF2B5EF4-FFF2-40B4-BE49-F238E27FC236}">
                <a16:creationId xmlns:a16="http://schemas.microsoft.com/office/drawing/2014/main" id="{298E35A0-FB78-4679-8ABD-F24DB479C66F}"/>
              </a:ext>
            </a:extLst>
          </p:cNvPr>
          <p:cNvSpPr>
            <a:spLocks noEditPoints="1"/>
          </p:cNvSpPr>
          <p:nvPr/>
        </p:nvSpPr>
        <p:spPr bwMode="auto">
          <a:xfrm>
            <a:off x="1222991" y="3064637"/>
            <a:ext cx="40479" cy="66671"/>
          </a:xfrm>
          <a:custGeom>
            <a:avLst/>
            <a:gdLst>
              <a:gd name="T0" fmla="*/ 116 w 146"/>
              <a:gd name="T1" fmla="*/ 185 h 241"/>
              <a:gd name="T2" fmla="*/ 116 w 146"/>
              <a:gd name="T3" fmla="*/ 185 h 241"/>
              <a:gd name="T4" fmla="*/ 116 w 146"/>
              <a:gd name="T5" fmla="*/ 124 h 241"/>
              <a:gd name="T6" fmla="*/ 76 w 146"/>
              <a:gd name="T7" fmla="*/ 93 h 241"/>
              <a:gd name="T8" fmla="*/ 32 w 146"/>
              <a:gd name="T9" fmla="*/ 140 h 241"/>
              <a:gd name="T10" fmla="*/ 32 w 146"/>
              <a:gd name="T11" fmla="*/ 168 h 241"/>
              <a:gd name="T12" fmla="*/ 76 w 146"/>
              <a:gd name="T13" fmla="*/ 215 h 241"/>
              <a:gd name="T14" fmla="*/ 116 w 146"/>
              <a:gd name="T15" fmla="*/ 185 h 241"/>
              <a:gd name="T16" fmla="*/ 116 w 146"/>
              <a:gd name="T17" fmla="*/ 210 h 241"/>
              <a:gd name="T18" fmla="*/ 116 w 146"/>
              <a:gd name="T19" fmla="*/ 210 h 241"/>
              <a:gd name="T20" fmla="*/ 115 w 146"/>
              <a:gd name="T21" fmla="*/ 210 h 241"/>
              <a:gd name="T22" fmla="*/ 67 w 146"/>
              <a:gd name="T23" fmla="*/ 241 h 241"/>
              <a:gd name="T24" fmla="*/ 0 w 146"/>
              <a:gd name="T25" fmla="*/ 154 h 241"/>
              <a:gd name="T26" fmla="*/ 67 w 146"/>
              <a:gd name="T27" fmla="*/ 68 h 241"/>
              <a:gd name="T28" fmla="*/ 115 w 146"/>
              <a:gd name="T29" fmla="*/ 99 h 241"/>
              <a:gd name="T30" fmla="*/ 116 w 146"/>
              <a:gd name="T31" fmla="*/ 99 h 241"/>
              <a:gd name="T32" fmla="*/ 116 w 146"/>
              <a:gd name="T33" fmla="*/ 0 h 241"/>
              <a:gd name="T34" fmla="*/ 146 w 146"/>
              <a:gd name="T35" fmla="*/ 0 h 241"/>
              <a:gd name="T36" fmla="*/ 146 w 146"/>
              <a:gd name="T37" fmla="*/ 237 h 241"/>
              <a:gd name="T38" fmla="*/ 116 w 146"/>
              <a:gd name="T39" fmla="*/ 237 h 241"/>
              <a:gd name="T40" fmla="*/ 116 w 146"/>
              <a:gd name="T41" fmla="*/ 21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6" h="241">
                <a:moveTo>
                  <a:pt x="116" y="185"/>
                </a:moveTo>
                <a:lnTo>
                  <a:pt x="116" y="185"/>
                </a:lnTo>
                <a:lnTo>
                  <a:pt x="116" y="124"/>
                </a:lnTo>
                <a:cubicBezTo>
                  <a:pt x="116" y="106"/>
                  <a:pt x="98" y="93"/>
                  <a:pt x="76" y="93"/>
                </a:cubicBezTo>
                <a:cubicBezTo>
                  <a:pt x="49" y="93"/>
                  <a:pt x="32" y="112"/>
                  <a:pt x="32" y="140"/>
                </a:cubicBezTo>
                <a:lnTo>
                  <a:pt x="32" y="168"/>
                </a:lnTo>
                <a:cubicBezTo>
                  <a:pt x="32" y="196"/>
                  <a:pt x="49" y="215"/>
                  <a:pt x="76" y="215"/>
                </a:cubicBezTo>
                <a:cubicBezTo>
                  <a:pt x="98" y="215"/>
                  <a:pt x="116" y="202"/>
                  <a:pt x="116" y="185"/>
                </a:cubicBezTo>
                <a:close/>
                <a:moveTo>
                  <a:pt x="116" y="210"/>
                </a:moveTo>
                <a:lnTo>
                  <a:pt x="116" y="210"/>
                </a:lnTo>
                <a:lnTo>
                  <a:pt x="115" y="210"/>
                </a:lnTo>
                <a:cubicBezTo>
                  <a:pt x="107" y="230"/>
                  <a:pt x="90" y="241"/>
                  <a:pt x="67" y="241"/>
                </a:cubicBezTo>
                <a:cubicBezTo>
                  <a:pt x="25" y="241"/>
                  <a:pt x="0" y="208"/>
                  <a:pt x="0" y="154"/>
                </a:cubicBezTo>
                <a:cubicBezTo>
                  <a:pt x="0" y="101"/>
                  <a:pt x="25" y="68"/>
                  <a:pt x="67" y="68"/>
                </a:cubicBezTo>
                <a:cubicBezTo>
                  <a:pt x="90" y="68"/>
                  <a:pt x="107" y="78"/>
                  <a:pt x="115" y="99"/>
                </a:cubicBezTo>
                <a:lnTo>
                  <a:pt x="116" y="99"/>
                </a:lnTo>
                <a:lnTo>
                  <a:pt x="116" y="0"/>
                </a:lnTo>
                <a:lnTo>
                  <a:pt x="146" y="0"/>
                </a:lnTo>
                <a:lnTo>
                  <a:pt x="146" y="237"/>
                </a:lnTo>
                <a:lnTo>
                  <a:pt x="116" y="237"/>
                </a:lnTo>
                <a:lnTo>
                  <a:pt x="116" y="210"/>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225" name="Freeform 494">
            <a:extLst>
              <a:ext uri="{FF2B5EF4-FFF2-40B4-BE49-F238E27FC236}">
                <a16:creationId xmlns:a16="http://schemas.microsoft.com/office/drawing/2014/main" id="{0E0CB793-521C-4715-8E16-507019A89FAE}"/>
              </a:ext>
            </a:extLst>
          </p:cNvPr>
          <p:cNvSpPr>
            <a:spLocks noEditPoints="1"/>
          </p:cNvSpPr>
          <p:nvPr/>
        </p:nvSpPr>
        <p:spPr bwMode="auto">
          <a:xfrm>
            <a:off x="1295614" y="3068209"/>
            <a:ext cx="52384" cy="63099"/>
          </a:xfrm>
          <a:custGeom>
            <a:avLst/>
            <a:gdLst>
              <a:gd name="T0" fmla="*/ 158 w 191"/>
              <a:gd name="T1" fmla="*/ 134 h 231"/>
              <a:gd name="T2" fmla="*/ 158 w 191"/>
              <a:gd name="T3" fmla="*/ 134 h 231"/>
              <a:gd name="T4" fmla="*/ 158 w 191"/>
              <a:gd name="T5" fmla="*/ 97 h 231"/>
              <a:gd name="T6" fmla="*/ 96 w 191"/>
              <a:gd name="T7" fmla="*/ 28 h 231"/>
              <a:gd name="T8" fmla="*/ 34 w 191"/>
              <a:gd name="T9" fmla="*/ 97 h 231"/>
              <a:gd name="T10" fmla="*/ 34 w 191"/>
              <a:gd name="T11" fmla="*/ 134 h 231"/>
              <a:gd name="T12" fmla="*/ 96 w 191"/>
              <a:gd name="T13" fmla="*/ 203 h 231"/>
              <a:gd name="T14" fmla="*/ 158 w 191"/>
              <a:gd name="T15" fmla="*/ 134 h 231"/>
              <a:gd name="T16" fmla="*/ 0 w 191"/>
              <a:gd name="T17" fmla="*/ 115 h 231"/>
              <a:gd name="T18" fmla="*/ 0 w 191"/>
              <a:gd name="T19" fmla="*/ 115 h 231"/>
              <a:gd name="T20" fmla="*/ 96 w 191"/>
              <a:gd name="T21" fmla="*/ 0 h 231"/>
              <a:gd name="T22" fmla="*/ 191 w 191"/>
              <a:gd name="T23" fmla="*/ 115 h 231"/>
              <a:gd name="T24" fmla="*/ 96 w 191"/>
              <a:gd name="T25" fmla="*/ 231 h 231"/>
              <a:gd name="T26" fmla="*/ 0 w 191"/>
              <a:gd name="T27" fmla="*/ 115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1" h="231">
                <a:moveTo>
                  <a:pt x="158" y="134"/>
                </a:moveTo>
                <a:lnTo>
                  <a:pt x="158" y="134"/>
                </a:lnTo>
                <a:lnTo>
                  <a:pt x="158" y="97"/>
                </a:lnTo>
                <a:cubicBezTo>
                  <a:pt x="158" y="55"/>
                  <a:pt x="133" y="28"/>
                  <a:pt x="96" y="28"/>
                </a:cubicBezTo>
                <a:cubicBezTo>
                  <a:pt x="59" y="28"/>
                  <a:pt x="34" y="55"/>
                  <a:pt x="34" y="97"/>
                </a:cubicBezTo>
                <a:lnTo>
                  <a:pt x="34" y="134"/>
                </a:lnTo>
                <a:cubicBezTo>
                  <a:pt x="34" y="176"/>
                  <a:pt x="59" y="203"/>
                  <a:pt x="96" y="203"/>
                </a:cubicBezTo>
                <a:cubicBezTo>
                  <a:pt x="133" y="203"/>
                  <a:pt x="158" y="176"/>
                  <a:pt x="158" y="134"/>
                </a:cubicBezTo>
                <a:close/>
                <a:moveTo>
                  <a:pt x="0" y="115"/>
                </a:moveTo>
                <a:lnTo>
                  <a:pt x="0" y="115"/>
                </a:lnTo>
                <a:cubicBezTo>
                  <a:pt x="0" y="40"/>
                  <a:pt x="38" y="0"/>
                  <a:pt x="96" y="0"/>
                </a:cubicBezTo>
                <a:cubicBezTo>
                  <a:pt x="154" y="0"/>
                  <a:pt x="191" y="40"/>
                  <a:pt x="191" y="115"/>
                </a:cubicBezTo>
                <a:cubicBezTo>
                  <a:pt x="191" y="191"/>
                  <a:pt x="154" y="231"/>
                  <a:pt x="96" y="231"/>
                </a:cubicBezTo>
                <a:cubicBezTo>
                  <a:pt x="38" y="231"/>
                  <a:pt x="0" y="191"/>
                  <a:pt x="0" y="115"/>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227" name="Freeform 495">
            <a:extLst>
              <a:ext uri="{FF2B5EF4-FFF2-40B4-BE49-F238E27FC236}">
                <a16:creationId xmlns:a16="http://schemas.microsoft.com/office/drawing/2014/main" id="{BD39B544-3188-4A1B-9899-9BA2702AEE9D}"/>
              </a:ext>
            </a:extLst>
          </p:cNvPr>
          <p:cNvSpPr>
            <a:spLocks/>
          </p:cNvSpPr>
          <p:nvPr/>
        </p:nvSpPr>
        <p:spPr bwMode="auto">
          <a:xfrm>
            <a:off x="1356331" y="3068209"/>
            <a:ext cx="44051" cy="63099"/>
          </a:xfrm>
          <a:custGeom>
            <a:avLst/>
            <a:gdLst>
              <a:gd name="T0" fmla="*/ 0 w 158"/>
              <a:gd name="T1" fmla="*/ 193 h 231"/>
              <a:gd name="T2" fmla="*/ 0 w 158"/>
              <a:gd name="T3" fmla="*/ 193 h 231"/>
              <a:gd name="T4" fmla="*/ 22 w 158"/>
              <a:gd name="T5" fmla="*/ 173 h 231"/>
              <a:gd name="T6" fmla="*/ 81 w 158"/>
              <a:gd name="T7" fmla="*/ 204 h 231"/>
              <a:gd name="T8" fmla="*/ 128 w 158"/>
              <a:gd name="T9" fmla="*/ 164 h 231"/>
              <a:gd name="T10" fmla="*/ 89 w 158"/>
              <a:gd name="T11" fmla="*/ 129 h 231"/>
              <a:gd name="T12" fmla="*/ 70 w 158"/>
              <a:gd name="T13" fmla="*/ 125 h 231"/>
              <a:gd name="T14" fmla="*/ 6 w 158"/>
              <a:gd name="T15" fmla="*/ 62 h 231"/>
              <a:gd name="T16" fmla="*/ 82 w 158"/>
              <a:gd name="T17" fmla="*/ 0 h 231"/>
              <a:gd name="T18" fmla="*/ 157 w 158"/>
              <a:gd name="T19" fmla="*/ 35 h 231"/>
              <a:gd name="T20" fmla="*/ 134 w 158"/>
              <a:gd name="T21" fmla="*/ 54 h 231"/>
              <a:gd name="T22" fmla="*/ 81 w 158"/>
              <a:gd name="T23" fmla="*/ 27 h 231"/>
              <a:gd name="T24" fmla="*/ 37 w 158"/>
              <a:gd name="T25" fmla="*/ 61 h 231"/>
              <a:gd name="T26" fmla="*/ 76 w 158"/>
              <a:gd name="T27" fmla="*/ 96 h 231"/>
              <a:gd name="T28" fmla="*/ 95 w 158"/>
              <a:gd name="T29" fmla="*/ 99 h 231"/>
              <a:gd name="T30" fmla="*/ 158 w 158"/>
              <a:gd name="T31" fmla="*/ 163 h 231"/>
              <a:gd name="T32" fmla="*/ 80 w 158"/>
              <a:gd name="T33" fmla="*/ 231 h 231"/>
              <a:gd name="T34" fmla="*/ 0 w 158"/>
              <a:gd name="T35" fmla="*/ 19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8" h="231">
                <a:moveTo>
                  <a:pt x="0" y="193"/>
                </a:moveTo>
                <a:lnTo>
                  <a:pt x="0" y="193"/>
                </a:lnTo>
                <a:lnTo>
                  <a:pt x="22" y="173"/>
                </a:lnTo>
                <a:cubicBezTo>
                  <a:pt x="37" y="193"/>
                  <a:pt x="56" y="204"/>
                  <a:pt x="81" y="204"/>
                </a:cubicBezTo>
                <a:cubicBezTo>
                  <a:pt x="111" y="204"/>
                  <a:pt x="128" y="188"/>
                  <a:pt x="128" y="164"/>
                </a:cubicBezTo>
                <a:cubicBezTo>
                  <a:pt x="128" y="145"/>
                  <a:pt x="117" y="135"/>
                  <a:pt x="89" y="129"/>
                </a:cubicBezTo>
                <a:lnTo>
                  <a:pt x="70" y="125"/>
                </a:lnTo>
                <a:cubicBezTo>
                  <a:pt x="29" y="116"/>
                  <a:pt x="6" y="97"/>
                  <a:pt x="6" y="62"/>
                </a:cubicBezTo>
                <a:cubicBezTo>
                  <a:pt x="6" y="23"/>
                  <a:pt x="37" y="0"/>
                  <a:pt x="82" y="0"/>
                </a:cubicBezTo>
                <a:cubicBezTo>
                  <a:pt x="116" y="0"/>
                  <a:pt x="140" y="12"/>
                  <a:pt x="157" y="35"/>
                </a:cubicBezTo>
                <a:lnTo>
                  <a:pt x="134" y="54"/>
                </a:lnTo>
                <a:cubicBezTo>
                  <a:pt x="122" y="37"/>
                  <a:pt x="106" y="27"/>
                  <a:pt x="81" y="27"/>
                </a:cubicBezTo>
                <a:cubicBezTo>
                  <a:pt x="53" y="27"/>
                  <a:pt x="37" y="39"/>
                  <a:pt x="37" y="61"/>
                </a:cubicBezTo>
                <a:cubicBezTo>
                  <a:pt x="37" y="81"/>
                  <a:pt x="50" y="90"/>
                  <a:pt x="76" y="96"/>
                </a:cubicBezTo>
                <a:lnTo>
                  <a:pt x="95" y="99"/>
                </a:lnTo>
                <a:cubicBezTo>
                  <a:pt x="139" y="109"/>
                  <a:pt x="158" y="129"/>
                  <a:pt x="158" y="163"/>
                </a:cubicBezTo>
                <a:cubicBezTo>
                  <a:pt x="158" y="204"/>
                  <a:pt x="129" y="231"/>
                  <a:pt x="80" y="231"/>
                </a:cubicBezTo>
                <a:cubicBezTo>
                  <a:pt x="43" y="231"/>
                  <a:pt x="18" y="216"/>
                  <a:pt x="0" y="193"/>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228" name="Freeform 496">
            <a:extLst>
              <a:ext uri="{FF2B5EF4-FFF2-40B4-BE49-F238E27FC236}">
                <a16:creationId xmlns:a16="http://schemas.microsoft.com/office/drawing/2014/main" id="{518E81B6-5E3E-4B66-83D6-5CBCD67861B5}"/>
              </a:ext>
            </a:extLst>
          </p:cNvPr>
          <p:cNvSpPr>
            <a:spLocks noEditPoints="1"/>
          </p:cNvSpPr>
          <p:nvPr/>
        </p:nvSpPr>
        <p:spPr bwMode="auto">
          <a:xfrm>
            <a:off x="846777" y="3347987"/>
            <a:ext cx="44051" cy="61908"/>
          </a:xfrm>
          <a:custGeom>
            <a:avLst/>
            <a:gdLst>
              <a:gd name="T0" fmla="*/ 91 w 161"/>
              <a:gd name="T1" fmla="*/ 104 h 223"/>
              <a:gd name="T2" fmla="*/ 91 w 161"/>
              <a:gd name="T3" fmla="*/ 104 h 223"/>
              <a:gd name="T4" fmla="*/ 122 w 161"/>
              <a:gd name="T5" fmla="*/ 73 h 223"/>
              <a:gd name="T6" fmla="*/ 122 w 161"/>
              <a:gd name="T7" fmla="*/ 57 h 223"/>
              <a:gd name="T8" fmla="*/ 91 w 161"/>
              <a:gd name="T9" fmla="*/ 27 h 223"/>
              <a:gd name="T10" fmla="*/ 31 w 161"/>
              <a:gd name="T11" fmla="*/ 27 h 223"/>
              <a:gd name="T12" fmla="*/ 31 w 161"/>
              <a:gd name="T13" fmla="*/ 104 h 223"/>
              <a:gd name="T14" fmla="*/ 91 w 161"/>
              <a:gd name="T15" fmla="*/ 104 h 223"/>
              <a:gd name="T16" fmla="*/ 31 w 161"/>
              <a:gd name="T17" fmla="*/ 223 h 223"/>
              <a:gd name="T18" fmla="*/ 31 w 161"/>
              <a:gd name="T19" fmla="*/ 223 h 223"/>
              <a:gd name="T20" fmla="*/ 0 w 161"/>
              <a:gd name="T21" fmla="*/ 223 h 223"/>
              <a:gd name="T22" fmla="*/ 0 w 161"/>
              <a:gd name="T23" fmla="*/ 0 h 223"/>
              <a:gd name="T24" fmla="*/ 92 w 161"/>
              <a:gd name="T25" fmla="*/ 0 h 223"/>
              <a:gd name="T26" fmla="*/ 155 w 161"/>
              <a:gd name="T27" fmla="*/ 65 h 223"/>
              <a:gd name="T28" fmla="*/ 111 w 161"/>
              <a:gd name="T29" fmla="*/ 127 h 223"/>
              <a:gd name="T30" fmla="*/ 161 w 161"/>
              <a:gd name="T31" fmla="*/ 223 h 223"/>
              <a:gd name="T32" fmla="*/ 126 w 161"/>
              <a:gd name="T33" fmla="*/ 223 h 223"/>
              <a:gd name="T34" fmla="*/ 80 w 161"/>
              <a:gd name="T35" fmla="*/ 130 h 223"/>
              <a:gd name="T36" fmla="*/ 31 w 161"/>
              <a:gd name="T37" fmla="*/ 130 h 223"/>
              <a:gd name="T38" fmla="*/ 31 w 161"/>
              <a:gd name="T39" fmla="*/ 22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223">
                <a:moveTo>
                  <a:pt x="91" y="104"/>
                </a:moveTo>
                <a:lnTo>
                  <a:pt x="91" y="104"/>
                </a:lnTo>
                <a:cubicBezTo>
                  <a:pt x="111" y="104"/>
                  <a:pt x="122" y="93"/>
                  <a:pt x="122" y="73"/>
                </a:cubicBezTo>
                <a:lnTo>
                  <a:pt x="122" y="57"/>
                </a:lnTo>
                <a:cubicBezTo>
                  <a:pt x="122" y="38"/>
                  <a:pt x="111" y="27"/>
                  <a:pt x="91" y="27"/>
                </a:cubicBezTo>
                <a:lnTo>
                  <a:pt x="31" y="27"/>
                </a:lnTo>
                <a:lnTo>
                  <a:pt x="31" y="104"/>
                </a:lnTo>
                <a:lnTo>
                  <a:pt x="91" y="104"/>
                </a:lnTo>
                <a:close/>
                <a:moveTo>
                  <a:pt x="31" y="223"/>
                </a:moveTo>
                <a:lnTo>
                  <a:pt x="31" y="223"/>
                </a:lnTo>
                <a:lnTo>
                  <a:pt x="0" y="223"/>
                </a:lnTo>
                <a:lnTo>
                  <a:pt x="0" y="0"/>
                </a:lnTo>
                <a:lnTo>
                  <a:pt x="92" y="0"/>
                </a:lnTo>
                <a:cubicBezTo>
                  <a:pt x="131" y="0"/>
                  <a:pt x="155" y="24"/>
                  <a:pt x="155" y="65"/>
                </a:cubicBezTo>
                <a:cubicBezTo>
                  <a:pt x="155" y="98"/>
                  <a:pt x="140" y="120"/>
                  <a:pt x="111" y="127"/>
                </a:cubicBezTo>
                <a:lnTo>
                  <a:pt x="161" y="223"/>
                </a:lnTo>
                <a:lnTo>
                  <a:pt x="126" y="223"/>
                </a:lnTo>
                <a:lnTo>
                  <a:pt x="80" y="130"/>
                </a:lnTo>
                <a:lnTo>
                  <a:pt x="31" y="130"/>
                </a:lnTo>
                <a:lnTo>
                  <a:pt x="31" y="223"/>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229" name="Freeform 497">
            <a:extLst>
              <a:ext uri="{FF2B5EF4-FFF2-40B4-BE49-F238E27FC236}">
                <a16:creationId xmlns:a16="http://schemas.microsoft.com/office/drawing/2014/main" id="{D58CAC96-E9E4-4C6E-B0BC-58F3DFB8D9C6}"/>
              </a:ext>
            </a:extLst>
          </p:cNvPr>
          <p:cNvSpPr>
            <a:spLocks/>
          </p:cNvSpPr>
          <p:nvPr/>
        </p:nvSpPr>
        <p:spPr bwMode="auto">
          <a:xfrm>
            <a:off x="902733" y="3347987"/>
            <a:ext cx="39288" cy="61908"/>
          </a:xfrm>
          <a:custGeom>
            <a:avLst/>
            <a:gdLst>
              <a:gd name="T0" fmla="*/ 0 w 139"/>
              <a:gd name="T1" fmla="*/ 223 h 223"/>
              <a:gd name="T2" fmla="*/ 0 w 139"/>
              <a:gd name="T3" fmla="*/ 223 h 223"/>
              <a:gd name="T4" fmla="*/ 0 w 139"/>
              <a:gd name="T5" fmla="*/ 0 h 223"/>
              <a:gd name="T6" fmla="*/ 139 w 139"/>
              <a:gd name="T7" fmla="*/ 0 h 223"/>
              <a:gd name="T8" fmla="*/ 139 w 139"/>
              <a:gd name="T9" fmla="*/ 27 h 223"/>
              <a:gd name="T10" fmla="*/ 31 w 139"/>
              <a:gd name="T11" fmla="*/ 27 h 223"/>
              <a:gd name="T12" fmla="*/ 31 w 139"/>
              <a:gd name="T13" fmla="*/ 92 h 223"/>
              <a:gd name="T14" fmla="*/ 131 w 139"/>
              <a:gd name="T15" fmla="*/ 92 h 223"/>
              <a:gd name="T16" fmla="*/ 131 w 139"/>
              <a:gd name="T17" fmla="*/ 120 h 223"/>
              <a:gd name="T18" fmla="*/ 31 w 139"/>
              <a:gd name="T19" fmla="*/ 120 h 223"/>
              <a:gd name="T20" fmla="*/ 31 w 139"/>
              <a:gd name="T21" fmla="*/ 196 h 223"/>
              <a:gd name="T22" fmla="*/ 139 w 139"/>
              <a:gd name="T23" fmla="*/ 196 h 223"/>
              <a:gd name="T24" fmla="*/ 139 w 139"/>
              <a:gd name="T25" fmla="*/ 223 h 223"/>
              <a:gd name="T26" fmla="*/ 0 w 139"/>
              <a:gd name="T27" fmla="*/ 22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9" h="223">
                <a:moveTo>
                  <a:pt x="0" y="223"/>
                </a:moveTo>
                <a:lnTo>
                  <a:pt x="0" y="223"/>
                </a:lnTo>
                <a:lnTo>
                  <a:pt x="0" y="0"/>
                </a:lnTo>
                <a:lnTo>
                  <a:pt x="139" y="0"/>
                </a:lnTo>
                <a:lnTo>
                  <a:pt x="139" y="27"/>
                </a:lnTo>
                <a:lnTo>
                  <a:pt x="31" y="27"/>
                </a:lnTo>
                <a:lnTo>
                  <a:pt x="31" y="92"/>
                </a:lnTo>
                <a:lnTo>
                  <a:pt x="131" y="92"/>
                </a:lnTo>
                <a:lnTo>
                  <a:pt x="131" y="120"/>
                </a:lnTo>
                <a:lnTo>
                  <a:pt x="31" y="120"/>
                </a:lnTo>
                <a:lnTo>
                  <a:pt x="31" y="196"/>
                </a:lnTo>
                <a:lnTo>
                  <a:pt x="139" y="196"/>
                </a:lnTo>
                <a:lnTo>
                  <a:pt x="139" y="223"/>
                </a:lnTo>
                <a:lnTo>
                  <a:pt x="0" y="223"/>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230" name="Freeform 498">
            <a:extLst>
              <a:ext uri="{FF2B5EF4-FFF2-40B4-BE49-F238E27FC236}">
                <a16:creationId xmlns:a16="http://schemas.microsoft.com/office/drawing/2014/main" id="{F9B8BE13-F278-47B7-8004-17A452B8A50B}"/>
              </a:ext>
            </a:extLst>
          </p:cNvPr>
          <p:cNvSpPr>
            <a:spLocks/>
          </p:cNvSpPr>
          <p:nvPr/>
        </p:nvSpPr>
        <p:spPr bwMode="auto">
          <a:xfrm>
            <a:off x="950354" y="3346797"/>
            <a:ext cx="44051" cy="64290"/>
          </a:xfrm>
          <a:custGeom>
            <a:avLst/>
            <a:gdLst>
              <a:gd name="T0" fmla="*/ 0 w 159"/>
              <a:gd name="T1" fmla="*/ 193 h 231"/>
              <a:gd name="T2" fmla="*/ 0 w 159"/>
              <a:gd name="T3" fmla="*/ 193 h 231"/>
              <a:gd name="T4" fmla="*/ 22 w 159"/>
              <a:gd name="T5" fmla="*/ 173 h 231"/>
              <a:gd name="T6" fmla="*/ 82 w 159"/>
              <a:gd name="T7" fmla="*/ 204 h 231"/>
              <a:gd name="T8" fmla="*/ 128 w 159"/>
              <a:gd name="T9" fmla="*/ 164 h 231"/>
              <a:gd name="T10" fmla="*/ 90 w 159"/>
              <a:gd name="T11" fmla="*/ 129 h 231"/>
              <a:gd name="T12" fmla="*/ 71 w 159"/>
              <a:gd name="T13" fmla="*/ 125 h 231"/>
              <a:gd name="T14" fmla="*/ 7 w 159"/>
              <a:gd name="T15" fmla="*/ 62 h 231"/>
              <a:gd name="T16" fmla="*/ 83 w 159"/>
              <a:gd name="T17" fmla="*/ 0 h 231"/>
              <a:gd name="T18" fmla="*/ 157 w 159"/>
              <a:gd name="T19" fmla="*/ 36 h 231"/>
              <a:gd name="T20" fmla="*/ 135 w 159"/>
              <a:gd name="T21" fmla="*/ 54 h 231"/>
              <a:gd name="T22" fmla="*/ 81 w 159"/>
              <a:gd name="T23" fmla="*/ 27 h 231"/>
              <a:gd name="T24" fmla="*/ 38 w 159"/>
              <a:gd name="T25" fmla="*/ 61 h 231"/>
              <a:gd name="T26" fmla="*/ 77 w 159"/>
              <a:gd name="T27" fmla="*/ 96 h 231"/>
              <a:gd name="T28" fmla="*/ 96 w 159"/>
              <a:gd name="T29" fmla="*/ 100 h 231"/>
              <a:gd name="T30" fmla="*/ 159 w 159"/>
              <a:gd name="T31" fmla="*/ 163 h 231"/>
              <a:gd name="T32" fmla="*/ 80 w 159"/>
              <a:gd name="T33" fmla="*/ 231 h 231"/>
              <a:gd name="T34" fmla="*/ 0 w 159"/>
              <a:gd name="T35" fmla="*/ 19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9" h="231">
                <a:moveTo>
                  <a:pt x="0" y="193"/>
                </a:moveTo>
                <a:lnTo>
                  <a:pt x="0" y="193"/>
                </a:lnTo>
                <a:lnTo>
                  <a:pt x="22" y="173"/>
                </a:lnTo>
                <a:cubicBezTo>
                  <a:pt x="38" y="193"/>
                  <a:pt x="57" y="204"/>
                  <a:pt x="82" y="204"/>
                </a:cubicBezTo>
                <a:cubicBezTo>
                  <a:pt x="112" y="204"/>
                  <a:pt x="128" y="188"/>
                  <a:pt x="128" y="164"/>
                </a:cubicBezTo>
                <a:cubicBezTo>
                  <a:pt x="128" y="145"/>
                  <a:pt x="118" y="135"/>
                  <a:pt x="90" y="129"/>
                </a:cubicBezTo>
                <a:lnTo>
                  <a:pt x="71" y="125"/>
                </a:lnTo>
                <a:cubicBezTo>
                  <a:pt x="29" y="116"/>
                  <a:pt x="7" y="97"/>
                  <a:pt x="7" y="62"/>
                </a:cubicBezTo>
                <a:cubicBezTo>
                  <a:pt x="7" y="23"/>
                  <a:pt x="37" y="0"/>
                  <a:pt x="83" y="0"/>
                </a:cubicBezTo>
                <a:cubicBezTo>
                  <a:pt x="116" y="0"/>
                  <a:pt x="140" y="12"/>
                  <a:pt x="157" y="36"/>
                </a:cubicBezTo>
                <a:lnTo>
                  <a:pt x="135" y="54"/>
                </a:lnTo>
                <a:cubicBezTo>
                  <a:pt x="123" y="37"/>
                  <a:pt x="107" y="27"/>
                  <a:pt x="81" y="27"/>
                </a:cubicBezTo>
                <a:cubicBezTo>
                  <a:pt x="54" y="27"/>
                  <a:pt x="38" y="39"/>
                  <a:pt x="38" y="61"/>
                </a:cubicBezTo>
                <a:cubicBezTo>
                  <a:pt x="38" y="81"/>
                  <a:pt x="50" y="90"/>
                  <a:pt x="77" y="96"/>
                </a:cubicBezTo>
                <a:lnTo>
                  <a:pt x="96" y="100"/>
                </a:lnTo>
                <a:cubicBezTo>
                  <a:pt x="140" y="109"/>
                  <a:pt x="159" y="129"/>
                  <a:pt x="159" y="163"/>
                </a:cubicBezTo>
                <a:cubicBezTo>
                  <a:pt x="159" y="204"/>
                  <a:pt x="130" y="231"/>
                  <a:pt x="80" y="231"/>
                </a:cubicBezTo>
                <a:cubicBezTo>
                  <a:pt x="44" y="231"/>
                  <a:pt x="18" y="216"/>
                  <a:pt x="0" y="193"/>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231" name="Freeform 499">
            <a:extLst>
              <a:ext uri="{FF2B5EF4-FFF2-40B4-BE49-F238E27FC236}">
                <a16:creationId xmlns:a16="http://schemas.microsoft.com/office/drawing/2014/main" id="{B7905D5B-E0E7-415B-998E-D5D5208AD4E3}"/>
              </a:ext>
            </a:extLst>
          </p:cNvPr>
          <p:cNvSpPr>
            <a:spLocks/>
          </p:cNvSpPr>
          <p:nvPr/>
        </p:nvSpPr>
        <p:spPr bwMode="auto">
          <a:xfrm>
            <a:off x="999168" y="3347987"/>
            <a:ext cx="46432" cy="61908"/>
          </a:xfrm>
          <a:custGeom>
            <a:avLst/>
            <a:gdLst>
              <a:gd name="T0" fmla="*/ 100 w 169"/>
              <a:gd name="T1" fmla="*/ 27 h 223"/>
              <a:gd name="T2" fmla="*/ 100 w 169"/>
              <a:gd name="T3" fmla="*/ 27 h 223"/>
              <a:gd name="T4" fmla="*/ 100 w 169"/>
              <a:gd name="T5" fmla="*/ 223 h 223"/>
              <a:gd name="T6" fmla="*/ 69 w 169"/>
              <a:gd name="T7" fmla="*/ 223 h 223"/>
              <a:gd name="T8" fmla="*/ 69 w 169"/>
              <a:gd name="T9" fmla="*/ 27 h 223"/>
              <a:gd name="T10" fmla="*/ 0 w 169"/>
              <a:gd name="T11" fmla="*/ 27 h 223"/>
              <a:gd name="T12" fmla="*/ 0 w 169"/>
              <a:gd name="T13" fmla="*/ 0 h 223"/>
              <a:gd name="T14" fmla="*/ 169 w 169"/>
              <a:gd name="T15" fmla="*/ 0 h 223"/>
              <a:gd name="T16" fmla="*/ 169 w 169"/>
              <a:gd name="T17" fmla="*/ 27 h 223"/>
              <a:gd name="T18" fmla="*/ 100 w 169"/>
              <a:gd name="T19" fmla="*/ 27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9" h="223">
                <a:moveTo>
                  <a:pt x="100" y="27"/>
                </a:moveTo>
                <a:lnTo>
                  <a:pt x="100" y="27"/>
                </a:lnTo>
                <a:lnTo>
                  <a:pt x="100" y="223"/>
                </a:lnTo>
                <a:lnTo>
                  <a:pt x="69" y="223"/>
                </a:lnTo>
                <a:lnTo>
                  <a:pt x="69" y="27"/>
                </a:lnTo>
                <a:lnTo>
                  <a:pt x="0" y="27"/>
                </a:lnTo>
                <a:lnTo>
                  <a:pt x="0" y="0"/>
                </a:lnTo>
                <a:lnTo>
                  <a:pt x="169" y="0"/>
                </a:lnTo>
                <a:lnTo>
                  <a:pt x="169" y="27"/>
                </a:lnTo>
                <a:lnTo>
                  <a:pt x="100" y="27"/>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232" name="Freeform 500">
            <a:extLst>
              <a:ext uri="{FF2B5EF4-FFF2-40B4-BE49-F238E27FC236}">
                <a16:creationId xmlns:a16="http://schemas.microsoft.com/office/drawing/2014/main" id="{2E87DB66-A082-45A8-8C92-B3357F2E8630}"/>
              </a:ext>
            </a:extLst>
          </p:cNvPr>
          <p:cNvSpPr>
            <a:spLocks noEditPoints="1"/>
          </p:cNvSpPr>
          <p:nvPr/>
        </p:nvSpPr>
        <p:spPr bwMode="auto">
          <a:xfrm>
            <a:off x="1074172" y="3346797"/>
            <a:ext cx="54765" cy="64290"/>
          </a:xfrm>
          <a:custGeom>
            <a:avLst/>
            <a:gdLst>
              <a:gd name="T0" fmla="*/ 50 w 196"/>
              <a:gd name="T1" fmla="*/ 52 h 231"/>
              <a:gd name="T2" fmla="*/ 50 w 196"/>
              <a:gd name="T3" fmla="*/ 52 h 231"/>
              <a:gd name="T4" fmla="*/ 50 w 196"/>
              <a:gd name="T5" fmla="*/ 55 h 231"/>
              <a:gd name="T6" fmla="*/ 71 w 196"/>
              <a:gd name="T7" fmla="*/ 93 h 231"/>
              <a:gd name="T8" fmla="*/ 108 w 196"/>
              <a:gd name="T9" fmla="*/ 53 h 231"/>
              <a:gd name="T10" fmla="*/ 108 w 196"/>
              <a:gd name="T11" fmla="*/ 50 h 231"/>
              <a:gd name="T12" fmla="*/ 79 w 196"/>
              <a:gd name="T13" fmla="*/ 24 h 231"/>
              <a:gd name="T14" fmla="*/ 50 w 196"/>
              <a:gd name="T15" fmla="*/ 52 h 231"/>
              <a:gd name="T16" fmla="*/ 119 w 196"/>
              <a:gd name="T17" fmla="*/ 185 h 231"/>
              <a:gd name="T18" fmla="*/ 119 w 196"/>
              <a:gd name="T19" fmla="*/ 185 h 231"/>
              <a:gd name="T20" fmla="*/ 61 w 196"/>
              <a:gd name="T21" fmla="*/ 123 h 231"/>
              <a:gd name="T22" fmla="*/ 31 w 196"/>
              <a:gd name="T23" fmla="*/ 165 h 231"/>
              <a:gd name="T24" fmla="*/ 31 w 196"/>
              <a:gd name="T25" fmla="*/ 169 h 231"/>
              <a:gd name="T26" fmla="*/ 73 w 196"/>
              <a:gd name="T27" fmla="*/ 205 h 231"/>
              <a:gd name="T28" fmla="*/ 119 w 196"/>
              <a:gd name="T29" fmla="*/ 185 h 231"/>
              <a:gd name="T30" fmla="*/ 135 w 196"/>
              <a:gd name="T31" fmla="*/ 203 h 231"/>
              <a:gd name="T32" fmla="*/ 135 w 196"/>
              <a:gd name="T33" fmla="*/ 203 h 231"/>
              <a:gd name="T34" fmla="*/ 70 w 196"/>
              <a:gd name="T35" fmla="*/ 231 h 231"/>
              <a:gd name="T36" fmla="*/ 0 w 196"/>
              <a:gd name="T37" fmla="*/ 169 h 231"/>
              <a:gd name="T38" fmla="*/ 46 w 196"/>
              <a:gd name="T39" fmla="*/ 106 h 231"/>
              <a:gd name="T40" fmla="*/ 21 w 196"/>
              <a:gd name="T41" fmla="*/ 54 h 231"/>
              <a:gd name="T42" fmla="*/ 80 w 196"/>
              <a:gd name="T43" fmla="*/ 0 h 231"/>
              <a:gd name="T44" fmla="*/ 136 w 196"/>
              <a:gd name="T45" fmla="*/ 49 h 231"/>
              <a:gd name="T46" fmla="*/ 86 w 196"/>
              <a:gd name="T47" fmla="*/ 110 h 231"/>
              <a:gd name="T48" fmla="*/ 134 w 196"/>
              <a:gd name="T49" fmla="*/ 161 h 231"/>
              <a:gd name="T50" fmla="*/ 144 w 196"/>
              <a:gd name="T51" fmla="*/ 109 h 231"/>
              <a:gd name="T52" fmla="*/ 189 w 196"/>
              <a:gd name="T53" fmla="*/ 109 h 231"/>
              <a:gd name="T54" fmla="*/ 189 w 196"/>
              <a:gd name="T55" fmla="*/ 134 h 231"/>
              <a:gd name="T56" fmla="*/ 167 w 196"/>
              <a:gd name="T57" fmla="*/ 134 h 231"/>
              <a:gd name="T58" fmla="*/ 152 w 196"/>
              <a:gd name="T59" fmla="*/ 180 h 231"/>
              <a:gd name="T60" fmla="*/ 196 w 196"/>
              <a:gd name="T61" fmla="*/ 227 h 231"/>
              <a:gd name="T62" fmla="*/ 158 w 196"/>
              <a:gd name="T63" fmla="*/ 227 h 231"/>
              <a:gd name="T64" fmla="*/ 135 w 196"/>
              <a:gd name="T65" fmla="*/ 20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6" h="231">
                <a:moveTo>
                  <a:pt x="50" y="52"/>
                </a:moveTo>
                <a:lnTo>
                  <a:pt x="50" y="52"/>
                </a:lnTo>
                <a:lnTo>
                  <a:pt x="50" y="55"/>
                </a:lnTo>
                <a:cubicBezTo>
                  <a:pt x="50" y="68"/>
                  <a:pt x="58" y="79"/>
                  <a:pt x="71" y="93"/>
                </a:cubicBezTo>
                <a:cubicBezTo>
                  <a:pt x="90" y="83"/>
                  <a:pt x="108" y="70"/>
                  <a:pt x="108" y="53"/>
                </a:cubicBezTo>
                <a:lnTo>
                  <a:pt x="108" y="50"/>
                </a:lnTo>
                <a:cubicBezTo>
                  <a:pt x="108" y="34"/>
                  <a:pt x="95" y="24"/>
                  <a:pt x="79" y="24"/>
                </a:cubicBezTo>
                <a:cubicBezTo>
                  <a:pt x="62" y="24"/>
                  <a:pt x="50" y="36"/>
                  <a:pt x="50" y="52"/>
                </a:cubicBezTo>
                <a:close/>
                <a:moveTo>
                  <a:pt x="119" y="185"/>
                </a:moveTo>
                <a:lnTo>
                  <a:pt x="119" y="185"/>
                </a:lnTo>
                <a:lnTo>
                  <a:pt x="61" y="123"/>
                </a:lnTo>
                <a:cubicBezTo>
                  <a:pt x="45" y="132"/>
                  <a:pt x="31" y="142"/>
                  <a:pt x="31" y="165"/>
                </a:cubicBezTo>
                <a:lnTo>
                  <a:pt x="31" y="169"/>
                </a:lnTo>
                <a:cubicBezTo>
                  <a:pt x="31" y="191"/>
                  <a:pt x="48" y="205"/>
                  <a:pt x="73" y="205"/>
                </a:cubicBezTo>
                <a:cubicBezTo>
                  <a:pt x="93" y="205"/>
                  <a:pt x="108" y="197"/>
                  <a:pt x="119" y="185"/>
                </a:cubicBezTo>
                <a:close/>
                <a:moveTo>
                  <a:pt x="135" y="203"/>
                </a:moveTo>
                <a:lnTo>
                  <a:pt x="135" y="203"/>
                </a:lnTo>
                <a:cubicBezTo>
                  <a:pt x="125" y="214"/>
                  <a:pt x="105" y="231"/>
                  <a:pt x="70" y="231"/>
                </a:cubicBezTo>
                <a:cubicBezTo>
                  <a:pt x="25" y="231"/>
                  <a:pt x="0" y="204"/>
                  <a:pt x="0" y="169"/>
                </a:cubicBezTo>
                <a:cubicBezTo>
                  <a:pt x="0" y="136"/>
                  <a:pt x="23" y="119"/>
                  <a:pt x="46" y="106"/>
                </a:cubicBezTo>
                <a:cubicBezTo>
                  <a:pt x="31" y="91"/>
                  <a:pt x="21" y="74"/>
                  <a:pt x="21" y="54"/>
                </a:cubicBezTo>
                <a:cubicBezTo>
                  <a:pt x="21" y="24"/>
                  <a:pt x="44" y="0"/>
                  <a:pt x="80" y="0"/>
                </a:cubicBezTo>
                <a:cubicBezTo>
                  <a:pt x="113" y="0"/>
                  <a:pt x="136" y="19"/>
                  <a:pt x="136" y="49"/>
                </a:cubicBezTo>
                <a:cubicBezTo>
                  <a:pt x="136" y="78"/>
                  <a:pt x="114" y="95"/>
                  <a:pt x="86" y="110"/>
                </a:cubicBezTo>
                <a:lnTo>
                  <a:pt x="134" y="161"/>
                </a:lnTo>
                <a:cubicBezTo>
                  <a:pt x="140" y="145"/>
                  <a:pt x="143" y="127"/>
                  <a:pt x="144" y="109"/>
                </a:cubicBezTo>
                <a:lnTo>
                  <a:pt x="189" y="109"/>
                </a:lnTo>
                <a:lnTo>
                  <a:pt x="189" y="134"/>
                </a:lnTo>
                <a:lnTo>
                  <a:pt x="167" y="134"/>
                </a:lnTo>
                <a:cubicBezTo>
                  <a:pt x="164" y="151"/>
                  <a:pt x="159" y="167"/>
                  <a:pt x="152" y="180"/>
                </a:cubicBezTo>
                <a:lnTo>
                  <a:pt x="196" y="227"/>
                </a:lnTo>
                <a:lnTo>
                  <a:pt x="158" y="227"/>
                </a:lnTo>
                <a:lnTo>
                  <a:pt x="135" y="203"/>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233" name="Freeform 501">
            <a:extLst>
              <a:ext uri="{FF2B5EF4-FFF2-40B4-BE49-F238E27FC236}">
                <a16:creationId xmlns:a16="http://schemas.microsoft.com/office/drawing/2014/main" id="{D2DD4F4C-C5D5-4896-9AA9-113CE7A3B17C}"/>
              </a:ext>
            </a:extLst>
          </p:cNvPr>
          <p:cNvSpPr>
            <a:spLocks/>
          </p:cNvSpPr>
          <p:nvPr/>
        </p:nvSpPr>
        <p:spPr bwMode="auto">
          <a:xfrm>
            <a:off x="1153939" y="3346797"/>
            <a:ext cx="44051" cy="64290"/>
          </a:xfrm>
          <a:custGeom>
            <a:avLst/>
            <a:gdLst>
              <a:gd name="T0" fmla="*/ 0 w 159"/>
              <a:gd name="T1" fmla="*/ 193 h 231"/>
              <a:gd name="T2" fmla="*/ 0 w 159"/>
              <a:gd name="T3" fmla="*/ 193 h 231"/>
              <a:gd name="T4" fmla="*/ 22 w 159"/>
              <a:gd name="T5" fmla="*/ 173 h 231"/>
              <a:gd name="T6" fmla="*/ 81 w 159"/>
              <a:gd name="T7" fmla="*/ 204 h 231"/>
              <a:gd name="T8" fmla="*/ 128 w 159"/>
              <a:gd name="T9" fmla="*/ 164 h 231"/>
              <a:gd name="T10" fmla="*/ 90 w 159"/>
              <a:gd name="T11" fmla="*/ 129 h 231"/>
              <a:gd name="T12" fmla="*/ 71 w 159"/>
              <a:gd name="T13" fmla="*/ 125 h 231"/>
              <a:gd name="T14" fmla="*/ 7 w 159"/>
              <a:gd name="T15" fmla="*/ 62 h 231"/>
              <a:gd name="T16" fmla="*/ 83 w 159"/>
              <a:gd name="T17" fmla="*/ 0 h 231"/>
              <a:gd name="T18" fmla="*/ 157 w 159"/>
              <a:gd name="T19" fmla="*/ 36 h 231"/>
              <a:gd name="T20" fmla="*/ 134 w 159"/>
              <a:gd name="T21" fmla="*/ 54 h 231"/>
              <a:gd name="T22" fmla="*/ 81 w 159"/>
              <a:gd name="T23" fmla="*/ 27 h 231"/>
              <a:gd name="T24" fmla="*/ 37 w 159"/>
              <a:gd name="T25" fmla="*/ 61 h 231"/>
              <a:gd name="T26" fmla="*/ 77 w 159"/>
              <a:gd name="T27" fmla="*/ 96 h 231"/>
              <a:gd name="T28" fmla="*/ 95 w 159"/>
              <a:gd name="T29" fmla="*/ 100 h 231"/>
              <a:gd name="T30" fmla="*/ 159 w 159"/>
              <a:gd name="T31" fmla="*/ 163 h 231"/>
              <a:gd name="T32" fmla="*/ 80 w 159"/>
              <a:gd name="T33" fmla="*/ 231 h 231"/>
              <a:gd name="T34" fmla="*/ 0 w 159"/>
              <a:gd name="T35" fmla="*/ 19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9" h="231">
                <a:moveTo>
                  <a:pt x="0" y="193"/>
                </a:moveTo>
                <a:lnTo>
                  <a:pt x="0" y="193"/>
                </a:lnTo>
                <a:lnTo>
                  <a:pt x="22" y="173"/>
                </a:lnTo>
                <a:cubicBezTo>
                  <a:pt x="38" y="193"/>
                  <a:pt x="56" y="204"/>
                  <a:pt x="81" y="204"/>
                </a:cubicBezTo>
                <a:cubicBezTo>
                  <a:pt x="112" y="204"/>
                  <a:pt x="128" y="188"/>
                  <a:pt x="128" y="164"/>
                </a:cubicBezTo>
                <a:cubicBezTo>
                  <a:pt x="128" y="145"/>
                  <a:pt x="118" y="135"/>
                  <a:pt x="90" y="129"/>
                </a:cubicBezTo>
                <a:lnTo>
                  <a:pt x="71" y="125"/>
                </a:lnTo>
                <a:cubicBezTo>
                  <a:pt x="29" y="116"/>
                  <a:pt x="7" y="97"/>
                  <a:pt x="7" y="62"/>
                </a:cubicBezTo>
                <a:cubicBezTo>
                  <a:pt x="7" y="23"/>
                  <a:pt x="37" y="0"/>
                  <a:pt x="83" y="0"/>
                </a:cubicBezTo>
                <a:cubicBezTo>
                  <a:pt x="116" y="0"/>
                  <a:pt x="140" y="12"/>
                  <a:pt x="157" y="36"/>
                </a:cubicBezTo>
                <a:lnTo>
                  <a:pt x="134" y="54"/>
                </a:lnTo>
                <a:cubicBezTo>
                  <a:pt x="123" y="37"/>
                  <a:pt x="106" y="27"/>
                  <a:pt x="81" y="27"/>
                </a:cubicBezTo>
                <a:cubicBezTo>
                  <a:pt x="54" y="27"/>
                  <a:pt x="37" y="39"/>
                  <a:pt x="37" y="61"/>
                </a:cubicBezTo>
                <a:cubicBezTo>
                  <a:pt x="37" y="81"/>
                  <a:pt x="50" y="90"/>
                  <a:pt x="77" y="96"/>
                </a:cubicBezTo>
                <a:lnTo>
                  <a:pt x="95" y="100"/>
                </a:lnTo>
                <a:cubicBezTo>
                  <a:pt x="139" y="109"/>
                  <a:pt x="159" y="129"/>
                  <a:pt x="159" y="163"/>
                </a:cubicBezTo>
                <a:cubicBezTo>
                  <a:pt x="159" y="204"/>
                  <a:pt x="130" y="231"/>
                  <a:pt x="80" y="231"/>
                </a:cubicBezTo>
                <a:cubicBezTo>
                  <a:pt x="44" y="231"/>
                  <a:pt x="18" y="216"/>
                  <a:pt x="0" y="193"/>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234" name="Freeform 502">
            <a:extLst>
              <a:ext uri="{FF2B5EF4-FFF2-40B4-BE49-F238E27FC236}">
                <a16:creationId xmlns:a16="http://schemas.microsoft.com/office/drawing/2014/main" id="{69D0438E-CA6D-4F6D-8C04-21DB97A0CCDD}"/>
              </a:ext>
            </a:extLst>
          </p:cNvPr>
          <p:cNvSpPr>
            <a:spLocks noEditPoints="1"/>
          </p:cNvSpPr>
          <p:nvPr/>
        </p:nvSpPr>
        <p:spPr bwMode="auto">
          <a:xfrm>
            <a:off x="1207513" y="3346797"/>
            <a:ext cx="52384" cy="64290"/>
          </a:xfrm>
          <a:custGeom>
            <a:avLst/>
            <a:gdLst>
              <a:gd name="T0" fmla="*/ 157 w 191"/>
              <a:gd name="T1" fmla="*/ 134 h 231"/>
              <a:gd name="T2" fmla="*/ 157 w 191"/>
              <a:gd name="T3" fmla="*/ 134 h 231"/>
              <a:gd name="T4" fmla="*/ 157 w 191"/>
              <a:gd name="T5" fmla="*/ 97 h 231"/>
              <a:gd name="T6" fmla="*/ 95 w 191"/>
              <a:gd name="T7" fmla="*/ 28 h 231"/>
              <a:gd name="T8" fmla="*/ 33 w 191"/>
              <a:gd name="T9" fmla="*/ 97 h 231"/>
              <a:gd name="T10" fmla="*/ 33 w 191"/>
              <a:gd name="T11" fmla="*/ 134 h 231"/>
              <a:gd name="T12" fmla="*/ 95 w 191"/>
              <a:gd name="T13" fmla="*/ 203 h 231"/>
              <a:gd name="T14" fmla="*/ 157 w 191"/>
              <a:gd name="T15" fmla="*/ 134 h 231"/>
              <a:gd name="T16" fmla="*/ 0 w 191"/>
              <a:gd name="T17" fmla="*/ 116 h 231"/>
              <a:gd name="T18" fmla="*/ 0 w 191"/>
              <a:gd name="T19" fmla="*/ 116 h 231"/>
              <a:gd name="T20" fmla="*/ 95 w 191"/>
              <a:gd name="T21" fmla="*/ 0 h 231"/>
              <a:gd name="T22" fmla="*/ 191 w 191"/>
              <a:gd name="T23" fmla="*/ 116 h 231"/>
              <a:gd name="T24" fmla="*/ 95 w 191"/>
              <a:gd name="T25" fmla="*/ 231 h 231"/>
              <a:gd name="T26" fmla="*/ 0 w 191"/>
              <a:gd name="T27" fmla="*/ 116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1" h="231">
                <a:moveTo>
                  <a:pt x="157" y="134"/>
                </a:moveTo>
                <a:lnTo>
                  <a:pt x="157" y="134"/>
                </a:lnTo>
                <a:lnTo>
                  <a:pt x="157" y="97"/>
                </a:lnTo>
                <a:cubicBezTo>
                  <a:pt x="157" y="55"/>
                  <a:pt x="133" y="28"/>
                  <a:pt x="95" y="28"/>
                </a:cubicBezTo>
                <a:cubicBezTo>
                  <a:pt x="58" y="28"/>
                  <a:pt x="33" y="55"/>
                  <a:pt x="33" y="97"/>
                </a:cubicBezTo>
                <a:lnTo>
                  <a:pt x="33" y="134"/>
                </a:lnTo>
                <a:cubicBezTo>
                  <a:pt x="33" y="176"/>
                  <a:pt x="58" y="203"/>
                  <a:pt x="95" y="203"/>
                </a:cubicBezTo>
                <a:cubicBezTo>
                  <a:pt x="133" y="203"/>
                  <a:pt x="157" y="176"/>
                  <a:pt x="157" y="134"/>
                </a:cubicBezTo>
                <a:close/>
                <a:moveTo>
                  <a:pt x="0" y="116"/>
                </a:moveTo>
                <a:lnTo>
                  <a:pt x="0" y="116"/>
                </a:lnTo>
                <a:cubicBezTo>
                  <a:pt x="0" y="40"/>
                  <a:pt x="37" y="0"/>
                  <a:pt x="95" y="0"/>
                </a:cubicBezTo>
                <a:cubicBezTo>
                  <a:pt x="153" y="0"/>
                  <a:pt x="191" y="40"/>
                  <a:pt x="191" y="116"/>
                </a:cubicBezTo>
                <a:cubicBezTo>
                  <a:pt x="191" y="191"/>
                  <a:pt x="153" y="231"/>
                  <a:pt x="95" y="231"/>
                </a:cubicBezTo>
                <a:cubicBezTo>
                  <a:pt x="37" y="231"/>
                  <a:pt x="0" y="191"/>
                  <a:pt x="0" y="116"/>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235" name="Freeform 503">
            <a:extLst>
              <a:ext uri="{FF2B5EF4-FFF2-40B4-BE49-F238E27FC236}">
                <a16:creationId xmlns:a16="http://schemas.microsoft.com/office/drawing/2014/main" id="{1278C75A-8935-490A-860A-C97EA46DEFFE}"/>
              </a:ext>
            </a:extLst>
          </p:cNvPr>
          <p:cNvSpPr>
            <a:spLocks noEditPoints="1"/>
          </p:cNvSpPr>
          <p:nvPr/>
        </p:nvSpPr>
        <p:spPr bwMode="auto">
          <a:xfrm>
            <a:off x="1264659" y="3347987"/>
            <a:ext cx="53575" cy="61908"/>
          </a:xfrm>
          <a:custGeom>
            <a:avLst/>
            <a:gdLst>
              <a:gd name="T0" fmla="*/ 97 w 194"/>
              <a:gd name="T1" fmla="*/ 28 h 223"/>
              <a:gd name="T2" fmla="*/ 97 w 194"/>
              <a:gd name="T3" fmla="*/ 28 h 223"/>
              <a:gd name="T4" fmla="*/ 95 w 194"/>
              <a:gd name="T5" fmla="*/ 28 h 223"/>
              <a:gd name="T6" fmla="*/ 60 w 194"/>
              <a:gd name="T7" fmla="*/ 133 h 223"/>
              <a:gd name="T8" fmla="*/ 132 w 194"/>
              <a:gd name="T9" fmla="*/ 133 h 223"/>
              <a:gd name="T10" fmla="*/ 97 w 194"/>
              <a:gd name="T11" fmla="*/ 28 h 223"/>
              <a:gd name="T12" fmla="*/ 161 w 194"/>
              <a:gd name="T13" fmla="*/ 223 h 223"/>
              <a:gd name="T14" fmla="*/ 161 w 194"/>
              <a:gd name="T15" fmla="*/ 223 h 223"/>
              <a:gd name="T16" fmla="*/ 140 w 194"/>
              <a:gd name="T17" fmla="*/ 160 h 223"/>
              <a:gd name="T18" fmla="*/ 53 w 194"/>
              <a:gd name="T19" fmla="*/ 160 h 223"/>
              <a:gd name="T20" fmla="*/ 31 w 194"/>
              <a:gd name="T21" fmla="*/ 223 h 223"/>
              <a:gd name="T22" fmla="*/ 0 w 194"/>
              <a:gd name="T23" fmla="*/ 223 h 223"/>
              <a:gd name="T24" fmla="*/ 77 w 194"/>
              <a:gd name="T25" fmla="*/ 0 h 223"/>
              <a:gd name="T26" fmla="*/ 116 w 194"/>
              <a:gd name="T27" fmla="*/ 0 h 223"/>
              <a:gd name="T28" fmla="*/ 194 w 194"/>
              <a:gd name="T29" fmla="*/ 223 h 223"/>
              <a:gd name="T30" fmla="*/ 161 w 194"/>
              <a:gd name="T31" fmla="*/ 22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4" h="223">
                <a:moveTo>
                  <a:pt x="97" y="28"/>
                </a:moveTo>
                <a:lnTo>
                  <a:pt x="97" y="28"/>
                </a:lnTo>
                <a:lnTo>
                  <a:pt x="95" y="28"/>
                </a:lnTo>
                <a:lnTo>
                  <a:pt x="60" y="133"/>
                </a:lnTo>
                <a:lnTo>
                  <a:pt x="132" y="133"/>
                </a:lnTo>
                <a:lnTo>
                  <a:pt x="97" y="28"/>
                </a:lnTo>
                <a:close/>
                <a:moveTo>
                  <a:pt x="161" y="223"/>
                </a:moveTo>
                <a:lnTo>
                  <a:pt x="161" y="223"/>
                </a:lnTo>
                <a:lnTo>
                  <a:pt x="140" y="160"/>
                </a:lnTo>
                <a:lnTo>
                  <a:pt x="53" y="160"/>
                </a:lnTo>
                <a:lnTo>
                  <a:pt x="31" y="223"/>
                </a:lnTo>
                <a:lnTo>
                  <a:pt x="0" y="223"/>
                </a:lnTo>
                <a:lnTo>
                  <a:pt x="77" y="0"/>
                </a:lnTo>
                <a:lnTo>
                  <a:pt x="116" y="0"/>
                </a:lnTo>
                <a:lnTo>
                  <a:pt x="194" y="223"/>
                </a:lnTo>
                <a:lnTo>
                  <a:pt x="161" y="223"/>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236" name="Freeform 504">
            <a:extLst>
              <a:ext uri="{FF2B5EF4-FFF2-40B4-BE49-F238E27FC236}">
                <a16:creationId xmlns:a16="http://schemas.microsoft.com/office/drawing/2014/main" id="{2960526C-6057-4C22-8AEB-3D2BEBE6330D}"/>
              </a:ext>
            </a:extLst>
          </p:cNvPr>
          <p:cNvSpPr>
            <a:spLocks noEditPoints="1"/>
          </p:cNvSpPr>
          <p:nvPr/>
        </p:nvSpPr>
        <p:spPr bwMode="auto">
          <a:xfrm>
            <a:off x="1327759" y="3347987"/>
            <a:ext cx="42860" cy="61908"/>
          </a:xfrm>
          <a:custGeom>
            <a:avLst/>
            <a:gdLst>
              <a:gd name="T0" fmla="*/ 31 w 156"/>
              <a:gd name="T1" fmla="*/ 104 h 223"/>
              <a:gd name="T2" fmla="*/ 31 w 156"/>
              <a:gd name="T3" fmla="*/ 104 h 223"/>
              <a:gd name="T4" fmla="*/ 91 w 156"/>
              <a:gd name="T5" fmla="*/ 104 h 223"/>
              <a:gd name="T6" fmla="*/ 123 w 156"/>
              <a:gd name="T7" fmla="*/ 73 h 223"/>
              <a:gd name="T8" fmla="*/ 123 w 156"/>
              <a:gd name="T9" fmla="*/ 57 h 223"/>
              <a:gd name="T10" fmla="*/ 91 w 156"/>
              <a:gd name="T11" fmla="*/ 27 h 223"/>
              <a:gd name="T12" fmla="*/ 31 w 156"/>
              <a:gd name="T13" fmla="*/ 27 h 223"/>
              <a:gd name="T14" fmla="*/ 31 w 156"/>
              <a:gd name="T15" fmla="*/ 104 h 223"/>
              <a:gd name="T16" fmla="*/ 0 w 156"/>
              <a:gd name="T17" fmla="*/ 223 h 223"/>
              <a:gd name="T18" fmla="*/ 0 w 156"/>
              <a:gd name="T19" fmla="*/ 223 h 223"/>
              <a:gd name="T20" fmla="*/ 0 w 156"/>
              <a:gd name="T21" fmla="*/ 0 h 223"/>
              <a:gd name="T22" fmla="*/ 93 w 156"/>
              <a:gd name="T23" fmla="*/ 0 h 223"/>
              <a:gd name="T24" fmla="*/ 156 w 156"/>
              <a:gd name="T25" fmla="*/ 65 h 223"/>
              <a:gd name="T26" fmla="*/ 93 w 156"/>
              <a:gd name="T27" fmla="*/ 131 h 223"/>
              <a:gd name="T28" fmla="*/ 31 w 156"/>
              <a:gd name="T29" fmla="*/ 131 h 223"/>
              <a:gd name="T30" fmla="*/ 31 w 156"/>
              <a:gd name="T31" fmla="*/ 223 h 223"/>
              <a:gd name="T32" fmla="*/ 0 w 156"/>
              <a:gd name="T33" fmla="*/ 22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6" h="223">
                <a:moveTo>
                  <a:pt x="31" y="104"/>
                </a:moveTo>
                <a:lnTo>
                  <a:pt x="31" y="104"/>
                </a:lnTo>
                <a:lnTo>
                  <a:pt x="91" y="104"/>
                </a:lnTo>
                <a:cubicBezTo>
                  <a:pt x="111" y="104"/>
                  <a:pt x="123" y="93"/>
                  <a:pt x="123" y="73"/>
                </a:cubicBezTo>
                <a:lnTo>
                  <a:pt x="123" y="57"/>
                </a:lnTo>
                <a:cubicBezTo>
                  <a:pt x="123" y="38"/>
                  <a:pt x="111" y="27"/>
                  <a:pt x="91" y="27"/>
                </a:cubicBezTo>
                <a:lnTo>
                  <a:pt x="31" y="27"/>
                </a:lnTo>
                <a:lnTo>
                  <a:pt x="31" y="104"/>
                </a:lnTo>
                <a:close/>
                <a:moveTo>
                  <a:pt x="0" y="223"/>
                </a:moveTo>
                <a:lnTo>
                  <a:pt x="0" y="223"/>
                </a:lnTo>
                <a:lnTo>
                  <a:pt x="0" y="0"/>
                </a:lnTo>
                <a:lnTo>
                  <a:pt x="93" y="0"/>
                </a:lnTo>
                <a:cubicBezTo>
                  <a:pt x="133" y="0"/>
                  <a:pt x="156" y="26"/>
                  <a:pt x="156" y="65"/>
                </a:cubicBezTo>
                <a:cubicBezTo>
                  <a:pt x="156" y="105"/>
                  <a:pt x="133" y="131"/>
                  <a:pt x="93" y="131"/>
                </a:cubicBezTo>
                <a:lnTo>
                  <a:pt x="31" y="131"/>
                </a:lnTo>
                <a:lnTo>
                  <a:pt x="31" y="223"/>
                </a:lnTo>
                <a:lnTo>
                  <a:pt x="0" y="223"/>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237" name="Freeform 505">
            <a:extLst>
              <a:ext uri="{FF2B5EF4-FFF2-40B4-BE49-F238E27FC236}">
                <a16:creationId xmlns:a16="http://schemas.microsoft.com/office/drawing/2014/main" id="{46735653-E54E-4BCE-9A9F-AD483FA9E163}"/>
              </a:ext>
            </a:extLst>
          </p:cNvPr>
          <p:cNvSpPr>
            <a:spLocks/>
          </p:cNvSpPr>
          <p:nvPr/>
        </p:nvSpPr>
        <p:spPr bwMode="auto">
          <a:xfrm>
            <a:off x="843205" y="4330190"/>
            <a:ext cx="47622" cy="64290"/>
          </a:xfrm>
          <a:custGeom>
            <a:avLst/>
            <a:gdLst>
              <a:gd name="T0" fmla="*/ 0 w 171"/>
              <a:gd name="T1" fmla="*/ 116 h 232"/>
              <a:gd name="T2" fmla="*/ 0 w 171"/>
              <a:gd name="T3" fmla="*/ 116 h 232"/>
              <a:gd name="T4" fmla="*/ 92 w 171"/>
              <a:gd name="T5" fmla="*/ 0 h 232"/>
              <a:gd name="T6" fmla="*/ 170 w 171"/>
              <a:gd name="T7" fmla="*/ 50 h 232"/>
              <a:gd name="T8" fmla="*/ 144 w 171"/>
              <a:gd name="T9" fmla="*/ 65 h 232"/>
              <a:gd name="T10" fmla="*/ 92 w 171"/>
              <a:gd name="T11" fmla="*/ 28 h 232"/>
              <a:gd name="T12" fmla="*/ 33 w 171"/>
              <a:gd name="T13" fmla="*/ 99 h 232"/>
              <a:gd name="T14" fmla="*/ 33 w 171"/>
              <a:gd name="T15" fmla="*/ 133 h 232"/>
              <a:gd name="T16" fmla="*/ 92 w 171"/>
              <a:gd name="T17" fmla="*/ 204 h 232"/>
              <a:gd name="T18" fmla="*/ 146 w 171"/>
              <a:gd name="T19" fmla="*/ 165 h 232"/>
              <a:gd name="T20" fmla="*/ 171 w 171"/>
              <a:gd name="T21" fmla="*/ 180 h 232"/>
              <a:gd name="T22" fmla="*/ 92 w 171"/>
              <a:gd name="T23" fmla="*/ 232 h 232"/>
              <a:gd name="T24" fmla="*/ 0 w 171"/>
              <a:gd name="T25" fmla="*/ 11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1" h="232">
                <a:moveTo>
                  <a:pt x="0" y="116"/>
                </a:moveTo>
                <a:lnTo>
                  <a:pt x="0" y="116"/>
                </a:lnTo>
                <a:cubicBezTo>
                  <a:pt x="0" y="41"/>
                  <a:pt x="35" y="0"/>
                  <a:pt x="92" y="0"/>
                </a:cubicBezTo>
                <a:cubicBezTo>
                  <a:pt x="130" y="0"/>
                  <a:pt x="155" y="18"/>
                  <a:pt x="170" y="50"/>
                </a:cubicBezTo>
                <a:lnTo>
                  <a:pt x="144" y="65"/>
                </a:lnTo>
                <a:cubicBezTo>
                  <a:pt x="136" y="43"/>
                  <a:pt x="119" y="28"/>
                  <a:pt x="92" y="28"/>
                </a:cubicBezTo>
                <a:cubicBezTo>
                  <a:pt x="55" y="28"/>
                  <a:pt x="33" y="56"/>
                  <a:pt x="33" y="99"/>
                </a:cubicBezTo>
                <a:lnTo>
                  <a:pt x="33" y="133"/>
                </a:lnTo>
                <a:cubicBezTo>
                  <a:pt x="33" y="176"/>
                  <a:pt x="55" y="204"/>
                  <a:pt x="92" y="204"/>
                </a:cubicBezTo>
                <a:cubicBezTo>
                  <a:pt x="119" y="204"/>
                  <a:pt x="138" y="188"/>
                  <a:pt x="146" y="165"/>
                </a:cubicBezTo>
                <a:lnTo>
                  <a:pt x="171" y="180"/>
                </a:lnTo>
                <a:cubicBezTo>
                  <a:pt x="157" y="212"/>
                  <a:pt x="130" y="232"/>
                  <a:pt x="92" y="232"/>
                </a:cubicBezTo>
                <a:cubicBezTo>
                  <a:pt x="35" y="232"/>
                  <a:pt x="0" y="191"/>
                  <a:pt x="0" y="116"/>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238" name="Freeform 506">
            <a:extLst>
              <a:ext uri="{FF2B5EF4-FFF2-40B4-BE49-F238E27FC236}">
                <a16:creationId xmlns:a16="http://schemas.microsoft.com/office/drawing/2014/main" id="{5FA58A05-CED9-4481-B172-463BA693A6FD}"/>
              </a:ext>
            </a:extLst>
          </p:cNvPr>
          <p:cNvSpPr>
            <a:spLocks/>
          </p:cNvSpPr>
          <p:nvPr/>
        </p:nvSpPr>
        <p:spPr bwMode="auto">
          <a:xfrm>
            <a:off x="900351" y="4348047"/>
            <a:ext cx="25002" cy="45241"/>
          </a:xfrm>
          <a:custGeom>
            <a:avLst/>
            <a:gdLst>
              <a:gd name="T0" fmla="*/ 0 w 88"/>
              <a:gd name="T1" fmla="*/ 166 h 166"/>
              <a:gd name="T2" fmla="*/ 0 w 88"/>
              <a:gd name="T3" fmla="*/ 166 h 166"/>
              <a:gd name="T4" fmla="*/ 0 w 88"/>
              <a:gd name="T5" fmla="*/ 0 h 166"/>
              <a:gd name="T6" fmla="*/ 30 w 88"/>
              <a:gd name="T7" fmla="*/ 0 h 166"/>
              <a:gd name="T8" fmla="*/ 30 w 88"/>
              <a:gd name="T9" fmla="*/ 32 h 166"/>
              <a:gd name="T10" fmla="*/ 31 w 88"/>
              <a:gd name="T11" fmla="*/ 32 h 166"/>
              <a:gd name="T12" fmla="*/ 78 w 88"/>
              <a:gd name="T13" fmla="*/ 0 h 166"/>
              <a:gd name="T14" fmla="*/ 88 w 88"/>
              <a:gd name="T15" fmla="*/ 0 h 166"/>
              <a:gd name="T16" fmla="*/ 88 w 88"/>
              <a:gd name="T17" fmla="*/ 30 h 166"/>
              <a:gd name="T18" fmla="*/ 73 w 88"/>
              <a:gd name="T19" fmla="*/ 30 h 166"/>
              <a:gd name="T20" fmla="*/ 30 w 88"/>
              <a:gd name="T21" fmla="*/ 57 h 166"/>
              <a:gd name="T22" fmla="*/ 30 w 88"/>
              <a:gd name="T23" fmla="*/ 166 h 166"/>
              <a:gd name="T24" fmla="*/ 0 w 88"/>
              <a:gd name="T25" fmla="*/ 166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 h="166">
                <a:moveTo>
                  <a:pt x="0" y="166"/>
                </a:moveTo>
                <a:lnTo>
                  <a:pt x="0" y="166"/>
                </a:lnTo>
                <a:lnTo>
                  <a:pt x="0" y="0"/>
                </a:lnTo>
                <a:lnTo>
                  <a:pt x="30" y="0"/>
                </a:lnTo>
                <a:lnTo>
                  <a:pt x="30" y="32"/>
                </a:lnTo>
                <a:lnTo>
                  <a:pt x="31" y="32"/>
                </a:lnTo>
                <a:cubicBezTo>
                  <a:pt x="37" y="15"/>
                  <a:pt x="51" y="0"/>
                  <a:pt x="78" y="0"/>
                </a:cubicBezTo>
                <a:lnTo>
                  <a:pt x="88" y="0"/>
                </a:lnTo>
                <a:lnTo>
                  <a:pt x="88" y="30"/>
                </a:lnTo>
                <a:lnTo>
                  <a:pt x="73" y="30"/>
                </a:lnTo>
                <a:cubicBezTo>
                  <a:pt x="46" y="30"/>
                  <a:pt x="30" y="41"/>
                  <a:pt x="30" y="57"/>
                </a:cubicBezTo>
                <a:lnTo>
                  <a:pt x="30" y="166"/>
                </a:lnTo>
                <a:lnTo>
                  <a:pt x="0" y="166"/>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239" name="Freeform 507">
            <a:extLst>
              <a:ext uri="{FF2B5EF4-FFF2-40B4-BE49-F238E27FC236}">
                <a16:creationId xmlns:a16="http://schemas.microsoft.com/office/drawing/2014/main" id="{87E83012-CFAF-4A7A-A8B2-7AB2B6657D7B}"/>
              </a:ext>
            </a:extLst>
          </p:cNvPr>
          <p:cNvSpPr>
            <a:spLocks/>
          </p:cNvSpPr>
          <p:nvPr/>
        </p:nvSpPr>
        <p:spPr bwMode="auto">
          <a:xfrm>
            <a:off x="928925" y="4348047"/>
            <a:ext cx="41670" cy="63099"/>
          </a:xfrm>
          <a:custGeom>
            <a:avLst/>
            <a:gdLst>
              <a:gd name="T0" fmla="*/ 124 w 153"/>
              <a:gd name="T1" fmla="*/ 0 h 230"/>
              <a:gd name="T2" fmla="*/ 124 w 153"/>
              <a:gd name="T3" fmla="*/ 0 h 230"/>
              <a:gd name="T4" fmla="*/ 153 w 153"/>
              <a:gd name="T5" fmla="*/ 0 h 230"/>
              <a:gd name="T6" fmla="*/ 81 w 153"/>
              <a:gd name="T7" fmla="*/ 202 h 230"/>
              <a:gd name="T8" fmla="*/ 40 w 153"/>
              <a:gd name="T9" fmla="*/ 230 h 230"/>
              <a:gd name="T10" fmla="*/ 23 w 153"/>
              <a:gd name="T11" fmla="*/ 230 h 230"/>
              <a:gd name="T12" fmla="*/ 23 w 153"/>
              <a:gd name="T13" fmla="*/ 204 h 230"/>
              <a:gd name="T14" fmla="*/ 51 w 153"/>
              <a:gd name="T15" fmla="*/ 204 h 230"/>
              <a:gd name="T16" fmla="*/ 62 w 153"/>
              <a:gd name="T17" fmla="*/ 172 h 230"/>
              <a:gd name="T18" fmla="*/ 0 w 153"/>
              <a:gd name="T19" fmla="*/ 0 h 230"/>
              <a:gd name="T20" fmla="*/ 30 w 153"/>
              <a:gd name="T21" fmla="*/ 0 h 230"/>
              <a:gd name="T22" fmla="*/ 67 w 153"/>
              <a:gd name="T23" fmla="*/ 106 h 230"/>
              <a:gd name="T24" fmla="*/ 76 w 153"/>
              <a:gd name="T25" fmla="*/ 137 h 230"/>
              <a:gd name="T26" fmla="*/ 77 w 153"/>
              <a:gd name="T27" fmla="*/ 137 h 230"/>
              <a:gd name="T28" fmla="*/ 87 w 153"/>
              <a:gd name="T29" fmla="*/ 106 h 230"/>
              <a:gd name="T30" fmla="*/ 124 w 153"/>
              <a:gd name="T31"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3" h="230">
                <a:moveTo>
                  <a:pt x="124" y="0"/>
                </a:moveTo>
                <a:lnTo>
                  <a:pt x="124" y="0"/>
                </a:lnTo>
                <a:lnTo>
                  <a:pt x="153" y="0"/>
                </a:lnTo>
                <a:lnTo>
                  <a:pt x="81" y="202"/>
                </a:lnTo>
                <a:cubicBezTo>
                  <a:pt x="73" y="223"/>
                  <a:pt x="65" y="230"/>
                  <a:pt x="40" y="230"/>
                </a:cubicBezTo>
                <a:lnTo>
                  <a:pt x="23" y="230"/>
                </a:lnTo>
                <a:lnTo>
                  <a:pt x="23" y="204"/>
                </a:lnTo>
                <a:lnTo>
                  <a:pt x="51" y="204"/>
                </a:lnTo>
                <a:lnTo>
                  <a:pt x="62" y="172"/>
                </a:lnTo>
                <a:lnTo>
                  <a:pt x="0" y="0"/>
                </a:lnTo>
                <a:lnTo>
                  <a:pt x="30" y="0"/>
                </a:lnTo>
                <a:lnTo>
                  <a:pt x="67" y="106"/>
                </a:lnTo>
                <a:lnTo>
                  <a:pt x="76" y="137"/>
                </a:lnTo>
                <a:lnTo>
                  <a:pt x="77" y="137"/>
                </a:lnTo>
                <a:lnTo>
                  <a:pt x="87" y="106"/>
                </a:lnTo>
                <a:lnTo>
                  <a:pt x="124" y="0"/>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240" name="Freeform 508">
            <a:extLst>
              <a:ext uri="{FF2B5EF4-FFF2-40B4-BE49-F238E27FC236}">
                <a16:creationId xmlns:a16="http://schemas.microsoft.com/office/drawing/2014/main" id="{CB821556-9DC8-4E30-8EAF-45933AD4FE9A}"/>
              </a:ext>
            </a:extLst>
          </p:cNvPr>
          <p:cNvSpPr>
            <a:spLocks noEditPoints="1"/>
          </p:cNvSpPr>
          <p:nvPr/>
        </p:nvSpPr>
        <p:spPr bwMode="auto">
          <a:xfrm>
            <a:off x="978928" y="4346857"/>
            <a:ext cx="40479" cy="64290"/>
          </a:xfrm>
          <a:custGeom>
            <a:avLst/>
            <a:gdLst>
              <a:gd name="T0" fmla="*/ 113 w 145"/>
              <a:gd name="T1" fmla="*/ 101 h 234"/>
              <a:gd name="T2" fmla="*/ 113 w 145"/>
              <a:gd name="T3" fmla="*/ 101 h 234"/>
              <a:gd name="T4" fmla="*/ 113 w 145"/>
              <a:gd name="T5" fmla="*/ 73 h 234"/>
              <a:gd name="T6" fmla="*/ 70 w 145"/>
              <a:gd name="T7" fmla="*/ 26 h 234"/>
              <a:gd name="T8" fmla="*/ 29 w 145"/>
              <a:gd name="T9" fmla="*/ 56 h 234"/>
              <a:gd name="T10" fmla="*/ 29 w 145"/>
              <a:gd name="T11" fmla="*/ 117 h 234"/>
              <a:gd name="T12" fmla="*/ 70 w 145"/>
              <a:gd name="T13" fmla="*/ 148 h 234"/>
              <a:gd name="T14" fmla="*/ 113 w 145"/>
              <a:gd name="T15" fmla="*/ 101 h 234"/>
              <a:gd name="T16" fmla="*/ 0 w 145"/>
              <a:gd name="T17" fmla="*/ 4 h 234"/>
              <a:gd name="T18" fmla="*/ 0 w 145"/>
              <a:gd name="T19" fmla="*/ 4 h 234"/>
              <a:gd name="T20" fmla="*/ 29 w 145"/>
              <a:gd name="T21" fmla="*/ 4 h 234"/>
              <a:gd name="T22" fmla="*/ 29 w 145"/>
              <a:gd name="T23" fmla="*/ 31 h 234"/>
              <a:gd name="T24" fmla="*/ 31 w 145"/>
              <a:gd name="T25" fmla="*/ 31 h 234"/>
              <a:gd name="T26" fmla="*/ 78 w 145"/>
              <a:gd name="T27" fmla="*/ 0 h 234"/>
              <a:gd name="T28" fmla="*/ 145 w 145"/>
              <a:gd name="T29" fmla="*/ 87 h 234"/>
              <a:gd name="T30" fmla="*/ 78 w 145"/>
              <a:gd name="T31" fmla="*/ 174 h 234"/>
              <a:gd name="T32" fmla="*/ 31 w 145"/>
              <a:gd name="T33" fmla="*/ 142 h 234"/>
              <a:gd name="T34" fmla="*/ 29 w 145"/>
              <a:gd name="T35" fmla="*/ 142 h 234"/>
              <a:gd name="T36" fmla="*/ 29 w 145"/>
              <a:gd name="T37" fmla="*/ 234 h 234"/>
              <a:gd name="T38" fmla="*/ 0 w 145"/>
              <a:gd name="T39" fmla="*/ 234 h 234"/>
              <a:gd name="T40" fmla="*/ 0 w 145"/>
              <a:gd name="T41" fmla="*/ 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5" h="234">
                <a:moveTo>
                  <a:pt x="113" y="101"/>
                </a:moveTo>
                <a:lnTo>
                  <a:pt x="113" y="101"/>
                </a:lnTo>
                <a:lnTo>
                  <a:pt x="113" y="73"/>
                </a:lnTo>
                <a:cubicBezTo>
                  <a:pt x="113" y="45"/>
                  <a:pt x="96" y="26"/>
                  <a:pt x="70" y="26"/>
                </a:cubicBezTo>
                <a:cubicBezTo>
                  <a:pt x="47" y="26"/>
                  <a:pt x="29" y="39"/>
                  <a:pt x="29" y="56"/>
                </a:cubicBezTo>
                <a:lnTo>
                  <a:pt x="29" y="117"/>
                </a:lnTo>
                <a:cubicBezTo>
                  <a:pt x="29" y="135"/>
                  <a:pt x="47" y="148"/>
                  <a:pt x="70" y="148"/>
                </a:cubicBezTo>
                <a:cubicBezTo>
                  <a:pt x="96" y="148"/>
                  <a:pt x="113" y="129"/>
                  <a:pt x="113" y="101"/>
                </a:cubicBezTo>
                <a:close/>
                <a:moveTo>
                  <a:pt x="0" y="4"/>
                </a:moveTo>
                <a:lnTo>
                  <a:pt x="0" y="4"/>
                </a:lnTo>
                <a:lnTo>
                  <a:pt x="29" y="4"/>
                </a:lnTo>
                <a:lnTo>
                  <a:pt x="29" y="31"/>
                </a:lnTo>
                <a:lnTo>
                  <a:pt x="31" y="31"/>
                </a:lnTo>
                <a:cubicBezTo>
                  <a:pt x="38" y="11"/>
                  <a:pt x="56" y="0"/>
                  <a:pt x="78" y="0"/>
                </a:cubicBezTo>
                <a:cubicBezTo>
                  <a:pt x="120" y="0"/>
                  <a:pt x="145" y="33"/>
                  <a:pt x="145" y="87"/>
                </a:cubicBezTo>
                <a:cubicBezTo>
                  <a:pt x="145" y="141"/>
                  <a:pt x="120" y="174"/>
                  <a:pt x="78" y="174"/>
                </a:cubicBezTo>
                <a:cubicBezTo>
                  <a:pt x="56" y="174"/>
                  <a:pt x="38" y="163"/>
                  <a:pt x="31" y="142"/>
                </a:cubicBezTo>
                <a:lnTo>
                  <a:pt x="29" y="142"/>
                </a:lnTo>
                <a:lnTo>
                  <a:pt x="29" y="234"/>
                </a:lnTo>
                <a:lnTo>
                  <a:pt x="0" y="234"/>
                </a:lnTo>
                <a:lnTo>
                  <a:pt x="0" y="4"/>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241" name="Freeform 509">
            <a:extLst>
              <a:ext uri="{FF2B5EF4-FFF2-40B4-BE49-F238E27FC236}">
                <a16:creationId xmlns:a16="http://schemas.microsoft.com/office/drawing/2014/main" id="{BE8D3C0F-82C1-4F10-9A9D-A90F84D88413}"/>
              </a:ext>
            </a:extLst>
          </p:cNvPr>
          <p:cNvSpPr>
            <a:spLocks/>
          </p:cNvSpPr>
          <p:nvPr/>
        </p:nvSpPr>
        <p:spPr bwMode="auto">
          <a:xfrm>
            <a:off x="1025360" y="4334951"/>
            <a:ext cx="25002" cy="58337"/>
          </a:xfrm>
          <a:custGeom>
            <a:avLst/>
            <a:gdLst>
              <a:gd name="T0" fmla="*/ 58 w 92"/>
              <a:gd name="T1" fmla="*/ 212 h 212"/>
              <a:gd name="T2" fmla="*/ 58 w 92"/>
              <a:gd name="T3" fmla="*/ 212 h 212"/>
              <a:gd name="T4" fmla="*/ 26 w 92"/>
              <a:gd name="T5" fmla="*/ 180 h 212"/>
              <a:gd name="T6" fmla="*/ 26 w 92"/>
              <a:gd name="T7" fmla="*/ 71 h 212"/>
              <a:gd name="T8" fmla="*/ 0 w 92"/>
              <a:gd name="T9" fmla="*/ 71 h 212"/>
              <a:gd name="T10" fmla="*/ 0 w 92"/>
              <a:gd name="T11" fmla="*/ 46 h 212"/>
              <a:gd name="T12" fmla="*/ 14 w 92"/>
              <a:gd name="T13" fmla="*/ 46 h 212"/>
              <a:gd name="T14" fmla="*/ 29 w 92"/>
              <a:gd name="T15" fmla="*/ 31 h 212"/>
              <a:gd name="T16" fmla="*/ 29 w 92"/>
              <a:gd name="T17" fmla="*/ 0 h 212"/>
              <a:gd name="T18" fmla="*/ 56 w 92"/>
              <a:gd name="T19" fmla="*/ 0 h 212"/>
              <a:gd name="T20" fmla="*/ 56 w 92"/>
              <a:gd name="T21" fmla="*/ 46 h 212"/>
              <a:gd name="T22" fmla="*/ 92 w 92"/>
              <a:gd name="T23" fmla="*/ 46 h 212"/>
              <a:gd name="T24" fmla="*/ 92 w 92"/>
              <a:gd name="T25" fmla="*/ 71 h 212"/>
              <a:gd name="T26" fmla="*/ 56 w 92"/>
              <a:gd name="T27" fmla="*/ 71 h 212"/>
              <a:gd name="T28" fmla="*/ 56 w 92"/>
              <a:gd name="T29" fmla="*/ 186 h 212"/>
              <a:gd name="T30" fmla="*/ 89 w 92"/>
              <a:gd name="T31" fmla="*/ 186 h 212"/>
              <a:gd name="T32" fmla="*/ 89 w 92"/>
              <a:gd name="T33" fmla="*/ 212 h 212"/>
              <a:gd name="T34" fmla="*/ 58 w 92"/>
              <a:gd name="T35" fmla="*/ 21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2" h="212">
                <a:moveTo>
                  <a:pt x="58" y="212"/>
                </a:moveTo>
                <a:lnTo>
                  <a:pt x="58" y="212"/>
                </a:lnTo>
                <a:cubicBezTo>
                  <a:pt x="37" y="212"/>
                  <a:pt x="26" y="200"/>
                  <a:pt x="26" y="180"/>
                </a:cubicBezTo>
                <a:lnTo>
                  <a:pt x="26" y="71"/>
                </a:lnTo>
                <a:lnTo>
                  <a:pt x="0" y="71"/>
                </a:lnTo>
                <a:lnTo>
                  <a:pt x="0" y="46"/>
                </a:lnTo>
                <a:lnTo>
                  <a:pt x="14" y="46"/>
                </a:lnTo>
                <a:cubicBezTo>
                  <a:pt x="26" y="46"/>
                  <a:pt x="29" y="42"/>
                  <a:pt x="29" y="31"/>
                </a:cubicBezTo>
                <a:lnTo>
                  <a:pt x="29" y="0"/>
                </a:lnTo>
                <a:lnTo>
                  <a:pt x="56" y="0"/>
                </a:lnTo>
                <a:lnTo>
                  <a:pt x="56" y="46"/>
                </a:lnTo>
                <a:lnTo>
                  <a:pt x="92" y="46"/>
                </a:lnTo>
                <a:lnTo>
                  <a:pt x="92" y="71"/>
                </a:lnTo>
                <a:lnTo>
                  <a:pt x="56" y="71"/>
                </a:lnTo>
                <a:lnTo>
                  <a:pt x="56" y="186"/>
                </a:lnTo>
                <a:lnTo>
                  <a:pt x="89" y="186"/>
                </a:lnTo>
                <a:lnTo>
                  <a:pt x="89" y="212"/>
                </a:lnTo>
                <a:lnTo>
                  <a:pt x="58" y="212"/>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242" name="Freeform 510">
            <a:extLst>
              <a:ext uri="{FF2B5EF4-FFF2-40B4-BE49-F238E27FC236}">
                <a16:creationId xmlns:a16="http://schemas.microsoft.com/office/drawing/2014/main" id="{F7C28406-D0B0-401E-B718-E18F84ED31FF}"/>
              </a:ext>
            </a:extLst>
          </p:cNvPr>
          <p:cNvSpPr>
            <a:spLocks noEditPoints="1"/>
          </p:cNvSpPr>
          <p:nvPr/>
        </p:nvSpPr>
        <p:spPr bwMode="auto">
          <a:xfrm>
            <a:off x="1057504" y="4346857"/>
            <a:ext cx="41670" cy="47622"/>
          </a:xfrm>
          <a:custGeom>
            <a:avLst/>
            <a:gdLst>
              <a:gd name="T0" fmla="*/ 119 w 151"/>
              <a:gd name="T1" fmla="*/ 99 h 174"/>
              <a:gd name="T2" fmla="*/ 119 w 151"/>
              <a:gd name="T3" fmla="*/ 99 h 174"/>
              <a:gd name="T4" fmla="*/ 119 w 151"/>
              <a:gd name="T5" fmla="*/ 74 h 174"/>
              <a:gd name="T6" fmla="*/ 76 w 151"/>
              <a:gd name="T7" fmla="*/ 26 h 174"/>
              <a:gd name="T8" fmla="*/ 32 w 151"/>
              <a:gd name="T9" fmla="*/ 74 h 174"/>
              <a:gd name="T10" fmla="*/ 32 w 151"/>
              <a:gd name="T11" fmla="*/ 99 h 174"/>
              <a:gd name="T12" fmla="*/ 76 w 151"/>
              <a:gd name="T13" fmla="*/ 148 h 174"/>
              <a:gd name="T14" fmla="*/ 119 w 151"/>
              <a:gd name="T15" fmla="*/ 99 h 174"/>
              <a:gd name="T16" fmla="*/ 0 w 151"/>
              <a:gd name="T17" fmla="*/ 87 h 174"/>
              <a:gd name="T18" fmla="*/ 0 w 151"/>
              <a:gd name="T19" fmla="*/ 87 h 174"/>
              <a:gd name="T20" fmla="*/ 76 w 151"/>
              <a:gd name="T21" fmla="*/ 0 h 174"/>
              <a:gd name="T22" fmla="*/ 151 w 151"/>
              <a:gd name="T23" fmla="*/ 87 h 174"/>
              <a:gd name="T24" fmla="*/ 76 w 151"/>
              <a:gd name="T25" fmla="*/ 174 h 174"/>
              <a:gd name="T26" fmla="*/ 0 w 151"/>
              <a:gd name="T27" fmla="*/ 87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1" h="174">
                <a:moveTo>
                  <a:pt x="119" y="99"/>
                </a:moveTo>
                <a:lnTo>
                  <a:pt x="119" y="99"/>
                </a:lnTo>
                <a:lnTo>
                  <a:pt x="119" y="74"/>
                </a:lnTo>
                <a:cubicBezTo>
                  <a:pt x="119" y="42"/>
                  <a:pt x="102" y="26"/>
                  <a:pt x="76" y="26"/>
                </a:cubicBezTo>
                <a:cubicBezTo>
                  <a:pt x="50" y="26"/>
                  <a:pt x="32" y="42"/>
                  <a:pt x="32" y="74"/>
                </a:cubicBezTo>
                <a:lnTo>
                  <a:pt x="32" y="99"/>
                </a:lnTo>
                <a:cubicBezTo>
                  <a:pt x="32" y="132"/>
                  <a:pt x="50" y="148"/>
                  <a:pt x="76" y="148"/>
                </a:cubicBezTo>
                <a:cubicBezTo>
                  <a:pt x="102" y="148"/>
                  <a:pt x="119" y="132"/>
                  <a:pt x="119" y="99"/>
                </a:cubicBezTo>
                <a:close/>
                <a:moveTo>
                  <a:pt x="0" y="87"/>
                </a:moveTo>
                <a:lnTo>
                  <a:pt x="0" y="87"/>
                </a:lnTo>
                <a:cubicBezTo>
                  <a:pt x="0" y="34"/>
                  <a:pt x="30" y="0"/>
                  <a:pt x="76" y="0"/>
                </a:cubicBezTo>
                <a:cubicBezTo>
                  <a:pt x="121" y="0"/>
                  <a:pt x="151" y="34"/>
                  <a:pt x="151" y="87"/>
                </a:cubicBezTo>
                <a:cubicBezTo>
                  <a:pt x="151" y="140"/>
                  <a:pt x="121" y="174"/>
                  <a:pt x="76" y="174"/>
                </a:cubicBezTo>
                <a:cubicBezTo>
                  <a:pt x="30" y="174"/>
                  <a:pt x="0" y="140"/>
                  <a:pt x="0" y="87"/>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243" name="Freeform 511">
            <a:extLst>
              <a:ext uri="{FF2B5EF4-FFF2-40B4-BE49-F238E27FC236}">
                <a16:creationId xmlns:a16="http://schemas.microsoft.com/office/drawing/2014/main" id="{2231D68A-7182-4170-8866-C9B14B08A18D}"/>
              </a:ext>
            </a:extLst>
          </p:cNvPr>
          <p:cNvSpPr>
            <a:spLocks noEditPoints="1"/>
          </p:cNvSpPr>
          <p:nvPr/>
        </p:nvSpPr>
        <p:spPr bwMode="auto">
          <a:xfrm>
            <a:off x="1125366" y="4331380"/>
            <a:ext cx="53575" cy="61908"/>
          </a:xfrm>
          <a:custGeom>
            <a:avLst/>
            <a:gdLst>
              <a:gd name="T0" fmla="*/ 97 w 194"/>
              <a:gd name="T1" fmla="*/ 29 h 224"/>
              <a:gd name="T2" fmla="*/ 97 w 194"/>
              <a:gd name="T3" fmla="*/ 29 h 224"/>
              <a:gd name="T4" fmla="*/ 95 w 194"/>
              <a:gd name="T5" fmla="*/ 29 h 224"/>
              <a:gd name="T6" fmla="*/ 60 w 194"/>
              <a:gd name="T7" fmla="*/ 133 h 224"/>
              <a:gd name="T8" fmla="*/ 132 w 194"/>
              <a:gd name="T9" fmla="*/ 133 h 224"/>
              <a:gd name="T10" fmla="*/ 97 w 194"/>
              <a:gd name="T11" fmla="*/ 29 h 224"/>
              <a:gd name="T12" fmla="*/ 161 w 194"/>
              <a:gd name="T13" fmla="*/ 224 h 224"/>
              <a:gd name="T14" fmla="*/ 161 w 194"/>
              <a:gd name="T15" fmla="*/ 224 h 224"/>
              <a:gd name="T16" fmla="*/ 140 w 194"/>
              <a:gd name="T17" fmla="*/ 161 h 224"/>
              <a:gd name="T18" fmla="*/ 53 w 194"/>
              <a:gd name="T19" fmla="*/ 161 h 224"/>
              <a:gd name="T20" fmla="*/ 31 w 194"/>
              <a:gd name="T21" fmla="*/ 224 h 224"/>
              <a:gd name="T22" fmla="*/ 0 w 194"/>
              <a:gd name="T23" fmla="*/ 224 h 224"/>
              <a:gd name="T24" fmla="*/ 78 w 194"/>
              <a:gd name="T25" fmla="*/ 0 h 224"/>
              <a:gd name="T26" fmla="*/ 117 w 194"/>
              <a:gd name="T27" fmla="*/ 0 h 224"/>
              <a:gd name="T28" fmla="*/ 194 w 194"/>
              <a:gd name="T29" fmla="*/ 224 h 224"/>
              <a:gd name="T30" fmla="*/ 161 w 194"/>
              <a:gd name="T31" fmla="*/ 22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4" h="224">
                <a:moveTo>
                  <a:pt x="97" y="29"/>
                </a:moveTo>
                <a:lnTo>
                  <a:pt x="97" y="29"/>
                </a:lnTo>
                <a:lnTo>
                  <a:pt x="95" y="29"/>
                </a:lnTo>
                <a:lnTo>
                  <a:pt x="60" y="133"/>
                </a:lnTo>
                <a:lnTo>
                  <a:pt x="132" y="133"/>
                </a:lnTo>
                <a:lnTo>
                  <a:pt x="97" y="29"/>
                </a:lnTo>
                <a:close/>
                <a:moveTo>
                  <a:pt x="161" y="224"/>
                </a:moveTo>
                <a:lnTo>
                  <a:pt x="161" y="224"/>
                </a:lnTo>
                <a:lnTo>
                  <a:pt x="140" y="161"/>
                </a:lnTo>
                <a:lnTo>
                  <a:pt x="53" y="161"/>
                </a:lnTo>
                <a:lnTo>
                  <a:pt x="31" y="224"/>
                </a:lnTo>
                <a:lnTo>
                  <a:pt x="0" y="224"/>
                </a:lnTo>
                <a:lnTo>
                  <a:pt x="78" y="0"/>
                </a:lnTo>
                <a:lnTo>
                  <a:pt x="117" y="0"/>
                </a:lnTo>
                <a:lnTo>
                  <a:pt x="194" y="224"/>
                </a:lnTo>
                <a:lnTo>
                  <a:pt x="161" y="224"/>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244" name="Freeform 512">
            <a:extLst>
              <a:ext uri="{FF2B5EF4-FFF2-40B4-BE49-F238E27FC236}">
                <a16:creationId xmlns:a16="http://schemas.microsoft.com/office/drawing/2014/main" id="{C58FA000-8344-4339-976D-63FFC399FDE5}"/>
              </a:ext>
            </a:extLst>
          </p:cNvPr>
          <p:cNvSpPr>
            <a:spLocks/>
          </p:cNvSpPr>
          <p:nvPr/>
        </p:nvSpPr>
        <p:spPr bwMode="auto">
          <a:xfrm>
            <a:off x="1184893" y="4346857"/>
            <a:ext cx="38097" cy="47622"/>
          </a:xfrm>
          <a:custGeom>
            <a:avLst/>
            <a:gdLst>
              <a:gd name="T0" fmla="*/ 0 w 139"/>
              <a:gd name="T1" fmla="*/ 87 h 174"/>
              <a:gd name="T2" fmla="*/ 0 w 139"/>
              <a:gd name="T3" fmla="*/ 87 h 174"/>
              <a:gd name="T4" fmla="*/ 75 w 139"/>
              <a:gd name="T5" fmla="*/ 0 h 174"/>
              <a:gd name="T6" fmla="*/ 137 w 139"/>
              <a:gd name="T7" fmla="*/ 40 h 174"/>
              <a:gd name="T8" fmla="*/ 113 w 139"/>
              <a:gd name="T9" fmla="*/ 52 h 174"/>
              <a:gd name="T10" fmla="*/ 75 w 139"/>
              <a:gd name="T11" fmla="*/ 26 h 174"/>
              <a:gd name="T12" fmla="*/ 32 w 139"/>
              <a:gd name="T13" fmla="*/ 72 h 174"/>
              <a:gd name="T14" fmla="*/ 32 w 139"/>
              <a:gd name="T15" fmla="*/ 101 h 174"/>
              <a:gd name="T16" fmla="*/ 75 w 139"/>
              <a:gd name="T17" fmla="*/ 148 h 174"/>
              <a:gd name="T18" fmla="*/ 117 w 139"/>
              <a:gd name="T19" fmla="*/ 120 h 174"/>
              <a:gd name="T20" fmla="*/ 139 w 139"/>
              <a:gd name="T21" fmla="*/ 133 h 174"/>
              <a:gd name="T22" fmla="*/ 75 w 139"/>
              <a:gd name="T23" fmla="*/ 174 h 174"/>
              <a:gd name="T24" fmla="*/ 0 w 139"/>
              <a:gd name="T25" fmla="*/ 87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9" h="174">
                <a:moveTo>
                  <a:pt x="0" y="87"/>
                </a:moveTo>
                <a:lnTo>
                  <a:pt x="0" y="87"/>
                </a:lnTo>
                <a:cubicBezTo>
                  <a:pt x="0" y="34"/>
                  <a:pt x="27" y="0"/>
                  <a:pt x="75" y="0"/>
                </a:cubicBezTo>
                <a:cubicBezTo>
                  <a:pt x="107" y="0"/>
                  <a:pt x="128" y="16"/>
                  <a:pt x="137" y="40"/>
                </a:cubicBezTo>
                <a:lnTo>
                  <a:pt x="113" y="52"/>
                </a:lnTo>
                <a:cubicBezTo>
                  <a:pt x="107" y="36"/>
                  <a:pt x="94" y="26"/>
                  <a:pt x="75" y="26"/>
                </a:cubicBezTo>
                <a:cubicBezTo>
                  <a:pt x="46" y="26"/>
                  <a:pt x="32" y="45"/>
                  <a:pt x="32" y="72"/>
                </a:cubicBezTo>
                <a:lnTo>
                  <a:pt x="32" y="101"/>
                </a:lnTo>
                <a:cubicBezTo>
                  <a:pt x="32" y="128"/>
                  <a:pt x="46" y="148"/>
                  <a:pt x="75" y="148"/>
                </a:cubicBezTo>
                <a:cubicBezTo>
                  <a:pt x="95" y="148"/>
                  <a:pt x="109" y="138"/>
                  <a:pt x="117" y="120"/>
                </a:cubicBezTo>
                <a:lnTo>
                  <a:pt x="139" y="133"/>
                </a:lnTo>
                <a:cubicBezTo>
                  <a:pt x="128" y="158"/>
                  <a:pt x="106" y="174"/>
                  <a:pt x="75" y="174"/>
                </a:cubicBezTo>
                <a:cubicBezTo>
                  <a:pt x="27" y="174"/>
                  <a:pt x="0" y="140"/>
                  <a:pt x="0" y="87"/>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245" name="Freeform 513">
            <a:extLst>
              <a:ext uri="{FF2B5EF4-FFF2-40B4-BE49-F238E27FC236}">
                <a16:creationId xmlns:a16="http://schemas.microsoft.com/office/drawing/2014/main" id="{08C56BBA-5E64-4265-BD97-8ABF9B7411D3}"/>
              </a:ext>
            </a:extLst>
          </p:cNvPr>
          <p:cNvSpPr>
            <a:spLocks/>
          </p:cNvSpPr>
          <p:nvPr/>
        </p:nvSpPr>
        <p:spPr bwMode="auto">
          <a:xfrm>
            <a:off x="1228943" y="4346857"/>
            <a:ext cx="38097" cy="47622"/>
          </a:xfrm>
          <a:custGeom>
            <a:avLst/>
            <a:gdLst>
              <a:gd name="T0" fmla="*/ 0 w 138"/>
              <a:gd name="T1" fmla="*/ 87 h 174"/>
              <a:gd name="T2" fmla="*/ 0 w 138"/>
              <a:gd name="T3" fmla="*/ 87 h 174"/>
              <a:gd name="T4" fmla="*/ 74 w 138"/>
              <a:gd name="T5" fmla="*/ 0 h 174"/>
              <a:gd name="T6" fmla="*/ 137 w 138"/>
              <a:gd name="T7" fmla="*/ 40 h 174"/>
              <a:gd name="T8" fmla="*/ 112 w 138"/>
              <a:gd name="T9" fmla="*/ 52 h 174"/>
              <a:gd name="T10" fmla="*/ 74 w 138"/>
              <a:gd name="T11" fmla="*/ 26 h 174"/>
              <a:gd name="T12" fmla="*/ 31 w 138"/>
              <a:gd name="T13" fmla="*/ 72 h 174"/>
              <a:gd name="T14" fmla="*/ 31 w 138"/>
              <a:gd name="T15" fmla="*/ 101 h 174"/>
              <a:gd name="T16" fmla="*/ 74 w 138"/>
              <a:gd name="T17" fmla="*/ 148 h 174"/>
              <a:gd name="T18" fmla="*/ 117 w 138"/>
              <a:gd name="T19" fmla="*/ 120 h 174"/>
              <a:gd name="T20" fmla="*/ 138 w 138"/>
              <a:gd name="T21" fmla="*/ 133 h 174"/>
              <a:gd name="T22" fmla="*/ 74 w 138"/>
              <a:gd name="T23" fmla="*/ 174 h 174"/>
              <a:gd name="T24" fmla="*/ 0 w 138"/>
              <a:gd name="T25" fmla="*/ 87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8" h="174">
                <a:moveTo>
                  <a:pt x="0" y="87"/>
                </a:moveTo>
                <a:lnTo>
                  <a:pt x="0" y="87"/>
                </a:lnTo>
                <a:cubicBezTo>
                  <a:pt x="0" y="34"/>
                  <a:pt x="27" y="0"/>
                  <a:pt x="74" y="0"/>
                </a:cubicBezTo>
                <a:cubicBezTo>
                  <a:pt x="107" y="0"/>
                  <a:pt x="127" y="16"/>
                  <a:pt x="137" y="40"/>
                </a:cubicBezTo>
                <a:lnTo>
                  <a:pt x="112" y="52"/>
                </a:lnTo>
                <a:cubicBezTo>
                  <a:pt x="107" y="36"/>
                  <a:pt x="94" y="26"/>
                  <a:pt x="74" y="26"/>
                </a:cubicBezTo>
                <a:cubicBezTo>
                  <a:pt x="46" y="26"/>
                  <a:pt x="31" y="45"/>
                  <a:pt x="31" y="72"/>
                </a:cubicBezTo>
                <a:lnTo>
                  <a:pt x="31" y="101"/>
                </a:lnTo>
                <a:cubicBezTo>
                  <a:pt x="31" y="128"/>
                  <a:pt x="46" y="148"/>
                  <a:pt x="74" y="148"/>
                </a:cubicBezTo>
                <a:cubicBezTo>
                  <a:pt x="94" y="148"/>
                  <a:pt x="108" y="138"/>
                  <a:pt x="117" y="120"/>
                </a:cubicBezTo>
                <a:lnTo>
                  <a:pt x="138" y="133"/>
                </a:lnTo>
                <a:cubicBezTo>
                  <a:pt x="128" y="158"/>
                  <a:pt x="106" y="174"/>
                  <a:pt x="74" y="174"/>
                </a:cubicBezTo>
                <a:cubicBezTo>
                  <a:pt x="27" y="174"/>
                  <a:pt x="0" y="140"/>
                  <a:pt x="0" y="87"/>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246" name="Freeform 514">
            <a:extLst>
              <a:ext uri="{FF2B5EF4-FFF2-40B4-BE49-F238E27FC236}">
                <a16:creationId xmlns:a16="http://schemas.microsoft.com/office/drawing/2014/main" id="{54E5B6F1-C29F-4AA1-844C-259FEA087E94}"/>
              </a:ext>
            </a:extLst>
          </p:cNvPr>
          <p:cNvSpPr>
            <a:spLocks noEditPoints="1"/>
          </p:cNvSpPr>
          <p:nvPr/>
        </p:nvSpPr>
        <p:spPr bwMode="auto">
          <a:xfrm>
            <a:off x="1272994" y="4346857"/>
            <a:ext cx="40479" cy="47622"/>
          </a:xfrm>
          <a:custGeom>
            <a:avLst/>
            <a:gdLst>
              <a:gd name="T0" fmla="*/ 31 w 148"/>
              <a:gd name="T1" fmla="*/ 71 h 174"/>
              <a:gd name="T2" fmla="*/ 31 w 148"/>
              <a:gd name="T3" fmla="*/ 71 h 174"/>
              <a:gd name="T4" fmla="*/ 31 w 148"/>
              <a:gd name="T5" fmla="*/ 73 h 174"/>
              <a:gd name="T6" fmla="*/ 117 w 148"/>
              <a:gd name="T7" fmla="*/ 73 h 174"/>
              <a:gd name="T8" fmla="*/ 117 w 148"/>
              <a:gd name="T9" fmla="*/ 70 h 174"/>
              <a:gd name="T10" fmla="*/ 76 w 148"/>
              <a:gd name="T11" fmla="*/ 24 h 174"/>
              <a:gd name="T12" fmla="*/ 31 w 148"/>
              <a:gd name="T13" fmla="*/ 71 h 174"/>
              <a:gd name="T14" fmla="*/ 0 w 148"/>
              <a:gd name="T15" fmla="*/ 87 h 174"/>
              <a:gd name="T16" fmla="*/ 0 w 148"/>
              <a:gd name="T17" fmla="*/ 87 h 174"/>
              <a:gd name="T18" fmla="*/ 76 w 148"/>
              <a:gd name="T19" fmla="*/ 0 h 174"/>
              <a:gd name="T20" fmla="*/ 148 w 148"/>
              <a:gd name="T21" fmla="*/ 82 h 174"/>
              <a:gd name="T22" fmla="*/ 148 w 148"/>
              <a:gd name="T23" fmla="*/ 94 h 174"/>
              <a:gd name="T24" fmla="*/ 31 w 148"/>
              <a:gd name="T25" fmla="*/ 94 h 174"/>
              <a:gd name="T26" fmla="*/ 31 w 148"/>
              <a:gd name="T27" fmla="*/ 101 h 174"/>
              <a:gd name="T28" fmla="*/ 78 w 148"/>
              <a:gd name="T29" fmla="*/ 148 h 174"/>
              <a:gd name="T30" fmla="*/ 123 w 148"/>
              <a:gd name="T31" fmla="*/ 121 h 174"/>
              <a:gd name="T32" fmla="*/ 142 w 148"/>
              <a:gd name="T33" fmla="*/ 138 h 174"/>
              <a:gd name="T34" fmla="*/ 76 w 148"/>
              <a:gd name="T35" fmla="*/ 174 h 174"/>
              <a:gd name="T36" fmla="*/ 0 w 148"/>
              <a:gd name="T37" fmla="*/ 87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8" h="174">
                <a:moveTo>
                  <a:pt x="31" y="71"/>
                </a:moveTo>
                <a:lnTo>
                  <a:pt x="31" y="71"/>
                </a:lnTo>
                <a:lnTo>
                  <a:pt x="31" y="73"/>
                </a:lnTo>
                <a:lnTo>
                  <a:pt x="117" y="73"/>
                </a:lnTo>
                <a:lnTo>
                  <a:pt x="117" y="70"/>
                </a:lnTo>
                <a:cubicBezTo>
                  <a:pt x="117" y="43"/>
                  <a:pt x="101" y="24"/>
                  <a:pt x="76" y="24"/>
                </a:cubicBezTo>
                <a:cubicBezTo>
                  <a:pt x="50" y="24"/>
                  <a:pt x="31" y="44"/>
                  <a:pt x="31" y="71"/>
                </a:cubicBezTo>
                <a:close/>
                <a:moveTo>
                  <a:pt x="0" y="87"/>
                </a:moveTo>
                <a:lnTo>
                  <a:pt x="0" y="87"/>
                </a:lnTo>
                <a:cubicBezTo>
                  <a:pt x="0" y="34"/>
                  <a:pt x="30" y="0"/>
                  <a:pt x="76" y="0"/>
                </a:cubicBezTo>
                <a:cubicBezTo>
                  <a:pt x="122" y="0"/>
                  <a:pt x="148" y="35"/>
                  <a:pt x="148" y="82"/>
                </a:cubicBezTo>
                <a:lnTo>
                  <a:pt x="148" y="94"/>
                </a:lnTo>
                <a:lnTo>
                  <a:pt x="31" y="94"/>
                </a:lnTo>
                <a:lnTo>
                  <a:pt x="31" y="101"/>
                </a:lnTo>
                <a:cubicBezTo>
                  <a:pt x="31" y="128"/>
                  <a:pt x="48" y="148"/>
                  <a:pt x="78" y="148"/>
                </a:cubicBezTo>
                <a:cubicBezTo>
                  <a:pt x="99" y="148"/>
                  <a:pt x="114" y="138"/>
                  <a:pt x="123" y="121"/>
                </a:cubicBezTo>
                <a:lnTo>
                  <a:pt x="142" y="138"/>
                </a:lnTo>
                <a:cubicBezTo>
                  <a:pt x="131" y="159"/>
                  <a:pt x="107" y="174"/>
                  <a:pt x="76" y="174"/>
                </a:cubicBezTo>
                <a:cubicBezTo>
                  <a:pt x="30" y="174"/>
                  <a:pt x="0" y="139"/>
                  <a:pt x="0" y="87"/>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247" name="Freeform 515">
            <a:extLst>
              <a:ext uri="{FF2B5EF4-FFF2-40B4-BE49-F238E27FC236}">
                <a16:creationId xmlns:a16="http://schemas.microsoft.com/office/drawing/2014/main" id="{579ACDA0-0C86-4E6D-BA95-D7EE389ABC7F}"/>
              </a:ext>
            </a:extLst>
          </p:cNvPr>
          <p:cNvSpPr>
            <a:spLocks/>
          </p:cNvSpPr>
          <p:nvPr/>
        </p:nvSpPr>
        <p:spPr bwMode="auto">
          <a:xfrm>
            <a:off x="1324187" y="4327808"/>
            <a:ext cx="15477" cy="65481"/>
          </a:xfrm>
          <a:custGeom>
            <a:avLst/>
            <a:gdLst>
              <a:gd name="T0" fmla="*/ 31 w 53"/>
              <a:gd name="T1" fmla="*/ 237 h 237"/>
              <a:gd name="T2" fmla="*/ 31 w 53"/>
              <a:gd name="T3" fmla="*/ 237 h 237"/>
              <a:gd name="T4" fmla="*/ 0 w 53"/>
              <a:gd name="T5" fmla="*/ 206 h 237"/>
              <a:gd name="T6" fmla="*/ 0 w 53"/>
              <a:gd name="T7" fmla="*/ 0 h 237"/>
              <a:gd name="T8" fmla="*/ 30 w 53"/>
              <a:gd name="T9" fmla="*/ 0 h 237"/>
              <a:gd name="T10" fmla="*/ 30 w 53"/>
              <a:gd name="T11" fmla="*/ 211 h 237"/>
              <a:gd name="T12" fmla="*/ 53 w 53"/>
              <a:gd name="T13" fmla="*/ 211 h 237"/>
              <a:gd name="T14" fmla="*/ 53 w 53"/>
              <a:gd name="T15" fmla="*/ 237 h 237"/>
              <a:gd name="T16" fmla="*/ 31 w 53"/>
              <a:gd name="T17" fmla="*/ 237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237">
                <a:moveTo>
                  <a:pt x="31" y="237"/>
                </a:moveTo>
                <a:lnTo>
                  <a:pt x="31" y="237"/>
                </a:lnTo>
                <a:cubicBezTo>
                  <a:pt x="10" y="237"/>
                  <a:pt x="0" y="225"/>
                  <a:pt x="0" y="206"/>
                </a:cubicBezTo>
                <a:lnTo>
                  <a:pt x="0" y="0"/>
                </a:lnTo>
                <a:lnTo>
                  <a:pt x="30" y="0"/>
                </a:lnTo>
                <a:lnTo>
                  <a:pt x="30" y="211"/>
                </a:lnTo>
                <a:lnTo>
                  <a:pt x="53" y="211"/>
                </a:lnTo>
                <a:lnTo>
                  <a:pt x="53" y="237"/>
                </a:lnTo>
                <a:lnTo>
                  <a:pt x="31" y="237"/>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248" name="Freeform 516">
            <a:extLst>
              <a:ext uri="{FF2B5EF4-FFF2-40B4-BE49-F238E27FC236}">
                <a16:creationId xmlns:a16="http://schemas.microsoft.com/office/drawing/2014/main" id="{8CB93276-F55E-4EF1-9DFE-92055488974E}"/>
              </a:ext>
            </a:extLst>
          </p:cNvPr>
          <p:cNvSpPr>
            <a:spLocks noEditPoints="1"/>
          </p:cNvSpPr>
          <p:nvPr/>
        </p:nvSpPr>
        <p:spPr bwMode="auto">
          <a:xfrm>
            <a:off x="1345617" y="4346857"/>
            <a:ext cx="40479" cy="47622"/>
          </a:xfrm>
          <a:custGeom>
            <a:avLst/>
            <a:gdLst>
              <a:gd name="T0" fmla="*/ 31 w 148"/>
              <a:gd name="T1" fmla="*/ 71 h 174"/>
              <a:gd name="T2" fmla="*/ 31 w 148"/>
              <a:gd name="T3" fmla="*/ 71 h 174"/>
              <a:gd name="T4" fmla="*/ 31 w 148"/>
              <a:gd name="T5" fmla="*/ 73 h 174"/>
              <a:gd name="T6" fmla="*/ 116 w 148"/>
              <a:gd name="T7" fmla="*/ 73 h 174"/>
              <a:gd name="T8" fmla="*/ 116 w 148"/>
              <a:gd name="T9" fmla="*/ 70 h 174"/>
              <a:gd name="T10" fmla="*/ 75 w 148"/>
              <a:gd name="T11" fmla="*/ 24 h 174"/>
              <a:gd name="T12" fmla="*/ 31 w 148"/>
              <a:gd name="T13" fmla="*/ 71 h 174"/>
              <a:gd name="T14" fmla="*/ 0 w 148"/>
              <a:gd name="T15" fmla="*/ 87 h 174"/>
              <a:gd name="T16" fmla="*/ 0 w 148"/>
              <a:gd name="T17" fmla="*/ 87 h 174"/>
              <a:gd name="T18" fmla="*/ 75 w 148"/>
              <a:gd name="T19" fmla="*/ 0 h 174"/>
              <a:gd name="T20" fmla="*/ 148 w 148"/>
              <a:gd name="T21" fmla="*/ 82 h 174"/>
              <a:gd name="T22" fmla="*/ 148 w 148"/>
              <a:gd name="T23" fmla="*/ 94 h 174"/>
              <a:gd name="T24" fmla="*/ 31 w 148"/>
              <a:gd name="T25" fmla="*/ 94 h 174"/>
              <a:gd name="T26" fmla="*/ 31 w 148"/>
              <a:gd name="T27" fmla="*/ 101 h 174"/>
              <a:gd name="T28" fmla="*/ 78 w 148"/>
              <a:gd name="T29" fmla="*/ 148 h 174"/>
              <a:gd name="T30" fmla="*/ 123 w 148"/>
              <a:gd name="T31" fmla="*/ 121 h 174"/>
              <a:gd name="T32" fmla="*/ 142 w 148"/>
              <a:gd name="T33" fmla="*/ 138 h 174"/>
              <a:gd name="T34" fmla="*/ 75 w 148"/>
              <a:gd name="T35" fmla="*/ 174 h 174"/>
              <a:gd name="T36" fmla="*/ 0 w 148"/>
              <a:gd name="T37" fmla="*/ 87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8" h="174">
                <a:moveTo>
                  <a:pt x="31" y="71"/>
                </a:moveTo>
                <a:lnTo>
                  <a:pt x="31" y="71"/>
                </a:lnTo>
                <a:lnTo>
                  <a:pt x="31" y="73"/>
                </a:lnTo>
                <a:lnTo>
                  <a:pt x="116" y="73"/>
                </a:lnTo>
                <a:lnTo>
                  <a:pt x="116" y="70"/>
                </a:lnTo>
                <a:cubicBezTo>
                  <a:pt x="116" y="43"/>
                  <a:pt x="100" y="24"/>
                  <a:pt x="75" y="24"/>
                </a:cubicBezTo>
                <a:cubicBezTo>
                  <a:pt x="49" y="24"/>
                  <a:pt x="31" y="44"/>
                  <a:pt x="31" y="71"/>
                </a:cubicBezTo>
                <a:close/>
                <a:moveTo>
                  <a:pt x="0" y="87"/>
                </a:moveTo>
                <a:lnTo>
                  <a:pt x="0" y="87"/>
                </a:lnTo>
                <a:cubicBezTo>
                  <a:pt x="0" y="34"/>
                  <a:pt x="29" y="0"/>
                  <a:pt x="75" y="0"/>
                </a:cubicBezTo>
                <a:cubicBezTo>
                  <a:pt x="122" y="0"/>
                  <a:pt x="148" y="35"/>
                  <a:pt x="148" y="82"/>
                </a:cubicBezTo>
                <a:lnTo>
                  <a:pt x="148" y="94"/>
                </a:lnTo>
                <a:lnTo>
                  <a:pt x="31" y="94"/>
                </a:lnTo>
                <a:lnTo>
                  <a:pt x="31" y="101"/>
                </a:lnTo>
                <a:cubicBezTo>
                  <a:pt x="31" y="128"/>
                  <a:pt x="48" y="148"/>
                  <a:pt x="78" y="148"/>
                </a:cubicBezTo>
                <a:cubicBezTo>
                  <a:pt x="99" y="148"/>
                  <a:pt x="114" y="138"/>
                  <a:pt x="123" y="121"/>
                </a:cubicBezTo>
                <a:lnTo>
                  <a:pt x="142" y="138"/>
                </a:lnTo>
                <a:cubicBezTo>
                  <a:pt x="130" y="159"/>
                  <a:pt x="106" y="174"/>
                  <a:pt x="75" y="174"/>
                </a:cubicBezTo>
                <a:cubicBezTo>
                  <a:pt x="29" y="174"/>
                  <a:pt x="0" y="139"/>
                  <a:pt x="0" y="87"/>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249" name="Freeform 517">
            <a:extLst>
              <a:ext uri="{FF2B5EF4-FFF2-40B4-BE49-F238E27FC236}">
                <a16:creationId xmlns:a16="http://schemas.microsoft.com/office/drawing/2014/main" id="{84CEC1AD-8E95-472A-9319-6D02BCCEC2F6}"/>
              </a:ext>
            </a:extLst>
          </p:cNvPr>
          <p:cNvSpPr>
            <a:spLocks/>
          </p:cNvSpPr>
          <p:nvPr/>
        </p:nvSpPr>
        <p:spPr bwMode="auto">
          <a:xfrm>
            <a:off x="1398000" y="4348047"/>
            <a:ext cx="23811" cy="45241"/>
          </a:xfrm>
          <a:custGeom>
            <a:avLst/>
            <a:gdLst>
              <a:gd name="T0" fmla="*/ 0 w 88"/>
              <a:gd name="T1" fmla="*/ 166 h 166"/>
              <a:gd name="T2" fmla="*/ 0 w 88"/>
              <a:gd name="T3" fmla="*/ 166 h 166"/>
              <a:gd name="T4" fmla="*/ 0 w 88"/>
              <a:gd name="T5" fmla="*/ 0 h 166"/>
              <a:gd name="T6" fmla="*/ 29 w 88"/>
              <a:gd name="T7" fmla="*/ 0 h 166"/>
              <a:gd name="T8" fmla="*/ 29 w 88"/>
              <a:gd name="T9" fmla="*/ 32 h 166"/>
              <a:gd name="T10" fmla="*/ 31 w 88"/>
              <a:gd name="T11" fmla="*/ 32 h 166"/>
              <a:gd name="T12" fmla="*/ 78 w 88"/>
              <a:gd name="T13" fmla="*/ 0 h 166"/>
              <a:gd name="T14" fmla="*/ 88 w 88"/>
              <a:gd name="T15" fmla="*/ 0 h 166"/>
              <a:gd name="T16" fmla="*/ 88 w 88"/>
              <a:gd name="T17" fmla="*/ 30 h 166"/>
              <a:gd name="T18" fmla="*/ 73 w 88"/>
              <a:gd name="T19" fmla="*/ 30 h 166"/>
              <a:gd name="T20" fmla="*/ 29 w 88"/>
              <a:gd name="T21" fmla="*/ 57 h 166"/>
              <a:gd name="T22" fmla="*/ 29 w 88"/>
              <a:gd name="T23" fmla="*/ 166 h 166"/>
              <a:gd name="T24" fmla="*/ 0 w 88"/>
              <a:gd name="T25" fmla="*/ 166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 h="166">
                <a:moveTo>
                  <a:pt x="0" y="166"/>
                </a:moveTo>
                <a:lnTo>
                  <a:pt x="0" y="166"/>
                </a:lnTo>
                <a:lnTo>
                  <a:pt x="0" y="0"/>
                </a:lnTo>
                <a:lnTo>
                  <a:pt x="29" y="0"/>
                </a:lnTo>
                <a:lnTo>
                  <a:pt x="29" y="32"/>
                </a:lnTo>
                <a:lnTo>
                  <a:pt x="31" y="32"/>
                </a:lnTo>
                <a:cubicBezTo>
                  <a:pt x="36" y="15"/>
                  <a:pt x="51" y="0"/>
                  <a:pt x="78" y="0"/>
                </a:cubicBezTo>
                <a:lnTo>
                  <a:pt x="88" y="0"/>
                </a:lnTo>
                <a:lnTo>
                  <a:pt x="88" y="30"/>
                </a:lnTo>
                <a:lnTo>
                  <a:pt x="73" y="30"/>
                </a:lnTo>
                <a:cubicBezTo>
                  <a:pt x="45" y="30"/>
                  <a:pt x="29" y="41"/>
                  <a:pt x="29" y="57"/>
                </a:cubicBezTo>
                <a:lnTo>
                  <a:pt x="29" y="166"/>
                </a:lnTo>
                <a:lnTo>
                  <a:pt x="0" y="166"/>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250" name="Freeform 518">
            <a:extLst>
              <a:ext uri="{FF2B5EF4-FFF2-40B4-BE49-F238E27FC236}">
                <a16:creationId xmlns:a16="http://schemas.microsoft.com/office/drawing/2014/main" id="{E7DE8ADE-6514-4E31-8CC4-7A551E5022DA}"/>
              </a:ext>
            </a:extLst>
          </p:cNvPr>
          <p:cNvSpPr>
            <a:spLocks noEditPoints="1"/>
          </p:cNvSpPr>
          <p:nvPr/>
        </p:nvSpPr>
        <p:spPr bwMode="auto">
          <a:xfrm>
            <a:off x="1426574" y="4346857"/>
            <a:ext cx="41670" cy="47622"/>
          </a:xfrm>
          <a:custGeom>
            <a:avLst/>
            <a:gdLst>
              <a:gd name="T0" fmla="*/ 102 w 150"/>
              <a:gd name="T1" fmla="*/ 121 h 174"/>
              <a:gd name="T2" fmla="*/ 102 w 150"/>
              <a:gd name="T3" fmla="*/ 121 h 174"/>
              <a:gd name="T4" fmla="*/ 102 w 150"/>
              <a:gd name="T5" fmla="*/ 95 h 174"/>
              <a:gd name="T6" fmla="*/ 70 w 150"/>
              <a:gd name="T7" fmla="*/ 95 h 174"/>
              <a:gd name="T8" fmla="*/ 31 w 150"/>
              <a:gd name="T9" fmla="*/ 119 h 174"/>
              <a:gd name="T10" fmla="*/ 31 w 150"/>
              <a:gd name="T11" fmla="*/ 126 h 174"/>
              <a:gd name="T12" fmla="*/ 61 w 150"/>
              <a:gd name="T13" fmla="*/ 150 h 174"/>
              <a:gd name="T14" fmla="*/ 102 w 150"/>
              <a:gd name="T15" fmla="*/ 121 h 174"/>
              <a:gd name="T16" fmla="*/ 133 w 150"/>
              <a:gd name="T17" fmla="*/ 170 h 174"/>
              <a:gd name="T18" fmla="*/ 133 w 150"/>
              <a:gd name="T19" fmla="*/ 170 h 174"/>
              <a:gd name="T20" fmla="*/ 104 w 150"/>
              <a:gd name="T21" fmla="*/ 142 h 174"/>
              <a:gd name="T22" fmla="*/ 103 w 150"/>
              <a:gd name="T23" fmla="*/ 142 h 174"/>
              <a:gd name="T24" fmla="*/ 55 w 150"/>
              <a:gd name="T25" fmla="*/ 174 h 174"/>
              <a:gd name="T26" fmla="*/ 0 w 150"/>
              <a:gd name="T27" fmla="*/ 124 h 174"/>
              <a:gd name="T28" fmla="*/ 71 w 150"/>
              <a:gd name="T29" fmla="*/ 75 h 174"/>
              <a:gd name="T30" fmla="*/ 102 w 150"/>
              <a:gd name="T31" fmla="*/ 75 h 174"/>
              <a:gd name="T32" fmla="*/ 102 w 150"/>
              <a:gd name="T33" fmla="*/ 60 h 174"/>
              <a:gd name="T34" fmla="*/ 65 w 150"/>
              <a:gd name="T35" fmla="*/ 25 h 174"/>
              <a:gd name="T36" fmla="*/ 24 w 150"/>
              <a:gd name="T37" fmla="*/ 49 h 174"/>
              <a:gd name="T38" fmla="*/ 7 w 150"/>
              <a:gd name="T39" fmla="*/ 32 h 174"/>
              <a:gd name="T40" fmla="*/ 67 w 150"/>
              <a:gd name="T41" fmla="*/ 0 h 174"/>
              <a:gd name="T42" fmla="*/ 132 w 150"/>
              <a:gd name="T43" fmla="*/ 57 h 174"/>
              <a:gd name="T44" fmla="*/ 132 w 150"/>
              <a:gd name="T45" fmla="*/ 144 h 174"/>
              <a:gd name="T46" fmla="*/ 150 w 150"/>
              <a:gd name="T47" fmla="*/ 144 h 174"/>
              <a:gd name="T48" fmla="*/ 150 w 150"/>
              <a:gd name="T49" fmla="*/ 170 h 174"/>
              <a:gd name="T50" fmla="*/ 133 w 150"/>
              <a:gd name="T51" fmla="*/ 17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0" h="174">
                <a:moveTo>
                  <a:pt x="102" y="121"/>
                </a:moveTo>
                <a:lnTo>
                  <a:pt x="102" y="121"/>
                </a:lnTo>
                <a:lnTo>
                  <a:pt x="102" y="95"/>
                </a:lnTo>
                <a:lnTo>
                  <a:pt x="70" y="95"/>
                </a:lnTo>
                <a:cubicBezTo>
                  <a:pt x="43" y="95"/>
                  <a:pt x="31" y="104"/>
                  <a:pt x="31" y="119"/>
                </a:cubicBezTo>
                <a:lnTo>
                  <a:pt x="31" y="126"/>
                </a:lnTo>
                <a:cubicBezTo>
                  <a:pt x="31" y="141"/>
                  <a:pt x="43" y="150"/>
                  <a:pt x="61" y="150"/>
                </a:cubicBezTo>
                <a:cubicBezTo>
                  <a:pt x="85" y="150"/>
                  <a:pt x="102" y="138"/>
                  <a:pt x="102" y="121"/>
                </a:cubicBezTo>
                <a:close/>
                <a:moveTo>
                  <a:pt x="133" y="170"/>
                </a:moveTo>
                <a:lnTo>
                  <a:pt x="133" y="170"/>
                </a:lnTo>
                <a:cubicBezTo>
                  <a:pt x="115" y="170"/>
                  <a:pt x="106" y="158"/>
                  <a:pt x="104" y="142"/>
                </a:cubicBezTo>
                <a:lnTo>
                  <a:pt x="103" y="142"/>
                </a:lnTo>
                <a:cubicBezTo>
                  <a:pt x="96" y="163"/>
                  <a:pt x="78" y="174"/>
                  <a:pt x="55" y="174"/>
                </a:cubicBezTo>
                <a:cubicBezTo>
                  <a:pt x="20" y="174"/>
                  <a:pt x="0" y="154"/>
                  <a:pt x="0" y="124"/>
                </a:cubicBezTo>
                <a:cubicBezTo>
                  <a:pt x="0" y="92"/>
                  <a:pt x="23" y="75"/>
                  <a:pt x="71" y="75"/>
                </a:cubicBezTo>
                <a:lnTo>
                  <a:pt x="102" y="75"/>
                </a:lnTo>
                <a:lnTo>
                  <a:pt x="102" y="60"/>
                </a:lnTo>
                <a:cubicBezTo>
                  <a:pt x="102" y="38"/>
                  <a:pt x="90" y="25"/>
                  <a:pt x="65" y="25"/>
                </a:cubicBezTo>
                <a:cubicBezTo>
                  <a:pt x="46" y="25"/>
                  <a:pt x="33" y="35"/>
                  <a:pt x="24" y="49"/>
                </a:cubicBezTo>
                <a:lnTo>
                  <a:pt x="7" y="32"/>
                </a:lnTo>
                <a:cubicBezTo>
                  <a:pt x="16" y="14"/>
                  <a:pt x="36" y="0"/>
                  <a:pt x="67" y="0"/>
                </a:cubicBezTo>
                <a:cubicBezTo>
                  <a:pt x="108" y="0"/>
                  <a:pt x="132" y="21"/>
                  <a:pt x="132" y="57"/>
                </a:cubicBezTo>
                <a:lnTo>
                  <a:pt x="132" y="144"/>
                </a:lnTo>
                <a:lnTo>
                  <a:pt x="150" y="144"/>
                </a:lnTo>
                <a:lnTo>
                  <a:pt x="150" y="170"/>
                </a:lnTo>
                <a:lnTo>
                  <a:pt x="133" y="170"/>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251" name="Freeform 519">
            <a:extLst>
              <a:ext uri="{FF2B5EF4-FFF2-40B4-BE49-F238E27FC236}">
                <a16:creationId xmlns:a16="http://schemas.microsoft.com/office/drawing/2014/main" id="{AB227080-ACAA-4A2E-9583-82718FE929AF}"/>
              </a:ext>
            </a:extLst>
          </p:cNvPr>
          <p:cNvSpPr>
            <a:spLocks/>
          </p:cNvSpPr>
          <p:nvPr/>
        </p:nvSpPr>
        <p:spPr bwMode="auto">
          <a:xfrm>
            <a:off x="1473005" y="4334951"/>
            <a:ext cx="25002" cy="58337"/>
          </a:xfrm>
          <a:custGeom>
            <a:avLst/>
            <a:gdLst>
              <a:gd name="T0" fmla="*/ 58 w 92"/>
              <a:gd name="T1" fmla="*/ 212 h 212"/>
              <a:gd name="T2" fmla="*/ 58 w 92"/>
              <a:gd name="T3" fmla="*/ 212 h 212"/>
              <a:gd name="T4" fmla="*/ 27 w 92"/>
              <a:gd name="T5" fmla="*/ 180 h 212"/>
              <a:gd name="T6" fmla="*/ 27 w 92"/>
              <a:gd name="T7" fmla="*/ 71 h 212"/>
              <a:gd name="T8" fmla="*/ 0 w 92"/>
              <a:gd name="T9" fmla="*/ 71 h 212"/>
              <a:gd name="T10" fmla="*/ 0 w 92"/>
              <a:gd name="T11" fmla="*/ 46 h 212"/>
              <a:gd name="T12" fmla="*/ 15 w 92"/>
              <a:gd name="T13" fmla="*/ 46 h 212"/>
              <a:gd name="T14" fmla="*/ 30 w 92"/>
              <a:gd name="T15" fmla="*/ 31 h 212"/>
              <a:gd name="T16" fmla="*/ 30 w 92"/>
              <a:gd name="T17" fmla="*/ 0 h 212"/>
              <a:gd name="T18" fmla="*/ 56 w 92"/>
              <a:gd name="T19" fmla="*/ 0 h 212"/>
              <a:gd name="T20" fmla="*/ 56 w 92"/>
              <a:gd name="T21" fmla="*/ 46 h 212"/>
              <a:gd name="T22" fmla="*/ 92 w 92"/>
              <a:gd name="T23" fmla="*/ 46 h 212"/>
              <a:gd name="T24" fmla="*/ 92 w 92"/>
              <a:gd name="T25" fmla="*/ 71 h 212"/>
              <a:gd name="T26" fmla="*/ 56 w 92"/>
              <a:gd name="T27" fmla="*/ 71 h 212"/>
              <a:gd name="T28" fmla="*/ 56 w 92"/>
              <a:gd name="T29" fmla="*/ 186 h 212"/>
              <a:gd name="T30" fmla="*/ 89 w 92"/>
              <a:gd name="T31" fmla="*/ 186 h 212"/>
              <a:gd name="T32" fmla="*/ 89 w 92"/>
              <a:gd name="T33" fmla="*/ 212 h 212"/>
              <a:gd name="T34" fmla="*/ 58 w 92"/>
              <a:gd name="T35" fmla="*/ 21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2" h="212">
                <a:moveTo>
                  <a:pt x="58" y="212"/>
                </a:moveTo>
                <a:lnTo>
                  <a:pt x="58" y="212"/>
                </a:lnTo>
                <a:cubicBezTo>
                  <a:pt x="38" y="212"/>
                  <a:pt x="27" y="200"/>
                  <a:pt x="27" y="180"/>
                </a:cubicBezTo>
                <a:lnTo>
                  <a:pt x="27" y="71"/>
                </a:lnTo>
                <a:lnTo>
                  <a:pt x="0" y="71"/>
                </a:lnTo>
                <a:lnTo>
                  <a:pt x="0" y="46"/>
                </a:lnTo>
                <a:lnTo>
                  <a:pt x="15" y="46"/>
                </a:lnTo>
                <a:cubicBezTo>
                  <a:pt x="26" y="46"/>
                  <a:pt x="30" y="42"/>
                  <a:pt x="30" y="31"/>
                </a:cubicBezTo>
                <a:lnTo>
                  <a:pt x="30" y="0"/>
                </a:lnTo>
                <a:lnTo>
                  <a:pt x="56" y="0"/>
                </a:lnTo>
                <a:lnTo>
                  <a:pt x="56" y="46"/>
                </a:lnTo>
                <a:lnTo>
                  <a:pt x="92" y="46"/>
                </a:lnTo>
                <a:lnTo>
                  <a:pt x="92" y="71"/>
                </a:lnTo>
                <a:lnTo>
                  <a:pt x="56" y="71"/>
                </a:lnTo>
                <a:lnTo>
                  <a:pt x="56" y="186"/>
                </a:lnTo>
                <a:lnTo>
                  <a:pt x="89" y="186"/>
                </a:lnTo>
                <a:lnTo>
                  <a:pt x="89" y="212"/>
                </a:lnTo>
                <a:lnTo>
                  <a:pt x="58" y="212"/>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252" name="Freeform 520">
            <a:extLst>
              <a:ext uri="{FF2B5EF4-FFF2-40B4-BE49-F238E27FC236}">
                <a16:creationId xmlns:a16="http://schemas.microsoft.com/office/drawing/2014/main" id="{50BDEFFC-D84E-4DA9-A5DD-7C74120E72B8}"/>
              </a:ext>
            </a:extLst>
          </p:cNvPr>
          <p:cNvSpPr>
            <a:spLocks noEditPoints="1"/>
          </p:cNvSpPr>
          <p:nvPr/>
        </p:nvSpPr>
        <p:spPr bwMode="auto">
          <a:xfrm>
            <a:off x="1508722" y="4327808"/>
            <a:ext cx="9524" cy="65481"/>
          </a:xfrm>
          <a:custGeom>
            <a:avLst/>
            <a:gdLst>
              <a:gd name="T0" fmla="*/ 3 w 36"/>
              <a:gd name="T1" fmla="*/ 72 h 238"/>
              <a:gd name="T2" fmla="*/ 3 w 36"/>
              <a:gd name="T3" fmla="*/ 72 h 238"/>
              <a:gd name="T4" fmla="*/ 32 w 36"/>
              <a:gd name="T5" fmla="*/ 72 h 238"/>
              <a:gd name="T6" fmla="*/ 32 w 36"/>
              <a:gd name="T7" fmla="*/ 238 h 238"/>
              <a:gd name="T8" fmla="*/ 3 w 36"/>
              <a:gd name="T9" fmla="*/ 238 h 238"/>
              <a:gd name="T10" fmla="*/ 3 w 36"/>
              <a:gd name="T11" fmla="*/ 72 h 238"/>
              <a:gd name="T12" fmla="*/ 0 w 36"/>
              <a:gd name="T13" fmla="*/ 21 h 238"/>
              <a:gd name="T14" fmla="*/ 0 w 36"/>
              <a:gd name="T15" fmla="*/ 21 h 238"/>
              <a:gd name="T16" fmla="*/ 0 w 36"/>
              <a:gd name="T17" fmla="*/ 17 h 238"/>
              <a:gd name="T18" fmla="*/ 18 w 36"/>
              <a:gd name="T19" fmla="*/ 0 h 238"/>
              <a:gd name="T20" fmla="*/ 36 w 36"/>
              <a:gd name="T21" fmla="*/ 17 h 238"/>
              <a:gd name="T22" fmla="*/ 36 w 36"/>
              <a:gd name="T23" fmla="*/ 21 h 238"/>
              <a:gd name="T24" fmla="*/ 18 w 36"/>
              <a:gd name="T25" fmla="*/ 37 h 238"/>
              <a:gd name="T26" fmla="*/ 0 w 36"/>
              <a:gd name="T27" fmla="*/ 21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238">
                <a:moveTo>
                  <a:pt x="3" y="72"/>
                </a:moveTo>
                <a:lnTo>
                  <a:pt x="3" y="72"/>
                </a:lnTo>
                <a:lnTo>
                  <a:pt x="32" y="72"/>
                </a:lnTo>
                <a:lnTo>
                  <a:pt x="32" y="238"/>
                </a:lnTo>
                <a:lnTo>
                  <a:pt x="3" y="238"/>
                </a:lnTo>
                <a:lnTo>
                  <a:pt x="3" y="72"/>
                </a:lnTo>
                <a:close/>
                <a:moveTo>
                  <a:pt x="0" y="21"/>
                </a:moveTo>
                <a:lnTo>
                  <a:pt x="0" y="21"/>
                </a:lnTo>
                <a:lnTo>
                  <a:pt x="0" y="17"/>
                </a:lnTo>
                <a:cubicBezTo>
                  <a:pt x="0" y="7"/>
                  <a:pt x="5" y="0"/>
                  <a:pt x="18" y="0"/>
                </a:cubicBezTo>
                <a:cubicBezTo>
                  <a:pt x="30" y="0"/>
                  <a:pt x="36" y="7"/>
                  <a:pt x="36" y="17"/>
                </a:cubicBezTo>
                <a:lnTo>
                  <a:pt x="36" y="21"/>
                </a:lnTo>
                <a:cubicBezTo>
                  <a:pt x="36" y="31"/>
                  <a:pt x="30" y="37"/>
                  <a:pt x="18" y="37"/>
                </a:cubicBezTo>
                <a:cubicBezTo>
                  <a:pt x="5" y="37"/>
                  <a:pt x="0" y="31"/>
                  <a:pt x="0" y="21"/>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253" name="Freeform 521">
            <a:extLst>
              <a:ext uri="{FF2B5EF4-FFF2-40B4-BE49-F238E27FC236}">
                <a16:creationId xmlns:a16="http://schemas.microsoft.com/office/drawing/2014/main" id="{BF18E25A-BEAE-4B20-9AB3-A530D5ED7CF5}"/>
              </a:ext>
            </a:extLst>
          </p:cNvPr>
          <p:cNvSpPr>
            <a:spLocks noEditPoints="1"/>
          </p:cNvSpPr>
          <p:nvPr/>
        </p:nvSpPr>
        <p:spPr bwMode="auto">
          <a:xfrm>
            <a:off x="1527771" y="4346857"/>
            <a:ext cx="41670" cy="47622"/>
          </a:xfrm>
          <a:custGeom>
            <a:avLst/>
            <a:gdLst>
              <a:gd name="T0" fmla="*/ 119 w 151"/>
              <a:gd name="T1" fmla="*/ 99 h 174"/>
              <a:gd name="T2" fmla="*/ 119 w 151"/>
              <a:gd name="T3" fmla="*/ 99 h 174"/>
              <a:gd name="T4" fmla="*/ 119 w 151"/>
              <a:gd name="T5" fmla="*/ 74 h 174"/>
              <a:gd name="T6" fmla="*/ 76 w 151"/>
              <a:gd name="T7" fmla="*/ 26 h 174"/>
              <a:gd name="T8" fmla="*/ 32 w 151"/>
              <a:gd name="T9" fmla="*/ 74 h 174"/>
              <a:gd name="T10" fmla="*/ 32 w 151"/>
              <a:gd name="T11" fmla="*/ 99 h 174"/>
              <a:gd name="T12" fmla="*/ 76 w 151"/>
              <a:gd name="T13" fmla="*/ 148 h 174"/>
              <a:gd name="T14" fmla="*/ 119 w 151"/>
              <a:gd name="T15" fmla="*/ 99 h 174"/>
              <a:gd name="T16" fmla="*/ 0 w 151"/>
              <a:gd name="T17" fmla="*/ 87 h 174"/>
              <a:gd name="T18" fmla="*/ 0 w 151"/>
              <a:gd name="T19" fmla="*/ 87 h 174"/>
              <a:gd name="T20" fmla="*/ 76 w 151"/>
              <a:gd name="T21" fmla="*/ 0 h 174"/>
              <a:gd name="T22" fmla="*/ 151 w 151"/>
              <a:gd name="T23" fmla="*/ 87 h 174"/>
              <a:gd name="T24" fmla="*/ 76 w 151"/>
              <a:gd name="T25" fmla="*/ 174 h 174"/>
              <a:gd name="T26" fmla="*/ 0 w 151"/>
              <a:gd name="T27" fmla="*/ 87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1" h="174">
                <a:moveTo>
                  <a:pt x="119" y="99"/>
                </a:moveTo>
                <a:lnTo>
                  <a:pt x="119" y="99"/>
                </a:lnTo>
                <a:lnTo>
                  <a:pt x="119" y="74"/>
                </a:lnTo>
                <a:cubicBezTo>
                  <a:pt x="119" y="42"/>
                  <a:pt x="101" y="26"/>
                  <a:pt x="76" y="26"/>
                </a:cubicBezTo>
                <a:cubicBezTo>
                  <a:pt x="50" y="26"/>
                  <a:pt x="32" y="42"/>
                  <a:pt x="32" y="74"/>
                </a:cubicBezTo>
                <a:lnTo>
                  <a:pt x="32" y="99"/>
                </a:lnTo>
                <a:cubicBezTo>
                  <a:pt x="32" y="132"/>
                  <a:pt x="50" y="148"/>
                  <a:pt x="76" y="148"/>
                </a:cubicBezTo>
                <a:cubicBezTo>
                  <a:pt x="101" y="148"/>
                  <a:pt x="119" y="132"/>
                  <a:pt x="119" y="99"/>
                </a:cubicBezTo>
                <a:close/>
                <a:moveTo>
                  <a:pt x="0" y="87"/>
                </a:moveTo>
                <a:lnTo>
                  <a:pt x="0" y="87"/>
                </a:lnTo>
                <a:cubicBezTo>
                  <a:pt x="0" y="34"/>
                  <a:pt x="30" y="0"/>
                  <a:pt x="76" y="0"/>
                </a:cubicBezTo>
                <a:cubicBezTo>
                  <a:pt x="121" y="0"/>
                  <a:pt x="151" y="34"/>
                  <a:pt x="151" y="87"/>
                </a:cubicBezTo>
                <a:cubicBezTo>
                  <a:pt x="151" y="140"/>
                  <a:pt x="121" y="174"/>
                  <a:pt x="76" y="174"/>
                </a:cubicBezTo>
                <a:cubicBezTo>
                  <a:pt x="30" y="174"/>
                  <a:pt x="0" y="140"/>
                  <a:pt x="0" y="87"/>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254" name="Freeform 522">
            <a:extLst>
              <a:ext uri="{FF2B5EF4-FFF2-40B4-BE49-F238E27FC236}">
                <a16:creationId xmlns:a16="http://schemas.microsoft.com/office/drawing/2014/main" id="{5117796B-6BF0-45FE-AD6F-587B61A2AD47}"/>
              </a:ext>
            </a:extLst>
          </p:cNvPr>
          <p:cNvSpPr>
            <a:spLocks/>
          </p:cNvSpPr>
          <p:nvPr/>
        </p:nvSpPr>
        <p:spPr bwMode="auto">
          <a:xfrm>
            <a:off x="1581345" y="4346857"/>
            <a:ext cx="35717" cy="46432"/>
          </a:xfrm>
          <a:custGeom>
            <a:avLst/>
            <a:gdLst>
              <a:gd name="T0" fmla="*/ 0 w 133"/>
              <a:gd name="T1" fmla="*/ 170 h 170"/>
              <a:gd name="T2" fmla="*/ 0 w 133"/>
              <a:gd name="T3" fmla="*/ 170 h 170"/>
              <a:gd name="T4" fmla="*/ 0 w 133"/>
              <a:gd name="T5" fmla="*/ 4 h 170"/>
              <a:gd name="T6" fmla="*/ 29 w 133"/>
              <a:gd name="T7" fmla="*/ 4 h 170"/>
              <a:gd name="T8" fmla="*/ 29 w 133"/>
              <a:gd name="T9" fmla="*/ 31 h 170"/>
              <a:gd name="T10" fmla="*/ 31 w 133"/>
              <a:gd name="T11" fmla="*/ 31 h 170"/>
              <a:gd name="T12" fmla="*/ 78 w 133"/>
              <a:gd name="T13" fmla="*/ 0 h 170"/>
              <a:gd name="T14" fmla="*/ 133 w 133"/>
              <a:gd name="T15" fmla="*/ 64 h 170"/>
              <a:gd name="T16" fmla="*/ 133 w 133"/>
              <a:gd name="T17" fmla="*/ 170 h 170"/>
              <a:gd name="T18" fmla="*/ 103 w 133"/>
              <a:gd name="T19" fmla="*/ 170 h 170"/>
              <a:gd name="T20" fmla="*/ 103 w 133"/>
              <a:gd name="T21" fmla="*/ 68 h 170"/>
              <a:gd name="T22" fmla="*/ 68 w 133"/>
              <a:gd name="T23" fmla="*/ 26 h 170"/>
              <a:gd name="T24" fmla="*/ 29 w 133"/>
              <a:gd name="T25" fmla="*/ 56 h 170"/>
              <a:gd name="T26" fmla="*/ 29 w 133"/>
              <a:gd name="T27" fmla="*/ 170 h 170"/>
              <a:gd name="T28" fmla="*/ 0 w 133"/>
              <a:gd name="T29" fmla="*/ 1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3" h="170">
                <a:moveTo>
                  <a:pt x="0" y="170"/>
                </a:moveTo>
                <a:lnTo>
                  <a:pt x="0" y="170"/>
                </a:lnTo>
                <a:lnTo>
                  <a:pt x="0" y="4"/>
                </a:lnTo>
                <a:lnTo>
                  <a:pt x="29" y="4"/>
                </a:lnTo>
                <a:lnTo>
                  <a:pt x="29" y="31"/>
                </a:lnTo>
                <a:lnTo>
                  <a:pt x="31" y="31"/>
                </a:lnTo>
                <a:cubicBezTo>
                  <a:pt x="39" y="13"/>
                  <a:pt x="53" y="0"/>
                  <a:pt x="78" y="0"/>
                </a:cubicBezTo>
                <a:cubicBezTo>
                  <a:pt x="112" y="0"/>
                  <a:pt x="133" y="23"/>
                  <a:pt x="133" y="64"/>
                </a:cubicBezTo>
                <a:lnTo>
                  <a:pt x="133" y="170"/>
                </a:lnTo>
                <a:lnTo>
                  <a:pt x="103" y="170"/>
                </a:lnTo>
                <a:lnTo>
                  <a:pt x="103" y="68"/>
                </a:lnTo>
                <a:cubicBezTo>
                  <a:pt x="103" y="40"/>
                  <a:pt x="91" y="26"/>
                  <a:pt x="68" y="26"/>
                </a:cubicBezTo>
                <a:cubicBezTo>
                  <a:pt x="48" y="26"/>
                  <a:pt x="29" y="36"/>
                  <a:pt x="29" y="56"/>
                </a:cubicBezTo>
                <a:lnTo>
                  <a:pt x="29" y="170"/>
                </a:lnTo>
                <a:lnTo>
                  <a:pt x="0" y="170"/>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255" name="Freeform 523">
            <a:extLst>
              <a:ext uri="{FF2B5EF4-FFF2-40B4-BE49-F238E27FC236}">
                <a16:creationId xmlns:a16="http://schemas.microsoft.com/office/drawing/2014/main" id="{D27E4FF1-FE1B-4F71-A3F5-3E057331CE81}"/>
              </a:ext>
            </a:extLst>
          </p:cNvPr>
          <p:cNvSpPr>
            <a:spLocks noEditPoints="1"/>
          </p:cNvSpPr>
          <p:nvPr/>
        </p:nvSpPr>
        <p:spPr bwMode="auto">
          <a:xfrm>
            <a:off x="314603" y="2265780"/>
            <a:ext cx="1607239" cy="1345319"/>
          </a:xfrm>
          <a:custGeom>
            <a:avLst/>
            <a:gdLst>
              <a:gd name="T0" fmla="*/ 45 w 5850"/>
              <a:gd name="T1" fmla="*/ 4841 h 4887"/>
              <a:gd name="T2" fmla="*/ 45 w 5850"/>
              <a:gd name="T3" fmla="*/ 4841 h 4887"/>
              <a:gd name="T4" fmla="*/ 5805 w 5850"/>
              <a:gd name="T5" fmla="*/ 4841 h 4887"/>
              <a:gd name="T6" fmla="*/ 5805 w 5850"/>
              <a:gd name="T7" fmla="*/ 46 h 4887"/>
              <a:gd name="T8" fmla="*/ 45 w 5850"/>
              <a:gd name="T9" fmla="*/ 46 h 4887"/>
              <a:gd name="T10" fmla="*/ 45 w 5850"/>
              <a:gd name="T11" fmla="*/ 4841 h 4887"/>
              <a:gd name="T12" fmla="*/ 5850 w 5850"/>
              <a:gd name="T13" fmla="*/ 4887 h 4887"/>
              <a:gd name="T14" fmla="*/ 5850 w 5850"/>
              <a:gd name="T15" fmla="*/ 4887 h 4887"/>
              <a:gd name="T16" fmla="*/ 0 w 5850"/>
              <a:gd name="T17" fmla="*/ 4887 h 4887"/>
              <a:gd name="T18" fmla="*/ 0 w 5850"/>
              <a:gd name="T19" fmla="*/ 0 h 4887"/>
              <a:gd name="T20" fmla="*/ 5850 w 5850"/>
              <a:gd name="T21" fmla="*/ 0 h 4887"/>
              <a:gd name="T22" fmla="*/ 5850 w 5850"/>
              <a:gd name="T23" fmla="*/ 4887 h 4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50" h="4887">
                <a:moveTo>
                  <a:pt x="45" y="4841"/>
                </a:moveTo>
                <a:lnTo>
                  <a:pt x="45" y="4841"/>
                </a:lnTo>
                <a:lnTo>
                  <a:pt x="5805" y="4841"/>
                </a:lnTo>
                <a:lnTo>
                  <a:pt x="5805" y="46"/>
                </a:lnTo>
                <a:lnTo>
                  <a:pt x="45" y="46"/>
                </a:lnTo>
                <a:lnTo>
                  <a:pt x="45" y="4841"/>
                </a:lnTo>
                <a:close/>
                <a:moveTo>
                  <a:pt x="5850" y="4887"/>
                </a:moveTo>
                <a:lnTo>
                  <a:pt x="5850" y="4887"/>
                </a:lnTo>
                <a:lnTo>
                  <a:pt x="0" y="4887"/>
                </a:lnTo>
                <a:lnTo>
                  <a:pt x="0" y="0"/>
                </a:lnTo>
                <a:lnTo>
                  <a:pt x="5850" y="0"/>
                </a:lnTo>
                <a:lnTo>
                  <a:pt x="5850" y="4887"/>
                </a:lnTo>
                <a:close/>
              </a:path>
            </a:pathLst>
          </a:custGeom>
          <a:solidFill>
            <a:srgbClr val="CCCCCC"/>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256" name="Freeform 524">
            <a:extLst>
              <a:ext uri="{FF2B5EF4-FFF2-40B4-BE49-F238E27FC236}">
                <a16:creationId xmlns:a16="http://schemas.microsoft.com/office/drawing/2014/main" id="{593332EE-9035-41F8-9AFE-0D585204B14D}"/>
              </a:ext>
            </a:extLst>
          </p:cNvPr>
          <p:cNvSpPr>
            <a:spLocks noEditPoints="1"/>
          </p:cNvSpPr>
          <p:nvPr/>
        </p:nvSpPr>
        <p:spPr bwMode="auto">
          <a:xfrm>
            <a:off x="484851" y="3297985"/>
            <a:ext cx="222633" cy="192869"/>
          </a:xfrm>
          <a:custGeom>
            <a:avLst/>
            <a:gdLst>
              <a:gd name="T0" fmla="*/ 20 w 812"/>
              <a:gd name="T1" fmla="*/ 678 h 704"/>
              <a:gd name="T2" fmla="*/ 20 w 812"/>
              <a:gd name="T3" fmla="*/ 678 h 704"/>
              <a:gd name="T4" fmla="*/ 787 w 812"/>
              <a:gd name="T5" fmla="*/ 684 h 704"/>
              <a:gd name="T6" fmla="*/ 792 w 812"/>
              <a:gd name="T7" fmla="*/ 67 h 704"/>
              <a:gd name="T8" fmla="*/ 751 w 812"/>
              <a:gd name="T9" fmla="*/ 25 h 704"/>
              <a:gd name="T10" fmla="*/ 66 w 812"/>
              <a:gd name="T11" fmla="*/ 20 h 704"/>
              <a:gd name="T12" fmla="*/ 25 w 812"/>
              <a:gd name="T13" fmla="*/ 61 h 704"/>
              <a:gd name="T14" fmla="*/ 20 w 812"/>
              <a:gd name="T15" fmla="*/ 678 h 704"/>
              <a:gd name="T16" fmla="*/ 797 w 812"/>
              <a:gd name="T17" fmla="*/ 704 h 704"/>
              <a:gd name="T18" fmla="*/ 797 w 812"/>
              <a:gd name="T19" fmla="*/ 704 h 704"/>
              <a:gd name="T20" fmla="*/ 797 w 812"/>
              <a:gd name="T21" fmla="*/ 704 h 704"/>
              <a:gd name="T22" fmla="*/ 10 w 812"/>
              <a:gd name="T23" fmla="*/ 698 h 704"/>
              <a:gd name="T24" fmla="*/ 3 w 812"/>
              <a:gd name="T25" fmla="*/ 695 h 704"/>
              <a:gd name="T26" fmla="*/ 0 w 812"/>
              <a:gd name="T27" fmla="*/ 688 h 704"/>
              <a:gd name="T28" fmla="*/ 5 w 812"/>
              <a:gd name="T29" fmla="*/ 61 h 704"/>
              <a:gd name="T30" fmla="*/ 66 w 812"/>
              <a:gd name="T31" fmla="*/ 0 h 704"/>
              <a:gd name="T32" fmla="*/ 67 w 812"/>
              <a:gd name="T33" fmla="*/ 0 h 704"/>
              <a:gd name="T34" fmla="*/ 751 w 812"/>
              <a:gd name="T35" fmla="*/ 5 h 704"/>
              <a:gd name="T36" fmla="*/ 794 w 812"/>
              <a:gd name="T37" fmla="*/ 24 h 704"/>
              <a:gd name="T38" fmla="*/ 812 w 812"/>
              <a:gd name="T39" fmla="*/ 67 h 704"/>
              <a:gd name="T40" fmla="*/ 807 w 812"/>
              <a:gd name="T41" fmla="*/ 694 h 704"/>
              <a:gd name="T42" fmla="*/ 797 w 812"/>
              <a:gd name="T43" fmla="*/ 704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12" h="704">
                <a:moveTo>
                  <a:pt x="20" y="678"/>
                </a:moveTo>
                <a:lnTo>
                  <a:pt x="20" y="678"/>
                </a:lnTo>
                <a:lnTo>
                  <a:pt x="787" y="684"/>
                </a:lnTo>
                <a:lnTo>
                  <a:pt x="792" y="67"/>
                </a:lnTo>
                <a:cubicBezTo>
                  <a:pt x="792" y="44"/>
                  <a:pt x="774" y="26"/>
                  <a:pt x="751" y="25"/>
                </a:cubicBezTo>
                <a:lnTo>
                  <a:pt x="66" y="20"/>
                </a:lnTo>
                <a:cubicBezTo>
                  <a:pt x="44" y="20"/>
                  <a:pt x="25" y="39"/>
                  <a:pt x="25" y="61"/>
                </a:cubicBezTo>
                <a:lnTo>
                  <a:pt x="20" y="678"/>
                </a:lnTo>
                <a:close/>
                <a:moveTo>
                  <a:pt x="797" y="704"/>
                </a:moveTo>
                <a:lnTo>
                  <a:pt x="797" y="704"/>
                </a:lnTo>
                <a:lnTo>
                  <a:pt x="797" y="704"/>
                </a:lnTo>
                <a:lnTo>
                  <a:pt x="10" y="698"/>
                </a:lnTo>
                <a:cubicBezTo>
                  <a:pt x="8" y="698"/>
                  <a:pt x="5" y="697"/>
                  <a:pt x="3" y="695"/>
                </a:cubicBezTo>
                <a:cubicBezTo>
                  <a:pt x="1" y="693"/>
                  <a:pt x="0" y="691"/>
                  <a:pt x="0" y="688"/>
                </a:cubicBezTo>
                <a:lnTo>
                  <a:pt x="5" y="61"/>
                </a:lnTo>
                <a:cubicBezTo>
                  <a:pt x="5" y="28"/>
                  <a:pt x="33" y="0"/>
                  <a:pt x="66" y="0"/>
                </a:cubicBezTo>
                <a:lnTo>
                  <a:pt x="67" y="0"/>
                </a:lnTo>
                <a:lnTo>
                  <a:pt x="751" y="5"/>
                </a:lnTo>
                <a:cubicBezTo>
                  <a:pt x="767" y="6"/>
                  <a:pt x="783" y="12"/>
                  <a:pt x="794" y="24"/>
                </a:cubicBezTo>
                <a:cubicBezTo>
                  <a:pt x="806" y="35"/>
                  <a:pt x="812" y="51"/>
                  <a:pt x="812" y="67"/>
                </a:cubicBezTo>
                <a:lnTo>
                  <a:pt x="807" y="694"/>
                </a:lnTo>
                <a:cubicBezTo>
                  <a:pt x="807" y="699"/>
                  <a:pt x="803" y="704"/>
                  <a:pt x="797" y="704"/>
                </a:cubicBez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257" name="Freeform 525">
            <a:extLst>
              <a:ext uri="{FF2B5EF4-FFF2-40B4-BE49-F238E27FC236}">
                <a16:creationId xmlns:a16="http://schemas.microsoft.com/office/drawing/2014/main" id="{3767BEB3-71B0-48CB-BA5B-470CB2C98320}"/>
              </a:ext>
            </a:extLst>
          </p:cNvPr>
          <p:cNvSpPr>
            <a:spLocks/>
          </p:cNvSpPr>
          <p:nvPr/>
        </p:nvSpPr>
        <p:spPr bwMode="auto">
          <a:xfrm>
            <a:off x="524139" y="3358702"/>
            <a:ext cx="27383" cy="47622"/>
          </a:xfrm>
          <a:custGeom>
            <a:avLst/>
            <a:gdLst>
              <a:gd name="T0" fmla="*/ 14 w 98"/>
              <a:gd name="T1" fmla="*/ 174 h 174"/>
              <a:gd name="T2" fmla="*/ 14 w 98"/>
              <a:gd name="T3" fmla="*/ 174 h 174"/>
              <a:gd name="T4" fmla="*/ 0 w 98"/>
              <a:gd name="T5" fmla="*/ 159 h 174"/>
              <a:gd name="T6" fmla="*/ 72 w 98"/>
              <a:gd name="T7" fmla="*/ 87 h 174"/>
              <a:gd name="T8" fmla="*/ 0 w 98"/>
              <a:gd name="T9" fmla="*/ 15 h 174"/>
              <a:gd name="T10" fmla="*/ 14 w 98"/>
              <a:gd name="T11" fmla="*/ 0 h 174"/>
              <a:gd name="T12" fmla="*/ 94 w 98"/>
              <a:gd name="T13" fmla="*/ 80 h 174"/>
              <a:gd name="T14" fmla="*/ 94 w 98"/>
              <a:gd name="T15" fmla="*/ 94 h 174"/>
              <a:gd name="T16" fmla="*/ 14 w 98"/>
              <a:gd name="T17" fmla="*/ 17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174">
                <a:moveTo>
                  <a:pt x="14" y="174"/>
                </a:moveTo>
                <a:lnTo>
                  <a:pt x="14" y="174"/>
                </a:lnTo>
                <a:lnTo>
                  <a:pt x="0" y="159"/>
                </a:lnTo>
                <a:lnTo>
                  <a:pt x="72" y="87"/>
                </a:lnTo>
                <a:lnTo>
                  <a:pt x="0" y="15"/>
                </a:lnTo>
                <a:lnTo>
                  <a:pt x="14" y="0"/>
                </a:lnTo>
                <a:lnTo>
                  <a:pt x="94" y="80"/>
                </a:lnTo>
                <a:cubicBezTo>
                  <a:pt x="98" y="84"/>
                  <a:pt x="98" y="90"/>
                  <a:pt x="94" y="94"/>
                </a:cubicBezTo>
                <a:lnTo>
                  <a:pt x="14" y="174"/>
                </a:ln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258" name="Freeform 526">
            <a:extLst>
              <a:ext uri="{FF2B5EF4-FFF2-40B4-BE49-F238E27FC236}">
                <a16:creationId xmlns:a16="http://schemas.microsoft.com/office/drawing/2014/main" id="{2F70F850-76D6-446D-A979-42EDD7858B27}"/>
              </a:ext>
            </a:extLst>
          </p:cNvPr>
          <p:cNvSpPr>
            <a:spLocks/>
          </p:cNvSpPr>
          <p:nvPr/>
        </p:nvSpPr>
        <p:spPr bwMode="auto">
          <a:xfrm>
            <a:off x="571761" y="3407515"/>
            <a:ext cx="34526" cy="4762"/>
          </a:xfrm>
          <a:custGeom>
            <a:avLst/>
            <a:gdLst>
              <a:gd name="T0" fmla="*/ 126 w 126"/>
              <a:gd name="T1" fmla="*/ 20 h 20"/>
              <a:gd name="T2" fmla="*/ 126 w 126"/>
              <a:gd name="T3" fmla="*/ 20 h 20"/>
              <a:gd name="T4" fmla="*/ 0 w 126"/>
              <a:gd name="T5" fmla="*/ 20 h 20"/>
              <a:gd name="T6" fmla="*/ 0 w 126"/>
              <a:gd name="T7" fmla="*/ 0 h 20"/>
              <a:gd name="T8" fmla="*/ 126 w 126"/>
              <a:gd name="T9" fmla="*/ 0 h 20"/>
              <a:gd name="T10" fmla="*/ 126 w 126"/>
              <a:gd name="T11" fmla="*/ 20 h 20"/>
            </a:gdLst>
            <a:ahLst/>
            <a:cxnLst>
              <a:cxn ang="0">
                <a:pos x="T0" y="T1"/>
              </a:cxn>
              <a:cxn ang="0">
                <a:pos x="T2" y="T3"/>
              </a:cxn>
              <a:cxn ang="0">
                <a:pos x="T4" y="T5"/>
              </a:cxn>
              <a:cxn ang="0">
                <a:pos x="T6" y="T7"/>
              </a:cxn>
              <a:cxn ang="0">
                <a:pos x="T8" y="T9"/>
              </a:cxn>
              <a:cxn ang="0">
                <a:pos x="T10" y="T11"/>
              </a:cxn>
            </a:cxnLst>
            <a:rect l="0" t="0" r="r" b="b"/>
            <a:pathLst>
              <a:path w="126" h="20">
                <a:moveTo>
                  <a:pt x="126" y="20"/>
                </a:moveTo>
                <a:lnTo>
                  <a:pt x="126" y="20"/>
                </a:lnTo>
                <a:lnTo>
                  <a:pt x="0" y="20"/>
                </a:lnTo>
                <a:lnTo>
                  <a:pt x="0" y="0"/>
                </a:lnTo>
                <a:lnTo>
                  <a:pt x="126" y="0"/>
                </a:lnTo>
                <a:lnTo>
                  <a:pt x="126" y="20"/>
                </a:ln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259" name="Freeform 527">
            <a:extLst>
              <a:ext uri="{FF2B5EF4-FFF2-40B4-BE49-F238E27FC236}">
                <a16:creationId xmlns:a16="http://schemas.microsoft.com/office/drawing/2014/main" id="{8FF08CEF-EC1C-4526-9E78-452058ED8DAF}"/>
              </a:ext>
            </a:extLst>
          </p:cNvPr>
          <p:cNvSpPr>
            <a:spLocks noEditPoints="1"/>
          </p:cNvSpPr>
          <p:nvPr/>
        </p:nvSpPr>
        <p:spPr bwMode="auto">
          <a:xfrm>
            <a:off x="619383" y="4046839"/>
            <a:ext cx="22621" cy="22621"/>
          </a:xfrm>
          <a:custGeom>
            <a:avLst/>
            <a:gdLst>
              <a:gd name="T0" fmla="*/ 41 w 83"/>
              <a:gd name="T1" fmla="*/ 20 h 83"/>
              <a:gd name="T2" fmla="*/ 41 w 83"/>
              <a:gd name="T3" fmla="*/ 20 h 83"/>
              <a:gd name="T4" fmla="*/ 20 w 83"/>
              <a:gd name="T5" fmla="*/ 41 h 83"/>
              <a:gd name="T6" fmla="*/ 41 w 83"/>
              <a:gd name="T7" fmla="*/ 63 h 83"/>
              <a:gd name="T8" fmla="*/ 63 w 83"/>
              <a:gd name="T9" fmla="*/ 41 h 83"/>
              <a:gd name="T10" fmla="*/ 41 w 83"/>
              <a:gd name="T11" fmla="*/ 20 h 83"/>
              <a:gd name="T12" fmla="*/ 41 w 83"/>
              <a:gd name="T13" fmla="*/ 83 h 83"/>
              <a:gd name="T14" fmla="*/ 41 w 83"/>
              <a:gd name="T15" fmla="*/ 83 h 83"/>
              <a:gd name="T16" fmla="*/ 0 w 83"/>
              <a:gd name="T17" fmla="*/ 41 h 83"/>
              <a:gd name="T18" fmla="*/ 41 w 83"/>
              <a:gd name="T19" fmla="*/ 0 h 83"/>
              <a:gd name="T20" fmla="*/ 83 w 83"/>
              <a:gd name="T21" fmla="*/ 41 h 83"/>
              <a:gd name="T22" fmla="*/ 41 w 83"/>
              <a:gd name="T23"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 h="83">
                <a:moveTo>
                  <a:pt x="41" y="20"/>
                </a:moveTo>
                <a:lnTo>
                  <a:pt x="41" y="20"/>
                </a:lnTo>
                <a:cubicBezTo>
                  <a:pt x="29" y="20"/>
                  <a:pt x="20" y="29"/>
                  <a:pt x="20" y="41"/>
                </a:cubicBezTo>
                <a:cubicBezTo>
                  <a:pt x="20" y="53"/>
                  <a:pt x="29" y="63"/>
                  <a:pt x="41" y="63"/>
                </a:cubicBezTo>
                <a:cubicBezTo>
                  <a:pt x="53" y="63"/>
                  <a:pt x="63" y="53"/>
                  <a:pt x="63" y="41"/>
                </a:cubicBezTo>
                <a:cubicBezTo>
                  <a:pt x="63" y="29"/>
                  <a:pt x="53" y="20"/>
                  <a:pt x="41" y="20"/>
                </a:cubicBezTo>
                <a:close/>
                <a:moveTo>
                  <a:pt x="41" y="83"/>
                </a:moveTo>
                <a:lnTo>
                  <a:pt x="41" y="83"/>
                </a:lnTo>
                <a:cubicBezTo>
                  <a:pt x="18" y="83"/>
                  <a:pt x="0" y="64"/>
                  <a:pt x="0" y="41"/>
                </a:cubicBezTo>
                <a:cubicBezTo>
                  <a:pt x="0" y="18"/>
                  <a:pt x="18" y="0"/>
                  <a:pt x="41" y="0"/>
                </a:cubicBezTo>
                <a:cubicBezTo>
                  <a:pt x="64" y="0"/>
                  <a:pt x="83" y="18"/>
                  <a:pt x="83" y="41"/>
                </a:cubicBezTo>
                <a:cubicBezTo>
                  <a:pt x="83" y="64"/>
                  <a:pt x="64" y="83"/>
                  <a:pt x="41" y="83"/>
                </a:cubicBez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260" name="Freeform 528">
            <a:extLst>
              <a:ext uri="{FF2B5EF4-FFF2-40B4-BE49-F238E27FC236}">
                <a16:creationId xmlns:a16="http://schemas.microsoft.com/office/drawing/2014/main" id="{37E5CB9F-F9F0-4110-B658-F879A777ECBC}"/>
              </a:ext>
            </a:extLst>
          </p:cNvPr>
          <p:cNvSpPr>
            <a:spLocks/>
          </p:cNvSpPr>
          <p:nvPr/>
        </p:nvSpPr>
        <p:spPr bwMode="auto">
          <a:xfrm>
            <a:off x="627717" y="4058744"/>
            <a:ext cx="5953" cy="19049"/>
          </a:xfrm>
          <a:custGeom>
            <a:avLst/>
            <a:gdLst>
              <a:gd name="T0" fmla="*/ 20 w 20"/>
              <a:gd name="T1" fmla="*/ 70 h 70"/>
              <a:gd name="T2" fmla="*/ 20 w 20"/>
              <a:gd name="T3" fmla="*/ 70 h 70"/>
              <a:gd name="T4" fmla="*/ 0 w 20"/>
              <a:gd name="T5" fmla="*/ 70 h 70"/>
              <a:gd name="T6" fmla="*/ 0 w 20"/>
              <a:gd name="T7" fmla="*/ 0 h 70"/>
              <a:gd name="T8" fmla="*/ 20 w 20"/>
              <a:gd name="T9" fmla="*/ 0 h 70"/>
              <a:gd name="T10" fmla="*/ 20 w 20"/>
              <a:gd name="T11" fmla="*/ 70 h 70"/>
            </a:gdLst>
            <a:ahLst/>
            <a:cxnLst>
              <a:cxn ang="0">
                <a:pos x="T0" y="T1"/>
              </a:cxn>
              <a:cxn ang="0">
                <a:pos x="T2" y="T3"/>
              </a:cxn>
              <a:cxn ang="0">
                <a:pos x="T4" y="T5"/>
              </a:cxn>
              <a:cxn ang="0">
                <a:pos x="T6" y="T7"/>
              </a:cxn>
              <a:cxn ang="0">
                <a:pos x="T8" y="T9"/>
              </a:cxn>
              <a:cxn ang="0">
                <a:pos x="T10" y="T11"/>
              </a:cxn>
            </a:cxnLst>
            <a:rect l="0" t="0" r="r" b="b"/>
            <a:pathLst>
              <a:path w="20" h="70">
                <a:moveTo>
                  <a:pt x="20" y="70"/>
                </a:moveTo>
                <a:lnTo>
                  <a:pt x="20" y="70"/>
                </a:lnTo>
                <a:lnTo>
                  <a:pt x="0" y="70"/>
                </a:lnTo>
                <a:lnTo>
                  <a:pt x="0" y="0"/>
                </a:lnTo>
                <a:lnTo>
                  <a:pt x="20" y="0"/>
                </a:lnTo>
                <a:lnTo>
                  <a:pt x="20" y="70"/>
                </a:ln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261" name="Freeform 529">
            <a:extLst>
              <a:ext uri="{FF2B5EF4-FFF2-40B4-BE49-F238E27FC236}">
                <a16:creationId xmlns:a16="http://schemas.microsoft.com/office/drawing/2014/main" id="{CE77774D-8CBC-4FD0-8C0B-F68C951050D6}"/>
              </a:ext>
            </a:extLst>
          </p:cNvPr>
          <p:cNvSpPr>
            <a:spLocks/>
          </p:cNvSpPr>
          <p:nvPr/>
        </p:nvSpPr>
        <p:spPr bwMode="auto">
          <a:xfrm>
            <a:off x="494376" y="3925403"/>
            <a:ext cx="65481" cy="86910"/>
          </a:xfrm>
          <a:custGeom>
            <a:avLst/>
            <a:gdLst>
              <a:gd name="T0" fmla="*/ 242 w 242"/>
              <a:gd name="T1" fmla="*/ 314 h 314"/>
              <a:gd name="T2" fmla="*/ 242 w 242"/>
              <a:gd name="T3" fmla="*/ 314 h 314"/>
              <a:gd name="T4" fmla="*/ 222 w 242"/>
              <a:gd name="T5" fmla="*/ 314 h 314"/>
              <a:gd name="T6" fmla="*/ 222 w 242"/>
              <a:gd name="T7" fmla="*/ 239 h 314"/>
              <a:gd name="T8" fmla="*/ 145 w 242"/>
              <a:gd name="T9" fmla="*/ 141 h 314"/>
              <a:gd name="T10" fmla="*/ 137 w 242"/>
              <a:gd name="T11" fmla="*/ 132 h 314"/>
              <a:gd name="T12" fmla="*/ 143 w 242"/>
              <a:gd name="T13" fmla="*/ 122 h 314"/>
              <a:gd name="T14" fmla="*/ 175 w 242"/>
              <a:gd name="T15" fmla="*/ 73 h 314"/>
              <a:gd name="T16" fmla="*/ 121 w 242"/>
              <a:gd name="T17" fmla="*/ 20 h 314"/>
              <a:gd name="T18" fmla="*/ 68 w 242"/>
              <a:gd name="T19" fmla="*/ 73 h 314"/>
              <a:gd name="T20" fmla="*/ 99 w 242"/>
              <a:gd name="T21" fmla="*/ 122 h 314"/>
              <a:gd name="T22" fmla="*/ 105 w 242"/>
              <a:gd name="T23" fmla="*/ 132 h 314"/>
              <a:gd name="T24" fmla="*/ 98 w 242"/>
              <a:gd name="T25" fmla="*/ 141 h 314"/>
              <a:gd name="T26" fmla="*/ 20 w 242"/>
              <a:gd name="T27" fmla="*/ 239 h 314"/>
              <a:gd name="T28" fmla="*/ 20 w 242"/>
              <a:gd name="T29" fmla="*/ 314 h 314"/>
              <a:gd name="T30" fmla="*/ 0 w 242"/>
              <a:gd name="T31" fmla="*/ 314 h 314"/>
              <a:gd name="T32" fmla="*/ 0 w 242"/>
              <a:gd name="T33" fmla="*/ 239 h 314"/>
              <a:gd name="T34" fmla="*/ 73 w 242"/>
              <a:gd name="T35" fmla="*/ 128 h 314"/>
              <a:gd name="T36" fmla="*/ 48 w 242"/>
              <a:gd name="T37" fmla="*/ 73 h 314"/>
              <a:gd name="T38" fmla="*/ 121 w 242"/>
              <a:gd name="T39" fmla="*/ 0 h 314"/>
              <a:gd name="T40" fmla="*/ 195 w 242"/>
              <a:gd name="T41" fmla="*/ 73 h 314"/>
              <a:gd name="T42" fmla="*/ 170 w 242"/>
              <a:gd name="T43" fmla="*/ 128 h 314"/>
              <a:gd name="T44" fmla="*/ 242 w 242"/>
              <a:gd name="T45" fmla="*/ 239 h 314"/>
              <a:gd name="T46" fmla="*/ 242 w 242"/>
              <a:gd name="T47" fmla="*/ 314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2" h="314">
                <a:moveTo>
                  <a:pt x="242" y="314"/>
                </a:moveTo>
                <a:lnTo>
                  <a:pt x="242" y="314"/>
                </a:lnTo>
                <a:lnTo>
                  <a:pt x="222" y="314"/>
                </a:lnTo>
                <a:lnTo>
                  <a:pt x="222" y="239"/>
                </a:lnTo>
                <a:cubicBezTo>
                  <a:pt x="222" y="192"/>
                  <a:pt x="190" y="152"/>
                  <a:pt x="145" y="141"/>
                </a:cubicBezTo>
                <a:cubicBezTo>
                  <a:pt x="140" y="140"/>
                  <a:pt x="137" y="136"/>
                  <a:pt x="137" y="132"/>
                </a:cubicBezTo>
                <a:cubicBezTo>
                  <a:pt x="136" y="128"/>
                  <a:pt x="139" y="124"/>
                  <a:pt x="143" y="122"/>
                </a:cubicBezTo>
                <a:cubicBezTo>
                  <a:pt x="162" y="113"/>
                  <a:pt x="175" y="94"/>
                  <a:pt x="175" y="73"/>
                </a:cubicBezTo>
                <a:cubicBezTo>
                  <a:pt x="175" y="44"/>
                  <a:pt x="151" y="20"/>
                  <a:pt x="121" y="20"/>
                </a:cubicBezTo>
                <a:cubicBezTo>
                  <a:pt x="92" y="20"/>
                  <a:pt x="68" y="44"/>
                  <a:pt x="68" y="73"/>
                </a:cubicBezTo>
                <a:cubicBezTo>
                  <a:pt x="68" y="94"/>
                  <a:pt x="80" y="113"/>
                  <a:pt x="99" y="122"/>
                </a:cubicBezTo>
                <a:cubicBezTo>
                  <a:pt x="103" y="124"/>
                  <a:pt x="106" y="128"/>
                  <a:pt x="105" y="132"/>
                </a:cubicBezTo>
                <a:cubicBezTo>
                  <a:pt x="105" y="136"/>
                  <a:pt x="102" y="140"/>
                  <a:pt x="98" y="141"/>
                </a:cubicBezTo>
                <a:cubicBezTo>
                  <a:pt x="52" y="152"/>
                  <a:pt x="20" y="192"/>
                  <a:pt x="20" y="239"/>
                </a:cubicBezTo>
                <a:lnTo>
                  <a:pt x="20" y="314"/>
                </a:lnTo>
                <a:lnTo>
                  <a:pt x="0" y="314"/>
                </a:lnTo>
                <a:lnTo>
                  <a:pt x="0" y="239"/>
                </a:lnTo>
                <a:cubicBezTo>
                  <a:pt x="0" y="190"/>
                  <a:pt x="29" y="147"/>
                  <a:pt x="73" y="128"/>
                </a:cubicBezTo>
                <a:cubicBezTo>
                  <a:pt x="57" y="115"/>
                  <a:pt x="48" y="95"/>
                  <a:pt x="48" y="73"/>
                </a:cubicBezTo>
                <a:cubicBezTo>
                  <a:pt x="48" y="33"/>
                  <a:pt x="81" y="0"/>
                  <a:pt x="121" y="0"/>
                </a:cubicBezTo>
                <a:cubicBezTo>
                  <a:pt x="162" y="0"/>
                  <a:pt x="195" y="33"/>
                  <a:pt x="195" y="73"/>
                </a:cubicBezTo>
                <a:cubicBezTo>
                  <a:pt x="195" y="95"/>
                  <a:pt x="185" y="115"/>
                  <a:pt x="170" y="128"/>
                </a:cubicBezTo>
                <a:cubicBezTo>
                  <a:pt x="213" y="147"/>
                  <a:pt x="242" y="190"/>
                  <a:pt x="242" y="239"/>
                </a:cubicBezTo>
                <a:lnTo>
                  <a:pt x="242" y="314"/>
                </a:ln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262" name="Freeform 530">
            <a:extLst>
              <a:ext uri="{FF2B5EF4-FFF2-40B4-BE49-F238E27FC236}">
                <a16:creationId xmlns:a16="http://schemas.microsoft.com/office/drawing/2014/main" id="{9CCCBF91-4FDD-447E-A80E-69978305BAFA}"/>
              </a:ext>
            </a:extLst>
          </p:cNvPr>
          <p:cNvSpPr>
            <a:spLocks/>
          </p:cNvSpPr>
          <p:nvPr/>
        </p:nvSpPr>
        <p:spPr bwMode="auto">
          <a:xfrm>
            <a:off x="595571" y="3958738"/>
            <a:ext cx="66671" cy="53575"/>
          </a:xfrm>
          <a:custGeom>
            <a:avLst/>
            <a:gdLst>
              <a:gd name="T0" fmla="*/ 20 w 243"/>
              <a:gd name="T1" fmla="*/ 193 h 193"/>
              <a:gd name="T2" fmla="*/ 20 w 243"/>
              <a:gd name="T3" fmla="*/ 193 h 193"/>
              <a:gd name="T4" fmla="*/ 0 w 243"/>
              <a:gd name="T5" fmla="*/ 193 h 193"/>
              <a:gd name="T6" fmla="*/ 0 w 243"/>
              <a:gd name="T7" fmla="*/ 122 h 193"/>
              <a:gd name="T8" fmla="*/ 121 w 243"/>
              <a:gd name="T9" fmla="*/ 0 h 193"/>
              <a:gd name="T10" fmla="*/ 243 w 243"/>
              <a:gd name="T11" fmla="*/ 122 h 193"/>
              <a:gd name="T12" fmla="*/ 243 w 243"/>
              <a:gd name="T13" fmla="*/ 193 h 193"/>
              <a:gd name="T14" fmla="*/ 223 w 243"/>
              <a:gd name="T15" fmla="*/ 193 h 193"/>
              <a:gd name="T16" fmla="*/ 223 w 243"/>
              <a:gd name="T17" fmla="*/ 122 h 193"/>
              <a:gd name="T18" fmla="*/ 121 w 243"/>
              <a:gd name="T19" fmla="*/ 20 h 193"/>
              <a:gd name="T20" fmla="*/ 20 w 243"/>
              <a:gd name="T21" fmla="*/ 122 h 193"/>
              <a:gd name="T22" fmla="*/ 20 w 243"/>
              <a:gd name="T2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3" h="193">
                <a:moveTo>
                  <a:pt x="20" y="193"/>
                </a:moveTo>
                <a:lnTo>
                  <a:pt x="20" y="193"/>
                </a:lnTo>
                <a:lnTo>
                  <a:pt x="0" y="193"/>
                </a:lnTo>
                <a:lnTo>
                  <a:pt x="0" y="122"/>
                </a:lnTo>
                <a:cubicBezTo>
                  <a:pt x="0" y="55"/>
                  <a:pt x="55" y="0"/>
                  <a:pt x="121" y="0"/>
                </a:cubicBezTo>
                <a:cubicBezTo>
                  <a:pt x="188" y="0"/>
                  <a:pt x="243" y="55"/>
                  <a:pt x="243" y="122"/>
                </a:cubicBezTo>
                <a:lnTo>
                  <a:pt x="243" y="193"/>
                </a:lnTo>
                <a:lnTo>
                  <a:pt x="223" y="193"/>
                </a:lnTo>
                <a:lnTo>
                  <a:pt x="223" y="122"/>
                </a:lnTo>
                <a:cubicBezTo>
                  <a:pt x="223" y="66"/>
                  <a:pt x="177" y="20"/>
                  <a:pt x="121" y="20"/>
                </a:cubicBezTo>
                <a:cubicBezTo>
                  <a:pt x="66" y="20"/>
                  <a:pt x="20" y="66"/>
                  <a:pt x="20" y="122"/>
                </a:cubicBezTo>
                <a:lnTo>
                  <a:pt x="20" y="193"/>
                </a:ln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263" name="Freeform 531">
            <a:extLst>
              <a:ext uri="{FF2B5EF4-FFF2-40B4-BE49-F238E27FC236}">
                <a16:creationId xmlns:a16="http://schemas.microsoft.com/office/drawing/2014/main" id="{71D66D40-1A1F-4E90-B292-2C45893F46A3}"/>
              </a:ext>
            </a:extLst>
          </p:cNvPr>
          <p:cNvSpPr>
            <a:spLocks/>
          </p:cNvSpPr>
          <p:nvPr/>
        </p:nvSpPr>
        <p:spPr bwMode="auto">
          <a:xfrm>
            <a:off x="472946" y="3906355"/>
            <a:ext cx="108340" cy="108340"/>
          </a:xfrm>
          <a:custGeom>
            <a:avLst/>
            <a:gdLst>
              <a:gd name="T0" fmla="*/ 388 w 398"/>
              <a:gd name="T1" fmla="*/ 397 h 397"/>
              <a:gd name="T2" fmla="*/ 388 w 398"/>
              <a:gd name="T3" fmla="*/ 397 h 397"/>
              <a:gd name="T4" fmla="*/ 10 w 398"/>
              <a:gd name="T5" fmla="*/ 397 h 397"/>
              <a:gd name="T6" fmla="*/ 0 w 398"/>
              <a:gd name="T7" fmla="*/ 387 h 397"/>
              <a:gd name="T8" fmla="*/ 0 w 398"/>
              <a:gd name="T9" fmla="*/ 10 h 397"/>
              <a:gd name="T10" fmla="*/ 10 w 398"/>
              <a:gd name="T11" fmla="*/ 0 h 397"/>
              <a:gd name="T12" fmla="*/ 388 w 398"/>
              <a:gd name="T13" fmla="*/ 0 h 397"/>
              <a:gd name="T14" fmla="*/ 398 w 398"/>
              <a:gd name="T15" fmla="*/ 10 h 397"/>
              <a:gd name="T16" fmla="*/ 398 w 398"/>
              <a:gd name="T17" fmla="*/ 309 h 397"/>
              <a:gd name="T18" fmla="*/ 378 w 398"/>
              <a:gd name="T19" fmla="*/ 309 h 397"/>
              <a:gd name="T20" fmla="*/ 378 w 398"/>
              <a:gd name="T21" fmla="*/ 20 h 397"/>
              <a:gd name="T22" fmla="*/ 20 w 398"/>
              <a:gd name="T23" fmla="*/ 20 h 397"/>
              <a:gd name="T24" fmla="*/ 20 w 398"/>
              <a:gd name="T25" fmla="*/ 377 h 397"/>
              <a:gd name="T26" fmla="*/ 388 w 398"/>
              <a:gd name="T27" fmla="*/ 377 h 397"/>
              <a:gd name="T28" fmla="*/ 388 w 398"/>
              <a:gd name="T29" fmla="*/ 397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8" h="397">
                <a:moveTo>
                  <a:pt x="388" y="397"/>
                </a:moveTo>
                <a:lnTo>
                  <a:pt x="388" y="397"/>
                </a:lnTo>
                <a:lnTo>
                  <a:pt x="10" y="397"/>
                </a:lnTo>
                <a:cubicBezTo>
                  <a:pt x="5" y="397"/>
                  <a:pt x="0" y="393"/>
                  <a:pt x="0" y="387"/>
                </a:cubicBezTo>
                <a:lnTo>
                  <a:pt x="0" y="10"/>
                </a:lnTo>
                <a:cubicBezTo>
                  <a:pt x="0" y="4"/>
                  <a:pt x="5" y="0"/>
                  <a:pt x="10" y="0"/>
                </a:cubicBezTo>
                <a:lnTo>
                  <a:pt x="388" y="0"/>
                </a:lnTo>
                <a:cubicBezTo>
                  <a:pt x="393" y="0"/>
                  <a:pt x="398" y="4"/>
                  <a:pt x="398" y="10"/>
                </a:cubicBezTo>
                <a:lnTo>
                  <a:pt x="398" y="309"/>
                </a:lnTo>
                <a:lnTo>
                  <a:pt x="378" y="309"/>
                </a:lnTo>
                <a:lnTo>
                  <a:pt x="378" y="20"/>
                </a:lnTo>
                <a:lnTo>
                  <a:pt x="20" y="20"/>
                </a:lnTo>
                <a:lnTo>
                  <a:pt x="20" y="377"/>
                </a:lnTo>
                <a:lnTo>
                  <a:pt x="388" y="377"/>
                </a:lnTo>
                <a:lnTo>
                  <a:pt x="388" y="397"/>
                </a:ln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264" name="Freeform 532">
            <a:extLst>
              <a:ext uri="{FF2B5EF4-FFF2-40B4-BE49-F238E27FC236}">
                <a16:creationId xmlns:a16="http://schemas.microsoft.com/office/drawing/2014/main" id="{6D345048-24E5-4538-BD0E-6E347D540954}"/>
              </a:ext>
            </a:extLst>
          </p:cNvPr>
          <p:cNvSpPr>
            <a:spLocks/>
          </p:cNvSpPr>
          <p:nvPr/>
        </p:nvSpPr>
        <p:spPr bwMode="auto">
          <a:xfrm>
            <a:off x="576523" y="4009932"/>
            <a:ext cx="108340" cy="109530"/>
          </a:xfrm>
          <a:custGeom>
            <a:avLst/>
            <a:gdLst>
              <a:gd name="T0" fmla="*/ 387 w 397"/>
              <a:gd name="T1" fmla="*/ 398 h 398"/>
              <a:gd name="T2" fmla="*/ 387 w 397"/>
              <a:gd name="T3" fmla="*/ 398 h 398"/>
              <a:gd name="T4" fmla="*/ 10 w 397"/>
              <a:gd name="T5" fmla="*/ 398 h 398"/>
              <a:gd name="T6" fmla="*/ 0 w 397"/>
              <a:gd name="T7" fmla="*/ 388 h 398"/>
              <a:gd name="T8" fmla="*/ 0 w 397"/>
              <a:gd name="T9" fmla="*/ 88 h 398"/>
              <a:gd name="T10" fmla="*/ 20 w 397"/>
              <a:gd name="T11" fmla="*/ 88 h 398"/>
              <a:gd name="T12" fmla="*/ 20 w 397"/>
              <a:gd name="T13" fmla="*/ 378 h 398"/>
              <a:gd name="T14" fmla="*/ 377 w 397"/>
              <a:gd name="T15" fmla="*/ 378 h 398"/>
              <a:gd name="T16" fmla="*/ 377 w 397"/>
              <a:gd name="T17" fmla="*/ 20 h 398"/>
              <a:gd name="T18" fmla="*/ 10 w 397"/>
              <a:gd name="T19" fmla="*/ 20 h 398"/>
              <a:gd name="T20" fmla="*/ 10 w 397"/>
              <a:gd name="T21" fmla="*/ 0 h 398"/>
              <a:gd name="T22" fmla="*/ 387 w 397"/>
              <a:gd name="T23" fmla="*/ 0 h 398"/>
              <a:gd name="T24" fmla="*/ 397 w 397"/>
              <a:gd name="T25" fmla="*/ 10 h 398"/>
              <a:gd name="T26" fmla="*/ 397 w 397"/>
              <a:gd name="T27" fmla="*/ 388 h 398"/>
              <a:gd name="T28" fmla="*/ 387 w 397"/>
              <a:gd name="T29" fmla="*/ 398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7" h="398">
                <a:moveTo>
                  <a:pt x="387" y="398"/>
                </a:moveTo>
                <a:lnTo>
                  <a:pt x="387" y="398"/>
                </a:lnTo>
                <a:lnTo>
                  <a:pt x="10" y="398"/>
                </a:lnTo>
                <a:cubicBezTo>
                  <a:pt x="4" y="398"/>
                  <a:pt x="0" y="393"/>
                  <a:pt x="0" y="388"/>
                </a:cubicBezTo>
                <a:lnTo>
                  <a:pt x="0" y="88"/>
                </a:lnTo>
                <a:lnTo>
                  <a:pt x="20" y="88"/>
                </a:lnTo>
                <a:lnTo>
                  <a:pt x="20" y="378"/>
                </a:lnTo>
                <a:lnTo>
                  <a:pt x="377" y="378"/>
                </a:lnTo>
                <a:lnTo>
                  <a:pt x="377" y="20"/>
                </a:lnTo>
                <a:lnTo>
                  <a:pt x="10" y="20"/>
                </a:lnTo>
                <a:lnTo>
                  <a:pt x="10" y="0"/>
                </a:lnTo>
                <a:lnTo>
                  <a:pt x="387" y="0"/>
                </a:lnTo>
                <a:cubicBezTo>
                  <a:pt x="393" y="0"/>
                  <a:pt x="397" y="5"/>
                  <a:pt x="397" y="10"/>
                </a:cubicBezTo>
                <a:lnTo>
                  <a:pt x="397" y="388"/>
                </a:lnTo>
                <a:cubicBezTo>
                  <a:pt x="397" y="393"/>
                  <a:pt x="393" y="398"/>
                  <a:pt x="387" y="398"/>
                </a:cubicBez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265" name="Freeform 533">
            <a:extLst>
              <a:ext uri="{FF2B5EF4-FFF2-40B4-BE49-F238E27FC236}">
                <a16:creationId xmlns:a16="http://schemas.microsoft.com/office/drawing/2014/main" id="{852F28C9-CBDB-4922-BC74-7EDBC15BA1F8}"/>
              </a:ext>
            </a:extLst>
          </p:cNvPr>
          <p:cNvSpPr>
            <a:spLocks noEditPoints="1"/>
          </p:cNvSpPr>
          <p:nvPr/>
        </p:nvSpPr>
        <p:spPr bwMode="auto">
          <a:xfrm>
            <a:off x="595572" y="4258757"/>
            <a:ext cx="38097" cy="38097"/>
          </a:xfrm>
          <a:custGeom>
            <a:avLst/>
            <a:gdLst>
              <a:gd name="T0" fmla="*/ 69 w 138"/>
              <a:gd name="T1" fmla="*/ 20 h 137"/>
              <a:gd name="T2" fmla="*/ 69 w 138"/>
              <a:gd name="T3" fmla="*/ 20 h 137"/>
              <a:gd name="T4" fmla="*/ 20 w 138"/>
              <a:gd name="T5" fmla="*/ 68 h 137"/>
              <a:gd name="T6" fmla="*/ 69 w 138"/>
              <a:gd name="T7" fmla="*/ 117 h 137"/>
              <a:gd name="T8" fmla="*/ 118 w 138"/>
              <a:gd name="T9" fmla="*/ 68 h 137"/>
              <a:gd name="T10" fmla="*/ 69 w 138"/>
              <a:gd name="T11" fmla="*/ 20 h 137"/>
              <a:gd name="T12" fmla="*/ 69 w 138"/>
              <a:gd name="T13" fmla="*/ 137 h 137"/>
              <a:gd name="T14" fmla="*/ 69 w 138"/>
              <a:gd name="T15" fmla="*/ 137 h 137"/>
              <a:gd name="T16" fmla="*/ 0 w 138"/>
              <a:gd name="T17" fmla="*/ 68 h 137"/>
              <a:gd name="T18" fmla="*/ 69 w 138"/>
              <a:gd name="T19" fmla="*/ 0 h 137"/>
              <a:gd name="T20" fmla="*/ 138 w 138"/>
              <a:gd name="T21" fmla="*/ 68 h 137"/>
              <a:gd name="T22" fmla="*/ 69 w 138"/>
              <a:gd name="T23"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8" h="137">
                <a:moveTo>
                  <a:pt x="69" y="20"/>
                </a:moveTo>
                <a:lnTo>
                  <a:pt x="69" y="20"/>
                </a:lnTo>
                <a:cubicBezTo>
                  <a:pt x="42" y="20"/>
                  <a:pt x="20" y="41"/>
                  <a:pt x="20" y="68"/>
                </a:cubicBezTo>
                <a:cubicBezTo>
                  <a:pt x="20" y="95"/>
                  <a:pt x="42" y="117"/>
                  <a:pt x="69" y="117"/>
                </a:cubicBezTo>
                <a:cubicBezTo>
                  <a:pt x="96" y="117"/>
                  <a:pt x="118" y="95"/>
                  <a:pt x="118" y="68"/>
                </a:cubicBezTo>
                <a:cubicBezTo>
                  <a:pt x="118" y="41"/>
                  <a:pt x="96" y="20"/>
                  <a:pt x="69" y="20"/>
                </a:cubicBezTo>
                <a:close/>
                <a:moveTo>
                  <a:pt x="69" y="137"/>
                </a:moveTo>
                <a:lnTo>
                  <a:pt x="69" y="137"/>
                </a:lnTo>
                <a:cubicBezTo>
                  <a:pt x="31" y="137"/>
                  <a:pt x="0" y="106"/>
                  <a:pt x="0" y="68"/>
                </a:cubicBezTo>
                <a:cubicBezTo>
                  <a:pt x="0" y="30"/>
                  <a:pt x="31" y="0"/>
                  <a:pt x="69" y="0"/>
                </a:cubicBezTo>
                <a:cubicBezTo>
                  <a:pt x="107" y="0"/>
                  <a:pt x="138" y="30"/>
                  <a:pt x="138" y="68"/>
                </a:cubicBezTo>
                <a:cubicBezTo>
                  <a:pt x="138" y="106"/>
                  <a:pt x="107" y="137"/>
                  <a:pt x="69" y="137"/>
                </a:cubicBez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266" name="Freeform 534">
            <a:extLst>
              <a:ext uri="{FF2B5EF4-FFF2-40B4-BE49-F238E27FC236}">
                <a16:creationId xmlns:a16="http://schemas.microsoft.com/office/drawing/2014/main" id="{CBF1E35E-F1BD-44F9-880F-31B1E44BE2E8}"/>
              </a:ext>
            </a:extLst>
          </p:cNvPr>
          <p:cNvSpPr>
            <a:spLocks noEditPoints="1"/>
          </p:cNvSpPr>
          <p:nvPr/>
        </p:nvSpPr>
        <p:spPr bwMode="auto">
          <a:xfrm>
            <a:off x="480089" y="4258757"/>
            <a:ext cx="38097" cy="38097"/>
          </a:xfrm>
          <a:custGeom>
            <a:avLst/>
            <a:gdLst>
              <a:gd name="T0" fmla="*/ 69 w 138"/>
              <a:gd name="T1" fmla="*/ 20 h 137"/>
              <a:gd name="T2" fmla="*/ 69 w 138"/>
              <a:gd name="T3" fmla="*/ 20 h 137"/>
              <a:gd name="T4" fmla="*/ 20 w 138"/>
              <a:gd name="T5" fmla="*/ 68 h 137"/>
              <a:gd name="T6" fmla="*/ 69 w 138"/>
              <a:gd name="T7" fmla="*/ 117 h 137"/>
              <a:gd name="T8" fmla="*/ 118 w 138"/>
              <a:gd name="T9" fmla="*/ 68 h 137"/>
              <a:gd name="T10" fmla="*/ 69 w 138"/>
              <a:gd name="T11" fmla="*/ 20 h 137"/>
              <a:gd name="T12" fmla="*/ 69 w 138"/>
              <a:gd name="T13" fmla="*/ 137 h 137"/>
              <a:gd name="T14" fmla="*/ 69 w 138"/>
              <a:gd name="T15" fmla="*/ 137 h 137"/>
              <a:gd name="T16" fmla="*/ 0 w 138"/>
              <a:gd name="T17" fmla="*/ 68 h 137"/>
              <a:gd name="T18" fmla="*/ 69 w 138"/>
              <a:gd name="T19" fmla="*/ 0 h 137"/>
              <a:gd name="T20" fmla="*/ 138 w 138"/>
              <a:gd name="T21" fmla="*/ 68 h 137"/>
              <a:gd name="T22" fmla="*/ 69 w 138"/>
              <a:gd name="T23"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8" h="137">
                <a:moveTo>
                  <a:pt x="69" y="20"/>
                </a:moveTo>
                <a:lnTo>
                  <a:pt x="69" y="20"/>
                </a:lnTo>
                <a:cubicBezTo>
                  <a:pt x="42" y="20"/>
                  <a:pt x="20" y="41"/>
                  <a:pt x="20" y="68"/>
                </a:cubicBezTo>
                <a:cubicBezTo>
                  <a:pt x="20" y="95"/>
                  <a:pt x="42" y="117"/>
                  <a:pt x="69" y="117"/>
                </a:cubicBezTo>
                <a:cubicBezTo>
                  <a:pt x="96" y="117"/>
                  <a:pt x="118" y="95"/>
                  <a:pt x="118" y="68"/>
                </a:cubicBezTo>
                <a:cubicBezTo>
                  <a:pt x="118" y="41"/>
                  <a:pt x="96" y="20"/>
                  <a:pt x="69" y="20"/>
                </a:cubicBezTo>
                <a:close/>
                <a:moveTo>
                  <a:pt x="69" y="137"/>
                </a:moveTo>
                <a:lnTo>
                  <a:pt x="69" y="137"/>
                </a:lnTo>
                <a:cubicBezTo>
                  <a:pt x="31" y="137"/>
                  <a:pt x="0" y="106"/>
                  <a:pt x="0" y="68"/>
                </a:cubicBezTo>
                <a:cubicBezTo>
                  <a:pt x="0" y="30"/>
                  <a:pt x="31" y="0"/>
                  <a:pt x="69" y="0"/>
                </a:cubicBezTo>
                <a:cubicBezTo>
                  <a:pt x="107" y="0"/>
                  <a:pt x="138" y="30"/>
                  <a:pt x="138" y="68"/>
                </a:cubicBezTo>
                <a:cubicBezTo>
                  <a:pt x="138" y="106"/>
                  <a:pt x="107" y="137"/>
                  <a:pt x="69" y="137"/>
                </a:cubicBez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267" name="Freeform 535">
            <a:extLst>
              <a:ext uri="{FF2B5EF4-FFF2-40B4-BE49-F238E27FC236}">
                <a16:creationId xmlns:a16="http://schemas.microsoft.com/office/drawing/2014/main" id="{FCFF680F-CF48-41B5-A17D-5DC7AB535064}"/>
              </a:ext>
            </a:extLst>
          </p:cNvPr>
          <p:cNvSpPr>
            <a:spLocks/>
          </p:cNvSpPr>
          <p:nvPr/>
        </p:nvSpPr>
        <p:spPr bwMode="auto">
          <a:xfrm>
            <a:off x="553903" y="4261138"/>
            <a:ext cx="5953" cy="32145"/>
          </a:xfrm>
          <a:custGeom>
            <a:avLst/>
            <a:gdLst>
              <a:gd name="T0" fmla="*/ 20 w 20"/>
              <a:gd name="T1" fmla="*/ 117 h 117"/>
              <a:gd name="T2" fmla="*/ 20 w 20"/>
              <a:gd name="T3" fmla="*/ 117 h 117"/>
              <a:gd name="T4" fmla="*/ 0 w 20"/>
              <a:gd name="T5" fmla="*/ 117 h 117"/>
              <a:gd name="T6" fmla="*/ 0 w 20"/>
              <a:gd name="T7" fmla="*/ 0 h 117"/>
              <a:gd name="T8" fmla="*/ 20 w 20"/>
              <a:gd name="T9" fmla="*/ 0 h 117"/>
              <a:gd name="T10" fmla="*/ 20 w 20"/>
              <a:gd name="T11" fmla="*/ 117 h 117"/>
            </a:gdLst>
            <a:ahLst/>
            <a:cxnLst>
              <a:cxn ang="0">
                <a:pos x="T0" y="T1"/>
              </a:cxn>
              <a:cxn ang="0">
                <a:pos x="T2" y="T3"/>
              </a:cxn>
              <a:cxn ang="0">
                <a:pos x="T4" y="T5"/>
              </a:cxn>
              <a:cxn ang="0">
                <a:pos x="T6" y="T7"/>
              </a:cxn>
              <a:cxn ang="0">
                <a:pos x="T8" y="T9"/>
              </a:cxn>
              <a:cxn ang="0">
                <a:pos x="T10" y="T11"/>
              </a:cxn>
            </a:cxnLst>
            <a:rect l="0" t="0" r="r" b="b"/>
            <a:pathLst>
              <a:path w="20" h="117">
                <a:moveTo>
                  <a:pt x="20" y="117"/>
                </a:moveTo>
                <a:lnTo>
                  <a:pt x="20" y="117"/>
                </a:lnTo>
                <a:lnTo>
                  <a:pt x="0" y="117"/>
                </a:lnTo>
                <a:lnTo>
                  <a:pt x="0" y="0"/>
                </a:lnTo>
                <a:lnTo>
                  <a:pt x="20" y="0"/>
                </a:lnTo>
                <a:lnTo>
                  <a:pt x="20" y="117"/>
                </a:ln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268" name="Freeform 536">
            <a:extLst>
              <a:ext uri="{FF2B5EF4-FFF2-40B4-BE49-F238E27FC236}">
                <a16:creationId xmlns:a16="http://schemas.microsoft.com/office/drawing/2014/main" id="{D05A933E-3DBE-45E0-8EB1-EC0D1619F2AF}"/>
              </a:ext>
            </a:extLst>
          </p:cNvPr>
          <p:cNvSpPr>
            <a:spLocks/>
          </p:cNvSpPr>
          <p:nvPr/>
        </p:nvSpPr>
        <p:spPr bwMode="auto">
          <a:xfrm>
            <a:off x="669386" y="4261138"/>
            <a:ext cx="5953" cy="32145"/>
          </a:xfrm>
          <a:custGeom>
            <a:avLst/>
            <a:gdLst>
              <a:gd name="T0" fmla="*/ 20 w 20"/>
              <a:gd name="T1" fmla="*/ 117 h 117"/>
              <a:gd name="T2" fmla="*/ 20 w 20"/>
              <a:gd name="T3" fmla="*/ 117 h 117"/>
              <a:gd name="T4" fmla="*/ 0 w 20"/>
              <a:gd name="T5" fmla="*/ 117 h 117"/>
              <a:gd name="T6" fmla="*/ 0 w 20"/>
              <a:gd name="T7" fmla="*/ 0 h 117"/>
              <a:gd name="T8" fmla="*/ 20 w 20"/>
              <a:gd name="T9" fmla="*/ 0 h 117"/>
              <a:gd name="T10" fmla="*/ 20 w 20"/>
              <a:gd name="T11" fmla="*/ 117 h 117"/>
            </a:gdLst>
            <a:ahLst/>
            <a:cxnLst>
              <a:cxn ang="0">
                <a:pos x="T0" y="T1"/>
              </a:cxn>
              <a:cxn ang="0">
                <a:pos x="T2" y="T3"/>
              </a:cxn>
              <a:cxn ang="0">
                <a:pos x="T4" y="T5"/>
              </a:cxn>
              <a:cxn ang="0">
                <a:pos x="T6" y="T7"/>
              </a:cxn>
              <a:cxn ang="0">
                <a:pos x="T8" y="T9"/>
              </a:cxn>
              <a:cxn ang="0">
                <a:pos x="T10" y="T11"/>
              </a:cxn>
            </a:cxnLst>
            <a:rect l="0" t="0" r="r" b="b"/>
            <a:pathLst>
              <a:path w="20" h="117">
                <a:moveTo>
                  <a:pt x="20" y="117"/>
                </a:moveTo>
                <a:lnTo>
                  <a:pt x="20" y="117"/>
                </a:lnTo>
                <a:lnTo>
                  <a:pt x="0" y="117"/>
                </a:lnTo>
                <a:lnTo>
                  <a:pt x="0" y="0"/>
                </a:lnTo>
                <a:lnTo>
                  <a:pt x="20" y="0"/>
                </a:lnTo>
                <a:lnTo>
                  <a:pt x="20" y="117"/>
                </a:ln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269" name="Freeform 537">
            <a:extLst>
              <a:ext uri="{FF2B5EF4-FFF2-40B4-BE49-F238E27FC236}">
                <a16:creationId xmlns:a16="http://schemas.microsoft.com/office/drawing/2014/main" id="{ABE7EDAB-A5D3-496D-896A-526D52C976B4}"/>
              </a:ext>
            </a:extLst>
          </p:cNvPr>
          <p:cNvSpPr>
            <a:spLocks noEditPoints="1"/>
          </p:cNvSpPr>
          <p:nvPr/>
        </p:nvSpPr>
        <p:spPr bwMode="auto">
          <a:xfrm>
            <a:off x="537236" y="4315903"/>
            <a:ext cx="38097" cy="38097"/>
          </a:xfrm>
          <a:custGeom>
            <a:avLst/>
            <a:gdLst>
              <a:gd name="T0" fmla="*/ 69 w 138"/>
              <a:gd name="T1" fmla="*/ 20 h 137"/>
              <a:gd name="T2" fmla="*/ 69 w 138"/>
              <a:gd name="T3" fmla="*/ 20 h 137"/>
              <a:gd name="T4" fmla="*/ 20 w 138"/>
              <a:gd name="T5" fmla="*/ 68 h 137"/>
              <a:gd name="T6" fmla="*/ 69 w 138"/>
              <a:gd name="T7" fmla="*/ 117 h 137"/>
              <a:gd name="T8" fmla="*/ 118 w 138"/>
              <a:gd name="T9" fmla="*/ 68 h 137"/>
              <a:gd name="T10" fmla="*/ 69 w 138"/>
              <a:gd name="T11" fmla="*/ 20 h 137"/>
              <a:gd name="T12" fmla="*/ 69 w 138"/>
              <a:gd name="T13" fmla="*/ 137 h 137"/>
              <a:gd name="T14" fmla="*/ 69 w 138"/>
              <a:gd name="T15" fmla="*/ 137 h 137"/>
              <a:gd name="T16" fmla="*/ 0 w 138"/>
              <a:gd name="T17" fmla="*/ 68 h 137"/>
              <a:gd name="T18" fmla="*/ 69 w 138"/>
              <a:gd name="T19" fmla="*/ 0 h 137"/>
              <a:gd name="T20" fmla="*/ 138 w 138"/>
              <a:gd name="T21" fmla="*/ 68 h 137"/>
              <a:gd name="T22" fmla="*/ 69 w 138"/>
              <a:gd name="T23"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8" h="137">
                <a:moveTo>
                  <a:pt x="69" y="20"/>
                </a:moveTo>
                <a:lnTo>
                  <a:pt x="69" y="20"/>
                </a:lnTo>
                <a:cubicBezTo>
                  <a:pt x="42" y="20"/>
                  <a:pt x="20" y="42"/>
                  <a:pt x="20" y="68"/>
                </a:cubicBezTo>
                <a:cubicBezTo>
                  <a:pt x="20" y="95"/>
                  <a:pt x="42" y="117"/>
                  <a:pt x="69" y="117"/>
                </a:cubicBezTo>
                <a:cubicBezTo>
                  <a:pt x="96" y="117"/>
                  <a:pt x="118" y="95"/>
                  <a:pt x="118" y="68"/>
                </a:cubicBezTo>
                <a:cubicBezTo>
                  <a:pt x="118" y="42"/>
                  <a:pt x="96" y="20"/>
                  <a:pt x="69" y="20"/>
                </a:cubicBezTo>
                <a:close/>
                <a:moveTo>
                  <a:pt x="69" y="137"/>
                </a:moveTo>
                <a:lnTo>
                  <a:pt x="69" y="137"/>
                </a:lnTo>
                <a:cubicBezTo>
                  <a:pt x="31" y="137"/>
                  <a:pt x="0" y="106"/>
                  <a:pt x="0" y="68"/>
                </a:cubicBezTo>
                <a:cubicBezTo>
                  <a:pt x="0" y="31"/>
                  <a:pt x="31" y="0"/>
                  <a:pt x="69" y="0"/>
                </a:cubicBezTo>
                <a:cubicBezTo>
                  <a:pt x="107" y="0"/>
                  <a:pt x="138" y="31"/>
                  <a:pt x="138" y="68"/>
                </a:cubicBezTo>
                <a:cubicBezTo>
                  <a:pt x="138" y="106"/>
                  <a:pt x="107" y="137"/>
                  <a:pt x="69" y="137"/>
                </a:cubicBez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270" name="Freeform 538">
            <a:extLst>
              <a:ext uri="{FF2B5EF4-FFF2-40B4-BE49-F238E27FC236}">
                <a16:creationId xmlns:a16="http://schemas.microsoft.com/office/drawing/2014/main" id="{C753AD1D-72E0-4010-B7A2-AF646CB6FD71}"/>
              </a:ext>
            </a:extLst>
          </p:cNvPr>
          <p:cNvSpPr>
            <a:spLocks noEditPoints="1"/>
          </p:cNvSpPr>
          <p:nvPr/>
        </p:nvSpPr>
        <p:spPr bwMode="auto">
          <a:xfrm>
            <a:off x="652718" y="4315903"/>
            <a:ext cx="38097" cy="38097"/>
          </a:xfrm>
          <a:custGeom>
            <a:avLst/>
            <a:gdLst>
              <a:gd name="T0" fmla="*/ 69 w 138"/>
              <a:gd name="T1" fmla="*/ 20 h 137"/>
              <a:gd name="T2" fmla="*/ 69 w 138"/>
              <a:gd name="T3" fmla="*/ 20 h 137"/>
              <a:gd name="T4" fmla="*/ 20 w 138"/>
              <a:gd name="T5" fmla="*/ 68 h 137"/>
              <a:gd name="T6" fmla="*/ 69 w 138"/>
              <a:gd name="T7" fmla="*/ 117 h 137"/>
              <a:gd name="T8" fmla="*/ 118 w 138"/>
              <a:gd name="T9" fmla="*/ 68 h 137"/>
              <a:gd name="T10" fmla="*/ 69 w 138"/>
              <a:gd name="T11" fmla="*/ 20 h 137"/>
              <a:gd name="T12" fmla="*/ 69 w 138"/>
              <a:gd name="T13" fmla="*/ 137 h 137"/>
              <a:gd name="T14" fmla="*/ 69 w 138"/>
              <a:gd name="T15" fmla="*/ 137 h 137"/>
              <a:gd name="T16" fmla="*/ 0 w 138"/>
              <a:gd name="T17" fmla="*/ 68 h 137"/>
              <a:gd name="T18" fmla="*/ 69 w 138"/>
              <a:gd name="T19" fmla="*/ 0 h 137"/>
              <a:gd name="T20" fmla="*/ 138 w 138"/>
              <a:gd name="T21" fmla="*/ 68 h 137"/>
              <a:gd name="T22" fmla="*/ 69 w 138"/>
              <a:gd name="T23"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8" h="137">
                <a:moveTo>
                  <a:pt x="69" y="20"/>
                </a:moveTo>
                <a:lnTo>
                  <a:pt x="69" y="20"/>
                </a:lnTo>
                <a:cubicBezTo>
                  <a:pt x="42" y="20"/>
                  <a:pt x="20" y="42"/>
                  <a:pt x="20" y="68"/>
                </a:cubicBezTo>
                <a:cubicBezTo>
                  <a:pt x="20" y="95"/>
                  <a:pt x="42" y="117"/>
                  <a:pt x="69" y="117"/>
                </a:cubicBezTo>
                <a:cubicBezTo>
                  <a:pt x="96" y="117"/>
                  <a:pt x="118" y="95"/>
                  <a:pt x="118" y="68"/>
                </a:cubicBezTo>
                <a:cubicBezTo>
                  <a:pt x="118" y="42"/>
                  <a:pt x="96" y="20"/>
                  <a:pt x="69" y="20"/>
                </a:cubicBezTo>
                <a:close/>
                <a:moveTo>
                  <a:pt x="69" y="137"/>
                </a:moveTo>
                <a:lnTo>
                  <a:pt x="69" y="137"/>
                </a:lnTo>
                <a:cubicBezTo>
                  <a:pt x="31" y="137"/>
                  <a:pt x="0" y="106"/>
                  <a:pt x="0" y="68"/>
                </a:cubicBezTo>
                <a:cubicBezTo>
                  <a:pt x="0" y="31"/>
                  <a:pt x="31" y="0"/>
                  <a:pt x="69" y="0"/>
                </a:cubicBezTo>
                <a:cubicBezTo>
                  <a:pt x="107" y="0"/>
                  <a:pt x="138" y="31"/>
                  <a:pt x="138" y="68"/>
                </a:cubicBezTo>
                <a:cubicBezTo>
                  <a:pt x="138" y="106"/>
                  <a:pt x="107" y="137"/>
                  <a:pt x="69" y="137"/>
                </a:cubicBez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271" name="Freeform 539">
            <a:extLst>
              <a:ext uri="{FF2B5EF4-FFF2-40B4-BE49-F238E27FC236}">
                <a16:creationId xmlns:a16="http://schemas.microsoft.com/office/drawing/2014/main" id="{F8ABA92C-BBC7-4511-A459-FAA253C41A96}"/>
              </a:ext>
            </a:extLst>
          </p:cNvPr>
          <p:cNvSpPr>
            <a:spLocks/>
          </p:cNvSpPr>
          <p:nvPr/>
        </p:nvSpPr>
        <p:spPr bwMode="auto">
          <a:xfrm>
            <a:off x="612240" y="4319474"/>
            <a:ext cx="4762" cy="32145"/>
          </a:xfrm>
          <a:custGeom>
            <a:avLst/>
            <a:gdLst>
              <a:gd name="T0" fmla="*/ 20 w 20"/>
              <a:gd name="T1" fmla="*/ 117 h 117"/>
              <a:gd name="T2" fmla="*/ 20 w 20"/>
              <a:gd name="T3" fmla="*/ 117 h 117"/>
              <a:gd name="T4" fmla="*/ 0 w 20"/>
              <a:gd name="T5" fmla="*/ 117 h 117"/>
              <a:gd name="T6" fmla="*/ 0 w 20"/>
              <a:gd name="T7" fmla="*/ 0 h 117"/>
              <a:gd name="T8" fmla="*/ 20 w 20"/>
              <a:gd name="T9" fmla="*/ 0 h 117"/>
              <a:gd name="T10" fmla="*/ 20 w 20"/>
              <a:gd name="T11" fmla="*/ 117 h 117"/>
            </a:gdLst>
            <a:ahLst/>
            <a:cxnLst>
              <a:cxn ang="0">
                <a:pos x="T0" y="T1"/>
              </a:cxn>
              <a:cxn ang="0">
                <a:pos x="T2" y="T3"/>
              </a:cxn>
              <a:cxn ang="0">
                <a:pos x="T4" y="T5"/>
              </a:cxn>
              <a:cxn ang="0">
                <a:pos x="T6" y="T7"/>
              </a:cxn>
              <a:cxn ang="0">
                <a:pos x="T8" y="T9"/>
              </a:cxn>
              <a:cxn ang="0">
                <a:pos x="T10" y="T11"/>
              </a:cxn>
            </a:cxnLst>
            <a:rect l="0" t="0" r="r" b="b"/>
            <a:pathLst>
              <a:path w="20" h="117">
                <a:moveTo>
                  <a:pt x="20" y="117"/>
                </a:moveTo>
                <a:lnTo>
                  <a:pt x="20" y="117"/>
                </a:lnTo>
                <a:lnTo>
                  <a:pt x="0" y="117"/>
                </a:lnTo>
                <a:lnTo>
                  <a:pt x="0" y="0"/>
                </a:lnTo>
                <a:lnTo>
                  <a:pt x="20" y="0"/>
                </a:lnTo>
                <a:lnTo>
                  <a:pt x="20" y="117"/>
                </a:ln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272" name="Freeform 540">
            <a:extLst>
              <a:ext uri="{FF2B5EF4-FFF2-40B4-BE49-F238E27FC236}">
                <a16:creationId xmlns:a16="http://schemas.microsoft.com/office/drawing/2014/main" id="{CAD5951E-8A1E-4DD7-A12A-5F92D41E0C64}"/>
              </a:ext>
            </a:extLst>
          </p:cNvPr>
          <p:cNvSpPr>
            <a:spLocks/>
          </p:cNvSpPr>
          <p:nvPr/>
        </p:nvSpPr>
        <p:spPr bwMode="auto">
          <a:xfrm>
            <a:off x="496757" y="4319474"/>
            <a:ext cx="4762" cy="32145"/>
          </a:xfrm>
          <a:custGeom>
            <a:avLst/>
            <a:gdLst>
              <a:gd name="T0" fmla="*/ 20 w 20"/>
              <a:gd name="T1" fmla="*/ 117 h 117"/>
              <a:gd name="T2" fmla="*/ 20 w 20"/>
              <a:gd name="T3" fmla="*/ 117 h 117"/>
              <a:gd name="T4" fmla="*/ 0 w 20"/>
              <a:gd name="T5" fmla="*/ 117 h 117"/>
              <a:gd name="T6" fmla="*/ 0 w 20"/>
              <a:gd name="T7" fmla="*/ 0 h 117"/>
              <a:gd name="T8" fmla="*/ 20 w 20"/>
              <a:gd name="T9" fmla="*/ 0 h 117"/>
              <a:gd name="T10" fmla="*/ 20 w 20"/>
              <a:gd name="T11" fmla="*/ 117 h 117"/>
            </a:gdLst>
            <a:ahLst/>
            <a:cxnLst>
              <a:cxn ang="0">
                <a:pos x="T0" y="T1"/>
              </a:cxn>
              <a:cxn ang="0">
                <a:pos x="T2" y="T3"/>
              </a:cxn>
              <a:cxn ang="0">
                <a:pos x="T4" y="T5"/>
              </a:cxn>
              <a:cxn ang="0">
                <a:pos x="T6" y="T7"/>
              </a:cxn>
              <a:cxn ang="0">
                <a:pos x="T8" y="T9"/>
              </a:cxn>
              <a:cxn ang="0">
                <a:pos x="T10" y="T11"/>
              </a:cxn>
            </a:cxnLst>
            <a:rect l="0" t="0" r="r" b="b"/>
            <a:pathLst>
              <a:path w="20" h="117">
                <a:moveTo>
                  <a:pt x="20" y="117"/>
                </a:moveTo>
                <a:lnTo>
                  <a:pt x="20" y="117"/>
                </a:lnTo>
                <a:lnTo>
                  <a:pt x="0" y="117"/>
                </a:lnTo>
                <a:lnTo>
                  <a:pt x="0" y="0"/>
                </a:lnTo>
                <a:lnTo>
                  <a:pt x="20" y="0"/>
                </a:lnTo>
                <a:lnTo>
                  <a:pt x="20" y="117"/>
                </a:ln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273" name="Freeform 541">
            <a:extLst>
              <a:ext uri="{FF2B5EF4-FFF2-40B4-BE49-F238E27FC236}">
                <a16:creationId xmlns:a16="http://schemas.microsoft.com/office/drawing/2014/main" id="{F0B4D82D-BEFC-4D88-A519-5F11EEC73736}"/>
              </a:ext>
            </a:extLst>
          </p:cNvPr>
          <p:cNvSpPr>
            <a:spLocks noEditPoints="1"/>
          </p:cNvSpPr>
          <p:nvPr/>
        </p:nvSpPr>
        <p:spPr bwMode="auto">
          <a:xfrm>
            <a:off x="595572" y="4374239"/>
            <a:ext cx="38097" cy="38097"/>
          </a:xfrm>
          <a:custGeom>
            <a:avLst/>
            <a:gdLst>
              <a:gd name="T0" fmla="*/ 69 w 138"/>
              <a:gd name="T1" fmla="*/ 20 h 137"/>
              <a:gd name="T2" fmla="*/ 69 w 138"/>
              <a:gd name="T3" fmla="*/ 20 h 137"/>
              <a:gd name="T4" fmla="*/ 20 w 138"/>
              <a:gd name="T5" fmla="*/ 69 h 137"/>
              <a:gd name="T6" fmla="*/ 69 w 138"/>
              <a:gd name="T7" fmla="*/ 117 h 137"/>
              <a:gd name="T8" fmla="*/ 118 w 138"/>
              <a:gd name="T9" fmla="*/ 69 h 137"/>
              <a:gd name="T10" fmla="*/ 69 w 138"/>
              <a:gd name="T11" fmla="*/ 20 h 137"/>
              <a:gd name="T12" fmla="*/ 69 w 138"/>
              <a:gd name="T13" fmla="*/ 137 h 137"/>
              <a:gd name="T14" fmla="*/ 69 w 138"/>
              <a:gd name="T15" fmla="*/ 137 h 137"/>
              <a:gd name="T16" fmla="*/ 0 w 138"/>
              <a:gd name="T17" fmla="*/ 69 h 137"/>
              <a:gd name="T18" fmla="*/ 69 w 138"/>
              <a:gd name="T19" fmla="*/ 0 h 137"/>
              <a:gd name="T20" fmla="*/ 138 w 138"/>
              <a:gd name="T21" fmla="*/ 69 h 137"/>
              <a:gd name="T22" fmla="*/ 69 w 138"/>
              <a:gd name="T23"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8" h="137">
                <a:moveTo>
                  <a:pt x="69" y="20"/>
                </a:moveTo>
                <a:lnTo>
                  <a:pt x="69" y="20"/>
                </a:lnTo>
                <a:cubicBezTo>
                  <a:pt x="42" y="20"/>
                  <a:pt x="20" y="42"/>
                  <a:pt x="20" y="69"/>
                </a:cubicBezTo>
                <a:cubicBezTo>
                  <a:pt x="20" y="95"/>
                  <a:pt x="42" y="117"/>
                  <a:pt x="69" y="117"/>
                </a:cubicBezTo>
                <a:cubicBezTo>
                  <a:pt x="96" y="117"/>
                  <a:pt x="118" y="95"/>
                  <a:pt x="118" y="69"/>
                </a:cubicBezTo>
                <a:cubicBezTo>
                  <a:pt x="118" y="42"/>
                  <a:pt x="96" y="20"/>
                  <a:pt x="69" y="20"/>
                </a:cubicBezTo>
                <a:close/>
                <a:moveTo>
                  <a:pt x="69" y="137"/>
                </a:moveTo>
                <a:lnTo>
                  <a:pt x="69" y="137"/>
                </a:lnTo>
                <a:cubicBezTo>
                  <a:pt x="31" y="137"/>
                  <a:pt x="0" y="106"/>
                  <a:pt x="0" y="69"/>
                </a:cubicBezTo>
                <a:cubicBezTo>
                  <a:pt x="0" y="31"/>
                  <a:pt x="31" y="0"/>
                  <a:pt x="69" y="0"/>
                </a:cubicBezTo>
                <a:cubicBezTo>
                  <a:pt x="107" y="0"/>
                  <a:pt x="138" y="31"/>
                  <a:pt x="138" y="69"/>
                </a:cubicBezTo>
                <a:cubicBezTo>
                  <a:pt x="138" y="106"/>
                  <a:pt x="107" y="137"/>
                  <a:pt x="69" y="137"/>
                </a:cubicBez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274" name="Freeform 542">
            <a:extLst>
              <a:ext uri="{FF2B5EF4-FFF2-40B4-BE49-F238E27FC236}">
                <a16:creationId xmlns:a16="http://schemas.microsoft.com/office/drawing/2014/main" id="{988A8A18-B393-497F-A48F-971CAA7AEF69}"/>
              </a:ext>
            </a:extLst>
          </p:cNvPr>
          <p:cNvSpPr>
            <a:spLocks noEditPoints="1"/>
          </p:cNvSpPr>
          <p:nvPr/>
        </p:nvSpPr>
        <p:spPr bwMode="auto">
          <a:xfrm>
            <a:off x="480089" y="4374239"/>
            <a:ext cx="38097" cy="38097"/>
          </a:xfrm>
          <a:custGeom>
            <a:avLst/>
            <a:gdLst>
              <a:gd name="T0" fmla="*/ 69 w 138"/>
              <a:gd name="T1" fmla="*/ 20 h 137"/>
              <a:gd name="T2" fmla="*/ 69 w 138"/>
              <a:gd name="T3" fmla="*/ 20 h 137"/>
              <a:gd name="T4" fmla="*/ 20 w 138"/>
              <a:gd name="T5" fmla="*/ 69 h 137"/>
              <a:gd name="T6" fmla="*/ 69 w 138"/>
              <a:gd name="T7" fmla="*/ 117 h 137"/>
              <a:gd name="T8" fmla="*/ 118 w 138"/>
              <a:gd name="T9" fmla="*/ 69 h 137"/>
              <a:gd name="T10" fmla="*/ 69 w 138"/>
              <a:gd name="T11" fmla="*/ 20 h 137"/>
              <a:gd name="T12" fmla="*/ 69 w 138"/>
              <a:gd name="T13" fmla="*/ 137 h 137"/>
              <a:gd name="T14" fmla="*/ 69 w 138"/>
              <a:gd name="T15" fmla="*/ 137 h 137"/>
              <a:gd name="T16" fmla="*/ 0 w 138"/>
              <a:gd name="T17" fmla="*/ 69 h 137"/>
              <a:gd name="T18" fmla="*/ 69 w 138"/>
              <a:gd name="T19" fmla="*/ 0 h 137"/>
              <a:gd name="T20" fmla="*/ 138 w 138"/>
              <a:gd name="T21" fmla="*/ 69 h 137"/>
              <a:gd name="T22" fmla="*/ 69 w 138"/>
              <a:gd name="T23"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8" h="137">
                <a:moveTo>
                  <a:pt x="69" y="20"/>
                </a:moveTo>
                <a:lnTo>
                  <a:pt x="69" y="20"/>
                </a:lnTo>
                <a:cubicBezTo>
                  <a:pt x="42" y="20"/>
                  <a:pt x="20" y="42"/>
                  <a:pt x="20" y="69"/>
                </a:cubicBezTo>
                <a:cubicBezTo>
                  <a:pt x="20" y="95"/>
                  <a:pt x="42" y="117"/>
                  <a:pt x="69" y="117"/>
                </a:cubicBezTo>
                <a:cubicBezTo>
                  <a:pt x="96" y="117"/>
                  <a:pt x="118" y="95"/>
                  <a:pt x="118" y="69"/>
                </a:cubicBezTo>
                <a:cubicBezTo>
                  <a:pt x="118" y="42"/>
                  <a:pt x="96" y="20"/>
                  <a:pt x="69" y="20"/>
                </a:cubicBezTo>
                <a:close/>
                <a:moveTo>
                  <a:pt x="69" y="137"/>
                </a:moveTo>
                <a:lnTo>
                  <a:pt x="69" y="137"/>
                </a:lnTo>
                <a:cubicBezTo>
                  <a:pt x="31" y="137"/>
                  <a:pt x="0" y="106"/>
                  <a:pt x="0" y="69"/>
                </a:cubicBezTo>
                <a:cubicBezTo>
                  <a:pt x="0" y="31"/>
                  <a:pt x="31" y="0"/>
                  <a:pt x="69" y="0"/>
                </a:cubicBezTo>
                <a:cubicBezTo>
                  <a:pt x="107" y="0"/>
                  <a:pt x="138" y="31"/>
                  <a:pt x="138" y="69"/>
                </a:cubicBezTo>
                <a:cubicBezTo>
                  <a:pt x="138" y="106"/>
                  <a:pt x="107" y="137"/>
                  <a:pt x="69" y="137"/>
                </a:cubicBez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275" name="Freeform 543">
            <a:extLst>
              <a:ext uri="{FF2B5EF4-FFF2-40B4-BE49-F238E27FC236}">
                <a16:creationId xmlns:a16="http://schemas.microsoft.com/office/drawing/2014/main" id="{F17F44A0-DF43-4DD9-9C4E-B54917D01109}"/>
              </a:ext>
            </a:extLst>
          </p:cNvPr>
          <p:cNvSpPr>
            <a:spLocks/>
          </p:cNvSpPr>
          <p:nvPr/>
        </p:nvSpPr>
        <p:spPr bwMode="auto">
          <a:xfrm>
            <a:off x="553903" y="4376621"/>
            <a:ext cx="5953" cy="32145"/>
          </a:xfrm>
          <a:custGeom>
            <a:avLst/>
            <a:gdLst>
              <a:gd name="T0" fmla="*/ 20 w 20"/>
              <a:gd name="T1" fmla="*/ 117 h 117"/>
              <a:gd name="T2" fmla="*/ 20 w 20"/>
              <a:gd name="T3" fmla="*/ 117 h 117"/>
              <a:gd name="T4" fmla="*/ 0 w 20"/>
              <a:gd name="T5" fmla="*/ 117 h 117"/>
              <a:gd name="T6" fmla="*/ 0 w 20"/>
              <a:gd name="T7" fmla="*/ 0 h 117"/>
              <a:gd name="T8" fmla="*/ 20 w 20"/>
              <a:gd name="T9" fmla="*/ 0 h 117"/>
              <a:gd name="T10" fmla="*/ 20 w 20"/>
              <a:gd name="T11" fmla="*/ 117 h 117"/>
            </a:gdLst>
            <a:ahLst/>
            <a:cxnLst>
              <a:cxn ang="0">
                <a:pos x="T0" y="T1"/>
              </a:cxn>
              <a:cxn ang="0">
                <a:pos x="T2" y="T3"/>
              </a:cxn>
              <a:cxn ang="0">
                <a:pos x="T4" y="T5"/>
              </a:cxn>
              <a:cxn ang="0">
                <a:pos x="T6" y="T7"/>
              </a:cxn>
              <a:cxn ang="0">
                <a:pos x="T8" y="T9"/>
              </a:cxn>
              <a:cxn ang="0">
                <a:pos x="T10" y="T11"/>
              </a:cxn>
            </a:cxnLst>
            <a:rect l="0" t="0" r="r" b="b"/>
            <a:pathLst>
              <a:path w="20" h="117">
                <a:moveTo>
                  <a:pt x="20" y="117"/>
                </a:moveTo>
                <a:lnTo>
                  <a:pt x="20" y="117"/>
                </a:lnTo>
                <a:lnTo>
                  <a:pt x="0" y="117"/>
                </a:lnTo>
                <a:lnTo>
                  <a:pt x="0" y="0"/>
                </a:lnTo>
                <a:lnTo>
                  <a:pt x="20" y="0"/>
                </a:lnTo>
                <a:lnTo>
                  <a:pt x="20" y="117"/>
                </a:ln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276" name="Freeform 544">
            <a:extLst>
              <a:ext uri="{FF2B5EF4-FFF2-40B4-BE49-F238E27FC236}">
                <a16:creationId xmlns:a16="http://schemas.microsoft.com/office/drawing/2014/main" id="{27B6C3A9-DAE0-4159-BE45-ACD1D071F717}"/>
              </a:ext>
            </a:extLst>
          </p:cNvPr>
          <p:cNvSpPr>
            <a:spLocks/>
          </p:cNvSpPr>
          <p:nvPr/>
        </p:nvSpPr>
        <p:spPr bwMode="auto">
          <a:xfrm>
            <a:off x="669386" y="4376621"/>
            <a:ext cx="5953" cy="32145"/>
          </a:xfrm>
          <a:custGeom>
            <a:avLst/>
            <a:gdLst>
              <a:gd name="T0" fmla="*/ 20 w 20"/>
              <a:gd name="T1" fmla="*/ 117 h 117"/>
              <a:gd name="T2" fmla="*/ 20 w 20"/>
              <a:gd name="T3" fmla="*/ 117 h 117"/>
              <a:gd name="T4" fmla="*/ 0 w 20"/>
              <a:gd name="T5" fmla="*/ 117 h 117"/>
              <a:gd name="T6" fmla="*/ 0 w 20"/>
              <a:gd name="T7" fmla="*/ 0 h 117"/>
              <a:gd name="T8" fmla="*/ 20 w 20"/>
              <a:gd name="T9" fmla="*/ 0 h 117"/>
              <a:gd name="T10" fmla="*/ 20 w 20"/>
              <a:gd name="T11" fmla="*/ 117 h 117"/>
            </a:gdLst>
            <a:ahLst/>
            <a:cxnLst>
              <a:cxn ang="0">
                <a:pos x="T0" y="T1"/>
              </a:cxn>
              <a:cxn ang="0">
                <a:pos x="T2" y="T3"/>
              </a:cxn>
              <a:cxn ang="0">
                <a:pos x="T4" y="T5"/>
              </a:cxn>
              <a:cxn ang="0">
                <a:pos x="T6" y="T7"/>
              </a:cxn>
              <a:cxn ang="0">
                <a:pos x="T8" y="T9"/>
              </a:cxn>
              <a:cxn ang="0">
                <a:pos x="T10" y="T11"/>
              </a:cxn>
            </a:cxnLst>
            <a:rect l="0" t="0" r="r" b="b"/>
            <a:pathLst>
              <a:path w="20" h="117">
                <a:moveTo>
                  <a:pt x="20" y="117"/>
                </a:moveTo>
                <a:lnTo>
                  <a:pt x="20" y="117"/>
                </a:lnTo>
                <a:lnTo>
                  <a:pt x="0" y="117"/>
                </a:lnTo>
                <a:lnTo>
                  <a:pt x="0" y="0"/>
                </a:lnTo>
                <a:lnTo>
                  <a:pt x="20" y="0"/>
                </a:lnTo>
                <a:lnTo>
                  <a:pt x="20" y="117"/>
                </a:ln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277" name="Freeform 545">
            <a:extLst>
              <a:ext uri="{FF2B5EF4-FFF2-40B4-BE49-F238E27FC236}">
                <a16:creationId xmlns:a16="http://schemas.microsoft.com/office/drawing/2014/main" id="{5C66A9E7-91F0-434B-8A07-63194D7B03C5}"/>
              </a:ext>
            </a:extLst>
          </p:cNvPr>
          <p:cNvSpPr>
            <a:spLocks noEditPoints="1"/>
          </p:cNvSpPr>
          <p:nvPr/>
        </p:nvSpPr>
        <p:spPr bwMode="auto">
          <a:xfrm>
            <a:off x="537236" y="4432576"/>
            <a:ext cx="38097" cy="36908"/>
          </a:xfrm>
          <a:custGeom>
            <a:avLst/>
            <a:gdLst>
              <a:gd name="T0" fmla="*/ 69 w 138"/>
              <a:gd name="T1" fmla="*/ 20 h 137"/>
              <a:gd name="T2" fmla="*/ 69 w 138"/>
              <a:gd name="T3" fmla="*/ 20 h 137"/>
              <a:gd name="T4" fmla="*/ 20 w 138"/>
              <a:gd name="T5" fmla="*/ 68 h 137"/>
              <a:gd name="T6" fmla="*/ 69 w 138"/>
              <a:gd name="T7" fmla="*/ 117 h 137"/>
              <a:gd name="T8" fmla="*/ 118 w 138"/>
              <a:gd name="T9" fmla="*/ 68 h 137"/>
              <a:gd name="T10" fmla="*/ 69 w 138"/>
              <a:gd name="T11" fmla="*/ 20 h 137"/>
              <a:gd name="T12" fmla="*/ 69 w 138"/>
              <a:gd name="T13" fmla="*/ 137 h 137"/>
              <a:gd name="T14" fmla="*/ 69 w 138"/>
              <a:gd name="T15" fmla="*/ 137 h 137"/>
              <a:gd name="T16" fmla="*/ 0 w 138"/>
              <a:gd name="T17" fmla="*/ 68 h 137"/>
              <a:gd name="T18" fmla="*/ 69 w 138"/>
              <a:gd name="T19" fmla="*/ 0 h 137"/>
              <a:gd name="T20" fmla="*/ 138 w 138"/>
              <a:gd name="T21" fmla="*/ 68 h 137"/>
              <a:gd name="T22" fmla="*/ 69 w 138"/>
              <a:gd name="T23"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8" h="137">
                <a:moveTo>
                  <a:pt x="69" y="20"/>
                </a:moveTo>
                <a:lnTo>
                  <a:pt x="69" y="20"/>
                </a:lnTo>
                <a:cubicBezTo>
                  <a:pt x="42" y="20"/>
                  <a:pt x="20" y="41"/>
                  <a:pt x="20" y="68"/>
                </a:cubicBezTo>
                <a:cubicBezTo>
                  <a:pt x="20" y="95"/>
                  <a:pt x="42" y="117"/>
                  <a:pt x="69" y="117"/>
                </a:cubicBezTo>
                <a:cubicBezTo>
                  <a:pt x="96" y="117"/>
                  <a:pt x="118" y="95"/>
                  <a:pt x="118" y="68"/>
                </a:cubicBezTo>
                <a:cubicBezTo>
                  <a:pt x="118" y="41"/>
                  <a:pt x="96" y="20"/>
                  <a:pt x="69" y="20"/>
                </a:cubicBezTo>
                <a:close/>
                <a:moveTo>
                  <a:pt x="69" y="137"/>
                </a:moveTo>
                <a:lnTo>
                  <a:pt x="69" y="137"/>
                </a:lnTo>
                <a:cubicBezTo>
                  <a:pt x="31" y="137"/>
                  <a:pt x="0" y="106"/>
                  <a:pt x="0" y="68"/>
                </a:cubicBezTo>
                <a:cubicBezTo>
                  <a:pt x="0" y="30"/>
                  <a:pt x="31" y="0"/>
                  <a:pt x="69" y="0"/>
                </a:cubicBezTo>
                <a:cubicBezTo>
                  <a:pt x="107" y="0"/>
                  <a:pt x="138" y="30"/>
                  <a:pt x="138" y="68"/>
                </a:cubicBezTo>
                <a:cubicBezTo>
                  <a:pt x="138" y="106"/>
                  <a:pt x="107" y="137"/>
                  <a:pt x="69" y="137"/>
                </a:cubicBez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278" name="Freeform 546">
            <a:extLst>
              <a:ext uri="{FF2B5EF4-FFF2-40B4-BE49-F238E27FC236}">
                <a16:creationId xmlns:a16="http://schemas.microsoft.com/office/drawing/2014/main" id="{D263861C-D67B-4513-875C-68F7477F04BE}"/>
              </a:ext>
            </a:extLst>
          </p:cNvPr>
          <p:cNvSpPr>
            <a:spLocks noEditPoints="1"/>
          </p:cNvSpPr>
          <p:nvPr/>
        </p:nvSpPr>
        <p:spPr bwMode="auto">
          <a:xfrm>
            <a:off x="652718" y="4432576"/>
            <a:ext cx="38097" cy="36908"/>
          </a:xfrm>
          <a:custGeom>
            <a:avLst/>
            <a:gdLst>
              <a:gd name="T0" fmla="*/ 69 w 138"/>
              <a:gd name="T1" fmla="*/ 20 h 137"/>
              <a:gd name="T2" fmla="*/ 69 w 138"/>
              <a:gd name="T3" fmla="*/ 20 h 137"/>
              <a:gd name="T4" fmla="*/ 20 w 138"/>
              <a:gd name="T5" fmla="*/ 68 h 137"/>
              <a:gd name="T6" fmla="*/ 69 w 138"/>
              <a:gd name="T7" fmla="*/ 117 h 137"/>
              <a:gd name="T8" fmla="*/ 118 w 138"/>
              <a:gd name="T9" fmla="*/ 68 h 137"/>
              <a:gd name="T10" fmla="*/ 69 w 138"/>
              <a:gd name="T11" fmla="*/ 20 h 137"/>
              <a:gd name="T12" fmla="*/ 69 w 138"/>
              <a:gd name="T13" fmla="*/ 137 h 137"/>
              <a:gd name="T14" fmla="*/ 69 w 138"/>
              <a:gd name="T15" fmla="*/ 137 h 137"/>
              <a:gd name="T16" fmla="*/ 0 w 138"/>
              <a:gd name="T17" fmla="*/ 68 h 137"/>
              <a:gd name="T18" fmla="*/ 69 w 138"/>
              <a:gd name="T19" fmla="*/ 0 h 137"/>
              <a:gd name="T20" fmla="*/ 138 w 138"/>
              <a:gd name="T21" fmla="*/ 68 h 137"/>
              <a:gd name="T22" fmla="*/ 69 w 138"/>
              <a:gd name="T23"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8" h="137">
                <a:moveTo>
                  <a:pt x="69" y="20"/>
                </a:moveTo>
                <a:lnTo>
                  <a:pt x="69" y="20"/>
                </a:lnTo>
                <a:cubicBezTo>
                  <a:pt x="42" y="20"/>
                  <a:pt x="20" y="41"/>
                  <a:pt x="20" y="68"/>
                </a:cubicBezTo>
                <a:cubicBezTo>
                  <a:pt x="20" y="95"/>
                  <a:pt x="42" y="117"/>
                  <a:pt x="69" y="117"/>
                </a:cubicBezTo>
                <a:cubicBezTo>
                  <a:pt x="96" y="117"/>
                  <a:pt x="118" y="95"/>
                  <a:pt x="118" y="68"/>
                </a:cubicBezTo>
                <a:cubicBezTo>
                  <a:pt x="118" y="41"/>
                  <a:pt x="96" y="20"/>
                  <a:pt x="69" y="20"/>
                </a:cubicBezTo>
                <a:close/>
                <a:moveTo>
                  <a:pt x="69" y="137"/>
                </a:moveTo>
                <a:lnTo>
                  <a:pt x="69" y="137"/>
                </a:lnTo>
                <a:cubicBezTo>
                  <a:pt x="31" y="137"/>
                  <a:pt x="0" y="106"/>
                  <a:pt x="0" y="68"/>
                </a:cubicBezTo>
                <a:cubicBezTo>
                  <a:pt x="0" y="30"/>
                  <a:pt x="31" y="0"/>
                  <a:pt x="69" y="0"/>
                </a:cubicBezTo>
                <a:cubicBezTo>
                  <a:pt x="107" y="0"/>
                  <a:pt x="138" y="30"/>
                  <a:pt x="138" y="68"/>
                </a:cubicBezTo>
                <a:cubicBezTo>
                  <a:pt x="138" y="106"/>
                  <a:pt x="107" y="137"/>
                  <a:pt x="69" y="137"/>
                </a:cubicBez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279" name="Freeform 547">
            <a:extLst>
              <a:ext uri="{FF2B5EF4-FFF2-40B4-BE49-F238E27FC236}">
                <a16:creationId xmlns:a16="http://schemas.microsoft.com/office/drawing/2014/main" id="{C729AF18-68BD-40C4-BA1C-2215038A1943}"/>
              </a:ext>
            </a:extLst>
          </p:cNvPr>
          <p:cNvSpPr>
            <a:spLocks/>
          </p:cNvSpPr>
          <p:nvPr/>
        </p:nvSpPr>
        <p:spPr bwMode="auto">
          <a:xfrm>
            <a:off x="612240" y="4434958"/>
            <a:ext cx="4762" cy="32145"/>
          </a:xfrm>
          <a:custGeom>
            <a:avLst/>
            <a:gdLst>
              <a:gd name="T0" fmla="*/ 20 w 20"/>
              <a:gd name="T1" fmla="*/ 117 h 117"/>
              <a:gd name="T2" fmla="*/ 20 w 20"/>
              <a:gd name="T3" fmla="*/ 117 h 117"/>
              <a:gd name="T4" fmla="*/ 0 w 20"/>
              <a:gd name="T5" fmla="*/ 117 h 117"/>
              <a:gd name="T6" fmla="*/ 0 w 20"/>
              <a:gd name="T7" fmla="*/ 0 h 117"/>
              <a:gd name="T8" fmla="*/ 20 w 20"/>
              <a:gd name="T9" fmla="*/ 0 h 117"/>
              <a:gd name="T10" fmla="*/ 20 w 20"/>
              <a:gd name="T11" fmla="*/ 117 h 117"/>
            </a:gdLst>
            <a:ahLst/>
            <a:cxnLst>
              <a:cxn ang="0">
                <a:pos x="T0" y="T1"/>
              </a:cxn>
              <a:cxn ang="0">
                <a:pos x="T2" y="T3"/>
              </a:cxn>
              <a:cxn ang="0">
                <a:pos x="T4" y="T5"/>
              </a:cxn>
              <a:cxn ang="0">
                <a:pos x="T6" y="T7"/>
              </a:cxn>
              <a:cxn ang="0">
                <a:pos x="T8" y="T9"/>
              </a:cxn>
              <a:cxn ang="0">
                <a:pos x="T10" y="T11"/>
              </a:cxn>
            </a:cxnLst>
            <a:rect l="0" t="0" r="r" b="b"/>
            <a:pathLst>
              <a:path w="20" h="117">
                <a:moveTo>
                  <a:pt x="20" y="117"/>
                </a:moveTo>
                <a:lnTo>
                  <a:pt x="20" y="117"/>
                </a:lnTo>
                <a:lnTo>
                  <a:pt x="0" y="117"/>
                </a:lnTo>
                <a:lnTo>
                  <a:pt x="0" y="0"/>
                </a:lnTo>
                <a:lnTo>
                  <a:pt x="20" y="0"/>
                </a:lnTo>
                <a:lnTo>
                  <a:pt x="20" y="117"/>
                </a:ln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280" name="Freeform 548">
            <a:extLst>
              <a:ext uri="{FF2B5EF4-FFF2-40B4-BE49-F238E27FC236}">
                <a16:creationId xmlns:a16="http://schemas.microsoft.com/office/drawing/2014/main" id="{9D718B8D-1E6F-4B7F-BC4E-E878D5E530C4}"/>
              </a:ext>
            </a:extLst>
          </p:cNvPr>
          <p:cNvSpPr>
            <a:spLocks/>
          </p:cNvSpPr>
          <p:nvPr/>
        </p:nvSpPr>
        <p:spPr bwMode="auto">
          <a:xfrm>
            <a:off x="496757" y="4434958"/>
            <a:ext cx="4762" cy="32145"/>
          </a:xfrm>
          <a:custGeom>
            <a:avLst/>
            <a:gdLst>
              <a:gd name="T0" fmla="*/ 20 w 20"/>
              <a:gd name="T1" fmla="*/ 117 h 117"/>
              <a:gd name="T2" fmla="*/ 20 w 20"/>
              <a:gd name="T3" fmla="*/ 117 h 117"/>
              <a:gd name="T4" fmla="*/ 0 w 20"/>
              <a:gd name="T5" fmla="*/ 117 h 117"/>
              <a:gd name="T6" fmla="*/ 0 w 20"/>
              <a:gd name="T7" fmla="*/ 0 h 117"/>
              <a:gd name="T8" fmla="*/ 20 w 20"/>
              <a:gd name="T9" fmla="*/ 0 h 117"/>
              <a:gd name="T10" fmla="*/ 20 w 20"/>
              <a:gd name="T11" fmla="*/ 117 h 117"/>
            </a:gdLst>
            <a:ahLst/>
            <a:cxnLst>
              <a:cxn ang="0">
                <a:pos x="T0" y="T1"/>
              </a:cxn>
              <a:cxn ang="0">
                <a:pos x="T2" y="T3"/>
              </a:cxn>
              <a:cxn ang="0">
                <a:pos x="T4" y="T5"/>
              </a:cxn>
              <a:cxn ang="0">
                <a:pos x="T6" y="T7"/>
              </a:cxn>
              <a:cxn ang="0">
                <a:pos x="T8" y="T9"/>
              </a:cxn>
              <a:cxn ang="0">
                <a:pos x="T10" y="T11"/>
              </a:cxn>
            </a:cxnLst>
            <a:rect l="0" t="0" r="r" b="b"/>
            <a:pathLst>
              <a:path w="20" h="117">
                <a:moveTo>
                  <a:pt x="20" y="117"/>
                </a:moveTo>
                <a:lnTo>
                  <a:pt x="20" y="117"/>
                </a:lnTo>
                <a:lnTo>
                  <a:pt x="0" y="117"/>
                </a:lnTo>
                <a:lnTo>
                  <a:pt x="0" y="0"/>
                </a:lnTo>
                <a:lnTo>
                  <a:pt x="20" y="0"/>
                </a:lnTo>
                <a:lnTo>
                  <a:pt x="20" y="117"/>
                </a:ln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grpSp>
        <p:nvGrpSpPr>
          <p:cNvPr id="730" name="Group 729">
            <a:extLst>
              <a:ext uri="{FF2B5EF4-FFF2-40B4-BE49-F238E27FC236}">
                <a16:creationId xmlns:a16="http://schemas.microsoft.com/office/drawing/2014/main" id="{FB7771A5-3F32-439E-87E7-8FF0F4AF3A02}"/>
              </a:ext>
            </a:extLst>
          </p:cNvPr>
          <p:cNvGrpSpPr/>
          <p:nvPr/>
        </p:nvGrpSpPr>
        <p:grpSpPr>
          <a:xfrm>
            <a:off x="3898208" y="2234826"/>
            <a:ext cx="1481042" cy="2164415"/>
            <a:chOff x="6562725" y="2979738"/>
            <a:chExt cx="2144713" cy="2886075"/>
          </a:xfrm>
        </p:grpSpPr>
        <p:sp>
          <p:nvSpPr>
            <p:cNvPr id="659" name="Freeform 135">
              <a:extLst>
                <a:ext uri="{FF2B5EF4-FFF2-40B4-BE49-F238E27FC236}">
                  <a16:creationId xmlns:a16="http://schemas.microsoft.com/office/drawing/2014/main" id="{B83D5D8E-8FBB-466F-99D4-4F8CB24F7748}"/>
                </a:ext>
              </a:extLst>
            </p:cNvPr>
            <p:cNvSpPr>
              <a:spLocks/>
            </p:cNvSpPr>
            <p:nvPr/>
          </p:nvSpPr>
          <p:spPr bwMode="auto">
            <a:xfrm>
              <a:off x="6915150" y="3587751"/>
              <a:ext cx="19050" cy="17463"/>
            </a:xfrm>
            <a:custGeom>
              <a:avLst/>
              <a:gdLst>
                <a:gd name="T0" fmla="*/ 49 w 49"/>
                <a:gd name="T1" fmla="*/ 24 h 49"/>
                <a:gd name="T2" fmla="*/ 49 w 49"/>
                <a:gd name="T3" fmla="*/ 24 h 49"/>
                <a:gd name="T4" fmla="*/ 25 w 49"/>
                <a:gd name="T5" fmla="*/ 0 h 49"/>
                <a:gd name="T6" fmla="*/ 0 w 49"/>
                <a:gd name="T7" fmla="*/ 24 h 49"/>
                <a:gd name="T8" fmla="*/ 25 w 49"/>
                <a:gd name="T9" fmla="*/ 49 h 49"/>
                <a:gd name="T10" fmla="*/ 49 w 49"/>
                <a:gd name="T11" fmla="*/ 24 h 49"/>
              </a:gdLst>
              <a:ahLst/>
              <a:cxnLst>
                <a:cxn ang="0">
                  <a:pos x="T0" y="T1"/>
                </a:cxn>
                <a:cxn ang="0">
                  <a:pos x="T2" y="T3"/>
                </a:cxn>
                <a:cxn ang="0">
                  <a:pos x="T4" y="T5"/>
                </a:cxn>
                <a:cxn ang="0">
                  <a:pos x="T6" y="T7"/>
                </a:cxn>
                <a:cxn ang="0">
                  <a:pos x="T8" y="T9"/>
                </a:cxn>
                <a:cxn ang="0">
                  <a:pos x="T10" y="T11"/>
                </a:cxn>
              </a:cxnLst>
              <a:rect l="0" t="0" r="r" b="b"/>
              <a:pathLst>
                <a:path w="49" h="49">
                  <a:moveTo>
                    <a:pt x="49" y="24"/>
                  </a:moveTo>
                  <a:lnTo>
                    <a:pt x="49" y="24"/>
                  </a:lnTo>
                  <a:cubicBezTo>
                    <a:pt x="49" y="11"/>
                    <a:pt x="38" y="0"/>
                    <a:pt x="25" y="0"/>
                  </a:cubicBezTo>
                  <a:cubicBezTo>
                    <a:pt x="11" y="0"/>
                    <a:pt x="0" y="11"/>
                    <a:pt x="0" y="24"/>
                  </a:cubicBezTo>
                  <a:cubicBezTo>
                    <a:pt x="0" y="38"/>
                    <a:pt x="11" y="49"/>
                    <a:pt x="25" y="49"/>
                  </a:cubicBezTo>
                  <a:cubicBezTo>
                    <a:pt x="38" y="49"/>
                    <a:pt x="49" y="38"/>
                    <a:pt x="49" y="24"/>
                  </a:cubicBez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660" name="Freeform 136">
              <a:extLst>
                <a:ext uri="{FF2B5EF4-FFF2-40B4-BE49-F238E27FC236}">
                  <a16:creationId xmlns:a16="http://schemas.microsoft.com/office/drawing/2014/main" id="{B9D2C218-B7BD-4F6E-A2F1-64000EF2B468}"/>
                </a:ext>
              </a:extLst>
            </p:cNvPr>
            <p:cNvSpPr>
              <a:spLocks noEditPoints="1"/>
            </p:cNvSpPr>
            <p:nvPr/>
          </p:nvSpPr>
          <p:spPr bwMode="auto">
            <a:xfrm>
              <a:off x="6767513" y="3429001"/>
              <a:ext cx="314325" cy="315913"/>
            </a:xfrm>
            <a:custGeom>
              <a:avLst/>
              <a:gdLst>
                <a:gd name="T0" fmla="*/ 96 w 861"/>
                <a:gd name="T1" fmla="*/ 23 h 861"/>
                <a:gd name="T2" fmla="*/ 96 w 861"/>
                <a:gd name="T3" fmla="*/ 168 h 861"/>
                <a:gd name="T4" fmla="*/ 96 w 861"/>
                <a:gd name="T5" fmla="*/ 23 h 861"/>
                <a:gd name="T6" fmla="*/ 96 w 861"/>
                <a:gd name="T7" fmla="*/ 191 h 861"/>
                <a:gd name="T8" fmla="*/ 96 w 861"/>
                <a:gd name="T9" fmla="*/ 0 h 861"/>
                <a:gd name="T10" fmla="*/ 96 w 861"/>
                <a:gd name="T11" fmla="*/ 191 h 861"/>
                <a:gd name="T12" fmla="*/ 682 w 861"/>
                <a:gd name="T13" fmla="*/ 442 h 861"/>
                <a:gd name="T14" fmla="*/ 621 w 861"/>
                <a:gd name="T15" fmla="*/ 430 h 861"/>
                <a:gd name="T16" fmla="*/ 682 w 861"/>
                <a:gd name="T17" fmla="*/ 419 h 861"/>
                <a:gd name="T18" fmla="*/ 682 w 861"/>
                <a:gd name="T19" fmla="*/ 107 h 861"/>
                <a:gd name="T20" fmla="*/ 244 w 861"/>
                <a:gd name="T21" fmla="*/ 96 h 861"/>
                <a:gd name="T22" fmla="*/ 682 w 861"/>
                <a:gd name="T23" fmla="*/ 84 h 861"/>
                <a:gd name="T24" fmla="*/ 682 w 861"/>
                <a:gd name="T25" fmla="*/ 442 h 861"/>
                <a:gd name="T26" fmla="*/ 431 w 861"/>
                <a:gd name="T27" fmla="*/ 518 h 861"/>
                <a:gd name="T28" fmla="*/ 419 w 861"/>
                <a:gd name="T29" fmla="*/ 453 h 861"/>
                <a:gd name="T30" fmla="*/ 442 w 861"/>
                <a:gd name="T31" fmla="*/ 453 h 861"/>
                <a:gd name="T32" fmla="*/ 431 w 861"/>
                <a:gd name="T33" fmla="*/ 518 h 861"/>
                <a:gd name="T34" fmla="*/ 431 w 861"/>
                <a:gd name="T35" fmla="*/ 212 h 861"/>
                <a:gd name="T36" fmla="*/ 375 w 861"/>
                <a:gd name="T37" fmla="*/ 335 h 861"/>
                <a:gd name="T38" fmla="*/ 486 w 861"/>
                <a:gd name="T39" fmla="*/ 335 h 861"/>
                <a:gd name="T40" fmla="*/ 431 w 861"/>
                <a:gd name="T41" fmla="*/ 212 h 861"/>
                <a:gd name="T42" fmla="*/ 431 w 861"/>
                <a:gd name="T43" fmla="*/ 347 h 861"/>
                <a:gd name="T44" fmla="*/ 431 w 861"/>
                <a:gd name="T45" fmla="*/ 593 h 861"/>
                <a:gd name="T46" fmla="*/ 431 w 861"/>
                <a:gd name="T47" fmla="*/ 347 h 861"/>
                <a:gd name="T48" fmla="*/ 431 w 861"/>
                <a:gd name="T49" fmla="*/ 616 h 861"/>
                <a:gd name="T50" fmla="*/ 352 w 861"/>
                <a:gd name="T51" fmla="*/ 347 h 861"/>
                <a:gd name="T52" fmla="*/ 431 w 861"/>
                <a:gd name="T53" fmla="*/ 189 h 861"/>
                <a:gd name="T54" fmla="*/ 509 w 861"/>
                <a:gd name="T55" fmla="*/ 347 h 861"/>
                <a:gd name="T56" fmla="*/ 431 w 861"/>
                <a:gd name="T57" fmla="*/ 616 h 861"/>
                <a:gd name="T58" fmla="*/ 606 w 861"/>
                <a:gd name="T59" fmla="*/ 777 h 861"/>
                <a:gd name="T60" fmla="*/ 0 w 861"/>
                <a:gd name="T61" fmla="*/ 598 h 861"/>
                <a:gd name="T62" fmla="*/ 229 w 861"/>
                <a:gd name="T63" fmla="*/ 419 h 861"/>
                <a:gd name="T64" fmla="*/ 229 w 861"/>
                <a:gd name="T65" fmla="*/ 442 h 861"/>
                <a:gd name="T66" fmla="*/ 23 w 861"/>
                <a:gd name="T67" fmla="*/ 598 h 861"/>
                <a:gd name="T68" fmla="*/ 606 w 861"/>
                <a:gd name="T69" fmla="*/ 754 h 861"/>
                <a:gd name="T70" fmla="*/ 606 w 861"/>
                <a:gd name="T71" fmla="*/ 777 h 861"/>
                <a:gd name="T72" fmla="*/ 766 w 861"/>
                <a:gd name="T73" fmla="*/ 694 h 861"/>
                <a:gd name="T74" fmla="*/ 766 w 861"/>
                <a:gd name="T75" fmla="*/ 838 h 861"/>
                <a:gd name="T76" fmla="*/ 766 w 861"/>
                <a:gd name="T77" fmla="*/ 694 h 861"/>
                <a:gd name="T78" fmla="*/ 766 w 861"/>
                <a:gd name="T79" fmla="*/ 861 h 861"/>
                <a:gd name="T80" fmla="*/ 766 w 861"/>
                <a:gd name="T81" fmla="*/ 671 h 861"/>
                <a:gd name="T82" fmla="*/ 766 w 861"/>
                <a:gd name="T83" fmla="*/ 861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61" h="861">
                  <a:moveTo>
                    <a:pt x="96" y="23"/>
                  </a:moveTo>
                  <a:lnTo>
                    <a:pt x="96" y="23"/>
                  </a:lnTo>
                  <a:cubicBezTo>
                    <a:pt x="56" y="23"/>
                    <a:pt x="23" y="56"/>
                    <a:pt x="23" y="96"/>
                  </a:cubicBezTo>
                  <a:cubicBezTo>
                    <a:pt x="23" y="136"/>
                    <a:pt x="56" y="168"/>
                    <a:pt x="96" y="168"/>
                  </a:cubicBezTo>
                  <a:cubicBezTo>
                    <a:pt x="135" y="168"/>
                    <a:pt x="168" y="136"/>
                    <a:pt x="168" y="96"/>
                  </a:cubicBezTo>
                  <a:cubicBezTo>
                    <a:pt x="168" y="56"/>
                    <a:pt x="135" y="23"/>
                    <a:pt x="96" y="23"/>
                  </a:cubicBezTo>
                  <a:close/>
                  <a:moveTo>
                    <a:pt x="96" y="191"/>
                  </a:moveTo>
                  <a:lnTo>
                    <a:pt x="96" y="191"/>
                  </a:lnTo>
                  <a:cubicBezTo>
                    <a:pt x="43" y="191"/>
                    <a:pt x="0" y="148"/>
                    <a:pt x="0" y="96"/>
                  </a:cubicBezTo>
                  <a:cubicBezTo>
                    <a:pt x="0" y="43"/>
                    <a:pt x="43" y="0"/>
                    <a:pt x="96" y="0"/>
                  </a:cubicBezTo>
                  <a:cubicBezTo>
                    <a:pt x="148" y="0"/>
                    <a:pt x="191" y="43"/>
                    <a:pt x="191" y="96"/>
                  </a:cubicBezTo>
                  <a:cubicBezTo>
                    <a:pt x="191" y="148"/>
                    <a:pt x="148" y="191"/>
                    <a:pt x="96" y="191"/>
                  </a:cubicBezTo>
                  <a:close/>
                  <a:moveTo>
                    <a:pt x="682" y="442"/>
                  </a:moveTo>
                  <a:lnTo>
                    <a:pt x="682" y="442"/>
                  </a:lnTo>
                  <a:lnTo>
                    <a:pt x="632" y="442"/>
                  </a:lnTo>
                  <a:cubicBezTo>
                    <a:pt x="626" y="442"/>
                    <a:pt x="621" y="437"/>
                    <a:pt x="621" y="430"/>
                  </a:cubicBezTo>
                  <a:cubicBezTo>
                    <a:pt x="621" y="424"/>
                    <a:pt x="626" y="419"/>
                    <a:pt x="632" y="419"/>
                  </a:cubicBezTo>
                  <a:lnTo>
                    <a:pt x="682" y="419"/>
                  </a:lnTo>
                  <a:cubicBezTo>
                    <a:pt x="768" y="419"/>
                    <a:pt x="838" y="349"/>
                    <a:pt x="838" y="263"/>
                  </a:cubicBezTo>
                  <a:cubicBezTo>
                    <a:pt x="838" y="177"/>
                    <a:pt x="768" y="107"/>
                    <a:pt x="682" y="107"/>
                  </a:cubicBezTo>
                  <a:lnTo>
                    <a:pt x="255" y="107"/>
                  </a:lnTo>
                  <a:cubicBezTo>
                    <a:pt x="249" y="107"/>
                    <a:pt x="244" y="102"/>
                    <a:pt x="244" y="96"/>
                  </a:cubicBezTo>
                  <a:cubicBezTo>
                    <a:pt x="244" y="89"/>
                    <a:pt x="249" y="84"/>
                    <a:pt x="255" y="84"/>
                  </a:cubicBezTo>
                  <a:lnTo>
                    <a:pt x="682" y="84"/>
                  </a:lnTo>
                  <a:cubicBezTo>
                    <a:pt x="781" y="84"/>
                    <a:pt x="861" y="164"/>
                    <a:pt x="861" y="263"/>
                  </a:cubicBezTo>
                  <a:cubicBezTo>
                    <a:pt x="861" y="362"/>
                    <a:pt x="781" y="442"/>
                    <a:pt x="682" y="442"/>
                  </a:cubicBezTo>
                  <a:close/>
                  <a:moveTo>
                    <a:pt x="431" y="518"/>
                  </a:moveTo>
                  <a:lnTo>
                    <a:pt x="431" y="518"/>
                  </a:lnTo>
                  <a:cubicBezTo>
                    <a:pt x="424" y="518"/>
                    <a:pt x="419" y="513"/>
                    <a:pt x="419" y="506"/>
                  </a:cubicBezTo>
                  <a:lnTo>
                    <a:pt x="419" y="453"/>
                  </a:lnTo>
                  <a:cubicBezTo>
                    <a:pt x="419" y="447"/>
                    <a:pt x="424" y="442"/>
                    <a:pt x="431" y="442"/>
                  </a:cubicBezTo>
                  <a:cubicBezTo>
                    <a:pt x="437" y="442"/>
                    <a:pt x="442" y="447"/>
                    <a:pt x="442" y="453"/>
                  </a:cubicBezTo>
                  <a:lnTo>
                    <a:pt x="442" y="506"/>
                  </a:lnTo>
                  <a:cubicBezTo>
                    <a:pt x="442" y="513"/>
                    <a:pt x="437" y="518"/>
                    <a:pt x="431" y="518"/>
                  </a:cubicBezTo>
                  <a:close/>
                  <a:moveTo>
                    <a:pt x="431" y="212"/>
                  </a:moveTo>
                  <a:lnTo>
                    <a:pt x="431" y="212"/>
                  </a:lnTo>
                  <a:cubicBezTo>
                    <a:pt x="400" y="212"/>
                    <a:pt x="375" y="237"/>
                    <a:pt x="375" y="268"/>
                  </a:cubicBezTo>
                  <a:lnTo>
                    <a:pt x="375" y="335"/>
                  </a:lnTo>
                  <a:cubicBezTo>
                    <a:pt x="392" y="328"/>
                    <a:pt x="411" y="324"/>
                    <a:pt x="431" y="324"/>
                  </a:cubicBezTo>
                  <a:cubicBezTo>
                    <a:pt x="450" y="324"/>
                    <a:pt x="469" y="328"/>
                    <a:pt x="486" y="335"/>
                  </a:cubicBezTo>
                  <a:lnTo>
                    <a:pt x="486" y="268"/>
                  </a:lnTo>
                  <a:cubicBezTo>
                    <a:pt x="486" y="237"/>
                    <a:pt x="461" y="212"/>
                    <a:pt x="431" y="212"/>
                  </a:cubicBezTo>
                  <a:close/>
                  <a:moveTo>
                    <a:pt x="431" y="347"/>
                  </a:moveTo>
                  <a:lnTo>
                    <a:pt x="431" y="347"/>
                  </a:lnTo>
                  <a:cubicBezTo>
                    <a:pt x="363" y="347"/>
                    <a:pt x="307" y="402"/>
                    <a:pt x="307" y="470"/>
                  </a:cubicBezTo>
                  <a:cubicBezTo>
                    <a:pt x="307" y="538"/>
                    <a:pt x="363" y="593"/>
                    <a:pt x="431" y="593"/>
                  </a:cubicBezTo>
                  <a:cubicBezTo>
                    <a:pt x="499" y="593"/>
                    <a:pt x="554" y="538"/>
                    <a:pt x="554" y="470"/>
                  </a:cubicBezTo>
                  <a:cubicBezTo>
                    <a:pt x="554" y="402"/>
                    <a:pt x="499" y="347"/>
                    <a:pt x="431" y="347"/>
                  </a:cubicBezTo>
                  <a:close/>
                  <a:moveTo>
                    <a:pt x="431" y="616"/>
                  </a:moveTo>
                  <a:lnTo>
                    <a:pt x="431" y="616"/>
                  </a:lnTo>
                  <a:cubicBezTo>
                    <a:pt x="350" y="616"/>
                    <a:pt x="285" y="551"/>
                    <a:pt x="285" y="470"/>
                  </a:cubicBezTo>
                  <a:cubicBezTo>
                    <a:pt x="285" y="418"/>
                    <a:pt x="312" y="373"/>
                    <a:pt x="352" y="347"/>
                  </a:cubicBezTo>
                  <a:lnTo>
                    <a:pt x="352" y="268"/>
                  </a:lnTo>
                  <a:cubicBezTo>
                    <a:pt x="352" y="224"/>
                    <a:pt x="387" y="189"/>
                    <a:pt x="431" y="189"/>
                  </a:cubicBezTo>
                  <a:cubicBezTo>
                    <a:pt x="474" y="189"/>
                    <a:pt x="509" y="224"/>
                    <a:pt x="509" y="268"/>
                  </a:cubicBezTo>
                  <a:lnTo>
                    <a:pt x="509" y="347"/>
                  </a:lnTo>
                  <a:cubicBezTo>
                    <a:pt x="550" y="373"/>
                    <a:pt x="577" y="418"/>
                    <a:pt x="577" y="470"/>
                  </a:cubicBezTo>
                  <a:cubicBezTo>
                    <a:pt x="577" y="551"/>
                    <a:pt x="511" y="616"/>
                    <a:pt x="431" y="616"/>
                  </a:cubicBezTo>
                  <a:close/>
                  <a:moveTo>
                    <a:pt x="606" y="777"/>
                  </a:moveTo>
                  <a:lnTo>
                    <a:pt x="606" y="777"/>
                  </a:lnTo>
                  <a:lnTo>
                    <a:pt x="179" y="777"/>
                  </a:lnTo>
                  <a:cubicBezTo>
                    <a:pt x="81" y="777"/>
                    <a:pt x="0" y="697"/>
                    <a:pt x="0" y="598"/>
                  </a:cubicBezTo>
                  <a:cubicBezTo>
                    <a:pt x="0" y="500"/>
                    <a:pt x="81" y="419"/>
                    <a:pt x="179" y="419"/>
                  </a:cubicBezTo>
                  <a:lnTo>
                    <a:pt x="229" y="419"/>
                  </a:lnTo>
                  <a:cubicBezTo>
                    <a:pt x="235" y="419"/>
                    <a:pt x="240" y="424"/>
                    <a:pt x="240" y="431"/>
                  </a:cubicBezTo>
                  <a:cubicBezTo>
                    <a:pt x="240" y="437"/>
                    <a:pt x="235" y="442"/>
                    <a:pt x="229" y="442"/>
                  </a:cubicBezTo>
                  <a:lnTo>
                    <a:pt x="179" y="442"/>
                  </a:lnTo>
                  <a:cubicBezTo>
                    <a:pt x="93" y="442"/>
                    <a:pt x="23" y="512"/>
                    <a:pt x="23" y="598"/>
                  </a:cubicBezTo>
                  <a:cubicBezTo>
                    <a:pt x="23" y="684"/>
                    <a:pt x="93" y="754"/>
                    <a:pt x="179" y="754"/>
                  </a:cubicBezTo>
                  <a:lnTo>
                    <a:pt x="606" y="754"/>
                  </a:lnTo>
                  <a:cubicBezTo>
                    <a:pt x="612" y="754"/>
                    <a:pt x="617" y="759"/>
                    <a:pt x="617" y="765"/>
                  </a:cubicBezTo>
                  <a:cubicBezTo>
                    <a:pt x="617" y="772"/>
                    <a:pt x="612" y="777"/>
                    <a:pt x="606" y="777"/>
                  </a:cubicBezTo>
                  <a:close/>
                  <a:moveTo>
                    <a:pt x="766" y="694"/>
                  </a:moveTo>
                  <a:lnTo>
                    <a:pt x="766" y="694"/>
                  </a:lnTo>
                  <a:cubicBezTo>
                    <a:pt x="726" y="694"/>
                    <a:pt x="693" y="726"/>
                    <a:pt x="693" y="766"/>
                  </a:cubicBezTo>
                  <a:cubicBezTo>
                    <a:pt x="693" y="806"/>
                    <a:pt x="726" y="838"/>
                    <a:pt x="766" y="838"/>
                  </a:cubicBezTo>
                  <a:cubicBezTo>
                    <a:pt x="806" y="838"/>
                    <a:pt x="838" y="806"/>
                    <a:pt x="838" y="766"/>
                  </a:cubicBezTo>
                  <a:cubicBezTo>
                    <a:pt x="838" y="726"/>
                    <a:pt x="806" y="694"/>
                    <a:pt x="766" y="694"/>
                  </a:cubicBezTo>
                  <a:close/>
                  <a:moveTo>
                    <a:pt x="766" y="861"/>
                  </a:moveTo>
                  <a:lnTo>
                    <a:pt x="766" y="861"/>
                  </a:lnTo>
                  <a:cubicBezTo>
                    <a:pt x="713" y="861"/>
                    <a:pt x="671" y="818"/>
                    <a:pt x="671" y="766"/>
                  </a:cubicBezTo>
                  <a:cubicBezTo>
                    <a:pt x="671" y="713"/>
                    <a:pt x="713" y="671"/>
                    <a:pt x="766" y="671"/>
                  </a:cubicBezTo>
                  <a:cubicBezTo>
                    <a:pt x="818" y="671"/>
                    <a:pt x="861" y="713"/>
                    <a:pt x="861" y="766"/>
                  </a:cubicBezTo>
                  <a:cubicBezTo>
                    <a:pt x="861" y="818"/>
                    <a:pt x="818" y="861"/>
                    <a:pt x="766" y="861"/>
                  </a:cubicBez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661" name="Freeform 137">
              <a:extLst>
                <a:ext uri="{FF2B5EF4-FFF2-40B4-BE49-F238E27FC236}">
                  <a16:creationId xmlns:a16="http://schemas.microsoft.com/office/drawing/2014/main" id="{B3BDC6DF-E819-4E3B-853B-DACF34C9F1B0}"/>
                </a:ext>
              </a:extLst>
            </p:cNvPr>
            <p:cNvSpPr>
              <a:spLocks/>
            </p:cNvSpPr>
            <p:nvPr/>
          </p:nvSpPr>
          <p:spPr bwMode="auto">
            <a:xfrm>
              <a:off x="6572250" y="3030538"/>
              <a:ext cx="2127250" cy="290513"/>
            </a:xfrm>
            <a:custGeom>
              <a:avLst/>
              <a:gdLst>
                <a:gd name="T0" fmla="*/ 5805 w 5805"/>
                <a:gd name="T1" fmla="*/ 793 h 793"/>
                <a:gd name="T2" fmla="*/ 5805 w 5805"/>
                <a:gd name="T3" fmla="*/ 793 h 793"/>
                <a:gd name="T4" fmla="*/ 0 w 5805"/>
                <a:gd name="T5" fmla="*/ 793 h 793"/>
                <a:gd name="T6" fmla="*/ 0 w 5805"/>
                <a:gd name="T7" fmla="*/ 0 h 793"/>
                <a:gd name="T8" fmla="*/ 5805 w 5805"/>
                <a:gd name="T9" fmla="*/ 0 h 793"/>
                <a:gd name="T10" fmla="*/ 5805 w 5805"/>
                <a:gd name="T11" fmla="*/ 793 h 793"/>
              </a:gdLst>
              <a:ahLst/>
              <a:cxnLst>
                <a:cxn ang="0">
                  <a:pos x="T0" y="T1"/>
                </a:cxn>
                <a:cxn ang="0">
                  <a:pos x="T2" y="T3"/>
                </a:cxn>
                <a:cxn ang="0">
                  <a:pos x="T4" y="T5"/>
                </a:cxn>
                <a:cxn ang="0">
                  <a:pos x="T6" y="T7"/>
                </a:cxn>
                <a:cxn ang="0">
                  <a:pos x="T8" y="T9"/>
                </a:cxn>
                <a:cxn ang="0">
                  <a:pos x="T10" y="T11"/>
                </a:cxn>
              </a:cxnLst>
              <a:rect l="0" t="0" r="r" b="b"/>
              <a:pathLst>
                <a:path w="5805" h="793">
                  <a:moveTo>
                    <a:pt x="5805" y="793"/>
                  </a:moveTo>
                  <a:lnTo>
                    <a:pt x="5805" y="793"/>
                  </a:lnTo>
                  <a:lnTo>
                    <a:pt x="0" y="793"/>
                  </a:lnTo>
                  <a:lnTo>
                    <a:pt x="0" y="0"/>
                  </a:lnTo>
                  <a:lnTo>
                    <a:pt x="5805" y="0"/>
                  </a:lnTo>
                  <a:lnTo>
                    <a:pt x="5805" y="793"/>
                  </a:lnTo>
                  <a:close/>
                </a:path>
              </a:pathLst>
            </a:custGeom>
            <a:solidFill>
              <a:srgbClr val="CCCCCC"/>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662" name="Freeform 138">
              <a:extLst>
                <a:ext uri="{FF2B5EF4-FFF2-40B4-BE49-F238E27FC236}">
                  <a16:creationId xmlns:a16="http://schemas.microsoft.com/office/drawing/2014/main" id="{D13DBE16-494A-4ACC-9D01-2E7E64B42CAB}"/>
                </a:ext>
              </a:extLst>
            </p:cNvPr>
            <p:cNvSpPr>
              <a:spLocks noEditPoints="1"/>
            </p:cNvSpPr>
            <p:nvPr/>
          </p:nvSpPr>
          <p:spPr bwMode="auto">
            <a:xfrm>
              <a:off x="6569075" y="3027363"/>
              <a:ext cx="2132013" cy="296863"/>
            </a:xfrm>
            <a:custGeom>
              <a:avLst/>
              <a:gdLst>
                <a:gd name="T0" fmla="*/ 14 w 5819"/>
                <a:gd name="T1" fmla="*/ 793 h 808"/>
                <a:gd name="T2" fmla="*/ 14 w 5819"/>
                <a:gd name="T3" fmla="*/ 793 h 808"/>
                <a:gd name="T4" fmla="*/ 5805 w 5819"/>
                <a:gd name="T5" fmla="*/ 793 h 808"/>
                <a:gd name="T6" fmla="*/ 5805 w 5819"/>
                <a:gd name="T7" fmla="*/ 15 h 808"/>
                <a:gd name="T8" fmla="*/ 14 w 5819"/>
                <a:gd name="T9" fmla="*/ 15 h 808"/>
                <a:gd name="T10" fmla="*/ 14 w 5819"/>
                <a:gd name="T11" fmla="*/ 793 h 808"/>
                <a:gd name="T12" fmla="*/ 5819 w 5819"/>
                <a:gd name="T13" fmla="*/ 808 h 808"/>
                <a:gd name="T14" fmla="*/ 5819 w 5819"/>
                <a:gd name="T15" fmla="*/ 808 h 808"/>
                <a:gd name="T16" fmla="*/ 0 w 5819"/>
                <a:gd name="T17" fmla="*/ 808 h 808"/>
                <a:gd name="T18" fmla="*/ 0 w 5819"/>
                <a:gd name="T19" fmla="*/ 0 h 808"/>
                <a:gd name="T20" fmla="*/ 5819 w 5819"/>
                <a:gd name="T21" fmla="*/ 0 h 808"/>
                <a:gd name="T22" fmla="*/ 5819 w 5819"/>
                <a:gd name="T23" fmla="*/ 808 h 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19" h="808">
                  <a:moveTo>
                    <a:pt x="14" y="793"/>
                  </a:moveTo>
                  <a:lnTo>
                    <a:pt x="14" y="793"/>
                  </a:lnTo>
                  <a:lnTo>
                    <a:pt x="5805" y="793"/>
                  </a:lnTo>
                  <a:lnTo>
                    <a:pt x="5805" y="15"/>
                  </a:lnTo>
                  <a:lnTo>
                    <a:pt x="14" y="15"/>
                  </a:lnTo>
                  <a:lnTo>
                    <a:pt x="14" y="793"/>
                  </a:lnTo>
                  <a:close/>
                  <a:moveTo>
                    <a:pt x="5819" y="808"/>
                  </a:moveTo>
                  <a:lnTo>
                    <a:pt x="5819" y="808"/>
                  </a:lnTo>
                  <a:lnTo>
                    <a:pt x="0" y="808"/>
                  </a:lnTo>
                  <a:lnTo>
                    <a:pt x="0" y="0"/>
                  </a:lnTo>
                  <a:lnTo>
                    <a:pt x="5819" y="0"/>
                  </a:lnTo>
                  <a:lnTo>
                    <a:pt x="5819" y="808"/>
                  </a:lnTo>
                  <a:close/>
                </a:path>
              </a:pathLst>
            </a:custGeom>
            <a:solidFill>
              <a:srgbClr val="CCCCCC"/>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663" name="Freeform 139">
              <a:extLst>
                <a:ext uri="{FF2B5EF4-FFF2-40B4-BE49-F238E27FC236}">
                  <a16:creationId xmlns:a16="http://schemas.microsoft.com/office/drawing/2014/main" id="{7247C438-9B8F-4975-93CE-563AE184D51C}"/>
                </a:ext>
              </a:extLst>
            </p:cNvPr>
            <p:cNvSpPr>
              <a:spLocks/>
            </p:cNvSpPr>
            <p:nvPr/>
          </p:nvSpPr>
          <p:spPr bwMode="auto">
            <a:xfrm>
              <a:off x="7373938" y="3141663"/>
              <a:ext cx="69850" cy="84138"/>
            </a:xfrm>
            <a:custGeom>
              <a:avLst/>
              <a:gdLst>
                <a:gd name="T0" fmla="*/ 152 w 188"/>
                <a:gd name="T1" fmla="*/ 193 h 231"/>
                <a:gd name="T2" fmla="*/ 152 w 188"/>
                <a:gd name="T3" fmla="*/ 193 h 231"/>
                <a:gd name="T4" fmla="*/ 151 w 188"/>
                <a:gd name="T5" fmla="*/ 193 h 231"/>
                <a:gd name="T6" fmla="*/ 92 w 188"/>
                <a:gd name="T7" fmla="*/ 231 h 231"/>
                <a:gd name="T8" fmla="*/ 0 w 188"/>
                <a:gd name="T9" fmla="*/ 116 h 231"/>
                <a:gd name="T10" fmla="*/ 99 w 188"/>
                <a:gd name="T11" fmla="*/ 0 h 231"/>
                <a:gd name="T12" fmla="*/ 184 w 188"/>
                <a:gd name="T13" fmla="*/ 51 h 231"/>
                <a:gd name="T14" fmla="*/ 150 w 188"/>
                <a:gd name="T15" fmla="*/ 71 h 231"/>
                <a:gd name="T16" fmla="*/ 99 w 188"/>
                <a:gd name="T17" fmla="*/ 38 h 231"/>
                <a:gd name="T18" fmla="*/ 45 w 188"/>
                <a:gd name="T19" fmla="*/ 98 h 231"/>
                <a:gd name="T20" fmla="*/ 45 w 188"/>
                <a:gd name="T21" fmla="*/ 134 h 231"/>
                <a:gd name="T22" fmla="*/ 100 w 188"/>
                <a:gd name="T23" fmla="*/ 194 h 231"/>
                <a:gd name="T24" fmla="*/ 148 w 188"/>
                <a:gd name="T25" fmla="*/ 156 h 231"/>
                <a:gd name="T26" fmla="*/ 148 w 188"/>
                <a:gd name="T27" fmla="*/ 141 h 231"/>
                <a:gd name="T28" fmla="*/ 104 w 188"/>
                <a:gd name="T29" fmla="*/ 141 h 231"/>
                <a:gd name="T30" fmla="*/ 104 w 188"/>
                <a:gd name="T31" fmla="*/ 106 h 231"/>
                <a:gd name="T32" fmla="*/ 188 w 188"/>
                <a:gd name="T33" fmla="*/ 106 h 231"/>
                <a:gd name="T34" fmla="*/ 188 w 188"/>
                <a:gd name="T35" fmla="*/ 227 h 231"/>
                <a:gd name="T36" fmla="*/ 152 w 188"/>
                <a:gd name="T37" fmla="*/ 227 h 231"/>
                <a:gd name="T38" fmla="*/ 152 w 188"/>
                <a:gd name="T39" fmla="*/ 19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8" h="231">
                  <a:moveTo>
                    <a:pt x="152" y="193"/>
                  </a:moveTo>
                  <a:lnTo>
                    <a:pt x="152" y="193"/>
                  </a:lnTo>
                  <a:lnTo>
                    <a:pt x="151" y="193"/>
                  </a:lnTo>
                  <a:cubicBezTo>
                    <a:pt x="147" y="215"/>
                    <a:pt x="126" y="231"/>
                    <a:pt x="92" y="231"/>
                  </a:cubicBezTo>
                  <a:cubicBezTo>
                    <a:pt x="40" y="231"/>
                    <a:pt x="0" y="191"/>
                    <a:pt x="0" y="116"/>
                  </a:cubicBezTo>
                  <a:cubicBezTo>
                    <a:pt x="0" y="41"/>
                    <a:pt x="40" y="0"/>
                    <a:pt x="99" y="0"/>
                  </a:cubicBezTo>
                  <a:cubicBezTo>
                    <a:pt x="139" y="0"/>
                    <a:pt x="168" y="18"/>
                    <a:pt x="184" y="51"/>
                  </a:cubicBezTo>
                  <a:lnTo>
                    <a:pt x="150" y="71"/>
                  </a:lnTo>
                  <a:cubicBezTo>
                    <a:pt x="142" y="52"/>
                    <a:pt x="126" y="38"/>
                    <a:pt x="99" y="38"/>
                  </a:cubicBezTo>
                  <a:cubicBezTo>
                    <a:pt x="66" y="38"/>
                    <a:pt x="45" y="58"/>
                    <a:pt x="45" y="98"/>
                  </a:cubicBezTo>
                  <a:lnTo>
                    <a:pt x="45" y="134"/>
                  </a:lnTo>
                  <a:cubicBezTo>
                    <a:pt x="45" y="173"/>
                    <a:pt x="66" y="194"/>
                    <a:pt x="100" y="194"/>
                  </a:cubicBezTo>
                  <a:cubicBezTo>
                    <a:pt x="126" y="194"/>
                    <a:pt x="148" y="181"/>
                    <a:pt x="148" y="156"/>
                  </a:cubicBezTo>
                  <a:lnTo>
                    <a:pt x="148" y="141"/>
                  </a:lnTo>
                  <a:lnTo>
                    <a:pt x="104" y="141"/>
                  </a:lnTo>
                  <a:lnTo>
                    <a:pt x="104" y="106"/>
                  </a:lnTo>
                  <a:lnTo>
                    <a:pt x="188" y="106"/>
                  </a:lnTo>
                  <a:lnTo>
                    <a:pt x="188" y="227"/>
                  </a:lnTo>
                  <a:lnTo>
                    <a:pt x="152" y="227"/>
                  </a:lnTo>
                  <a:lnTo>
                    <a:pt x="152" y="193"/>
                  </a:lnTo>
                  <a:close/>
                </a:path>
              </a:pathLst>
            </a:custGeom>
            <a:solidFill>
              <a:srgbClr val="FFFFFF"/>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664" name="Freeform 140">
              <a:extLst>
                <a:ext uri="{FF2B5EF4-FFF2-40B4-BE49-F238E27FC236}">
                  <a16:creationId xmlns:a16="http://schemas.microsoft.com/office/drawing/2014/main" id="{F7E672F5-7C7C-4C57-AB5C-582DF1261502}"/>
                </a:ext>
              </a:extLst>
            </p:cNvPr>
            <p:cNvSpPr>
              <a:spLocks noEditPoints="1"/>
            </p:cNvSpPr>
            <p:nvPr/>
          </p:nvSpPr>
          <p:spPr bwMode="auto">
            <a:xfrm>
              <a:off x="7453313" y="3143251"/>
              <a:ext cx="74613" cy="80963"/>
            </a:xfrm>
            <a:custGeom>
              <a:avLst/>
              <a:gdLst>
                <a:gd name="T0" fmla="*/ 101 w 201"/>
                <a:gd name="T1" fmla="*/ 38 h 223"/>
                <a:gd name="T2" fmla="*/ 101 w 201"/>
                <a:gd name="T3" fmla="*/ 38 h 223"/>
                <a:gd name="T4" fmla="*/ 99 w 201"/>
                <a:gd name="T5" fmla="*/ 38 h 223"/>
                <a:gd name="T6" fmla="*/ 71 w 201"/>
                <a:gd name="T7" fmla="*/ 130 h 223"/>
                <a:gd name="T8" fmla="*/ 129 w 201"/>
                <a:gd name="T9" fmla="*/ 130 h 223"/>
                <a:gd name="T10" fmla="*/ 101 w 201"/>
                <a:gd name="T11" fmla="*/ 38 h 223"/>
                <a:gd name="T12" fmla="*/ 158 w 201"/>
                <a:gd name="T13" fmla="*/ 223 h 223"/>
                <a:gd name="T14" fmla="*/ 158 w 201"/>
                <a:gd name="T15" fmla="*/ 223 h 223"/>
                <a:gd name="T16" fmla="*/ 140 w 201"/>
                <a:gd name="T17" fmla="*/ 166 h 223"/>
                <a:gd name="T18" fmla="*/ 60 w 201"/>
                <a:gd name="T19" fmla="*/ 166 h 223"/>
                <a:gd name="T20" fmla="*/ 43 w 201"/>
                <a:gd name="T21" fmla="*/ 223 h 223"/>
                <a:gd name="T22" fmla="*/ 0 w 201"/>
                <a:gd name="T23" fmla="*/ 223 h 223"/>
                <a:gd name="T24" fmla="*/ 75 w 201"/>
                <a:gd name="T25" fmla="*/ 0 h 223"/>
                <a:gd name="T26" fmla="*/ 127 w 201"/>
                <a:gd name="T27" fmla="*/ 0 h 223"/>
                <a:gd name="T28" fmla="*/ 201 w 201"/>
                <a:gd name="T29" fmla="*/ 223 h 223"/>
                <a:gd name="T30" fmla="*/ 158 w 201"/>
                <a:gd name="T31" fmla="*/ 22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1" h="223">
                  <a:moveTo>
                    <a:pt x="101" y="38"/>
                  </a:moveTo>
                  <a:lnTo>
                    <a:pt x="101" y="38"/>
                  </a:lnTo>
                  <a:lnTo>
                    <a:pt x="99" y="38"/>
                  </a:lnTo>
                  <a:lnTo>
                    <a:pt x="71" y="130"/>
                  </a:lnTo>
                  <a:lnTo>
                    <a:pt x="129" y="130"/>
                  </a:lnTo>
                  <a:lnTo>
                    <a:pt x="101" y="38"/>
                  </a:lnTo>
                  <a:close/>
                  <a:moveTo>
                    <a:pt x="158" y="223"/>
                  </a:moveTo>
                  <a:lnTo>
                    <a:pt x="158" y="223"/>
                  </a:lnTo>
                  <a:lnTo>
                    <a:pt x="140" y="166"/>
                  </a:lnTo>
                  <a:lnTo>
                    <a:pt x="60" y="166"/>
                  </a:lnTo>
                  <a:lnTo>
                    <a:pt x="43" y="223"/>
                  </a:lnTo>
                  <a:lnTo>
                    <a:pt x="0" y="223"/>
                  </a:lnTo>
                  <a:lnTo>
                    <a:pt x="75" y="0"/>
                  </a:lnTo>
                  <a:lnTo>
                    <a:pt x="127" y="0"/>
                  </a:lnTo>
                  <a:lnTo>
                    <a:pt x="201" y="223"/>
                  </a:lnTo>
                  <a:lnTo>
                    <a:pt x="158" y="223"/>
                  </a:lnTo>
                  <a:close/>
                </a:path>
              </a:pathLst>
            </a:custGeom>
            <a:solidFill>
              <a:srgbClr val="FFFFFF"/>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665" name="Freeform 141">
              <a:extLst>
                <a:ext uri="{FF2B5EF4-FFF2-40B4-BE49-F238E27FC236}">
                  <a16:creationId xmlns:a16="http://schemas.microsoft.com/office/drawing/2014/main" id="{F2A6AC11-897D-47BA-A814-7CEDCA5FDF79}"/>
                </a:ext>
              </a:extLst>
            </p:cNvPr>
            <p:cNvSpPr>
              <a:spLocks/>
            </p:cNvSpPr>
            <p:nvPr/>
          </p:nvSpPr>
          <p:spPr bwMode="auto">
            <a:xfrm>
              <a:off x="7526338" y="3143251"/>
              <a:ext cx="61913" cy="80963"/>
            </a:xfrm>
            <a:custGeom>
              <a:avLst/>
              <a:gdLst>
                <a:gd name="T0" fmla="*/ 105 w 169"/>
                <a:gd name="T1" fmla="*/ 37 h 223"/>
                <a:gd name="T2" fmla="*/ 105 w 169"/>
                <a:gd name="T3" fmla="*/ 37 h 223"/>
                <a:gd name="T4" fmla="*/ 105 w 169"/>
                <a:gd name="T5" fmla="*/ 223 h 223"/>
                <a:gd name="T6" fmla="*/ 63 w 169"/>
                <a:gd name="T7" fmla="*/ 223 h 223"/>
                <a:gd name="T8" fmla="*/ 63 w 169"/>
                <a:gd name="T9" fmla="*/ 37 h 223"/>
                <a:gd name="T10" fmla="*/ 0 w 169"/>
                <a:gd name="T11" fmla="*/ 37 h 223"/>
                <a:gd name="T12" fmla="*/ 0 w 169"/>
                <a:gd name="T13" fmla="*/ 0 h 223"/>
                <a:gd name="T14" fmla="*/ 169 w 169"/>
                <a:gd name="T15" fmla="*/ 0 h 223"/>
                <a:gd name="T16" fmla="*/ 169 w 169"/>
                <a:gd name="T17" fmla="*/ 37 h 223"/>
                <a:gd name="T18" fmla="*/ 105 w 169"/>
                <a:gd name="T19" fmla="*/ 37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9" h="223">
                  <a:moveTo>
                    <a:pt x="105" y="37"/>
                  </a:moveTo>
                  <a:lnTo>
                    <a:pt x="105" y="37"/>
                  </a:lnTo>
                  <a:lnTo>
                    <a:pt x="105" y="223"/>
                  </a:lnTo>
                  <a:lnTo>
                    <a:pt x="63" y="223"/>
                  </a:lnTo>
                  <a:lnTo>
                    <a:pt x="63" y="37"/>
                  </a:lnTo>
                  <a:lnTo>
                    <a:pt x="0" y="37"/>
                  </a:lnTo>
                  <a:lnTo>
                    <a:pt x="0" y="0"/>
                  </a:lnTo>
                  <a:lnTo>
                    <a:pt x="169" y="0"/>
                  </a:lnTo>
                  <a:lnTo>
                    <a:pt x="169" y="37"/>
                  </a:lnTo>
                  <a:lnTo>
                    <a:pt x="105" y="37"/>
                  </a:lnTo>
                  <a:close/>
                </a:path>
              </a:pathLst>
            </a:custGeom>
            <a:solidFill>
              <a:srgbClr val="FFFFFF"/>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666" name="Freeform 142">
              <a:extLst>
                <a:ext uri="{FF2B5EF4-FFF2-40B4-BE49-F238E27FC236}">
                  <a16:creationId xmlns:a16="http://schemas.microsoft.com/office/drawing/2014/main" id="{22AE913F-B493-496C-A968-81525E78865C}"/>
                </a:ext>
              </a:extLst>
            </p:cNvPr>
            <p:cNvSpPr>
              <a:spLocks/>
            </p:cNvSpPr>
            <p:nvPr/>
          </p:nvSpPr>
          <p:spPr bwMode="auto">
            <a:xfrm>
              <a:off x="7600950" y="3143251"/>
              <a:ext cx="53975" cy="80963"/>
            </a:xfrm>
            <a:custGeom>
              <a:avLst/>
              <a:gdLst>
                <a:gd name="T0" fmla="*/ 0 w 147"/>
                <a:gd name="T1" fmla="*/ 223 h 223"/>
                <a:gd name="T2" fmla="*/ 0 w 147"/>
                <a:gd name="T3" fmla="*/ 223 h 223"/>
                <a:gd name="T4" fmla="*/ 0 w 147"/>
                <a:gd name="T5" fmla="*/ 0 h 223"/>
                <a:gd name="T6" fmla="*/ 147 w 147"/>
                <a:gd name="T7" fmla="*/ 0 h 223"/>
                <a:gd name="T8" fmla="*/ 147 w 147"/>
                <a:gd name="T9" fmla="*/ 37 h 223"/>
                <a:gd name="T10" fmla="*/ 42 w 147"/>
                <a:gd name="T11" fmla="*/ 37 h 223"/>
                <a:gd name="T12" fmla="*/ 42 w 147"/>
                <a:gd name="T13" fmla="*/ 90 h 223"/>
                <a:gd name="T14" fmla="*/ 135 w 147"/>
                <a:gd name="T15" fmla="*/ 90 h 223"/>
                <a:gd name="T16" fmla="*/ 135 w 147"/>
                <a:gd name="T17" fmla="*/ 127 h 223"/>
                <a:gd name="T18" fmla="*/ 42 w 147"/>
                <a:gd name="T19" fmla="*/ 127 h 223"/>
                <a:gd name="T20" fmla="*/ 42 w 147"/>
                <a:gd name="T21" fmla="*/ 186 h 223"/>
                <a:gd name="T22" fmla="*/ 147 w 147"/>
                <a:gd name="T23" fmla="*/ 186 h 223"/>
                <a:gd name="T24" fmla="*/ 147 w 147"/>
                <a:gd name="T25" fmla="*/ 223 h 223"/>
                <a:gd name="T26" fmla="*/ 0 w 147"/>
                <a:gd name="T27" fmla="*/ 22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7" h="223">
                  <a:moveTo>
                    <a:pt x="0" y="223"/>
                  </a:moveTo>
                  <a:lnTo>
                    <a:pt x="0" y="223"/>
                  </a:lnTo>
                  <a:lnTo>
                    <a:pt x="0" y="0"/>
                  </a:lnTo>
                  <a:lnTo>
                    <a:pt x="147" y="0"/>
                  </a:lnTo>
                  <a:lnTo>
                    <a:pt x="147" y="37"/>
                  </a:lnTo>
                  <a:lnTo>
                    <a:pt x="42" y="37"/>
                  </a:lnTo>
                  <a:lnTo>
                    <a:pt x="42" y="90"/>
                  </a:lnTo>
                  <a:lnTo>
                    <a:pt x="135" y="90"/>
                  </a:lnTo>
                  <a:lnTo>
                    <a:pt x="135" y="127"/>
                  </a:lnTo>
                  <a:lnTo>
                    <a:pt x="42" y="127"/>
                  </a:lnTo>
                  <a:lnTo>
                    <a:pt x="42" y="186"/>
                  </a:lnTo>
                  <a:lnTo>
                    <a:pt x="147" y="186"/>
                  </a:lnTo>
                  <a:lnTo>
                    <a:pt x="147" y="223"/>
                  </a:lnTo>
                  <a:lnTo>
                    <a:pt x="0" y="223"/>
                  </a:lnTo>
                  <a:close/>
                </a:path>
              </a:pathLst>
            </a:custGeom>
            <a:solidFill>
              <a:srgbClr val="FFFFFF"/>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667" name="Freeform 143">
              <a:extLst>
                <a:ext uri="{FF2B5EF4-FFF2-40B4-BE49-F238E27FC236}">
                  <a16:creationId xmlns:a16="http://schemas.microsoft.com/office/drawing/2014/main" id="{8D6AFB35-1EB6-4D30-BDAD-BC6D005519CD}"/>
                </a:ext>
              </a:extLst>
            </p:cNvPr>
            <p:cNvSpPr>
              <a:spLocks/>
            </p:cNvSpPr>
            <p:nvPr/>
          </p:nvSpPr>
          <p:spPr bwMode="auto">
            <a:xfrm>
              <a:off x="7664450" y="3143251"/>
              <a:ext cx="104775" cy="80963"/>
            </a:xfrm>
            <a:custGeom>
              <a:avLst/>
              <a:gdLst>
                <a:gd name="T0" fmla="*/ 52 w 287"/>
                <a:gd name="T1" fmla="*/ 223 h 223"/>
                <a:gd name="T2" fmla="*/ 52 w 287"/>
                <a:gd name="T3" fmla="*/ 223 h 223"/>
                <a:gd name="T4" fmla="*/ 0 w 287"/>
                <a:gd name="T5" fmla="*/ 0 h 223"/>
                <a:gd name="T6" fmla="*/ 42 w 287"/>
                <a:gd name="T7" fmla="*/ 0 h 223"/>
                <a:gd name="T8" fmla="*/ 65 w 287"/>
                <a:gd name="T9" fmla="*/ 107 h 223"/>
                <a:gd name="T10" fmla="*/ 78 w 287"/>
                <a:gd name="T11" fmla="*/ 176 h 223"/>
                <a:gd name="T12" fmla="*/ 79 w 287"/>
                <a:gd name="T13" fmla="*/ 176 h 223"/>
                <a:gd name="T14" fmla="*/ 95 w 287"/>
                <a:gd name="T15" fmla="*/ 107 h 223"/>
                <a:gd name="T16" fmla="*/ 121 w 287"/>
                <a:gd name="T17" fmla="*/ 0 h 223"/>
                <a:gd name="T18" fmla="*/ 168 w 287"/>
                <a:gd name="T19" fmla="*/ 0 h 223"/>
                <a:gd name="T20" fmla="*/ 193 w 287"/>
                <a:gd name="T21" fmla="*/ 107 h 223"/>
                <a:gd name="T22" fmla="*/ 209 w 287"/>
                <a:gd name="T23" fmla="*/ 176 h 223"/>
                <a:gd name="T24" fmla="*/ 210 w 287"/>
                <a:gd name="T25" fmla="*/ 176 h 223"/>
                <a:gd name="T26" fmla="*/ 224 w 287"/>
                <a:gd name="T27" fmla="*/ 107 h 223"/>
                <a:gd name="T28" fmla="*/ 247 w 287"/>
                <a:gd name="T29" fmla="*/ 0 h 223"/>
                <a:gd name="T30" fmla="*/ 287 w 287"/>
                <a:gd name="T31" fmla="*/ 0 h 223"/>
                <a:gd name="T32" fmla="*/ 234 w 287"/>
                <a:gd name="T33" fmla="*/ 223 h 223"/>
                <a:gd name="T34" fmla="*/ 186 w 287"/>
                <a:gd name="T35" fmla="*/ 223 h 223"/>
                <a:gd name="T36" fmla="*/ 157 w 287"/>
                <a:gd name="T37" fmla="*/ 105 h 223"/>
                <a:gd name="T38" fmla="*/ 144 w 287"/>
                <a:gd name="T39" fmla="*/ 46 h 223"/>
                <a:gd name="T40" fmla="*/ 143 w 287"/>
                <a:gd name="T41" fmla="*/ 46 h 223"/>
                <a:gd name="T42" fmla="*/ 129 w 287"/>
                <a:gd name="T43" fmla="*/ 105 h 223"/>
                <a:gd name="T44" fmla="*/ 100 w 287"/>
                <a:gd name="T45" fmla="*/ 223 h 223"/>
                <a:gd name="T46" fmla="*/ 52 w 287"/>
                <a:gd name="T47" fmla="*/ 22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7" h="223">
                  <a:moveTo>
                    <a:pt x="52" y="223"/>
                  </a:moveTo>
                  <a:lnTo>
                    <a:pt x="52" y="223"/>
                  </a:lnTo>
                  <a:lnTo>
                    <a:pt x="0" y="0"/>
                  </a:lnTo>
                  <a:lnTo>
                    <a:pt x="42" y="0"/>
                  </a:lnTo>
                  <a:lnTo>
                    <a:pt x="65" y="107"/>
                  </a:lnTo>
                  <a:lnTo>
                    <a:pt x="78" y="176"/>
                  </a:lnTo>
                  <a:lnTo>
                    <a:pt x="79" y="176"/>
                  </a:lnTo>
                  <a:lnTo>
                    <a:pt x="95" y="107"/>
                  </a:lnTo>
                  <a:lnTo>
                    <a:pt x="121" y="0"/>
                  </a:lnTo>
                  <a:lnTo>
                    <a:pt x="168" y="0"/>
                  </a:lnTo>
                  <a:lnTo>
                    <a:pt x="193" y="107"/>
                  </a:lnTo>
                  <a:lnTo>
                    <a:pt x="209" y="176"/>
                  </a:lnTo>
                  <a:lnTo>
                    <a:pt x="210" y="176"/>
                  </a:lnTo>
                  <a:lnTo>
                    <a:pt x="224" y="107"/>
                  </a:lnTo>
                  <a:lnTo>
                    <a:pt x="247" y="0"/>
                  </a:lnTo>
                  <a:lnTo>
                    <a:pt x="287" y="0"/>
                  </a:lnTo>
                  <a:lnTo>
                    <a:pt x="234" y="223"/>
                  </a:lnTo>
                  <a:lnTo>
                    <a:pt x="186" y="223"/>
                  </a:lnTo>
                  <a:lnTo>
                    <a:pt x="157" y="105"/>
                  </a:lnTo>
                  <a:lnTo>
                    <a:pt x="144" y="46"/>
                  </a:lnTo>
                  <a:lnTo>
                    <a:pt x="143" y="46"/>
                  </a:lnTo>
                  <a:lnTo>
                    <a:pt x="129" y="105"/>
                  </a:lnTo>
                  <a:lnTo>
                    <a:pt x="100" y="223"/>
                  </a:lnTo>
                  <a:lnTo>
                    <a:pt x="52" y="223"/>
                  </a:lnTo>
                  <a:close/>
                </a:path>
              </a:pathLst>
            </a:custGeom>
            <a:solidFill>
              <a:srgbClr val="FFFFFF"/>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668" name="Freeform 144">
              <a:extLst>
                <a:ext uri="{FF2B5EF4-FFF2-40B4-BE49-F238E27FC236}">
                  <a16:creationId xmlns:a16="http://schemas.microsoft.com/office/drawing/2014/main" id="{79140079-E996-4DD9-A718-264E5157CEFA}"/>
                </a:ext>
              </a:extLst>
            </p:cNvPr>
            <p:cNvSpPr>
              <a:spLocks noEditPoints="1"/>
            </p:cNvSpPr>
            <p:nvPr/>
          </p:nvSpPr>
          <p:spPr bwMode="auto">
            <a:xfrm>
              <a:off x="7772400" y="3143251"/>
              <a:ext cx="73025" cy="80963"/>
            </a:xfrm>
            <a:custGeom>
              <a:avLst/>
              <a:gdLst>
                <a:gd name="T0" fmla="*/ 100 w 201"/>
                <a:gd name="T1" fmla="*/ 38 h 223"/>
                <a:gd name="T2" fmla="*/ 100 w 201"/>
                <a:gd name="T3" fmla="*/ 38 h 223"/>
                <a:gd name="T4" fmla="*/ 99 w 201"/>
                <a:gd name="T5" fmla="*/ 38 h 223"/>
                <a:gd name="T6" fmla="*/ 70 w 201"/>
                <a:gd name="T7" fmla="*/ 130 h 223"/>
                <a:gd name="T8" fmla="*/ 129 w 201"/>
                <a:gd name="T9" fmla="*/ 130 h 223"/>
                <a:gd name="T10" fmla="*/ 100 w 201"/>
                <a:gd name="T11" fmla="*/ 38 h 223"/>
                <a:gd name="T12" fmla="*/ 157 w 201"/>
                <a:gd name="T13" fmla="*/ 223 h 223"/>
                <a:gd name="T14" fmla="*/ 157 w 201"/>
                <a:gd name="T15" fmla="*/ 223 h 223"/>
                <a:gd name="T16" fmla="*/ 139 w 201"/>
                <a:gd name="T17" fmla="*/ 166 h 223"/>
                <a:gd name="T18" fmla="*/ 60 w 201"/>
                <a:gd name="T19" fmla="*/ 166 h 223"/>
                <a:gd name="T20" fmla="*/ 42 w 201"/>
                <a:gd name="T21" fmla="*/ 223 h 223"/>
                <a:gd name="T22" fmla="*/ 0 w 201"/>
                <a:gd name="T23" fmla="*/ 223 h 223"/>
                <a:gd name="T24" fmla="*/ 74 w 201"/>
                <a:gd name="T25" fmla="*/ 0 h 223"/>
                <a:gd name="T26" fmla="*/ 127 w 201"/>
                <a:gd name="T27" fmla="*/ 0 h 223"/>
                <a:gd name="T28" fmla="*/ 201 w 201"/>
                <a:gd name="T29" fmla="*/ 223 h 223"/>
                <a:gd name="T30" fmla="*/ 157 w 201"/>
                <a:gd name="T31" fmla="*/ 22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1" h="223">
                  <a:moveTo>
                    <a:pt x="100" y="38"/>
                  </a:moveTo>
                  <a:lnTo>
                    <a:pt x="100" y="38"/>
                  </a:lnTo>
                  <a:lnTo>
                    <a:pt x="99" y="38"/>
                  </a:lnTo>
                  <a:lnTo>
                    <a:pt x="70" y="130"/>
                  </a:lnTo>
                  <a:lnTo>
                    <a:pt x="129" y="130"/>
                  </a:lnTo>
                  <a:lnTo>
                    <a:pt x="100" y="38"/>
                  </a:lnTo>
                  <a:close/>
                  <a:moveTo>
                    <a:pt x="157" y="223"/>
                  </a:moveTo>
                  <a:lnTo>
                    <a:pt x="157" y="223"/>
                  </a:lnTo>
                  <a:lnTo>
                    <a:pt x="139" y="166"/>
                  </a:lnTo>
                  <a:lnTo>
                    <a:pt x="60" y="166"/>
                  </a:lnTo>
                  <a:lnTo>
                    <a:pt x="42" y="223"/>
                  </a:lnTo>
                  <a:lnTo>
                    <a:pt x="0" y="223"/>
                  </a:lnTo>
                  <a:lnTo>
                    <a:pt x="74" y="0"/>
                  </a:lnTo>
                  <a:lnTo>
                    <a:pt x="127" y="0"/>
                  </a:lnTo>
                  <a:lnTo>
                    <a:pt x="201" y="223"/>
                  </a:lnTo>
                  <a:lnTo>
                    <a:pt x="157" y="223"/>
                  </a:lnTo>
                  <a:close/>
                </a:path>
              </a:pathLst>
            </a:custGeom>
            <a:solidFill>
              <a:srgbClr val="FFFFFF"/>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669" name="Freeform 145">
              <a:extLst>
                <a:ext uri="{FF2B5EF4-FFF2-40B4-BE49-F238E27FC236}">
                  <a16:creationId xmlns:a16="http://schemas.microsoft.com/office/drawing/2014/main" id="{DCAF0848-2B8B-456A-97FA-64AE859AFBB5}"/>
                </a:ext>
              </a:extLst>
            </p:cNvPr>
            <p:cNvSpPr>
              <a:spLocks/>
            </p:cNvSpPr>
            <p:nvPr/>
          </p:nvSpPr>
          <p:spPr bwMode="auto">
            <a:xfrm>
              <a:off x="7842250" y="3143251"/>
              <a:ext cx="71438" cy="80963"/>
            </a:xfrm>
            <a:custGeom>
              <a:avLst/>
              <a:gdLst>
                <a:gd name="T0" fmla="*/ 76 w 196"/>
                <a:gd name="T1" fmla="*/ 223 h 223"/>
                <a:gd name="T2" fmla="*/ 76 w 196"/>
                <a:gd name="T3" fmla="*/ 223 h 223"/>
                <a:gd name="T4" fmla="*/ 76 w 196"/>
                <a:gd name="T5" fmla="*/ 136 h 223"/>
                <a:gd name="T6" fmla="*/ 0 w 196"/>
                <a:gd name="T7" fmla="*/ 0 h 223"/>
                <a:gd name="T8" fmla="*/ 47 w 196"/>
                <a:gd name="T9" fmla="*/ 0 h 223"/>
                <a:gd name="T10" fmla="*/ 99 w 196"/>
                <a:gd name="T11" fmla="*/ 94 h 223"/>
                <a:gd name="T12" fmla="*/ 100 w 196"/>
                <a:gd name="T13" fmla="*/ 94 h 223"/>
                <a:gd name="T14" fmla="*/ 150 w 196"/>
                <a:gd name="T15" fmla="*/ 0 h 223"/>
                <a:gd name="T16" fmla="*/ 196 w 196"/>
                <a:gd name="T17" fmla="*/ 0 h 223"/>
                <a:gd name="T18" fmla="*/ 119 w 196"/>
                <a:gd name="T19" fmla="*/ 135 h 223"/>
                <a:gd name="T20" fmla="*/ 119 w 196"/>
                <a:gd name="T21" fmla="*/ 223 h 223"/>
                <a:gd name="T22" fmla="*/ 76 w 196"/>
                <a:gd name="T23" fmla="*/ 22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6" h="223">
                  <a:moveTo>
                    <a:pt x="76" y="223"/>
                  </a:moveTo>
                  <a:lnTo>
                    <a:pt x="76" y="223"/>
                  </a:lnTo>
                  <a:lnTo>
                    <a:pt x="76" y="136"/>
                  </a:lnTo>
                  <a:lnTo>
                    <a:pt x="0" y="0"/>
                  </a:lnTo>
                  <a:lnTo>
                    <a:pt x="47" y="0"/>
                  </a:lnTo>
                  <a:lnTo>
                    <a:pt x="99" y="94"/>
                  </a:lnTo>
                  <a:lnTo>
                    <a:pt x="100" y="94"/>
                  </a:lnTo>
                  <a:lnTo>
                    <a:pt x="150" y="0"/>
                  </a:lnTo>
                  <a:lnTo>
                    <a:pt x="196" y="0"/>
                  </a:lnTo>
                  <a:lnTo>
                    <a:pt x="119" y="135"/>
                  </a:lnTo>
                  <a:lnTo>
                    <a:pt x="119" y="223"/>
                  </a:lnTo>
                  <a:lnTo>
                    <a:pt x="76" y="223"/>
                  </a:lnTo>
                  <a:close/>
                </a:path>
              </a:pathLst>
            </a:custGeom>
            <a:solidFill>
              <a:srgbClr val="FFFFFF"/>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670" name="Freeform 146">
              <a:extLst>
                <a:ext uri="{FF2B5EF4-FFF2-40B4-BE49-F238E27FC236}">
                  <a16:creationId xmlns:a16="http://schemas.microsoft.com/office/drawing/2014/main" id="{B61BB471-DFE5-4CA5-9E42-3163411BC42E}"/>
                </a:ext>
              </a:extLst>
            </p:cNvPr>
            <p:cNvSpPr>
              <a:spLocks/>
            </p:cNvSpPr>
            <p:nvPr/>
          </p:nvSpPr>
          <p:spPr bwMode="auto">
            <a:xfrm>
              <a:off x="7267575" y="3478213"/>
              <a:ext cx="57150" cy="85725"/>
            </a:xfrm>
            <a:custGeom>
              <a:avLst/>
              <a:gdLst>
                <a:gd name="T0" fmla="*/ 0 w 158"/>
                <a:gd name="T1" fmla="*/ 193 h 231"/>
                <a:gd name="T2" fmla="*/ 0 w 158"/>
                <a:gd name="T3" fmla="*/ 193 h 231"/>
                <a:gd name="T4" fmla="*/ 22 w 158"/>
                <a:gd name="T5" fmla="*/ 173 h 231"/>
                <a:gd name="T6" fmla="*/ 81 w 158"/>
                <a:gd name="T7" fmla="*/ 204 h 231"/>
                <a:gd name="T8" fmla="*/ 128 w 158"/>
                <a:gd name="T9" fmla="*/ 165 h 231"/>
                <a:gd name="T10" fmla="*/ 89 w 158"/>
                <a:gd name="T11" fmla="*/ 129 h 231"/>
                <a:gd name="T12" fmla="*/ 70 w 158"/>
                <a:gd name="T13" fmla="*/ 125 h 231"/>
                <a:gd name="T14" fmla="*/ 6 w 158"/>
                <a:gd name="T15" fmla="*/ 63 h 231"/>
                <a:gd name="T16" fmla="*/ 82 w 158"/>
                <a:gd name="T17" fmla="*/ 0 h 231"/>
                <a:gd name="T18" fmla="*/ 157 w 158"/>
                <a:gd name="T19" fmla="*/ 36 h 231"/>
                <a:gd name="T20" fmla="*/ 134 w 158"/>
                <a:gd name="T21" fmla="*/ 54 h 231"/>
                <a:gd name="T22" fmla="*/ 81 w 158"/>
                <a:gd name="T23" fmla="*/ 28 h 231"/>
                <a:gd name="T24" fmla="*/ 37 w 158"/>
                <a:gd name="T25" fmla="*/ 61 h 231"/>
                <a:gd name="T26" fmla="*/ 76 w 158"/>
                <a:gd name="T27" fmla="*/ 96 h 231"/>
                <a:gd name="T28" fmla="*/ 95 w 158"/>
                <a:gd name="T29" fmla="*/ 100 h 231"/>
                <a:gd name="T30" fmla="*/ 158 w 158"/>
                <a:gd name="T31" fmla="*/ 163 h 231"/>
                <a:gd name="T32" fmla="*/ 80 w 158"/>
                <a:gd name="T33" fmla="*/ 231 h 231"/>
                <a:gd name="T34" fmla="*/ 0 w 158"/>
                <a:gd name="T35" fmla="*/ 19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8" h="231">
                  <a:moveTo>
                    <a:pt x="0" y="193"/>
                  </a:moveTo>
                  <a:lnTo>
                    <a:pt x="0" y="193"/>
                  </a:lnTo>
                  <a:lnTo>
                    <a:pt x="22" y="173"/>
                  </a:lnTo>
                  <a:cubicBezTo>
                    <a:pt x="37" y="193"/>
                    <a:pt x="56" y="204"/>
                    <a:pt x="81" y="204"/>
                  </a:cubicBezTo>
                  <a:cubicBezTo>
                    <a:pt x="111" y="204"/>
                    <a:pt x="128" y="189"/>
                    <a:pt x="128" y="165"/>
                  </a:cubicBezTo>
                  <a:cubicBezTo>
                    <a:pt x="128" y="145"/>
                    <a:pt x="117" y="135"/>
                    <a:pt x="89" y="129"/>
                  </a:cubicBezTo>
                  <a:lnTo>
                    <a:pt x="70" y="125"/>
                  </a:lnTo>
                  <a:cubicBezTo>
                    <a:pt x="29" y="117"/>
                    <a:pt x="6" y="98"/>
                    <a:pt x="6" y="63"/>
                  </a:cubicBezTo>
                  <a:cubicBezTo>
                    <a:pt x="6" y="23"/>
                    <a:pt x="37" y="0"/>
                    <a:pt x="82" y="0"/>
                  </a:cubicBezTo>
                  <a:cubicBezTo>
                    <a:pt x="116" y="0"/>
                    <a:pt x="140" y="13"/>
                    <a:pt x="157" y="36"/>
                  </a:cubicBezTo>
                  <a:lnTo>
                    <a:pt x="134" y="54"/>
                  </a:lnTo>
                  <a:cubicBezTo>
                    <a:pt x="122" y="38"/>
                    <a:pt x="106" y="28"/>
                    <a:pt x="81" y="28"/>
                  </a:cubicBezTo>
                  <a:cubicBezTo>
                    <a:pt x="53" y="28"/>
                    <a:pt x="37" y="39"/>
                    <a:pt x="37" y="61"/>
                  </a:cubicBezTo>
                  <a:cubicBezTo>
                    <a:pt x="37" y="81"/>
                    <a:pt x="50" y="90"/>
                    <a:pt x="76" y="96"/>
                  </a:cubicBezTo>
                  <a:lnTo>
                    <a:pt x="95" y="100"/>
                  </a:lnTo>
                  <a:cubicBezTo>
                    <a:pt x="139" y="109"/>
                    <a:pt x="158" y="129"/>
                    <a:pt x="158" y="163"/>
                  </a:cubicBezTo>
                  <a:cubicBezTo>
                    <a:pt x="158" y="205"/>
                    <a:pt x="129" y="231"/>
                    <a:pt x="80" y="231"/>
                  </a:cubicBezTo>
                  <a:cubicBezTo>
                    <a:pt x="43" y="231"/>
                    <a:pt x="18" y="217"/>
                    <a:pt x="0" y="193"/>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671" name="Freeform 147">
              <a:extLst>
                <a:ext uri="{FF2B5EF4-FFF2-40B4-BE49-F238E27FC236}">
                  <a16:creationId xmlns:a16="http://schemas.microsoft.com/office/drawing/2014/main" id="{71CA151C-6B6B-49CB-8D03-B8CFC6D80DEC}"/>
                </a:ext>
              </a:extLst>
            </p:cNvPr>
            <p:cNvSpPr>
              <a:spLocks noEditPoints="1"/>
            </p:cNvSpPr>
            <p:nvPr/>
          </p:nvSpPr>
          <p:spPr bwMode="auto">
            <a:xfrm>
              <a:off x="7339013" y="3475038"/>
              <a:ext cx="14288" cy="87313"/>
            </a:xfrm>
            <a:custGeom>
              <a:avLst/>
              <a:gdLst>
                <a:gd name="T0" fmla="*/ 3 w 36"/>
                <a:gd name="T1" fmla="*/ 72 h 238"/>
                <a:gd name="T2" fmla="*/ 3 w 36"/>
                <a:gd name="T3" fmla="*/ 72 h 238"/>
                <a:gd name="T4" fmla="*/ 33 w 36"/>
                <a:gd name="T5" fmla="*/ 72 h 238"/>
                <a:gd name="T6" fmla="*/ 33 w 36"/>
                <a:gd name="T7" fmla="*/ 238 h 238"/>
                <a:gd name="T8" fmla="*/ 3 w 36"/>
                <a:gd name="T9" fmla="*/ 238 h 238"/>
                <a:gd name="T10" fmla="*/ 3 w 36"/>
                <a:gd name="T11" fmla="*/ 72 h 238"/>
                <a:gd name="T12" fmla="*/ 0 w 36"/>
                <a:gd name="T13" fmla="*/ 21 h 238"/>
                <a:gd name="T14" fmla="*/ 0 w 36"/>
                <a:gd name="T15" fmla="*/ 21 h 238"/>
                <a:gd name="T16" fmla="*/ 0 w 36"/>
                <a:gd name="T17" fmla="*/ 16 h 238"/>
                <a:gd name="T18" fmla="*/ 18 w 36"/>
                <a:gd name="T19" fmla="*/ 0 h 238"/>
                <a:gd name="T20" fmla="*/ 36 w 36"/>
                <a:gd name="T21" fmla="*/ 16 h 238"/>
                <a:gd name="T22" fmla="*/ 36 w 36"/>
                <a:gd name="T23" fmla="*/ 21 h 238"/>
                <a:gd name="T24" fmla="*/ 18 w 36"/>
                <a:gd name="T25" fmla="*/ 37 h 238"/>
                <a:gd name="T26" fmla="*/ 0 w 36"/>
                <a:gd name="T27" fmla="*/ 21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238">
                  <a:moveTo>
                    <a:pt x="3" y="72"/>
                  </a:moveTo>
                  <a:lnTo>
                    <a:pt x="3" y="72"/>
                  </a:lnTo>
                  <a:lnTo>
                    <a:pt x="33" y="72"/>
                  </a:lnTo>
                  <a:lnTo>
                    <a:pt x="33" y="238"/>
                  </a:lnTo>
                  <a:lnTo>
                    <a:pt x="3" y="238"/>
                  </a:lnTo>
                  <a:lnTo>
                    <a:pt x="3" y="72"/>
                  </a:lnTo>
                  <a:close/>
                  <a:moveTo>
                    <a:pt x="0" y="21"/>
                  </a:moveTo>
                  <a:lnTo>
                    <a:pt x="0" y="21"/>
                  </a:lnTo>
                  <a:lnTo>
                    <a:pt x="0" y="16"/>
                  </a:lnTo>
                  <a:cubicBezTo>
                    <a:pt x="0" y="7"/>
                    <a:pt x="6" y="0"/>
                    <a:pt x="18" y="0"/>
                  </a:cubicBezTo>
                  <a:cubicBezTo>
                    <a:pt x="31" y="0"/>
                    <a:pt x="36" y="7"/>
                    <a:pt x="36" y="16"/>
                  </a:cubicBezTo>
                  <a:lnTo>
                    <a:pt x="36" y="21"/>
                  </a:lnTo>
                  <a:cubicBezTo>
                    <a:pt x="36" y="31"/>
                    <a:pt x="31" y="37"/>
                    <a:pt x="18" y="37"/>
                  </a:cubicBezTo>
                  <a:cubicBezTo>
                    <a:pt x="6" y="37"/>
                    <a:pt x="0" y="31"/>
                    <a:pt x="0" y="21"/>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672" name="Freeform 148">
              <a:extLst>
                <a:ext uri="{FF2B5EF4-FFF2-40B4-BE49-F238E27FC236}">
                  <a16:creationId xmlns:a16="http://schemas.microsoft.com/office/drawing/2014/main" id="{644F7316-275F-4EC1-85B9-0B536FF50F98}"/>
                </a:ext>
              </a:extLst>
            </p:cNvPr>
            <p:cNvSpPr>
              <a:spLocks noEditPoints="1"/>
            </p:cNvSpPr>
            <p:nvPr/>
          </p:nvSpPr>
          <p:spPr bwMode="auto">
            <a:xfrm>
              <a:off x="7366000" y="3492501"/>
              <a:ext cx="57150" cy="95250"/>
            </a:xfrm>
            <a:custGeom>
              <a:avLst/>
              <a:gdLst>
                <a:gd name="T0" fmla="*/ 108 w 157"/>
                <a:gd name="T1" fmla="*/ 82 h 258"/>
                <a:gd name="T2" fmla="*/ 108 w 157"/>
                <a:gd name="T3" fmla="*/ 82 h 258"/>
                <a:gd name="T4" fmla="*/ 108 w 157"/>
                <a:gd name="T5" fmla="*/ 74 h 258"/>
                <a:gd name="T6" fmla="*/ 74 w 157"/>
                <a:gd name="T7" fmla="*/ 44 h 258"/>
                <a:gd name="T8" fmla="*/ 40 w 157"/>
                <a:gd name="T9" fmla="*/ 74 h 258"/>
                <a:gd name="T10" fmla="*/ 40 w 157"/>
                <a:gd name="T11" fmla="*/ 82 h 258"/>
                <a:gd name="T12" fmla="*/ 74 w 157"/>
                <a:gd name="T13" fmla="*/ 112 h 258"/>
                <a:gd name="T14" fmla="*/ 108 w 157"/>
                <a:gd name="T15" fmla="*/ 82 h 258"/>
                <a:gd name="T16" fmla="*/ 96 w 157"/>
                <a:gd name="T17" fmla="*/ 190 h 258"/>
                <a:gd name="T18" fmla="*/ 96 w 157"/>
                <a:gd name="T19" fmla="*/ 190 h 258"/>
                <a:gd name="T20" fmla="*/ 40 w 157"/>
                <a:gd name="T21" fmla="*/ 190 h 258"/>
                <a:gd name="T22" fmla="*/ 27 w 157"/>
                <a:gd name="T23" fmla="*/ 211 h 258"/>
                <a:gd name="T24" fmla="*/ 63 w 157"/>
                <a:gd name="T25" fmla="*/ 236 h 258"/>
                <a:gd name="T26" fmla="*/ 85 w 157"/>
                <a:gd name="T27" fmla="*/ 236 h 258"/>
                <a:gd name="T28" fmla="*/ 129 w 157"/>
                <a:gd name="T29" fmla="*/ 210 h 258"/>
                <a:gd name="T30" fmla="*/ 96 w 157"/>
                <a:gd name="T31" fmla="*/ 190 h 258"/>
                <a:gd name="T32" fmla="*/ 74 w 157"/>
                <a:gd name="T33" fmla="*/ 258 h 258"/>
                <a:gd name="T34" fmla="*/ 74 w 157"/>
                <a:gd name="T35" fmla="*/ 258 h 258"/>
                <a:gd name="T36" fmla="*/ 0 w 157"/>
                <a:gd name="T37" fmla="*/ 218 h 258"/>
                <a:gd name="T38" fmla="*/ 28 w 157"/>
                <a:gd name="T39" fmla="*/ 186 h 258"/>
                <a:gd name="T40" fmla="*/ 28 w 157"/>
                <a:gd name="T41" fmla="*/ 183 h 258"/>
                <a:gd name="T42" fmla="*/ 11 w 157"/>
                <a:gd name="T43" fmla="*/ 158 h 258"/>
                <a:gd name="T44" fmla="*/ 40 w 157"/>
                <a:gd name="T45" fmla="*/ 129 h 258"/>
                <a:gd name="T46" fmla="*/ 40 w 157"/>
                <a:gd name="T47" fmla="*/ 128 h 258"/>
                <a:gd name="T48" fmla="*/ 9 w 157"/>
                <a:gd name="T49" fmla="*/ 78 h 258"/>
                <a:gd name="T50" fmla="*/ 73 w 157"/>
                <a:gd name="T51" fmla="*/ 21 h 258"/>
                <a:gd name="T52" fmla="*/ 104 w 157"/>
                <a:gd name="T53" fmla="*/ 27 h 258"/>
                <a:gd name="T54" fmla="*/ 104 w 157"/>
                <a:gd name="T55" fmla="*/ 23 h 258"/>
                <a:gd name="T56" fmla="*/ 124 w 157"/>
                <a:gd name="T57" fmla="*/ 0 h 258"/>
                <a:gd name="T58" fmla="*/ 150 w 157"/>
                <a:gd name="T59" fmla="*/ 0 h 258"/>
                <a:gd name="T60" fmla="*/ 150 w 157"/>
                <a:gd name="T61" fmla="*/ 25 h 258"/>
                <a:gd name="T62" fmla="*/ 117 w 157"/>
                <a:gd name="T63" fmla="*/ 25 h 258"/>
                <a:gd name="T64" fmla="*/ 117 w 157"/>
                <a:gd name="T65" fmla="*/ 34 h 258"/>
                <a:gd name="T66" fmla="*/ 138 w 157"/>
                <a:gd name="T67" fmla="*/ 78 h 258"/>
                <a:gd name="T68" fmla="*/ 73 w 157"/>
                <a:gd name="T69" fmla="*/ 135 h 258"/>
                <a:gd name="T70" fmla="*/ 55 w 157"/>
                <a:gd name="T71" fmla="*/ 133 h 258"/>
                <a:gd name="T72" fmla="*/ 36 w 157"/>
                <a:gd name="T73" fmla="*/ 150 h 258"/>
                <a:gd name="T74" fmla="*/ 60 w 157"/>
                <a:gd name="T75" fmla="*/ 163 h 258"/>
                <a:gd name="T76" fmla="*/ 98 w 157"/>
                <a:gd name="T77" fmla="*/ 163 h 258"/>
                <a:gd name="T78" fmla="*/ 157 w 157"/>
                <a:gd name="T79" fmla="*/ 208 h 258"/>
                <a:gd name="T80" fmla="*/ 74 w 157"/>
                <a:gd name="T81" fmla="*/ 258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7" h="258">
                  <a:moveTo>
                    <a:pt x="108" y="82"/>
                  </a:moveTo>
                  <a:lnTo>
                    <a:pt x="108" y="82"/>
                  </a:lnTo>
                  <a:lnTo>
                    <a:pt x="108" y="74"/>
                  </a:lnTo>
                  <a:cubicBezTo>
                    <a:pt x="108" y="54"/>
                    <a:pt x="95" y="44"/>
                    <a:pt x="74" y="44"/>
                  </a:cubicBezTo>
                  <a:cubicBezTo>
                    <a:pt x="53" y="44"/>
                    <a:pt x="40" y="54"/>
                    <a:pt x="40" y="74"/>
                  </a:cubicBezTo>
                  <a:lnTo>
                    <a:pt x="40" y="82"/>
                  </a:lnTo>
                  <a:cubicBezTo>
                    <a:pt x="40" y="102"/>
                    <a:pt x="53" y="112"/>
                    <a:pt x="74" y="112"/>
                  </a:cubicBezTo>
                  <a:cubicBezTo>
                    <a:pt x="95" y="112"/>
                    <a:pt x="108" y="102"/>
                    <a:pt x="108" y="82"/>
                  </a:cubicBezTo>
                  <a:close/>
                  <a:moveTo>
                    <a:pt x="96" y="190"/>
                  </a:moveTo>
                  <a:lnTo>
                    <a:pt x="96" y="190"/>
                  </a:lnTo>
                  <a:lnTo>
                    <a:pt x="40" y="190"/>
                  </a:lnTo>
                  <a:cubicBezTo>
                    <a:pt x="31" y="195"/>
                    <a:pt x="27" y="202"/>
                    <a:pt x="27" y="211"/>
                  </a:cubicBezTo>
                  <a:cubicBezTo>
                    <a:pt x="27" y="225"/>
                    <a:pt x="37" y="236"/>
                    <a:pt x="63" y="236"/>
                  </a:cubicBezTo>
                  <a:lnTo>
                    <a:pt x="85" y="236"/>
                  </a:lnTo>
                  <a:cubicBezTo>
                    <a:pt x="113" y="236"/>
                    <a:pt x="129" y="227"/>
                    <a:pt x="129" y="210"/>
                  </a:cubicBezTo>
                  <a:cubicBezTo>
                    <a:pt x="129" y="198"/>
                    <a:pt x="120" y="190"/>
                    <a:pt x="96" y="190"/>
                  </a:cubicBezTo>
                  <a:close/>
                  <a:moveTo>
                    <a:pt x="74" y="258"/>
                  </a:moveTo>
                  <a:lnTo>
                    <a:pt x="74" y="258"/>
                  </a:lnTo>
                  <a:cubicBezTo>
                    <a:pt x="22" y="258"/>
                    <a:pt x="0" y="244"/>
                    <a:pt x="0" y="218"/>
                  </a:cubicBezTo>
                  <a:cubicBezTo>
                    <a:pt x="0" y="200"/>
                    <a:pt x="11" y="190"/>
                    <a:pt x="28" y="186"/>
                  </a:cubicBezTo>
                  <a:lnTo>
                    <a:pt x="28" y="183"/>
                  </a:lnTo>
                  <a:cubicBezTo>
                    <a:pt x="17" y="178"/>
                    <a:pt x="11" y="170"/>
                    <a:pt x="11" y="158"/>
                  </a:cubicBezTo>
                  <a:cubicBezTo>
                    <a:pt x="11" y="142"/>
                    <a:pt x="24" y="133"/>
                    <a:pt x="40" y="129"/>
                  </a:cubicBezTo>
                  <a:lnTo>
                    <a:pt x="40" y="128"/>
                  </a:lnTo>
                  <a:cubicBezTo>
                    <a:pt x="21" y="119"/>
                    <a:pt x="9" y="101"/>
                    <a:pt x="9" y="78"/>
                  </a:cubicBezTo>
                  <a:cubicBezTo>
                    <a:pt x="9" y="44"/>
                    <a:pt x="34" y="21"/>
                    <a:pt x="73" y="21"/>
                  </a:cubicBezTo>
                  <a:cubicBezTo>
                    <a:pt x="85" y="21"/>
                    <a:pt x="95" y="23"/>
                    <a:pt x="104" y="27"/>
                  </a:cubicBezTo>
                  <a:lnTo>
                    <a:pt x="104" y="23"/>
                  </a:lnTo>
                  <a:cubicBezTo>
                    <a:pt x="104" y="9"/>
                    <a:pt x="110" y="0"/>
                    <a:pt x="124" y="0"/>
                  </a:cubicBezTo>
                  <a:lnTo>
                    <a:pt x="150" y="0"/>
                  </a:lnTo>
                  <a:lnTo>
                    <a:pt x="150" y="25"/>
                  </a:lnTo>
                  <a:lnTo>
                    <a:pt x="117" y="25"/>
                  </a:lnTo>
                  <a:lnTo>
                    <a:pt x="117" y="34"/>
                  </a:lnTo>
                  <a:cubicBezTo>
                    <a:pt x="130" y="44"/>
                    <a:pt x="138" y="60"/>
                    <a:pt x="138" y="78"/>
                  </a:cubicBezTo>
                  <a:cubicBezTo>
                    <a:pt x="138" y="112"/>
                    <a:pt x="113" y="135"/>
                    <a:pt x="73" y="135"/>
                  </a:cubicBezTo>
                  <a:cubicBezTo>
                    <a:pt x="67" y="135"/>
                    <a:pt x="60" y="134"/>
                    <a:pt x="55" y="133"/>
                  </a:cubicBezTo>
                  <a:cubicBezTo>
                    <a:pt x="45" y="136"/>
                    <a:pt x="36" y="141"/>
                    <a:pt x="36" y="150"/>
                  </a:cubicBezTo>
                  <a:cubicBezTo>
                    <a:pt x="36" y="160"/>
                    <a:pt x="45" y="163"/>
                    <a:pt x="60" y="163"/>
                  </a:cubicBezTo>
                  <a:lnTo>
                    <a:pt x="98" y="163"/>
                  </a:lnTo>
                  <a:cubicBezTo>
                    <a:pt x="139" y="163"/>
                    <a:pt x="157" y="180"/>
                    <a:pt x="157" y="208"/>
                  </a:cubicBezTo>
                  <a:cubicBezTo>
                    <a:pt x="157" y="242"/>
                    <a:pt x="130" y="258"/>
                    <a:pt x="74" y="258"/>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673" name="Freeform 149">
              <a:extLst>
                <a:ext uri="{FF2B5EF4-FFF2-40B4-BE49-F238E27FC236}">
                  <a16:creationId xmlns:a16="http://schemas.microsoft.com/office/drawing/2014/main" id="{C87A3601-FFEC-4803-9ECC-6877D968ADB6}"/>
                </a:ext>
              </a:extLst>
            </p:cNvPr>
            <p:cNvSpPr>
              <a:spLocks/>
            </p:cNvSpPr>
            <p:nvPr/>
          </p:nvSpPr>
          <p:spPr bwMode="auto">
            <a:xfrm>
              <a:off x="7432675" y="3500438"/>
              <a:ext cx="49213" cy="61913"/>
            </a:xfrm>
            <a:custGeom>
              <a:avLst/>
              <a:gdLst>
                <a:gd name="T0" fmla="*/ 0 w 133"/>
                <a:gd name="T1" fmla="*/ 170 h 170"/>
                <a:gd name="T2" fmla="*/ 0 w 133"/>
                <a:gd name="T3" fmla="*/ 170 h 170"/>
                <a:gd name="T4" fmla="*/ 0 w 133"/>
                <a:gd name="T5" fmla="*/ 4 h 170"/>
                <a:gd name="T6" fmla="*/ 30 w 133"/>
                <a:gd name="T7" fmla="*/ 4 h 170"/>
                <a:gd name="T8" fmla="*/ 30 w 133"/>
                <a:gd name="T9" fmla="*/ 31 h 170"/>
                <a:gd name="T10" fmla="*/ 31 w 133"/>
                <a:gd name="T11" fmla="*/ 31 h 170"/>
                <a:gd name="T12" fmla="*/ 78 w 133"/>
                <a:gd name="T13" fmla="*/ 0 h 170"/>
                <a:gd name="T14" fmla="*/ 133 w 133"/>
                <a:gd name="T15" fmla="*/ 64 h 170"/>
                <a:gd name="T16" fmla="*/ 133 w 133"/>
                <a:gd name="T17" fmla="*/ 170 h 170"/>
                <a:gd name="T18" fmla="*/ 103 w 133"/>
                <a:gd name="T19" fmla="*/ 170 h 170"/>
                <a:gd name="T20" fmla="*/ 103 w 133"/>
                <a:gd name="T21" fmla="*/ 68 h 170"/>
                <a:gd name="T22" fmla="*/ 68 w 133"/>
                <a:gd name="T23" fmla="*/ 26 h 170"/>
                <a:gd name="T24" fmla="*/ 30 w 133"/>
                <a:gd name="T25" fmla="*/ 56 h 170"/>
                <a:gd name="T26" fmla="*/ 30 w 133"/>
                <a:gd name="T27" fmla="*/ 170 h 170"/>
                <a:gd name="T28" fmla="*/ 0 w 133"/>
                <a:gd name="T29" fmla="*/ 1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3" h="170">
                  <a:moveTo>
                    <a:pt x="0" y="170"/>
                  </a:moveTo>
                  <a:lnTo>
                    <a:pt x="0" y="170"/>
                  </a:lnTo>
                  <a:lnTo>
                    <a:pt x="0" y="4"/>
                  </a:lnTo>
                  <a:lnTo>
                    <a:pt x="30" y="4"/>
                  </a:lnTo>
                  <a:lnTo>
                    <a:pt x="30" y="31"/>
                  </a:lnTo>
                  <a:lnTo>
                    <a:pt x="31" y="31"/>
                  </a:lnTo>
                  <a:cubicBezTo>
                    <a:pt x="39" y="13"/>
                    <a:pt x="53" y="0"/>
                    <a:pt x="78" y="0"/>
                  </a:cubicBezTo>
                  <a:cubicBezTo>
                    <a:pt x="112" y="0"/>
                    <a:pt x="133" y="23"/>
                    <a:pt x="133" y="64"/>
                  </a:cubicBezTo>
                  <a:lnTo>
                    <a:pt x="133" y="170"/>
                  </a:lnTo>
                  <a:lnTo>
                    <a:pt x="103" y="170"/>
                  </a:lnTo>
                  <a:lnTo>
                    <a:pt x="103" y="68"/>
                  </a:lnTo>
                  <a:cubicBezTo>
                    <a:pt x="103" y="40"/>
                    <a:pt x="91" y="26"/>
                    <a:pt x="68" y="26"/>
                  </a:cubicBezTo>
                  <a:cubicBezTo>
                    <a:pt x="48" y="26"/>
                    <a:pt x="30" y="36"/>
                    <a:pt x="30" y="56"/>
                  </a:cubicBezTo>
                  <a:lnTo>
                    <a:pt x="30" y="170"/>
                  </a:lnTo>
                  <a:lnTo>
                    <a:pt x="0" y="170"/>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674" name="Freeform 150">
              <a:extLst>
                <a:ext uri="{FF2B5EF4-FFF2-40B4-BE49-F238E27FC236}">
                  <a16:creationId xmlns:a16="http://schemas.microsoft.com/office/drawing/2014/main" id="{F0043216-B041-45C4-BE1D-FC4286F76550}"/>
                </a:ext>
              </a:extLst>
            </p:cNvPr>
            <p:cNvSpPr>
              <a:spLocks noEditPoints="1"/>
            </p:cNvSpPr>
            <p:nvPr/>
          </p:nvSpPr>
          <p:spPr bwMode="auto">
            <a:xfrm>
              <a:off x="7496175" y="3500438"/>
              <a:ext cx="53975" cy="63500"/>
            </a:xfrm>
            <a:custGeom>
              <a:avLst/>
              <a:gdLst>
                <a:gd name="T0" fmla="*/ 31 w 148"/>
                <a:gd name="T1" fmla="*/ 71 h 173"/>
                <a:gd name="T2" fmla="*/ 31 w 148"/>
                <a:gd name="T3" fmla="*/ 71 h 173"/>
                <a:gd name="T4" fmla="*/ 31 w 148"/>
                <a:gd name="T5" fmla="*/ 73 h 173"/>
                <a:gd name="T6" fmla="*/ 116 w 148"/>
                <a:gd name="T7" fmla="*/ 73 h 173"/>
                <a:gd name="T8" fmla="*/ 116 w 148"/>
                <a:gd name="T9" fmla="*/ 70 h 173"/>
                <a:gd name="T10" fmla="*/ 76 w 148"/>
                <a:gd name="T11" fmla="*/ 24 h 173"/>
                <a:gd name="T12" fmla="*/ 31 w 148"/>
                <a:gd name="T13" fmla="*/ 71 h 173"/>
                <a:gd name="T14" fmla="*/ 0 w 148"/>
                <a:gd name="T15" fmla="*/ 87 h 173"/>
                <a:gd name="T16" fmla="*/ 0 w 148"/>
                <a:gd name="T17" fmla="*/ 87 h 173"/>
                <a:gd name="T18" fmla="*/ 76 w 148"/>
                <a:gd name="T19" fmla="*/ 0 h 173"/>
                <a:gd name="T20" fmla="*/ 148 w 148"/>
                <a:gd name="T21" fmla="*/ 82 h 173"/>
                <a:gd name="T22" fmla="*/ 148 w 148"/>
                <a:gd name="T23" fmla="*/ 94 h 173"/>
                <a:gd name="T24" fmla="*/ 31 w 148"/>
                <a:gd name="T25" fmla="*/ 94 h 173"/>
                <a:gd name="T26" fmla="*/ 31 w 148"/>
                <a:gd name="T27" fmla="*/ 101 h 173"/>
                <a:gd name="T28" fmla="*/ 78 w 148"/>
                <a:gd name="T29" fmla="*/ 148 h 173"/>
                <a:gd name="T30" fmla="*/ 123 w 148"/>
                <a:gd name="T31" fmla="*/ 121 h 173"/>
                <a:gd name="T32" fmla="*/ 142 w 148"/>
                <a:gd name="T33" fmla="*/ 138 h 173"/>
                <a:gd name="T34" fmla="*/ 76 w 148"/>
                <a:gd name="T35" fmla="*/ 173 h 173"/>
                <a:gd name="T36" fmla="*/ 0 w 148"/>
                <a:gd name="T37" fmla="*/ 87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8" h="173">
                  <a:moveTo>
                    <a:pt x="31" y="71"/>
                  </a:moveTo>
                  <a:lnTo>
                    <a:pt x="31" y="71"/>
                  </a:lnTo>
                  <a:lnTo>
                    <a:pt x="31" y="73"/>
                  </a:lnTo>
                  <a:lnTo>
                    <a:pt x="116" y="73"/>
                  </a:lnTo>
                  <a:lnTo>
                    <a:pt x="116" y="70"/>
                  </a:lnTo>
                  <a:cubicBezTo>
                    <a:pt x="116" y="43"/>
                    <a:pt x="100" y="24"/>
                    <a:pt x="76" y="24"/>
                  </a:cubicBezTo>
                  <a:cubicBezTo>
                    <a:pt x="50" y="24"/>
                    <a:pt x="31" y="44"/>
                    <a:pt x="31" y="71"/>
                  </a:cubicBezTo>
                  <a:close/>
                  <a:moveTo>
                    <a:pt x="0" y="87"/>
                  </a:moveTo>
                  <a:lnTo>
                    <a:pt x="0" y="87"/>
                  </a:lnTo>
                  <a:cubicBezTo>
                    <a:pt x="0" y="34"/>
                    <a:pt x="29" y="0"/>
                    <a:pt x="76" y="0"/>
                  </a:cubicBezTo>
                  <a:cubicBezTo>
                    <a:pt x="122" y="0"/>
                    <a:pt x="148" y="35"/>
                    <a:pt x="148" y="82"/>
                  </a:cubicBezTo>
                  <a:lnTo>
                    <a:pt x="148" y="94"/>
                  </a:lnTo>
                  <a:lnTo>
                    <a:pt x="31" y="94"/>
                  </a:lnTo>
                  <a:lnTo>
                    <a:pt x="31" y="101"/>
                  </a:lnTo>
                  <a:cubicBezTo>
                    <a:pt x="31" y="128"/>
                    <a:pt x="48" y="148"/>
                    <a:pt x="78" y="148"/>
                  </a:cubicBezTo>
                  <a:cubicBezTo>
                    <a:pt x="99" y="148"/>
                    <a:pt x="114" y="138"/>
                    <a:pt x="123" y="121"/>
                  </a:cubicBezTo>
                  <a:lnTo>
                    <a:pt x="142" y="138"/>
                  </a:lnTo>
                  <a:cubicBezTo>
                    <a:pt x="131" y="159"/>
                    <a:pt x="107" y="173"/>
                    <a:pt x="76" y="173"/>
                  </a:cubicBezTo>
                  <a:cubicBezTo>
                    <a:pt x="29" y="173"/>
                    <a:pt x="0" y="139"/>
                    <a:pt x="0" y="87"/>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675" name="Freeform 151">
              <a:extLst>
                <a:ext uri="{FF2B5EF4-FFF2-40B4-BE49-F238E27FC236}">
                  <a16:creationId xmlns:a16="http://schemas.microsoft.com/office/drawing/2014/main" id="{5FEFA483-8134-4336-9114-2B9C58734CD7}"/>
                </a:ext>
              </a:extLst>
            </p:cNvPr>
            <p:cNvSpPr>
              <a:spLocks noEditPoints="1"/>
            </p:cNvSpPr>
            <p:nvPr/>
          </p:nvSpPr>
          <p:spPr bwMode="auto">
            <a:xfrm>
              <a:off x="7561263" y="3475038"/>
              <a:ext cx="53975" cy="88900"/>
            </a:xfrm>
            <a:custGeom>
              <a:avLst/>
              <a:gdLst>
                <a:gd name="T0" fmla="*/ 116 w 146"/>
                <a:gd name="T1" fmla="*/ 184 h 240"/>
                <a:gd name="T2" fmla="*/ 116 w 146"/>
                <a:gd name="T3" fmla="*/ 184 h 240"/>
                <a:gd name="T4" fmla="*/ 116 w 146"/>
                <a:gd name="T5" fmla="*/ 123 h 240"/>
                <a:gd name="T6" fmla="*/ 75 w 146"/>
                <a:gd name="T7" fmla="*/ 93 h 240"/>
                <a:gd name="T8" fmla="*/ 32 w 146"/>
                <a:gd name="T9" fmla="*/ 140 h 240"/>
                <a:gd name="T10" fmla="*/ 32 w 146"/>
                <a:gd name="T11" fmla="*/ 168 h 240"/>
                <a:gd name="T12" fmla="*/ 75 w 146"/>
                <a:gd name="T13" fmla="*/ 214 h 240"/>
                <a:gd name="T14" fmla="*/ 116 w 146"/>
                <a:gd name="T15" fmla="*/ 184 h 240"/>
                <a:gd name="T16" fmla="*/ 116 w 146"/>
                <a:gd name="T17" fmla="*/ 209 h 240"/>
                <a:gd name="T18" fmla="*/ 116 w 146"/>
                <a:gd name="T19" fmla="*/ 209 h 240"/>
                <a:gd name="T20" fmla="*/ 114 w 146"/>
                <a:gd name="T21" fmla="*/ 209 h 240"/>
                <a:gd name="T22" fmla="*/ 67 w 146"/>
                <a:gd name="T23" fmla="*/ 240 h 240"/>
                <a:gd name="T24" fmla="*/ 0 w 146"/>
                <a:gd name="T25" fmla="*/ 154 h 240"/>
                <a:gd name="T26" fmla="*/ 67 w 146"/>
                <a:gd name="T27" fmla="*/ 67 h 240"/>
                <a:gd name="T28" fmla="*/ 114 w 146"/>
                <a:gd name="T29" fmla="*/ 98 h 240"/>
                <a:gd name="T30" fmla="*/ 116 w 146"/>
                <a:gd name="T31" fmla="*/ 98 h 240"/>
                <a:gd name="T32" fmla="*/ 116 w 146"/>
                <a:gd name="T33" fmla="*/ 0 h 240"/>
                <a:gd name="T34" fmla="*/ 146 w 146"/>
                <a:gd name="T35" fmla="*/ 0 h 240"/>
                <a:gd name="T36" fmla="*/ 146 w 146"/>
                <a:gd name="T37" fmla="*/ 237 h 240"/>
                <a:gd name="T38" fmla="*/ 116 w 146"/>
                <a:gd name="T39" fmla="*/ 237 h 240"/>
                <a:gd name="T40" fmla="*/ 116 w 146"/>
                <a:gd name="T41" fmla="*/ 209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6" h="240">
                  <a:moveTo>
                    <a:pt x="116" y="184"/>
                  </a:moveTo>
                  <a:lnTo>
                    <a:pt x="116" y="184"/>
                  </a:lnTo>
                  <a:lnTo>
                    <a:pt x="116" y="123"/>
                  </a:lnTo>
                  <a:cubicBezTo>
                    <a:pt x="116" y="106"/>
                    <a:pt x="98" y="93"/>
                    <a:pt x="75" y="93"/>
                  </a:cubicBezTo>
                  <a:cubicBezTo>
                    <a:pt x="49" y="93"/>
                    <a:pt x="32" y="112"/>
                    <a:pt x="32" y="140"/>
                  </a:cubicBezTo>
                  <a:lnTo>
                    <a:pt x="32" y="168"/>
                  </a:lnTo>
                  <a:cubicBezTo>
                    <a:pt x="32" y="196"/>
                    <a:pt x="49" y="214"/>
                    <a:pt x="75" y="214"/>
                  </a:cubicBezTo>
                  <a:cubicBezTo>
                    <a:pt x="98" y="214"/>
                    <a:pt x="116" y="202"/>
                    <a:pt x="116" y="184"/>
                  </a:cubicBezTo>
                  <a:close/>
                  <a:moveTo>
                    <a:pt x="116" y="209"/>
                  </a:moveTo>
                  <a:lnTo>
                    <a:pt x="116" y="209"/>
                  </a:lnTo>
                  <a:lnTo>
                    <a:pt x="114" y="209"/>
                  </a:lnTo>
                  <a:cubicBezTo>
                    <a:pt x="107" y="230"/>
                    <a:pt x="90" y="240"/>
                    <a:pt x="67" y="240"/>
                  </a:cubicBezTo>
                  <a:cubicBezTo>
                    <a:pt x="25" y="240"/>
                    <a:pt x="0" y="207"/>
                    <a:pt x="0" y="154"/>
                  </a:cubicBezTo>
                  <a:cubicBezTo>
                    <a:pt x="0" y="100"/>
                    <a:pt x="25" y="67"/>
                    <a:pt x="67" y="67"/>
                  </a:cubicBezTo>
                  <a:cubicBezTo>
                    <a:pt x="90" y="67"/>
                    <a:pt x="107" y="78"/>
                    <a:pt x="114" y="98"/>
                  </a:cubicBezTo>
                  <a:lnTo>
                    <a:pt x="116" y="98"/>
                  </a:lnTo>
                  <a:lnTo>
                    <a:pt x="116" y="0"/>
                  </a:lnTo>
                  <a:lnTo>
                    <a:pt x="146" y="0"/>
                  </a:lnTo>
                  <a:lnTo>
                    <a:pt x="146" y="237"/>
                  </a:lnTo>
                  <a:lnTo>
                    <a:pt x="116" y="237"/>
                  </a:lnTo>
                  <a:lnTo>
                    <a:pt x="116" y="209"/>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676" name="Freeform 152">
              <a:extLst>
                <a:ext uri="{FF2B5EF4-FFF2-40B4-BE49-F238E27FC236}">
                  <a16:creationId xmlns:a16="http://schemas.microsoft.com/office/drawing/2014/main" id="{4F3B09D7-389E-4CD9-95CB-720F3E0848A0}"/>
                </a:ext>
              </a:extLst>
            </p:cNvPr>
            <p:cNvSpPr>
              <a:spLocks noEditPoints="1"/>
            </p:cNvSpPr>
            <p:nvPr/>
          </p:nvSpPr>
          <p:spPr bwMode="auto">
            <a:xfrm>
              <a:off x="7659688" y="3478213"/>
              <a:ext cx="71438" cy="85725"/>
            </a:xfrm>
            <a:custGeom>
              <a:avLst/>
              <a:gdLst>
                <a:gd name="T0" fmla="*/ 49 w 195"/>
                <a:gd name="T1" fmla="*/ 53 h 231"/>
                <a:gd name="T2" fmla="*/ 49 w 195"/>
                <a:gd name="T3" fmla="*/ 53 h 231"/>
                <a:gd name="T4" fmla="*/ 49 w 195"/>
                <a:gd name="T5" fmla="*/ 56 h 231"/>
                <a:gd name="T6" fmla="*/ 70 w 195"/>
                <a:gd name="T7" fmla="*/ 94 h 231"/>
                <a:gd name="T8" fmla="*/ 107 w 195"/>
                <a:gd name="T9" fmla="*/ 53 h 231"/>
                <a:gd name="T10" fmla="*/ 107 w 195"/>
                <a:gd name="T11" fmla="*/ 50 h 231"/>
                <a:gd name="T12" fmla="*/ 79 w 195"/>
                <a:gd name="T13" fmla="*/ 25 h 231"/>
                <a:gd name="T14" fmla="*/ 49 w 195"/>
                <a:gd name="T15" fmla="*/ 53 h 231"/>
                <a:gd name="T16" fmla="*/ 118 w 195"/>
                <a:gd name="T17" fmla="*/ 185 h 231"/>
                <a:gd name="T18" fmla="*/ 118 w 195"/>
                <a:gd name="T19" fmla="*/ 185 h 231"/>
                <a:gd name="T20" fmla="*/ 61 w 195"/>
                <a:gd name="T21" fmla="*/ 124 h 231"/>
                <a:gd name="T22" fmla="*/ 31 w 195"/>
                <a:gd name="T23" fmla="*/ 165 h 231"/>
                <a:gd name="T24" fmla="*/ 31 w 195"/>
                <a:gd name="T25" fmla="*/ 170 h 231"/>
                <a:gd name="T26" fmla="*/ 73 w 195"/>
                <a:gd name="T27" fmla="*/ 206 h 231"/>
                <a:gd name="T28" fmla="*/ 118 w 195"/>
                <a:gd name="T29" fmla="*/ 185 h 231"/>
                <a:gd name="T30" fmla="*/ 135 w 195"/>
                <a:gd name="T31" fmla="*/ 203 h 231"/>
                <a:gd name="T32" fmla="*/ 135 w 195"/>
                <a:gd name="T33" fmla="*/ 203 h 231"/>
                <a:gd name="T34" fmla="*/ 70 w 195"/>
                <a:gd name="T35" fmla="*/ 231 h 231"/>
                <a:gd name="T36" fmla="*/ 0 w 195"/>
                <a:gd name="T37" fmla="*/ 170 h 231"/>
                <a:gd name="T38" fmla="*/ 45 w 195"/>
                <a:gd name="T39" fmla="*/ 107 h 231"/>
                <a:gd name="T40" fmla="*/ 21 w 195"/>
                <a:gd name="T41" fmla="*/ 54 h 231"/>
                <a:gd name="T42" fmla="*/ 80 w 195"/>
                <a:gd name="T43" fmla="*/ 0 h 231"/>
                <a:gd name="T44" fmla="*/ 136 w 195"/>
                <a:gd name="T45" fmla="*/ 49 h 231"/>
                <a:gd name="T46" fmla="*/ 86 w 195"/>
                <a:gd name="T47" fmla="*/ 110 h 231"/>
                <a:gd name="T48" fmla="*/ 133 w 195"/>
                <a:gd name="T49" fmla="*/ 161 h 231"/>
                <a:gd name="T50" fmla="*/ 143 w 195"/>
                <a:gd name="T51" fmla="*/ 109 h 231"/>
                <a:gd name="T52" fmla="*/ 189 w 195"/>
                <a:gd name="T53" fmla="*/ 109 h 231"/>
                <a:gd name="T54" fmla="*/ 189 w 195"/>
                <a:gd name="T55" fmla="*/ 134 h 231"/>
                <a:gd name="T56" fmla="*/ 167 w 195"/>
                <a:gd name="T57" fmla="*/ 134 h 231"/>
                <a:gd name="T58" fmla="*/ 151 w 195"/>
                <a:gd name="T59" fmla="*/ 181 h 231"/>
                <a:gd name="T60" fmla="*/ 195 w 195"/>
                <a:gd name="T61" fmla="*/ 228 h 231"/>
                <a:gd name="T62" fmla="*/ 157 w 195"/>
                <a:gd name="T63" fmla="*/ 228 h 231"/>
                <a:gd name="T64" fmla="*/ 135 w 195"/>
                <a:gd name="T65" fmla="*/ 20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5" h="231">
                  <a:moveTo>
                    <a:pt x="49" y="53"/>
                  </a:moveTo>
                  <a:lnTo>
                    <a:pt x="49" y="53"/>
                  </a:lnTo>
                  <a:lnTo>
                    <a:pt x="49" y="56"/>
                  </a:lnTo>
                  <a:cubicBezTo>
                    <a:pt x="49" y="68"/>
                    <a:pt x="57" y="79"/>
                    <a:pt x="70" y="94"/>
                  </a:cubicBezTo>
                  <a:cubicBezTo>
                    <a:pt x="89" y="83"/>
                    <a:pt x="107" y="70"/>
                    <a:pt x="107" y="53"/>
                  </a:cubicBezTo>
                  <a:lnTo>
                    <a:pt x="107" y="50"/>
                  </a:lnTo>
                  <a:cubicBezTo>
                    <a:pt x="107" y="34"/>
                    <a:pt x="94" y="25"/>
                    <a:pt x="79" y="25"/>
                  </a:cubicBezTo>
                  <a:cubicBezTo>
                    <a:pt x="62" y="25"/>
                    <a:pt x="49" y="37"/>
                    <a:pt x="49" y="53"/>
                  </a:cubicBezTo>
                  <a:close/>
                  <a:moveTo>
                    <a:pt x="118" y="185"/>
                  </a:moveTo>
                  <a:lnTo>
                    <a:pt x="118" y="185"/>
                  </a:lnTo>
                  <a:lnTo>
                    <a:pt x="61" y="124"/>
                  </a:lnTo>
                  <a:cubicBezTo>
                    <a:pt x="44" y="133"/>
                    <a:pt x="31" y="143"/>
                    <a:pt x="31" y="165"/>
                  </a:cubicBezTo>
                  <a:lnTo>
                    <a:pt x="31" y="170"/>
                  </a:lnTo>
                  <a:cubicBezTo>
                    <a:pt x="31" y="192"/>
                    <a:pt x="47" y="206"/>
                    <a:pt x="73" y="206"/>
                  </a:cubicBezTo>
                  <a:cubicBezTo>
                    <a:pt x="93" y="206"/>
                    <a:pt x="108" y="198"/>
                    <a:pt x="118" y="185"/>
                  </a:cubicBezTo>
                  <a:close/>
                  <a:moveTo>
                    <a:pt x="135" y="203"/>
                  </a:moveTo>
                  <a:lnTo>
                    <a:pt x="135" y="203"/>
                  </a:lnTo>
                  <a:cubicBezTo>
                    <a:pt x="125" y="214"/>
                    <a:pt x="105" y="231"/>
                    <a:pt x="70" y="231"/>
                  </a:cubicBezTo>
                  <a:cubicBezTo>
                    <a:pt x="25" y="231"/>
                    <a:pt x="0" y="204"/>
                    <a:pt x="0" y="170"/>
                  </a:cubicBezTo>
                  <a:cubicBezTo>
                    <a:pt x="0" y="137"/>
                    <a:pt x="22" y="120"/>
                    <a:pt x="45" y="107"/>
                  </a:cubicBezTo>
                  <a:cubicBezTo>
                    <a:pt x="31" y="91"/>
                    <a:pt x="21" y="74"/>
                    <a:pt x="21" y="54"/>
                  </a:cubicBezTo>
                  <a:cubicBezTo>
                    <a:pt x="21" y="24"/>
                    <a:pt x="44" y="0"/>
                    <a:pt x="80" y="0"/>
                  </a:cubicBezTo>
                  <a:cubicBezTo>
                    <a:pt x="113" y="0"/>
                    <a:pt x="136" y="20"/>
                    <a:pt x="136" y="49"/>
                  </a:cubicBezTo>
                  <a:cubicBezTo>
                    <a:pt x="136" y="78"/>
                    <a:pt x="113" y="95"/>
                    <a:pt x="86" y="110"/>
                  </a:cubicBezTo>
                  <a:lnTo>
                    <a:pt x="133" y="161"/>
                  </a:lnTo>
                  <a:cubicBezTo>
                    <a:pt x="139" y="145"/>
                    <a:pt x="142" y="127"/>
                    <a:pt x="143" y="109"/>
                  </a:cubicBezTo>
                  <a:lnTo>
                    <a:pt x="189" y="109"/>
                  </a:lnTo>
                  <a:lnTo>
                    <a:pt x="189" y="134"/>
                  </a:lnTo>
                  <a:lnTo>
                    <a:pt x="167" y="134"/>
                  </a:lnTo>
                  <a:cubicBezTo>
                    <a:pt x="164" y="152"/>
                    <a:pt x="158" y="167"/>
                    <a:pt x="151" y="181"/>
                  </a:cubicBezTo>
                  <a:lnTo>
                    <a:pt x="195" y="228"/>
                  </a:lnTo>
                  <a:lnTo>
                    <a:pt x="157" y="228"/>
                  </a:lnTo>
                  <a:lnTo>
                    <a:pt x="135" y="203"/>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677" name="Freeform 153">
              <a:extLst>
                <a:ext uri="{FF2B5EF4-FFF2-40B4-BE49-F238E27FC236}">
                  <a16:creationId xmlns:a16="http://schemas.microsoft.com/office/drawing/2014/main" id="{9FCAE506-0BDC-46B6-878C-C335B8DB5552}"/>
                </a:ext>
              </a:extLst>
            </p:cNvPr>
            <p:cNvSpPr>
              <a:spLocks/>
            </p:cNvSpPr>
            <p:nvPr/>
          </p:nvSpPr>
          <p:spPr bwMode="auto">
            <a:xfrm>
              <a:off x="7772400" y="3479801"/>
              <a:ext cx="50800" cy="82550"/>
            </a:xfrm>
            <a:custGeom>
              <a:avLst/>
              <a:gdLst>
                <a:gd name="T0" fmla="*/ 0 w 139"/>
                <a:gd name="T1" fmla="*/ 224 h 224"/>
                <a:gd name="T2" fmla="*/ 0 w 139"/>
                <a:gd name="T3" fmla="*/ 224 h 224"/>
                <a:gd name="T4" fmla="*/ 0 w 139"/>
                <a:gd name="T5" fmla="*/ 0 h 224"/>
                <a:gd name="T6" fmla="*/ 139 w 139"/>
                <a:gd name="T7" fmla="*/ 0 h 224"/>
                <a:gd name="T8" fmla="*/ 139 w 139"/>
                <a:gd name="T9" fmla="*/ 28 h 224"/>
                <a:gd name="T10" fmla="*/ 31 w 139"/>
                <a:gd name="T11" fmla="*/ 28 h 224"/>
                <a:gd name="T12" fmla="*/ 31 w 139"/>
                <a:gd name="T13" fmla="*/ 93 h 224"/>
                <a:gd name="T14" fmla="*/ 131 w 139"/>
                <a:gd name="T15" fmla="*/ 93 h 224"/>
                <a:gd name="T16" fmla="*/ 131 w 139"/>
                <a:gd name="T17" fmla="*/ 120 h 224"/>
                <a:gd name="T18" fmla="*/ 31 w 139"/>
                <a:gd name="T19" fmla="*/ 120 h 224"/>
                <a:gd name="T20" fmla="*/ 31 w 139"/>
                <a:gd name="T21" fmla="*/ 196 h 224"/>
                <a:gd name="T22" fmla="*/ 139 w 139"/>
                <a:gd name="T23" fmla="*/ 196 h 224"/>
                <a:gd name="T24" fmla="*/ 139 w 139"/>
                <a:gd name="T25" fmla="*/ 224 h 224"/>
                <a:gd name="T26" fmla="*/ 0 w 139"/>
                <a:gd name="T27" fmla="*/ 22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9" h="224">
                  <a:moveTo>
                    <a:pt x="0" y="224"/>
                  </a:moveTo>
                  <a:lnTo>
                    <a:pt x="0" y="224"/>
                  </a:lnTo>
                  <a:lnTo>
                    <a:pt x="0" y="0"/>
                  </a:lnTo>
                  <a:lnTo>
                    <a:pt x="139" y="0"/>
                  </a:lnTo>
                  <a:lnTo>
                    <a:pt x="139" y="28"/>
                  </a:lnTo>
                  <a:lnTo>
                    <a:pt x="31" y="28"/>
                  </a:lnTo>
                  <a:lnTo>
                    <a:pt x="31" y="93"/>
                  </a:lnTo>
                  <a:lnTo>
                    <a:pt x="131" y="93"/>
                  </a:lnTo>
                  <a:lnTo>
                    <a:pt x="131" y="120"/>
                  </a:lnTo>
                  <a:lnTo>
                    <a:pt x="31" y="120"/>
                  </a:lnTo>
                  <a:lnTo>
                    <a:pt x="31" y="196"/>
                  </a:lnTo>
                  <a:lnTo>
                    <a:pt x="139" y="196"/>
                  </a:lnTo>
                  <a:lnTo>
                    <a:pt x="139" y="224"/>
                  </a:lnTo>
                  <a:lnTo>
                    <a:pt x="0" y="224"/>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678" name="Freeform 154">
              <a:extLst>
                <a:ext uri="{FF2B5EF4-FFF2-40B4-BE49-F238E27FC236}">
                  <a16:creationId xmlns:a16="http://schemas.microsoft.com/office/drawing/2014/main" id="{25CA2ACE-870F-48FB-9A65-4B709811A8A1}"/>
                </a:ext>
              </a:extLst>
            </p:cNvPr>
            <p:cNvSpPr>
              <a:spLocks/>
            </p:cNvSpPr>
            <p:nvPr/>
          </p:nvSpPr>
          <p:spPr bwMode="auto">
            <a:xfrm>
              <a:off x="7840663" y="3500438"/>
              <a:ext cx="47625" cy="61913"/>
            </a:xfrm>
            <a:custGeom>
              <a:avLst/>
              <a:gdLst>
                <a:gd name="T0" fmla="*/ 0 w 133"/>
                <a:gd name="T1" fmla="*/ 170 h 170"/>
                <a:gd name="T2" fmla="*/ 0 w 133"/>
                <a:gd name="T3" fmla="*/ 170 h 170"/>
                <a:gd name="T4" fmla="*/ 0 w 133"/>
                <a:gd name="T5" fmla="*/ 4 h 170"/>
                <a:gd name="T6" fmla="*/ 30 w 133"/>
                <a:gd name="T7" fmla="*/ 4 h 170"/>
                <a:gd name="T8" fmla="*/ 30 w 133"/>
                <a:gd name="T9" fmla="*/ 31 h 170"/>
                <a:gd name="T10" fmla="*/ 31 w 133"/>
                <a:gd name="T11" fmla="*/ 31 h 170"/>
                <a:gd name="T12" fmla="*/ 78 w 133"/>
                <a:gd name="T13" fmla="*/ 0 h 170"/>
                <a:gd name="T14" fmla="*/ 133 w 133"/>
                <a:gd name="T15" fmla="*/ 64 h 170"/>
                <a:gd name="T16" fmla="*/ 133 w 133"/>
                <a:gd name="T17" fmla="*/ 170 h 170"/>
                <a:gd name="T18" fmla="*/ 103 w 133"/>
                <a:gd name="T19" fmla="*/ 170 h 170"/>
                <a:gd name="T20" fmla="*/ 103 w 133"/>
                <a:gd name="T21" fmla="*/ 68 h 170"/>
                <a:gd name="T22" fmla="*/ 68 w 133"/>
                <a:gd name="T23" fmla="*/ 26 h 170"/>
                <a:gd name="T24" fmla="*/ 30 w 133"/>
                <a:gd name="T25" fmla="*/ 56 h 170"/>
                <a:gd name="T26" fmla="*/ 30 w 133"/>
                <a:gd name="T27" fmla="*/ 170 h 170"/>
                <a:gd name="T28" fmla="*/ 0 w 133"/>
                <a:gd name="T29" fmla="*/ 1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3" h="170">
                  <a:moveTo>
                    <a:pt x="0" y="170"/>
                  </a:moveTo>
                  <a:lnTo>
                    <a:pt x="0" y="170"/>
                  </a:lnTo>
                  <a:lnTo>
                    <a:pt x="0" y="4"/>
                  </a:lnTo>
                  <a:lnTo>
                    <a:pt x="30" y="4"/>
                  </a:lnTo>
                  <a:lnTo>
                    <a:pt x="30" y="31"/>
                  </a:lnTo>
                  <a:lnTo>
                    <a:pt x="31" y="31"/>
                  </a:lnTo>
                  <a:cubicBezTo>
                    <a:pt x="39" y="13"/>
                    <a:pt x="53" y="0"/>
                    <a:pt x="78" y="0"/>
                  </a:cubicBezTo>
                  <a:cubicBezTo>
                    <a:pt x="112" y="0"/>
                    <a:pt x="133" y="23"/>
                    <a:pt x="133" y="64"/>
                  </a:cubicBezTo>
                  <a:lnTo>
                    <a:pt x="133" y="170"/>
                  </a:lnTo>
                  <a:lnTo>
                    <a:pt x="103" y="170"/>
                  </a:lnTo>
                  <a:lnTo>
                    <a:pt x="103" y="68"/>
                  </a:lnTo>
                  <a:cubicBezTo>
                    <a:pt x="103" y="40"/>
                    <a:pt x="91" y="26"/>
                    <a:pt x="68" y="26"/>
                  </a:cubicBezTo>
                  <a:cubicBezTo>
                    <a:pt x="49" y="26"/>
                    <a:pt x="30" y="36"/>
                    <a:pt x="30" y="56"/>
                  </a:cubicBezTo>
                  <a:lnTo>
                    <a:pt x="30" y="170"/>
                  </a:lnTo>
                  <a:lnTo>
                    <a:pt x="0" y="170"/>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679" name="Freeform 155">
              <a:extLst>
                <a:ext uri="{FF2B5EF4-FFF2-40B4-BE49-F238E27FC236}">
                  <a16:creationId xmlns:a16="http://schemas.microsoft.com/office/drawing/2014/main" id="{15619FB4-3958-40D3-87EC-9FDFEC9B1A31}"/>
                </a:ext>
              </a:extLst>
            </p:cNvPr>
            <p:cNvSpPr>
              <a:spLocks/>
            </p:cNvSpPr>
            <p:nvPr/>
          </p:nvSpPr>
          <p:spPr bwMode="auto">
            <a:xfrm>
              <a:off x="7902575" y="3500438"/>
              <a:ext cx="50800" cy="63500"/>
            </a:xfrm>
            <a:custGeom>
              <a:avLst/>
              <a:gdLst>
                <a:gd name="T0" fmla="*/ 0 w 139"/>
                <a:gd name="T1" fmla="*/ 87 h 173"/>
                <a:gd name="T2" fmla="*/ 0 w 139"/>
                <a:gd name="T3" fmla="*/ 87 h 173"/>
                <a:gd name="T4" fmla="*/ 75 w 139"/>
                <a:gd name="T5" fmla="*/ 0 h 173"/>
                <a:gd name="T6" fmla="*/ 138 w 139"/>
                <a:gd name="T7" fmla="*/ 40 h 173"/>
                <a:gd name="T8" fmla="*/ 113 w 139"/>
                <a:gd name="T9" fmla="*/ 52 h 173"/>
                <a:gd name="T10" fmla="*/ 75 w 139"/>
                <a:gd name="T11" fmla="*/ 26 h 173"/>
                <a:gd name="T12" fmla="*/ 32 w 139"/>
                <a:gd name="T13" fmla="*/ 72 h 173"/>
                <a:gd name="T14" fmla="*/ 32 w 139"/>
                <a:gd name="T15" fmla="*/ 101 h 173"/>
                <a:gd name="T16" fmla="*/ 75 w 139"/>
                <a:gd name="T17" fmla="*/ 148 h 173"/>
                <a:gd name="T18" fmla="*/ 117 w 139"/>
                <a:gd name="T19" fmla="*/ 120 h 173"/>
                <a:gd name="T20" fmla="*/ 139 w 139"/>
                <a:gd name="T21" fmla="*/ 133 h 173"/>
                <a:gd name="T22" fmla="*/ 75 w 139"/>
                <a:gd name="T23" fmla="*/ 173 h 173"/>
                <a:gd name="T24" fmla="*/ 0 w 139"/>
                <a:gd name="T25" fmla="*/ 87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9" h="173">
                  <a:moveTo>
                    <a:pt x="0" y="87"/>
                  </a:moveTo>
                  <a:lnTo>
                    <a:pt x="0" y="87"/>
                  </a:lnTo>
                  <a:cubicBezTo>
                    <a:pt x="0" y="34"/>
                    <a:pt x="28" y="0"/>
                    <a:pt x="75" y="0"/>
                  </a:cubicBezTo>
                  <a:cubicBezTo>
                    <a:pt x="108" y="0"/>
                    <a:pt x="128" y="16"/>
                    <a:pt x="138" y="40"/>
                  </a:cubicBezTo>
                  <a:lnTo>
                    <a:pt x="113" y="52"/>
                  </a:lnTo>
                  <a:cubicBezTo>
                    <a:pt x="108" y="35"/>
                    <a:pt x="94" y="26"/>
                    <a:pt x="75" y="26"/>
                  </a:cubicBezTo>
                  <a:cubicBezTo>
                    <a:pt x="46" y="26"/>
                    <a:pt x="32" y="45"/>
                    <a:pt x="32" y="72"/>
                  </a:cubicBezTo>
                  <a:lnTo>
                    <a:pt x="32" y="101"/>
                  </a:lnTo>
                  <a:cubicBezTo>
                    <a:pt x="32" y="128"/>
                    <a:pt x="46" y="148"/>
                    <a:pt x="75" y="148"/>
                  </a:cubicBezTo>
                  <a:cubicBezTo>
                    <a:pt x="95" y="148"/>
                    <a:pt x="109" y="138"/>
                    <a:pt x="117" y="120"/>
                  </a:cubicBezTo>
                  <a:lnTo>
                    <a:pt x="139" y="133"/>
                  </a:lnTo>
                  <a:cubicBezTo>
                    <a:pt x="128" y="158"/>
                    <a:pt x="107" y="173"/>
                    <a:pt x="75" y="173"/>
                  </a:cubicBezTo>
                  <a:cubicBezTo>
                    <a:pt x="28" y="173"/>
                    <a:pt x="0" y="140"/>
                    <a:pt x="0" y="87"/>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680" name="Freeform 156">
              <a:extLst>
                <a:ext uri="{FF2B5EF4-FFF2-40B4-BE49-F238E27FC236}">
                  <a16:creationId xmlns:a16="http://schemas.microsoft.com/office/drawing/2014/main" id="{4B101278-2973-46BF-9467-A0B80165C042}"/>
                </a:ext>
              </a:extLst>
            </p:cNvPr>
            <p:cNvSpPr>
              <a:spLocks/>
            </p:cNvSpPr>
            <p:nvPr/>
          </p:nvSpPr>
          <p:spPr bwMode="auto">
            <a:xfrm>
              <a:off x="7966075" y="3502026"/>
              <a:ext cx="31750" cy="60325"/>
            </a:xfrm>
            <a:custGeom>
              <a:avLst/>
              <a:gdLst>
                <a:gd name="T0" fmla="*/ 0 w 88"/>
                <a:gd name="T1" fmla="*/ 166 h 166"/>
                <a:gd name="T2" fmla="*/ 0 w 88"/>
                <a:gd name="T3" fmla="*/ 166 h 166"/>
                <a:gd name="T4" fmla="*/ 0 w 88"/>
                <a:gd name="T5" fmla="*/ 0 h 166"/>
                <a:gd name="T6" fmla="*/ 30 w 88"/>
                <a:gd name="T7" fmla="*/ 0 h 166"/>
                <a:gd name="T8" fmla="*/ 30 w 88"/>
                <a:gd name="T9" fmla="*/ 31 h 166"/>
                <a:gd name="T10" fmla="*/ 31 w 88"/>
                <a:gd name="T11" fmla="*/ 31 h 166"/>
                <a:gd name="T12" fmla="*/ 78 w 88"/>
                <a:gd name="T13" fmla="*/ 0 h 166"/>
                <a:gd name="T14" fmla="*/ 88 w 88"/>
                <a:gd name="T15" fmla="*/ 0 h 166"/>
                <a:gd name="T16" fmla="*/ 88 w 88"/>
                <a:gd name="T17" fmla="*/ 30 h 166"/>
                <a:gd name="T18" fmla="*/ 73 w 88"/>
                <a:gd name="T19" fmla="*/ 30 h 166"/>
                <a:gd name="T20" fmla="*/ 30 w 88"/>
                <a:gd name="T21" fmla="*/ 57 h 166"/>
                <a:gd name="T22" fmla="*/ 30 w 88"/>
                <a:gd name="T23" fmla="*/ 166 h 166"/>
                <a:gd name="T24" fmla="*/ 0 w 88"/>
                <a:gd name="T25" fmla="*/ 166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 h="166">
                  <a:moveTo>
                    <a:pt x="0" y="166"/>
                  </a:moveTo>
                  <a:lnTo>
                    <a:pt x="0" y="166"/>
                  </a:lnTo>
                  <a:lnTo>
                    <a:pt x="0" y="0"/>
                  </a:lnTo>
                  <a:lnTo>
                    <a:pt x="30" y="0"/>
                  </a:lnTo>
                  <a:lnTo>
                    <a:pt x="30" y="31"/>
                  </a:lnTo>
                  <a:lnTo>
                    <a:pt x="31" y="31"/>
                  </a:lnTo>
                  <a:cubicBezTo>
                    <a:pt x="37" y="15"/>
                    <a:pt x="51" y="0"/>
                    <a:pt x="78" y="0"/>
                  </a:cubicBezTo>
                  <a:lnTo>
                    <a:pt x="88" y="0"/>
                  </a:lnTo>
                  <a:lnTo>
                    <a:pt x="88" y="30"/>
                  </a:lnTo>
                  <a:lnTo>
                    <a:pt x="73" y="30"/>
                  </a:lnTo>
                  <a:cubicBezTo>
                    <a:pt x="46" y="30"/>
                    <a:pt x="30" y="40"/>
                    <a:pt x="30" y="57"/>
                  </a:cubicBezTo>
                  <a:lnTo>
                    <a:pt x="30" y="166"/>
                  </a:lnTo>
                  <a:lnTo>
                    <a:pt x="0" y="166"/>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681" name="Freeform 157">
              <a:extLst>
                <a:ext uri="{FF2B5EF4-FFF2-40B4-BE49-F238E27FC236}">
                  <a16:creationId xmlns:a16="http://schemas.microsoft.com/office/drawing/2014/main" id="{A0CB305C-0CE9-4ACA-A6E1-DB7C9E6F0729}"/>
                </a:ext>
              </a:extLst>
            </p:cNvPr>
            <p:cNvSpPr>
              <a:spLocks/>
            </p:cNvSpPr>
            <p:nvPr/>
          </p:nvSpPr>
          <p:spPr bwMode="auto">
            <a:xfrm>
              <a:off x="8002588" y="3502026"/>
              <a:ext cx="57150" cy="84138"/>
            </a:xfrm>
            <a:custGeom>
              <a:avLst/>
              <a:gdLst>
                <a:gd name="T0" fmla="*/ 124 w 153"/>
                <a:gd name="T1" fmla="*/ 0 h 230"/>
                <a:gd name="T2" fmla="*/ 124 w 153"/>
                <a:gd name="T3" fmla="*/ 0 h 230"/>
                <a:gd name="T4" fmla="*/ 153 w 153"/>
                <a:gd name="T5" fmla="*/ 0 h 230"/>
                <a:gd name="T6" fmla="*/ 81 w 153"/>
                <a:gd name="T7" fmla="*/ 202 h 230"/>
                <a:gd name="T8" fmla="*/ 40 w 153"/>
                <a:gd name="T9" fmla="*/ 230 h 230"/>
                <a:gd name="T10" fmla="*/ 23 w 153"/>
                <a:gd name="T11" fmla="*/ 230 h 230"/>
                <a:gd name="T12" fmla="*/ 23 w 153"/>
                <a:gd name="T13" fmla="*/ 204 h 230"/>
                <a:gd name="T14" fmla="*/ 51 w 153"/>
                <a:gd name="T15" fmla="*/ 204 h 230"/>
                <a:gd name="T16" fmla="*/ 62 w 153"/>
                <a:gd name="T17" fmla="*/ 172 h 230"/>
                <a:gd name="T18" fmla="*/ 0 w 153"/>
                <a:gd name="T19" fmla="*/ 0 h 230"/>
                <a:gd name="T20" fmla="*/ 30 w 153"/>
                <a:gd name="T21" fmla="*/ 0 h 230"/>
                <a:gd name="T22" fmla="*/ 67 w 153"/>
                <a:gd name="T23" fmla="*/ 106 h 230"/>
                <a:gd name="T24" fmla="*/ 75 w 153"/>
                <a:gd name="T25" fmla="*/ 137 h 230"/>
                <a:gd name="T26" fmla="*/ 77 w 153"/>
                <a:gd name="T27" fmla="*/ 137 h 230"/>
                <a:gd name="T28" fmla="*/ 87 w 153"/>
                <a:gd name="T29" fmla="*/ 106 h 230"/>
                <a:gd name="T30" fmla="*/ 124 w 153"/>
                <a:gd name="T31"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3" h="230">
                  <a:moveTo>
                    <a:pt x="124" y="0"/>
                  </a:moveTo>
                  <a:lnTo>
                    <a:pt x="124" y="0"/>
                  </a:lnTo>
                  <a:lnTo>
                    <a:pt x="153" y="0"/>
                  </a:lnTo>
                  <a:lnTo>
                    <a:pt x="81" y="202"/>
                  </a:lnTo>
                  <a:cubicBezTo>
                    <a:pt x="73" y="223"/>
                    <a:pt x="65" y="230"/>
                    <a:pt x="40" y="230"/>
                  </a:cubicBezTo>
                  <a:lnTo>
                    <a:pt x="23" y="230"/>
                  </a:lnTo>
                  <a:lnTo>
                    <a:pt x="23" y="204"/>
                  </a:lnTo>
                  <a:lnTo>
                    <a:pt x="51" y="204"/>
                  </a:lnTo>
                  <a:lnTo>
                    <a:pt x="62" y="172"/>
                  </a:lnTo>
                  <a:lnTo>
                    <a:pt x="0" y="0"/>
                  </a:lnTo>
                  <a:lnTo>
                    <a:pt x="30" y="0"/>
                  </a:lnTo>
                  <a:lnTo>
                    <a:pt x="67" y="106"/>
                  </a:lnTo>
                  <a:lnTo>
                    <a:pt x="75" y="137"/>
                  </a:lnTo>
                  <a:lnTo>
                    <a:pt x="77" y="137"/>
                  </a:lnTo>
                  <a:lnTo>
                    <a:pt x="87" y="106"/>
                  </a:lnTo>
                  <a:lnTo>
                    <a:pt x="124" y="0"/>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682" name="Freeform 158">
              <a:extLst>
                <a:ext uri="{FF2B5EF4-FFF2-40B4-BE49-F238E27FC236}">
                  <a16:creationId xmlns:a16="http://schemas.microsoft.com/office/drawing/2014/main" id="{4F794828-5289-487E-AC98-44854D969297}"/>
                </a:ext>
              </a:extLst>
            </p:cNvPr>
            <p:cNvSpPr>
              <a:spLocks noEditPoints="1"/>
            </p:cNvSpPr>
            <p:nvPr/>
          </p:nvSpPr>
          <p:spPr bwMode="auto">
            <a:xfrm>
              <a:off x="8070850" y="3500438"/>
              <a:ext cx="52388" cy="85725"/>
            </a:xfrm>
            <a:custGeom>
              <a:avLst/>
              <a:gdLst>
                <a:gd name="T0" fmla="*/ 113 w 145"/>
                <a:gd name="T1" fmla="*/ 101 h 234"/>
                <a:gd name="T2" fmla="*/ 113 w 145"/>
                <a:gd name="T3" fmla="*/ 101 h 234"/>
                <a:gd name="T4" fmla="*/ 113 w 145"/>
                <a:gd name="T5" fmla="*/ 73 h 234"/>
                <a:gd name="T6" fmla="*/ 70 w 145"/>
                <a:gd name="T7" fmla="*/ 26 h 234"/>
                <a:gd name="T8" fmla="*/ 29 w 145"/>
                <a:gd name="T9" fmla="*/ 56 h 234"/>
                <a:gd name="T10" fmla="*/ 29 w 145"/>
                <a:gd name="T11" fmla="*/ 117 h 234"/>
                <a:gd name="T12" fmla="*/ 70 w 145"/>
                <a:gd name="T13" fmla="*/ 147 h 234"/>
                <a:gd name="T14" fmla="*/ 113 w 145"/>
                <a:gd name="T15" fmla="*/ 101 h 234"/>
                <a:gd name="T16" fmla="*/ 0 w 145"/>
                <a:gd name="T17" fmla="*/ 4 h 234"/>
                <a:gd name="T18" fmla="*/ 0 w 145"/>
                <a:gd name="T19" fmla="*/ 4 h 234"/>
                <a:gd name="T20" fmla="*/ 29 w 145"/>
                <a:gd name="T21" fmla="*/ 4 h 234"/>
                <a:gd name="T22" fmla="*/ 29 w 145"/>
                <a:gd name="T23" fmla="*/ 31 h 234"/>
                <a:gd name="T24" fmla="*/ 31 w 145"/>
                <a:gd name="T25" fmla="*/ 31 h 234"/>
                <a:gd name="T26" fmla="*/ 78 w 145"/>
                <a:gd name="T27" fmla="*/ 0 h 234"/>
                <a:gd name="T28" fmla="*/ 145 w 145"/>
                <a:gd name="T29" fmla="*/ 87 h 234"/>
                <a:gd name="T30" fmla="*/ 78 w 145"/>
                <a:gd name="T31" fmla="*/ 173 h 234"/>
                <a:gd name="T32" fmla="*/ 31 w 145"/>
                <a:gd name="T33" fmla="*/ 142 h 234"/>
                <a:gd name="T34" fmla="*/ 29 w 145"/>
                <a:gd name="T35" fmla="*/ 142 h 234"/>
                <a:gd name="T36" fmla="*/ 29 w 145"/>
                <a:gd name="T37" fmla="*/ 234 h 234"/>
                <a:gd name="T38" fmla="*/ 0 w 145"/>
                <a:gd name="T39" fmla="*/ 234 h 234"/>
                <a:gd name="T40" fmla="*/ 0 w 145"/>
                <a:gd name="T41" fmla="*/ 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5" h="234">
                  <a:moveTo>
                    <a:pt x="113" y="101"/>
                  </a:moveTo>
                  <a:lnTo>
                    <a:pt x="113" y="101"/>
                  </a:lnTo>
                  <a:lnTo>
                    <a:pt x="113" y="73"/>
                  </a:lnTo>
                  <a:cubicBezTo>
                    <a:pt x="113" y="45"/>
                    <a:pt x="96" y="26"/>
                    <a:pt x="70" y="26"/>
                  </a:cubicBezTo>
                  <a:cubicBezTo>
                    <a:pt x="47" y="26"/>
                    <a:pt x="29" y="39"/>
                    <a:pt x="29" y="56"/>
                  </a:cubicBezTo>
                  <a:lnTo>
                    <a:pt x="29" y="117"/>
                  </a:lnTo>
                  <a:cubicBezTo>
                    <a:pt x="29" y="135"/>
                    <a:pt x="47" y="147"/>
                    <a:pt x="70" y="147"/>
                  </a:cubicBezTo>
                  <a:cubicBezTo>
                    <a:pt x="96" y="147"/>
                    <a:pt x="113" y="129"/>
                    <a:pt x="113" y="101"/>
                  </a:cubicBezTo>
                  <a:close/>
                  <a:moveTo>
                    <a:pt x="0" y="4"/>
                  </a:moveTo>
                  <a:lnTo>
                    <a:pt x="0" y="4"/>
                  </a:lnTo>
                  <a:lnTo>
                    <a:pt x="29" y="4"/>
                  </a:lnTo>
                  <a:lnTo>
                    <a:pt x="29" y="31"/>
                  </a:lnTo>
                  <a:lnTo>
                    <a:pt x="31" y="31"/>
                  </a:lnTo>
                  <a:cubicBezTo>
                    <a:pt x="38" y="11"/>
                    <a:pt x="56" y="0"/>
                    <a:pt x="78" y="0"/>
                  </a:cubicBezTo>
                  <a:cubicBezTo>
                    <a:pt x="120" y="0"/>
                    <a:pt x="145" y="33"/>
                    <a:pt x="145" y="87"/>
                  </a:cubicBezTo>
                  <a:cubicBezTo>
                    <a:pt x="145" y="140"/>
                    <a:pt x="120" y="173"/>
                    <a:pt x="78" y="173"/>
                  </a:cubicBezTo>
                  <a:cubicBezTo>
                    <a:pt x="56" y="173"/>
                    <a:pt x="38" y="163"/>
                    <a:pt x="31" y="142"/>
                  </a:cubicBezTo>
                  <a:lnTo>
                    <a:pt x="29" y="142"/>
                  </a:lnTo>
                  <a:lnTo>
                    <a:pt x="29" y="234"/>
                  </a:lnTo>
                  <a:lnTo>
                    <a:pt x="0" y="234"/>
                  </a:lnTo>
                  <a:lnTo>
                    <a:pt x="0" y="4"/>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683" name="Freeform 159">
              <a:extLst>
                <a:ext uri="{FF2B5EF4-FFF2-40B4-BE49-F238E27FC236}">
                  <a16:creationId xmlns:a16="http://schemas.microsoft.com/office/drawing/2014/main" id="{72FDFDEB-D61C-4A6B-82EA-B60353DC67EE}"/>
                </a:ext>
              </a:extLst>
            </p:cNvPr>
            <p:cNvSpPr>
              <a:spLocks/>
            </p:cNvSpPr>
            <p:nvPr/>
          </p:nvSpPr>
          <p:spPr bwMode="auto">
            <a:xfrm>
              <a:off x="8132763" y="3484563"/>
              <a:ext cx="33338" cy="77788"/>
            </a:xfrm>
            <a:custGeom>
              <a:avLst/>
              <a:gdLst>
                <a:gd name="T0" fmla="*/ 58 w 91"/>
                <a:gd name="T1" fmla="*/ 212 h 212"/>
                <a:gd name="T2" fmla="*/ 58 w 91"/>
                <a:gd name="T3" fmla="*/ 212 h 212"/>
                <a:gd name="T4" fmla="*/ 26 w 91"/>
                <a:gd name="T5" fmla="*/ 180 h 212"/>
                <a:gd name="T6" fmla="*/ 26 w 91"/>
                <a:gd name="T7" fmla="*/ 71 h 212"/>
                <a:gd name="T8" fmla="*/ 0 w 91"/>
                <a:gd name="T9" fmla="*/ 71 h 212"/>
                <a:gd name="T10" fmla="*/ 0 w 91"/>
                <a:gd name="T11" fmla="*/ 46 h 212"/>
                <a:gd name="T12" fmla="*/ 14 w 91"/>
                <a:gd name="T13" fmla="*/ 46 h 212"/>
                <a:gd name="T14" fmla="*/ 29 w 91"/>
                <a:gd name="T15" fmla="*/ 30 h 212"/>
                <a:gd name="T16" fmla="*/ 29 w 91"/>
                <a:gd name="T17" fmla="*/ 0 h 212"/>
                <a:gd name="T18" fmla="*/ 56 w 91"/>
                <a:gd name="T19" fmla="*/ 0 h 212"/>
                <a:gd name="T20" fmla="*/ 56 w 91"/>
                <a:gd name="T21" fmla="*/ 46 h 212"/>
                <a:gd name="T22" fmla="*/ 91 w 91"/>
                <a:gd name="T23" fmla="*/ 46 h 212"/>
                <a:gd name="T24" fmla="*/ 91 w 91"/>
                <a:gd name="T25" fmla="*/ 71 h 212"/>
                <a:gd name="T26" fmla="*/ 56 w 91"/>
                <a:gd name="T27" fmla="*/ 71 h 212"/>
                <a:gd name="T28" fmla="*/ 56 w 91"/>
                <a:gd name="T29" fmla="*/ 186 h 212"/>
                <a:gd name="T30" fmla="*/ 89 w 91"/>
                <a:gd name="T31" fmla="*/ 186 h 212"/>
                <a:gd name="T32" fmla="*/ 89 w 91"/>
                <a:gd name="T33" fmla="*/ 212 h 212"/>
                <a:gd name="T34" fmla="*/ 58 w 91"/>
                <a:gd name="T35" fmla="*/ 21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1" h="212">
                  <a:moveTo>
                    <a:pt x="58" y="212"/>
                  </a:moveTo>
                  <a:lnTo>
                    <a:pt x="58" y="212"/>
                  </a:lnTo>
                  <a:cubicBezTo>
                    <a:pt x="37" y="212"/>
                    <a:pt x="26" y="199"/>
                    <a:pt x="26" y="180"/>
                  </a:cubicBezTo>
                  <a:lnTo>
                    <a:pt x="26" y="71"/>
                  </a:lnTo>
                  <a:lnTo>
                    <a:pt x="0" y="71"/>
                  </a:lnTo>
                  <a:lnTo>
                    <a:pt x="0" y="46"/>
                  </a:lnTo>
                  <a:lnTo>
                    <a:pt x="14" y="46"/>
                  </a:lnTo>
                  <a:cubicBezTo>
                    <a:pt x="26" y="46"/>
                    <a:pt x="29" y="42"/>
                    <a:pt x="29" y="30"/>
                  </a:cubicBezTo>
                  <a:lnTo>
                    <a:pt x="29" y="0"/>
                  </a:lnTo>
                  <a:lnTo>
                    <a:pt x="56" y="0"/>
                  </a:lnTo>
                  <a:lnTo>
                    <a:pt x="56" y="46"/>
                  </a:lnTo>
                  <a:lnTo>
                    <a:pt x="91" y="46"/>
                  </a:lnTo>
                  <a:lnTo>
                    <a:pt x="91" y="71"/>
                  </a:lnTo>
                  <a:lnTo>
                    <a:pt x="56" y="71"/>
                  </a:lnTo>
                  <a:lnTo>
                    <a:pt x="56" y="186"/>
                  </a:lnTo>
                  <a:lnTo>
                    <a:pt x="89" y="186"/>
                  </a:lnTo>
                  <a:lnTo>
                    <a:pt x="89" y="212"/>
                  </a:lnTo>
                  <a:lnTo>
                    <a:pt x="58" y="212"/>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684" name="Freeform 160">
              <a:extLst>
                <a:ext uri="{FF2B5EF4-FFF2-40B4-BE49-F238E27FC236}">
                  <a16:creationId xmlns:a16="http://schemas.microsoft.com/office/drawing/2014/main" id="{D0D18490-C958-4219-9BDB-2C1F55FB2836}"/>
                </a:ext>
              </a:extLst>
            </p:cNvPr>
            <p:cNvSpPr>
              <a:spLocks noEditPoints="1"/>
            </p:cNvSpPr>
            <p:nvPr/>
          </p:nvSpPr>
          <p:spPr bwMode="auto">
            <a:xfrm>
              <a:off x="8175625" y="3500438"/>
              <a:ext cx="53975" cy="63500"/>
            </a:xfrm>
            <a:custGeom>
              <a:avLst/>
              <a:gdLst>
                <a:gd name="T0" fmla="*/ 31 w 148"/>
                <a:gd name="T1" fmla="*/ 71 h 173"/>
                <a:gd name="T2" fmla="*/ 31 w 148"/>
                <a:gd name="T3" fmla="*/ 71 h 173"/>
                <a:gd name="T4" fmla="*/ 31 w 148"/>
                <a:gd name="T5" fmla="*/ 73 h 173"/>
                <a:gd name="T6" fmla="*/ 116 w 148"/>
                <a:gd name="T7" fmla="*/ 73 h 173"/>
                <a:gd name="T8" fmla="*/ 116 w 148"/>
                <a:gd name="T9" fmla="*/ 70 h 173"/>
                <a:gd name="T10" fmla="*/ 75 w 148"/>
                <a:gd name="T11" fmla="*/ 24 h 173"/>
                <a:gd name="T12" fmla="*/ 31 w 148"/>
                <a:gd name="T13" fmla="*/ 71 h 173"/>
                <a:gd name="T14" fmla="*/ 0 w 148"/>
                <a:gd name="T15" fmla="*/ 87 h 173"/>
                <a:gd name="T16" fmla="*/ 0 w 148"/>
                <a:gd name="T17" fmla="*/ 87 h 173"/>
                <a:gd name="T18" fmla="*/ 75 w 148"/>
                <a:gd name="T19" fmla="*/ 0 h 173"/>
                <a:gd name="T20" fmla="*/ 148 w 148"/>
                <a:gd name="T21" fmla="*/ 82 h 173"/>
                <a:gd name="T22" fmla="*/ 148 w 148"/>
                <a:gd name="T23" fmla="*/ 94 h 173"/>
                <a:gd name="T24" fmla="*/ 31 w 148"/>
                <a:gd name="T25" fmla="*/ 94 h 173"/>
                <a:gd name="T26" fmla="*/ 31 w 148"/>
                <a:gd name="T27" fmla="*/ 101 h 173"/>
                <a:gd name="T28" fmla="*/ 78 w 148"/>
                <a:gd name="T29" fmla="*/ 148 h 173"/>
                <a:gd name="T30" fmla="*/ 123 w 148"/>
                <a:gd name="T31" fmla="*/ 121 h 173"/>
                <a:gd name="T32" fmla="*/ 142 w 148"/>
                <a:gd name="T33" fmla="*/ 138 h 173"/>
                <a:gd name="T34" fmla="*/ 75 w 148"/>
                <a:gd name="T35" fmla="*/ 173 h 173"/>
                <a:gd name="T36" fmla="*/ 0 w 148"/>
                <a:gd name="T37" fmla="*/ 87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8" h="173">
                  <a:moveTo>
                    <a:pt x="31" y="71"/>
                  </a:moveTo>
                  <a:lnTo>
                    <a:pt x="31" y="71"/>
                  </a:lnTo>
                  <a:lnTo>
                    <a:pt x="31" y="73"/>
                  </a:lnTo>
                  <a:lnTo>
                    <a:pt x="116" y="73"/>
                  </a:lnTo>
                  <a:lnTo>
                    <a:pt x="116" y="70"/>
                  </a:lnTo>
                  <a:cubicBezTo>
                    <a:pt x="116" y="43"/>
                    <a:pt x="100" y="24"/>
                    <a:pt x="75" y="24"/>
                  </a:cubicBezTo>
                  <a:cubicBezTo>
                    <a:pt x="49" y="24"/>
                    <a:pt x="31" y="44"/>
                    <a:pt x="31" y="71"/>
                  </a:cubicBezTo>
                  <a:close/>
                  <a:moveTo>
                    <a:pt x="0" y="87"/>
                  </a:moveTo>
                  <a:lnTo>
                    <a:pt x="0" y="87"/>
                  </a:lnTo>
                  <a:cubicBezTo>
                    <a:pt x="0" y="34"/>
                    <a:pt x="29" y="0"/>
                    <a:pt x="75" y="0"/>
                  </a:cubicBezTo>
                  <a:cubicBezTo>
                    <a:pt x="122" y="0"/>
                    <a:pt x="148" y="35"/>
                    <a:pt x="148" y="82"/>
                  </a:cubicBezTo>
                  <a:lnTo>
                    <a:pt x="148" y="94"/>
                  </a:lnTo>
                  <a:lnTo>
                    <a:pt x="31" y="94"/>
                  </a:lnTo>
                  <a:lnTo>
                    <a:pt x="31" y="101"/>
                  </a:lnTo>
                  <a:cubicBezTo>
                    <a:pt x="31" y="128"/>
                    <a:pt x="48" y="148"/>
                    <a:pt x="78" y="148"/>
                  </a:cubicBezTo>
                  <a:cubicBezTo>
                    <a:pt x="99" y="148"/>
                    <a:pt x="114" y="138"/>
                    <a:pt x="123" y="121"/>
                  </a:cubicBezTo>
                  <a:lnTo>
                    <a:pt x="142" y="138"/>
                  </a:lnTo>
                  <a:cubicBezTo>
                    <a:pt x="130" y="159"/>
                    <a:pt x="106" y="173"/>
                    <a:pt x="75" y="173"/>
                  </a:cubicBezTo>
                  <a:cubicBezTo>
                    <a:pt x="29" y="173"/>
                    <a:pt x="0" y="139"/>
                    <a:pt x="0" y="87"/>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685" name="Freeform 161">
              <a:extLst>
                <a:ext uri="{FF2B5EF4-FFF2-40B4-BE49-F238E27FC236}">
                  <a16:creationId xmlns:a16="http://schemas.microsoft.com/office/drawing/2014/main" id="{73F10C82-87E8-4DF2-9513-7159E8564F50}"/>
                </a:ext>
              </a:extLst>
            </p:cNvPr>
            <p:cNvSpPr>
              <a:spLocks noEditPoints="1"/>
            </p:cNvSpPr>
            <p:nvPr/>
          </p:nvSpPr>
          <p:spPr bwMode="auto">
            <a:xfrm>
              <a:off x="8240713" y="3475038"/>
              <a:ext cx="53975" cy="88900"/>
            </a:xfrm>
            <a:custGeom>
              <a:avLst/>
              <a:gdLst>
                <a:gd name="T0" fmla="*/ 115 w 145"/>
                <a:gd name="T1" fmla="*/ 184 h 240"/>
                <a:gd name="T2" fmla="*/ 115 w 145"/>
                <a:gd name="T3" fmla="*/ 184 h 240"/>
                <a:gd name="T4" fmla="*/ 115 w 145"/>
                <a:gd name="T5" fmla="*/ 123 h 240"/>
                <a:gd name="T6" fmla="*/ 75 w 145"/>
                <a:gd name="T7" fmla="*/ 93 h 240"/>
                <a:gd name="T8" fmla="*/ 32 w 145"/>
                <a:gd name="T9" fmla="*/ 140 h 240"/>
                <a:gd name="T10" fmla="*/ 32 w 145"/>
                <a:gd name="T11" fmla="*/ 168 h 240"/>
                <a:gd name="T12" fmla="*/ 75 w 145"/>
                <a:gd name="T13" fmla="*/ 214 h 240"/>
                <a:gd name="T14" fmla="*/ 115 w 145"/>
                <a:gd name="T15" fmla="*/ 184 h 240"/>
                <a:gd name="T16" fmla="*/ 115 w 145"/>
                <a:gd name="T17" fmla="*/ 209 h 240"/>
                <a:gd name="T18" fmla="*/ 115 w 145"/>
                <a:gd name="T19" fmla="*/ 209 h 240"/>
                <a:gd name="T20" fmla="*/ 114 w 145"/>
                <a:gd name="T21" fmla="*/ 209 h 240"/>
                <a:gd name="T22" fmla="*/ 67 w 145"/>
                <a:gd name="T23" fmla="*/ 240 h 240"/>
                <a:gd name="T24" fmla="*/ 0 w 145"/>
                <a:gd name="T25" fmla="*/ 154 h 240"/>
                <a:gd name="T26" fmla="*/ 67 w 145"/>
                <a:gd name="T27" fmla="*/ 67 h 240"/>
                <a:gd name="T28" fmla="*/ 114 w 145"/>
                <a:gd name="T29" fmla="*/ 98 h 240"/>
                <a:gd name="T30" fmla="*/ 115 w 145"/>
                <a:gd name="T31" fmla="*/ 98 h 240"/>
                <a:gd name="T32" fmla="*/ 115 w 145"/>
                <a:gd name="T33" fmla="*/ 0 h 240"/>
                <a:gd name="T34" fmla="*/ 145 w 145"/>
                <a:gd name="T35" fmla="*/ 0 h 240"/>
                <a:gd name="T36" fmla="*/ 145 w 145"/>
                <a:gd name="T37" fmla="*/ 237 h 240"/>
                <a:gd name="T38" fmla="*/ 115 w 145"/>
                <a:gd name="T39" fmla="*/ 237 h 240"/>
                <a:gd name="T40" fmla="*/ 115 w 145"/>
                <a:gd name="T41" fmla="*/ 209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5" h="240">
                  <a:moveTo>
                    <a:pt x="115" y="184"/>
                  </a:moveTo>
                  <a:lnTo>
                    <a:pt x="115" y="184"/>
                  </a:lnTo>
                  <a:lnTo>
                    <a:pt x="115" y="123"/>
                  </a:lnTo>
                  <a:cubicBezTo>
                    <a:pt x="115" y="106"/>
                    <a:pt x="98" y="93"/>
                    <a:pt x="75" y="93"/>
                  </a:cubicBezTo>
                  <a:cubicBezTo>
                    <a:pt x="49" y="93"/>
                    <a:pt x="32" y="112"/>
                    <a:pt x="32" y="140"/>
                  </a:cubicBezTo>
                  <a:lnTo>
                    <a:pt x="32" y="168"/>
                  </a:lnTo>
                  <a:cubicBezTo>
                    <a:pt x="32" y="196"/>
                    <a:pt x="49" y="214"/>
                    <a:pt x="75" y="214"/>
                  </a:cubicBezTo>
                  <a:cubicBezTo>
                    <a:pt x="98" y="214"/>
                    <a:pt x="115" y="202"/>
                    <a:pt x="115" y="184"/>
                  </a:cubicBezTo>
                  <a:close/>
                  <a:moveTo>
                    <a:pt x="115" y="209"/>
                  </a:moveTo>
                  <a:lnTo>
                    <a:pt x="115" y="209"/>
                  </a:lnTo>
                  <a:lnTo>
                    <a:pt x="114" y="209"/>
                  </a:lnTo>
                  <a:cubicBezTo>
                    <a:pt x="107" y="230"/>
                    <a:pt x="89" y="240"/>
                    <a:pt x="67" y="240"/>
                  </a:cubicBezTo>
                  <a:cubicBezTo>
                    <a:pt x="25" y="240"/>
                    <a:pt x="0" y="207"/>
                    <a:pt x="0" y="154"/>
                  </a:cubicBezTo>
                  <a:cubicBezTo>
                    <a:pt x="0" y="100"/>
                    <a:pt x="25" y="67"/>
                    <a:pt x="67" y="67"/>
                  </a:cubicBezTo>
                  <a:cubicBezTo>
                    <a:pt x="89" y="67"/>
                    <a:pt x="107" y="78"/>
                    <a:pt x="114" y="98"/>
                  </a:cubicBezTo>
                  <a:lnTo>
                    <a:pt x="115" y="98"/>
                  </a:lnTo>
                  <a:lnTo>
                    <a:pt x="115" y="0"/>
                  </a:lnTo>
                  <a:lnTo>
                    <a:pt x="145" y="0"/>
                  </a:lnTo>
                  <a:lnTo>
                    <a:pt x="145" y="237"/>
                  </a:lnTo>
                  <a:lnTo>
                    <a:pt x="115" y="237"/>
                  </a:lnTo>
                  <a:lnTo>
                    <a:pt x="115" y="209"/>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686" name="Freeform 162">
              <a:extLst>
                <a:ext uri="{FF2B5EF4-FFF2-40B4-BE49-F238E27FC236}">
                  <a16:creationId xmlns:a16="http://schemas.microsoft.com/office/drawing/2014/main" id="{E62B4780-B0C1-431D-B9D6-741906A9CE69}"/>
                </a:ext>
              </a:extLst>
            </p:cNvPr>
            <p:cNvSpPr>
              <a:spLocks/>
            </p:cNvSpPr>
            <p:nvPr/>
          </p:nvSpPr>
          <p:spPr bwMode="auto">
            <a:xfrm>
              <a:off x="7269163" y="3619501"/>
              <a:ext cx="66675" cy="85725"/>
            </a:xfrm>
            <a:custGeom>
              <a:avLst/>
              <a:gdLst>
                <a:gd name="T0" fmla="*/ 154 w 182"/>
                <a:gd name="T1" fmla="*/ 194 h 231"/>
                <a:gd name="T2" fmla="*/ 154 w 182"/>
                <a:gd name="T3" fmla="*/ 194 h 231"/>
                <a:gd name="T4" fmla="*/ 153 w 182"/>
                <a:gd name="T5" fmla="*/ 194 h 231"/>
                <a:gd name="T6" fmla="*/ 92 w 182"/>
                <a:gd name="T7" fmla="*/ 231 h 231"/>
                <a:gd name="T8" fmla="*/ 0 w 182"/>
                <a:gd name="T9" fmla="*/ 116 h 231"/>
                <a:gd name="T10" fmla="*/ 96 w 182"/>
                <a:gd name="T11" fmla="*/ 0 h 231"/>
                <a:gd name="T12" fmla="*/ 178 w 182"/>
                <a:gd name="T13" fmla="*/ 50 h 231"/>
                <a:gd name="T14" fmla="*/ 153 w 182"/>
                <a:gd name="T15" fmla="*/ 65 h 231"/>
                <a:gd name="T16" fmla="*/ 96 w 182"/>
                <a:gd name="T17" fmla="*/ 28 h 231"/>
                <a:gd name="T18" fmla="*/ 33 w 182"/>
                <a:gd name="T19" fmla="*/ 98 h 231"/>
                <a:gd name="T20" fmla="*/ 33 w 182"/>
                <a:gd name="T21" fmla="*/ 134 h 231"/>
                <a:gd name="T22" fmla="*/ 98 w 182"/>
                <a:gd name="T23" fmla="*/ 204 h 231"/>
                <a:gd name="T24" fmla="*/ 152 w 182"/>
                <a:gd name="T25" fmla="*/ 158 h 231"/>
                <a:gd name="T26" fmla="*/ 152 w 182"/>
                <a:gd name="T27" fmla="*/ 138 h 231"/>
                <a:gd name="T28" fmla="*/ 105 w 182"/>
                <a:gd name="T29" fmla="*/ 138 h 231"/>
                <a:gd name="T30" fmla="*/ 105 w 182"/>
                <a:gd name="T31" fmla="*/ 111 h 231"/>
                <a:gd name="T32" fmla="*/ 182 w 182"/>
                <a:gd name="T33" fmla="*/ 111 h 231"/>
                <a:gd name="T34" fmla="*/ 182 w 182"/>
                <a:gd name="T35" fmla="*/ 228 h 231"/>
                <a:gd name="T36" fmla="*/ 154 w 182"/>
                <a:gd name="T37" fmla="*/ 228 h 231"/>
                <a:gd name="T38" fmla="*/ 154 w 182"/>
                <a:gd name="T39" fmla="*/ 194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2" h="231">
                  <a:moveTo>
                    <a:pt x="154" y="194"/>
                  </a:moveTo>
                  <a:lnTo>
                    <a:pt x="154" y="194"/>
                  </a:lnTo>
                  <a:lnTo>
                    <a:pt x="153" y="194"/>
                  </a:lnTo>
                  <a:cubicBezTo>
                    <a:pt x="148" y="215"/>
                    <a:pt x="126" y="231"/>
                    <a:pt x="92" y="231"/>
                  </a:cubicBezTo>
                  <a:cubicBezTo>
                    <a:pt x="38" y="231"/>
                    <a:pt x="0" y="191"/>
                    <a:pt x="0" y="116"/>
                  </a:cubicBezTo>
                  <a:cubicBezTo>
                    <a:pt x="0" y="42"/>
                    <a:pt x="38" y="0"/>
                    <a:pt x="96" y="0"/>
                  </a:cubicBezTo>
                  <a:cubicBezTo>
                    <a:pt x="136" y="0"/>
                    <a:pt x="163" y="20"/>
                    <a:pt x="178" y="50"/>
                  </a:cubicBezTo>
                  <a:lnTo>
                    <a:pt x="153" y="65"/>
                  </a:lnTo>
                  <a:cubicBezTo>
                    <a:pt x="143" y="43"/>
                    <a:pt x="123" y="28"/>
                    <a:pt x="96" y="28"/>
                  </a:cubicBezTo>
                  <a:cubicBezTo>
                    <a:pt x="58" y="28"/>
                    <a:pt x="33" y="55"/>
                    <a:pt x="33" y="98"/>
                  </a:cubicBezTo>
                  <a:lnTo>
                    <a:pt x="33" y="134"/>
                  </a:lnTo>
                  <a:cubicBezTo>
                    <a:pt x="33" y="177"/>
                    <a:pt x="58" y="204"/>
                    <a:pt x="98" y="204"/>
                  </a:cubicBezTo>
                  <a:cubicBezTo>
                    <a:pt x="128" y="204"/>
                    <a:pt x="152" y="189"/>
                    <a:pt x="152" y="158"/>
                  </a:cubicBezTo>
                  <a:lnTo>
                    <a:pt x="152" y="138"/>
                  </a:lnTo>
                  <a:lnTo>
                    <a:pt x="105" y="138"/>
                  </a:lnTo>
                  <a:lnTo>
                    <a:pt x="105" y="111"/>
                  </a:lnTo>
                  <a:lnTo>
                    <a:pt x="182" y="111"/>
                  </a:lnTo>
                  <a:lnTo>
                    <a:pt x="182" y="228"/>
                  </a:lnTo>
                  <a:lnTo>
                    <a:pt x="154" y="228"/>
                  </a:lnTo>
                  <a:lnTo>
                    <a:pt x="154" y="194"/>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687" name="Freeform 163">
              <a:extLst>
                <a:ext uri="{FF2B5EF4-FFF2-40B4-BE49-F238E27FC236}">
                  <a16:creationId xmlns:a16="http://schemas.microsoft.com/office/drawing/2014/main" id="{7EE0E81A-0E4E-49B9-90D1-C8D3430F871C}"/>
                </a:ext>
              </a:extLst>
            </p:cNvPr>
            <p:cNvSpPr>
              <a:spLocks noEditPoints="1"/>
            </p:cNvSpPr>
            <p:nvPr/>
          </p:nvSpPr>
          <p:spPr bwMode="auto">
            <a:xfrm>
              <a:off x="7348538" y="3641726"/>
              <a:ext cx="55563" cy="63500"/>
            </a:xfrm>
            <a:custGeom>
              <a:avLst/>
              <a:gdLst>
                <a:gd name="T0" fmla="*/ 102 w 150"/>
                <a:gd name="T1" fmla="*/ 121 h 173"/>
                <a:gd name="T2" fmla="*/ 102 w 150"/>
                <a:gd name="T3" fmla="*/ 121 h 173"/>
                <a:gd name="T4" fmla="*/ 102 w 150"/>
                <a:gd name="T5" fmla="*/ 95 h 173"/>
                <a:gd name="T6" fmla="*/ 70 w 150"/>
                <a:gd name="T7" fmla="*/ 95 h 173"/>
                <a:gd name="T8" fmla="*/ 31 w 150"/>
                <a:gd name="T9" fmla="*/ 119 h 173"/>
                <a:gd name="T10" fmla="*/ 31 w 150"/>
                <a:gd name="T11" fmla="*/ 125 h 173"/>
                <a:gd name="T12" fmla="*/ 61 w 150"/>
                <a:gd name="T13" fmla="*/ 149 h 173"/>
                <a:gd name="T14" fmla="*/ 102 w 150"/>
                <a:gd name="T15" fmla="*/ 121 h 173"/>
                <a:gd name="T16" fmla="*/ 133 w 150"/>
                <a:gd name="T17" fmla="*/ 170 h 173"/>
                <a:gd name="T18" fmla="*/ 133 w 150"/>
                <a:gd name="T19" fmla="*/ 170 h 173"/>
                <a:gd name="T20" fmla="*/ 104 w 150"/>
                <a:gd name="T21" fmla="*/ 142 h 173"/>
                <a:gd name="T22" fmla="*/ 102 w 150"/>
                <a:gd name="T23" fmla="*/ 142 h 173"/>
                <a:gd name="T24" fmla="*/ 54 w 150"/>
                <a:gd name="T25" fmla="*/ 173 h 173"/>
                <a:gd name="T26" fmla="*/ 0 w 150"/>
                <a:gd name="T27" fmla="*/ 124 h 173"/>
                <a:gd name="T28" fmla="*/ 70 w 150"/>
                <a:gd name="T29" fmla="*/ 75 h 173"/>
                <a:gd name="T30" fmla="*/ 102 w 150"/>
                <a:gd name="T31" fmla="*/ 75 h 173"/>
                <a:gd name="T32" fmla="*/ 102 w 150"/>
                <a:gd name="T33" fmla="*/ 59 h 173"/>
                <a:gd name="T34" fmla="*/ 65 w 150"/>
                <a:gd name="T35" fmla="*/ 25 h 173"/>
                <a:gd name="T36" fmla="*/ 24 w 150"/>
                <a:gd name="T37" fmla="*/ 49 h 173"/>
                <a:gd name="T38" fmla="*/ 6 w 150"/>
                <a:gd name="T39" fmla="*/ 32 h 173"/>
                <a:gd name="T40" fmla="*/ 67 w 150"/>
                <a:gd name="T41" fmla="*/ 0 h 173"/>
                <a:gd name="T42" fmla="*/ 132 w 150"/>
                <a:gd name="T43" fmla="*/ 57 h 173"/>
                <a:gd name="T44" fmla="*/ 132 w 150"/>
                <a:gd name="T45" fmla="*/ 144 h 173"/>
                <a:gd name="T46" fmla="*/ 150 w 150"/>
                <a:gd name="T47" fmla="*/ 144 h 173"/>
                <a:gd name="T48" fmla="*/ 150 w 150"/>
                <a:gd name="T49" fmla="*/ 170 h 173"/>
                <a:gd name="T50" fmla="*/ 133 w 150"/>
                <a:gd name="T51" fmla="*/ 17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0" h="173">
                  <a:moveTo>
                    <a:pt x="102" y="121"/>
                  </a:moveTo>
                  <a:lnTo>
                    <a:pt x="102" y="121"/>
                  </a:lnTo>
                  <a:lnTo>
                    <a:pt x="102" y="95"/>
                  </a:lnTo>
                  <a:lnTo>
                    <a:pt x="70" y="95"/>
                  </a:lnTo>
                  <a:cubicBezTo>
                    <a:pt x="43" y="95"/>
                    <a:pt x="31" y="104"/>
                    <a:pt x="31" y="119"/>
                  </a:cubicBezTo>
                  <a:lnTo>
                    <a:pt x="31" y="125"/>
                  </a:lnTo>
                  <a:cubicBezTo>
                    <a:pt x="31" y="141"/>
                    <a:pt x="43" y="149"/>
                    <a:pt x="61" y="149"/>
                  </a:cubicBezTo>
                  <a:cubicBezTo>
                    <a:pt x="85" y="149"/>
                    <a:pt x="102" y="138"/>
                    <a:pt x="102" y="121"/>
                  </a:cubicBezTo>
                  <a:close/>
                  <a:moveTo>
                    <a:pt x="133" y="170"/>
                  </a:moveTo>
                  <a:lnTo>
                    <a:pt x="133" y="170"/>
                  </a:lnTo>
                  <a:cubicBezTo>
                    <a:pt x="115" y="170"/>
                    <a:pt x="106" y="158"/>
                    <a:pt x="104" y="142"/>
                  </a:cubicBezTo>
                  <a:lnTo>
                    <a:pt x="102" y="142"/>
                  </a:lnTo>
                  <a:cubicBezTo>
                    <a:pt x="96" y="163"/>
                    <a:pt x="78" y="173"/>
                    <a:pt x="54" y="173"/>
                  </a:cubicBezTo>
                  <a:cubicBezTo>
                    <a:pt x="20" y="173"/>
                    <a:pt x="0" y="154"/>
                    <a:pt x="0" y="124"/>
                  </a:cubicBezTo>
                  <a:cubicBezTo>
                    <a:pt x="0" y="92"/>
                    <a:pt x="23" y="75"/>
                    <a:pt x="70" y="75"/>
                  </a:cubicBezTo>
                  <a:lnTo>
                    <a:pt x="102" y="75"/>
                  </a:lnTo>
                  <a:lnTo>
                    <a:pt x="102" y="59"/>
                  </a:lnTo>
                  <a:cubicBezTo>
                    <a:pt x="102" y="37"/>
                    <a:pt x="90" y="25"/>
                    <a:pt x="65" y="25"/>
                  </a:cubicBezTo>
                  <a:cubicBezTo>
                    <a:pt x="46" y="25"/>
                    <a:pt x="33" y="35"/>
                    <a:pt x="24" y="49"/>
                  </a:cubicBezTo>
                  <a:lnTo>
                    <a:pt x="6" y="32"/>
                  </a:lnTo>
                  <a:cubicBezTo>
                    <a:pt x="16" y="14"/>
                    <a:pt x="36" y="0"/>
                    <a:pt x="67" y="0"/>
                  </a:cubicBezTo>
                  <a:cubicBezTo>
                    <a:pt x="108" y="0"/>
                    <a:pt x="132" y="21"/>
                    <a:pt x="132" y="57"/>
                  </a:cubicBezTo>
                  <a:lnTo>
                    <a:pt x="132" y="144"/>
                  </a:lnTo>
                  <a:lnTo>
                    <a:pt x="150" y="144"/>
                  </a:lnTo>
                  <a:lnTo>
                    <a:pt x="150" y="170"/>
                  </a:lnTo>
                  <a:lnTo>
                    <a:pt x="133" y="170"/>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688" name="Freeform 164">
              <a:extLst>
                <a:ext uri="{FF2B5EF4-FFF2-40B4-BE49-F238E27FC236}">
                  <a16:creationId xmlns:a16="http://schemas.microsoft.com/office/drawing/2014/main" id="{895E53D3-3EE5-4464-882A-63F4F287582F}"/>
                </a:ext>
              </a:extLst>
            </p:cNvPr>
            <p:cNvSpPr>
              <a:spLocks/>
            </p:cNvSpPr>
            <p:nvPr/>
          </p:nvSpPr>
          <p:spPr bwMode="auto">
            <a:xfrm>
              <a:off x="7410450" y="3625851"/>
              <a:ext cx="33338" cy="77788"/>
            </a:xfrm>
            <a:custGeom>
              <a:avLst/>
              <a:gdLst>
                <a:gd name="T0" fmla="*/ 58 w 92"/>
                <a:gd name="T1" fmla="*/ 212 h 212"/>
                <a:gd name="T2" fmla="*/ 58 w 92"/>
                <a:gd name="T3" fmla="*/ 212 h 212"/>
                <a:gd name="T4" fmla="*/ 27 w 92"/>
                <a:gd name="T5" fmla="*/ 180 h 212"/>
                <a:gd name="T6" fmla="*/ 27 w 92"/>
                <a:gd name="T7" fmla="*/ 71 h 212"/>
                <a:gd name="T8" fmla="*/ 0 w 92"/>
                <a:gd name="T9" fmla="*/ 71 h 212"/>
                <a:gd name="T10" fmla="*/ 0 w 92"/>
                <a:gd name="T11" fmla="*/ 46 h 212"/>
                <a:gd name="T12" fmla="*/ 15 w 92"/>
                <a:gd name="T13" fmla="*/ 46 h 212"/>
                <a:gd name="T14" fmla="*/ 29 w 92"/>
                <a:gd name="T15" fmla="*/ 30 h 212"/>
                <a:gd name="T16" fmla="*/ 29 w 92"/>
                <a:gd name="T17" fmla="*/ 0 h 212"/>
                <a:gd name="T18" fmla="*/ 56 w 92"/>
                <a:gd name="T19" fmla="*/ 0 h 212"/>
                <a:gd name="T20" fmla="*/ 56 w 92"/>
                <a:gd name="T21" fmla="*/ 46 h 212"/>
                <a:gd name="T22" fmla="*/ 92 w 92"/>
                <a:gd name="T23" fmla="*/ 46 h 212"/>
                <a:gd name="T24" fmla="*/ 92 w 92"/>
                <a:gd name="T25" fmla="*/ 71 h 212"/>
                <a:gd name="T26" fmla="*/ 56 w 92"/>
                <a:gd name="T27" fmla="*/ 71 h 212"/>
                <a:gd name="T28" fmla="*/ 56 w 92"/>
                <a:gd name="T29" fmla="*/ 186 h 212"/>
                <a:gd name="T30" fmla="*/ 89 w 92"/>
                <a:gd name="T31" fmla="*/ 186 h 212"/>
                <a:gd name="T32" fmla="*/ 89 w 92"/>
                <a:gd name="T33" fmla="*/ 212 h 212"/>
                <a:gd name="T34" fmla="*/ 58 w 92"/>
                <a:gd name="T35" fmla="*/ 21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2" h="212">
                  <a:moveTo>
                    <a:pt x="58" y="212"/>
                  </a:moveTo>
                  <a:lnTo>
                    <a:pt x="58" y="212"/>
                  </a:lnTo>
                  <a:cubicBezTo>
                    <a:pt x="37" y="212"/>
                    <a:pt x="27" y="199"/>
                    <a:pt x="27" y="180"/>
                  </a:cubicBezTo>
                  <a:lnTo>
                    <a:pt x="27" y="71"/>
                  </a:lnTo>
                  <a:lnTo>
                    <a:pt x="0" y="71"/>
                  </a:lnTo>
                  <a:lnTo>
                    <a:pt x="0" y="46"/>
                  </a:lnTo>
                  <a:lnTo>
                    <a:pt x="15" y="46"/>
                  </a:lnTo>
                  <a:cubicBezTo>
                    <a:pt x="26" y="46"/>
                    <a:pt x="29" y="42"/>
                    <a:pt x="29" y="30"/>
                  </a:cubicBezTo>
                  <a:lnTo>
                    <a:pt x="29" y="0"/>
                  </a:lnTo>
                  <a:lnTo>
                    <a:pt x="56" y="0"/>
                  </a:lnTo>
                  <a:lnTo>
                    <a:pt x="56" y="46"/>
                  </a:lnTo>
                  <a:lnTo>
                    <a:pt x="92" y="46"/>
                  </a:lnTo>
                  <a:lnTo>
                    <a:pt x="92" y="71"/>
                  </a:lnTo>
                  <a:lnTo>
                    <a:pt x="56" y="71"/>
                  </a:lnTo>
                  <a:lnTo>
                    <a:pt x="56" y="186"/>
                  </a:lnTo>
                  <a:lnTo>
                    <a:pt x="89" y="186"/>
                  </a:lnTo>
                  <a:lnTo>
                    <a:pt x="89" y="212"/>
                  </a:lnTo>
                  <a:lnTo>
                    <a:pt x="58" y="212"/>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689" name="Freeform 165">
              <a:extLst>
                <a:ext uri="{FF2B5EF4-FFF2-40B4-BE49-F238E27FC236}">
                  <a16:creationId xmlns:a16="http://schemas.microsoft.com/office/drawing/2014/main" id="{1FD3C599-95F3-4215-84B8-8F35B3D035E2}"/>
                </a:ext>
              </a:extLst>
            </p:cNvPr>
            <p:cNvSpPr>
              <a:spLocks noEditPoints="1"/>
            </p:cNvSpPr>
            <p:nvPr/>
          </p:nvSpPr>
          <p:spPr bwMode="auto">
            <a:xfrm>
              <a:off x="7453313" y="3641726"/>
              <a:ext cx="53975" cy="63500"/>
            </a:xfrm>
            <a:custGeom>
              <a:avLst/>
              <a:gdLst>
                <a:gd name="T0" fmla="*/ 31 w 148"/>
                <a:gd name="T1" fmla="*/ 71 h 173"/>
                <a:gd name="T2" fmla="*/ 31 w 148"/>
                <a:gd name="T3" fmla="*/ 71 h 173"/>
                <a:gd name="T4" fmla="*/ 31 w 148"/>
                <a:gd name="T5" fmla="*/ 73 h 173"/>
                <a:gd name="T6" fmla="*/ 117 w 148"/>
                <a:gd name="T7" fmla="*/ 73 h 173"/>
                <a:gd name="T8" fmla="*/ 117 w 148"/>
                <a:gd name="T9" fmla="*/ 70 h 173"/>
                <a:gd name="T10" fmla="*/ 76 w 148"/>
                <a:gd name="T11" fmla="*/ 24 h 173"/>
                <a:gd name="T12" fmla="*/ 31 w 148"/>
                <a:gd name="T13" fmla="*/ 71 h 173"/>
                <a:gd name="T14" fmla="*/ 0 w 148"/>
                <a:gd name="T15" fmla="*/ 87 h 173"/>
                <a:gd name="T16" fmla="*/ 0 w 148"/>
                <a:gd name="T17" fmla="*/ 87 h 173"/>
                <a:gd name="T18" fmla="*/ 76 w 148"/>
                <a:gd name="T19" fmla="*/ 0 h 173"/>
                <a:gd name="T20" fmla="*/ 148 w 148"/>
                <a:gd name="T21" fmla="*/ 82 h 173"/>
                <a:gd name="T22" fmla="*/ 148 w 148"/>
                <a:gd name="T23" fmla="*/ 94 h 173"/>
                <a:gd name="T24" fmla="*/ 31 w 148"/>
                <a:gd name="T25" fmla="*/ 94 h 173"/>
                <a:gd name="T26" fmla="*/ 31 w 148"/>
                <a:gd name="T27" fmla="*/ 101 h 173"/>
                <a:gd name="T28" fmla="*/ 78 w 148"/>
                <a:gd name="T29" fmla="*/ 148 h 173"/>
                <a:gd name="T30" fmla="*/ 123 w 148"/>
                <a:gd name="T31" fmla="*/ 121 h 173"/>
                <a:gd name="T32" fmla="*/ 142 w 148"/>
                <a:gd name="T33" fmla="*/ 138 h 173"/>
                <a:gd name="T34" fmla="*/ 76 w 148"/>
                <a:gd name="T35" fmla="*/ 173 h 173"/>
                <a:gd name="T36" fmla="*/ 0 w 148"/>
                <a:gd name="T37" fmla="*/ 87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8" h="173">
                  <a:moveTo>
                    <a:pt x="31" y="71"/>
                  </a:moveTo>
                  <a:lnTo>
                    <a:pt x="31" y="71"/>
                  </a:lnTo>
                  <a:lnTo>
                    <a:pt x="31" y="73"/>
                  </a:lnTo>
                  <a:lnTo>
                    <a:pt x="117" y="73"/>
                  </a:lnTo>
                  <a:lnTo>
                    <a:pt x="117" y="70"/>
                  </a:lnTo>
                  <a:cubicBezTo>
                    <a:pt x="117" y="43"/>
                    <a:pt x="101" y="24"/>
                    <a:pt x="76" y="24"/>
                  </a:cubicBezTo>
                  <a:cubicBezTo>
                    <a:pt x="50" y="24"/>
                    <a:pt x="31" y="44"/>
                    <a:pt x="31" y="71"/>
                  </a:cubicBezTo>
                  <a:close/>
                  <a:moveTo>
                    <a:pt x="0" y="87"/>
                  </a:moveTo>
                  <a:lnTo>
                    <a:pt x="0" y="87"/>
                  </a:lnTo>
                  <a:cubicBezTo>
                    <a:pt x="0" y="34"/>
                    <a:pt x="30" y="0"/>
                    <a:pt x="76" y="0"/>
                  </a:cubicBezTo>
                  <a:cubicBezTo>
                    <a:pt x="122" y="0"/>
                    <a:pt x="148" y="35"/>
                    <a:pt x="148" y="82"/>
                  </a:cubicBezTo>
                  <a:lnTo>
                    <a:pt x="148" y="94"/>
                  </a:lnTo>
                  <a:lnTo>
                    <a:pt x="31" y="94"/>
                  </a:lnTo>
                  <a:lnTo>
                    <a:pt x="31" y="101"/>
                  </a:lnTo>
                  <a:cubicBezTo>
                    <a:pt x="31" y="128"/>
                    <a:pt x="48" y="148"/>
                    <a:pt x="78" y="148"/>
                  </a:cubicBezTo>
                  <a:cubicBezTo>
                    <a:pt x="99" y="148"/>
                    <a:pt x="114" y="138"/>
                    <a:pt x="123" y="121"/>
                  </a:cubicBezTo>
                  <a:lnTo>
                    <a:pt x="142" y="138"/>
                  </a:lnTo>
                  <a:cubicBezTo>
                    <a:pt x="131" y="159"/>
                    <a:pt x="107" y="173"/>
                    <a:pt x="76" y="173"/>
                  </a:cubicBezTo>
                  <a:cubicBezTo>
                    <a:pt x="30" y="173"/>
                    <a:pt x="0" y="139"/>
                    <a:pt x="0" y="87"/>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690" name="Freeform 166">
              <a:extLst>
                <a:ext uri="{FF2B5EF4-FFF2-40B4-BE49-F238E27FC236}">
                  <a16:creationId xmlns:a16="http://schemas.microsoft.com/office/drawing/2014/main" id="{FAE858D7-E2BD-48DF-9DDF-384B891FA28C}"/>
                </a:ext>
              </a:extLst>
            </p:cNvPr>
            <p:cNvSpPr>
              <a:spLocks/>
            </p:cNvSpPr>
            <p:nvPr/>
          </p:nvSpPr>
          <p:spPr bwMode="auto">
            <a:xfrm>
              <a:off x="7515225" y="3643313"/>
              <a:ext cx="85725" cy="60325"/>
            </a:xfrm>
            <a:custGeom>
              <a:avLst/>
              <a:gdLst>
                <a:gd name="T0" fmla="*/ 0 w 232"/>
                <a:gd name="T1" fmla="*/ 0 h 166"/>
                <a:gd name="T2" fmla="*/ 0 w 232"/>
                <a:gd name="T3" fmla="*/ 0 h 166"/>
                <a:gd name="T4" fmla="*/ 29 w 232"/>
                <a:gd name="T5" fmla="*/ 0 h 166"/>
                <a:gd name="T6" fmla="*/ 46 w 232"/>
                <a:gd name="T7" fmla="*/ 71 h 166"/>
                <a:gd name="T8" fmla="*/ 63 w 232"/>
                <a:gd name="T9" fmla="*/ 139 h 166"/>
                <a:gd name="T10" fmla="*/ 64 w 232"/>
                <a:gd name="T11" fmla="*/ 139 h 166"/>
                <a:gd name="T12" fmla="*/ 83 w 232"/>
                <a:gd name="T13" fmla="*/ 71 h 166"/>
                <a:gd name="T14" fmla="*/ 103 w 232"/>
                <a:gd name="T15" fmla="*/ 0 h 166"/>
                <a:gd name="T16" fmla="*/ 130 w 232"/>
                <a:gd name="T17" fmla="*/ 0 h 166"/>
                <a:gd name="T18" fmla="*/ 151 w 232"/>
                <a:gd name="T19" fmla="*/ 71 h 166"/>
                <a:gd name="T20" fmla="*/ 170 w 232"/>
                <a:gd name="T21" fmla="*/ 139 h 166"/>
                <a:gd name="T22" fmla="*/ 171 w 232"/>
                <a:gd name="T23" fmla="*/ 139 h 166"/>
                <a:gd name="T24" fmla="*/ 187 w 232"/>
                <a:gd name="T25" fmla="*/ 71 h 166"/>
                <a:gd name="T26" fmla="*/ 204 w 232"/>
                <a:gd name="T27" fmla="*/ 0 h 166"/>
                <a:gd name="T28" fmla="*/ 232 w 232"/>
                <a:gd name="T29" fmla="*/ 0 h 166"/>
                <a:gd name="T30" fmla="*/ 188 w 232"/>
                <a:gd name="T31" fmla="*/ 166 h 166"/>
                <a:gd name="T32" fmla="*/ 153 w 232"/>
                <a:gd name="T33" fmla="*/ 166 h 166"/>
                <a:gd name="T34" fmla="*/ 130 w 232"/>
                <a:gd name="T35" fmla="*/ 88 h 166"/>
                <a:gd name="T36" fmla="*/ 116 w 232"/>
                <a:gd name="T37" fmla="*/ 39 h 166"/>
                <a:gd name="T38" fmla="*/ 116 w 232"/>
                <a:gd name="T39" fmla="*/ 39 h 166"/>
                <a:gd name="T40" fmla="*/ 102 w 232"/>
                <a:gd name="T41" fmla="*/ 88 h 166"/>
                <a:gd name="T42" fmla="*/ 79 w 232"/>
                <a:gd name="T43" fmla="*/ 166 h 166"/>
                <a:gd name="T44" fmla="*/ 45 w 232"/>
                <a:gd name="T45" fmla="*/ 166 h 166"/>
                <a:gd name="T46" fmla="*/ 0 w 232"/>
                <a:gd name="T47"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2" h="166">
                  <a:moveTo>
                    <a:pt x="0" y="0"/>
                  </a:moveTo>
                  <a:lnTo>
                    <a:pt x="0" y="0"/>
                  </a:lnTo>
                  <a:lnTo>
                    <a:pt x="29" y="0"/>
                  </a:lnTo>
                  <a:lnTo>
                    <a:pt x="46" y="71"/>
                  </a:lnTo>
                  <a:lnTo>
                    <a:pt x="63" y="139"/>
                  </a:lnTo>
                  <a:lnTo>
                    <a:pt x="64" y="139"/>
                  </a:lnTo>
                  <a:lnTo>
                    <a:pt x="83" y="71"/>
                  </a:lnTo>
                  <a:lnTo>
                    <a:pt x="103" y="0"/>
                  </a:lnTo>
                  <a:lnTo>
                    <a:pt x="130" y="0"/>
                  </a:lnTo>
                  <a:lnTo>
                    <a:pt x="151" y="71"/>
                  </a:lnTo>
                  <a:lnTo>
                    <a:pt x="170" y="139"/>
                  </a:lnTo>
                  <a:lnTo>
                    <a:pt x="171" y="139"/>
                  </a:lnTo>
                  <a:lnTo>
                    <a:pt x="187" y="71"/>
                  </a:lnTo>
                  <a:lnTo>
                    <a:pt x="204" y="0"/>
                  </a:lnTo>
                  <a:lnTo>
                    <a:pt x="232" y="0"/>
                  </a:lnTo>
                  <a:lnTo>
                    <a:pt x="188" y="166"/>
                  </a:lnTo>
                  <a:lnTo>
                    <a:pt x="153" y="166"/>
                  </a:lnTo>
                  <a:lnTo>
                    <a:pt x="130" y="88"/>
                  </a:lnTo>
                  <a:lnTo>
                    <a:pt x="116" y="39"/>
                  </a:lnTo>
                  <a:lnTo>
                    <a:pt x="116" y="39"/>
                  </a:lnTo>
                  <a:lnTo>
                    <a:pt x="102" y="88"/>
                  </a:lnTo>
                  <a:lnTo>
                    <a:pt x="79" y="166"/>
                  </a:lnTo>
                  <a:lnTo>
                    <a:pt x="45" y="166"/>
                  </a:lnTo>
                  <a:lnTo>
                    <a:pt x="0" y="0"/>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691" name="Freeform 167">
              <a:extLst>
                <a:ext uri="{FF2B5EF4-FFF2-40B4-BE49-F238E27FC236}">
                  <a16:creationId xmlns:a16="http://schemas.microsoft.com/office/drawing/2014/main" id="{2D2321EE-0DFA-42FF-878B-BF5F9C24A3B9}"/>
                </a:ext>
              </a:extLst>
            </p:cNvPr>
            <p:cNvSpPr>
              <a:spLocks noEditPoints="1"/>
            </p:cNvSpPr>
            <p:nvPr/>
          </p:nvSpPr>
          <p:spPr bwMode="auto">
            <a:xfrm>
              <a:off x="7608888" y="3641726"/>
              <a:ext cx="53975" cy="63500"/>
            </a:xfrm>
            <a:custGeom>
              <a:avLst/>
              <a:gdLst>
                <a:gd name="T0" fmla="*/ 102 w 150"/>
                <a:gd name="T1" fmla="*/ 121 h 173"/>
                <a:gd name="T2" fmla="*/ 102 w 150"/>
                <a:gd name="T3" fmla="*/ 121 h 173"/>
                <a:gd name="T4" fmla="*/ 102 w 150"/>
                <a:gd name="T5" fmla="*/ 95 h 173"/>
                <a:gd name="T6" fmla="*/ 70 w 150"/>
                <a:gd name="T7" fmla="*/ 95 h 173"/>
                <a:gd name="T8" fmla="*/ 31 w 150"/>
                <a:gd name="T9" fmla="*/ 119 h 173"/>
                <a:gd name="T10" fmla="*/ 31 w 150"/>
                <a:gd name="T11" fmla="*/ 125 h 173"/>
                <a:gd name="T12" fmla="*/ 61 w 150"/>
                <a:gd name="T13" fmla="*/ 149 h 173"/>
                <a:gd name="T14" fmla="*/ 102 w 150"/>
                <a:gd name="T15" fmla="*/ 121 h 173"/>
                <a:gd name="T16" fmla="*/ 133 w 150"/>
                <a:gd name="T17" fmla="*/ 170 h 173"/>
                <a:gd name="T18" fmla="*/ 133 w 150"/>
                <a:gd name="T19" fmla="*/ 170 h 173"/>
                <a:gd name="T20" fmla="*/ 104 w 150"/>
                <a:gd name="T21" fmla="*/ 142 h 173"/>
                <a:gd name="T22" fmla="*/ 102 w 150"/>
                <a:gd name="T23" fmla="*/ 142 h 173"/>
                <a:gd name="T24" fmla="*/ 54 w 150"/>
                <a:gd name="T25" fmla="*/ 173 h 173"/>
                <a:gd name="T26" fmla="*/ 0 w 150"/>
                <a:gd name="T27" fmla="*/ 124 h 173"/>
                <a:gd name="T28" fmla="*/ 70 w 150"/>
                <a:gd name="T29" fmla="*/ 75 h 173"/>
                <a:gd name="T30" fmla="*/ 102 w 150"/>
                <a:gd name="T31" fmla="*/ 75 h 173"/>
                <a:gd name="T32" fmla="*/ 102 w 150"/>
                <a:gd name="T33" fmla="*/ 59 h 173"/>
                <a:gd name="T34" fmla="*/ 65 w 150"/>
                <a:gd name="T35" fmla="*/ 25 h 173"/>
                <a:gd name="T36" fmla="*/ 24 w 150"/>
                <a:gd name="T37" fmla="*/ 49 h 173"/>
                <a:gd name="T38" fmla="*/ 6 w 150"/>
                <a:gd name="T39" fmla="*/ 32 h 173"/>
                <a:gd name="T40" fmla="*/ 66 w 150"/>
                <a:gd name="T41" fmla="*/ 0 h 173"/>
                <a:gd name="T42" fmla="*/ 131 w 150"/>
                <a:gd name="T43" fmla="*/ 57 h 173"/>
                <a:gd name="T44" fmla="*/ 131 w 150"/>
                <a:gd name="T45" fmla="*/ 144 h 173"/>
                <a:gd name="T46" fmla="*/ 150 w 150"/>
                <a:gd name="T47" fmla="*/ 144 h 173"/>
                <a:gd name="T48" fmla="*/ 150 w 150"/>
                <a:gd name="T49" fmla="*/ 170 h 173"/>
                <a:gd name="T50" fmla="*/ 133 w 150"/>
                <a:gd name="T51" fmla="*/ 17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0" h="173">
                  <a:moveTo>
                    <a:pt x="102" y="121"/>
                  </a:moveTo>
                  <a:lnTo>
                    <a:pt x="102" y="121"/>
                  </a:lnTo>
                  <a:lnTo>
                    <a:pt x="102" y="95"/>
                  </a:lnTo>
                  <a:lnTo>
                    <a:pt x="70" y="95"/>
                  </a:lnTo>
                  <a:cubicBezTo>
                    <a:pt x="43" y="95"/>
                    <a:pt x="31" y="104"/>
                    <a:pt x="31" y="119"/>
                  </a:cubicBezTo>
                  <a:lnTo>
                    <a:pt x="31" y="125"/>
                  </a:lnTo>
                  <a:cubicBezTo>
                    <a:pt x="31" y="141"/>
                    <a:pt x="42" y="149"/>
                    <a:pt x="61" y="149"/>
                  </a:cubicBezTo>
                  <a:cubicBezTo>
                    <a:pt x="84" y="149"/>
                    <a:pt x="102" y="138"/>
                    <a:pt x="102" y="121"/>
                  </a:cubicBezTo>
                  <a:close/>
                  <a:moveTo>
                    <a:pt x="133" y="170"/>
                  </a:moveTo>
                  <a:lnTo>
                    <a:pt x="133" y="170"/>
                  </a:lnTo>
                  <a:cubicBezTo>
                    <a:pt x="115" y="170"/>
                    <a:pt x="106" y="158"/>
                    <a:pt x="104" y="142"/>
                  </a:cubicBezTo>
                  <a:lnTo>
                    <a:pt x="102" y="142"/>
                  </a:lnTo>
                  <a:cubicBezTo>
                    <a:pt x="96" y="163"/>
                    <a:pt x="78" y="173"/>
                    <a:pt x="54" y="173"/>
                  </a:cubicBezTo>
                  <a:cubicBezTo>
                    <a:pt x="20" y="173"/>
                    <a:pt x="0" y="154"/>
                    <a:pt x="0" y="124"/>
                  </a:cubicBezTo>
                  <a:cubicBezTo>
                    <a:pt x="0" y="92"/>
                    <a:pt x="23" y="75"/>
                    <a:pt x="70" y="75"/>
                  </a:cubicBezTo>
                  <a:lnTo>
                    <a:pt x="102" y="75"/>
                  </a:lnTo>
                  <a:lnTo>
                    <a:pt x="102" y="59"/>
                  </a:lnTo>
                  <a:cubicBezTo>
                    <a:pt x="102" y="37"/>
                    <a:pt x="90" y="25"/>
                    <a:pt x="65" y="25"/>
                  </a:cubicBezTo>
                  <a:cubicBezTo>
                    <a:pt x="45" y="25"/>
                    <a:pt x="33" y="35"/>
                    <a:pt x="24" y="49"/>
                  </a:cubicBezTo>
                  <a:lnTo>
                    <a:pt x="6" y="32"/>
                  </a:lnTo>
                  <a:cubicBezTo>
                    <a:pt x="16" y="14"/>
                    <a:pt x="36" y="0"/>
                    <a:pt x="66" y="0"/>
                  </a:cubicBezTo>
                  <a:cubicBezTo>
                    <a:pt x="108" y="0"/>
                    <a:pt x="131" y="21"/>
                    <a:pt x="131" y="57"/>
                  </a:cubicBezTo>
                  <a:lnTo>
                    <a:pt x="131" y="144"/>
                  </a:lnTo>
                  <a:lnTo>
                    <a:pt x="150" y="144"/>
                  </a:lnTo>
                  <a:lnTo>
                    <a:pt x="150" y="170"/>
                  </a:lnTo>
                  <a:lnTo>
                    <a:pt x="133" y="170"/>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692" name="Freeform 168">
              <a:extLst>
                <a:ext uri="{FF2B5EF4-FFF2-40B4-BE49-F238E27FC236}">
                  <a16:creationId xmlns:a16="http://schemas.microsoft.com/office/drawing/2014/main" id="{640D32B1-286F-41C6-B7BD-5CED38D39F92}"/>
                </a:ext>
              </a:extLst>
            </p:cNvPr>
            <p:cNvSpPr>
              <a:spLocks/>
            </p:cNvSpPr>
            <p:nvPr/>
          </p:nvSpPr>
          <p:spPr bwMode="auto">
            <a:xfrm>
              <a:off x="7667625" y="3643313"/>
              <a:ext cx="55563" cy="84138"/>
            </a:xfrm>
            <a:custGeom>
              <a:avLst/>
              <a:gdLst>
                <a:gd name="T0" fmla="*/ 124 w 152"/>
                <a:gd name="T1" fmla="*/ 0 h 230"/>
                <a:gd name="T2" fmla="*/ 124 w 152"/>
                <a:gd name="T3" fmla="*/ 0 h 230"/>
                <a:gd name="T4" fmla="*/ 152 w 152"/>
                <a:gd name="T5" fmla="*/ 0 h 230"/>
                <a:gd name="T6" fmla="*/ 80 w 152"/>
                <a:gd name="T7" fmla="*/ 202 h 230"/>
                <a:gd name="T8" fmla="*/ 39 w 152"/>
                <a:gd name="T9" fmla="*/ 230 h 230"/>
                <a:gd name="T10" fmla="*/ 23 w 152"/>
                <a:gd name="T11" fmla="*/ 230 h 230"/>
                <a:gd name="T12" fmla="*/ 23 w 152"/>
                <a:gd name="T13" fmla="*/ 204 h 230"/>
                <a:gd name="T14" fmla="*/ 50 w 152"/>
                <a:gd name="T15" fmla="*/ 204 h 230"/>
                <a:gd name="T16" fmla="*/ 62 w 152"/>
                <a:gd name="T17" fmla="*/ 172 h 230"/>
                <a:gd name="T18" fmla="*/ 0 w 152"/>
                <a:gd name="T19" fmla="*/ 0 h 230"/>
                <a:gd name="T20" fmla="*/ 30 w 152"/>
                <a:gd name="T21" fmla="*/ 0 h 230"/>
                <a:gd name="T22" fmla="*/ 67 w 152"/>
                <a:gd name="T23" fmla="*/ 106 h 230"/>
                <a:gd name="T24" fmla="*/ 75 w 152"/>
                <a:gd name="T25" fmla="*/ 137 h 230"/>
                <a:gd name="T26" fmla="*/ 77 w 152"/>
                <a:gd name="T27" fmla="*/ 137 h 230"/>
                <a:gd name="T28" fmla="*/ 87 w 152"/>
                <a:gd name="T29" fmla="*/ 106 h 230"/>
                <a:gd name="T30" fmla="*/ 124 w 152"/>
                <a:gd name="T31"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2" h="230">
                  <a:moveTo>
                    <a:pt x="124" y="0"/>
                  </a:moveTo>
                  <a:lnTo>
                    <a:pt x="124" y="0"/>
                  </a:lnTo>
                  <a:lnTo>
                    <a:pt x="152" y="0"/>
                  </a:lnTo>
                  <a:lnTo>
                    <a:pt x="80" y="202"/>
                  </a:lnTo>
                  <a:cubicBezTo>
                    <a:pt x="73" y="223"/>
                    <a:pt x="65" y="230"/>
                    <a:pt x="39" y="230"/>
                  </a:cubicBezTo>
                  <a:lnTo>
                    <a:pt x="23" y="230"/>
                  </a:lnTo>
                  <a:lnTo>
                    <a:pt x="23" y="204"/>
                  </a:lnTo>
                  <a:lnTo>
                    <a:pt x="50" y="204"/>
                  </a:lnTo>
                  <a:lnTo>
                    <a:pt x="62" y="172"/>
                  </a:lnTo>
                  <a:lnTo>
                    <a:pt x="0" y="0"/>
                  </a:lnTo>
                  <a:lnTo>
                    <a:pt x="30" y="0"/>
                  </a:lnTo>
                  <a:lnTo>
                    <a:pt x="67" y="106"/>
                  </a:lnTo>
                  <a:lnTo>
                    <a:pt x="75" y="137"/>
                  </a:lnTo>
                  <a:lnTo>
                    <a:pt x="77" y="137"/>
                  </a:lnTo>
                  <a:lnTo>
                    <a:pt x="87" y="106"/>
                  </a:lnTo>
                  <a:lnTo>
                    <a:pt x="124" y="0"/>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693" name="Freeform 169">
              <a:extLst>
                <a:ext uri="{FF2B5EF4-FFF2-40B4-BE49-F238E27FC236}">
                  <a16:creationId xmlns:a16="http://schemas.microsoft.com/office/drawing/2014/main" id="{6714B506-8920-45A0-A6FA-6687514106E7}"/>
                </a:ext>
              </a:extLst>
            </p:cNvPr>
            <p:cNvSpPr>
              <a:spLocks/>
            </p:cNvSpPr>
            <p:nvPr/>
          </p:nvSpPr>
          <p:spPr bwMode="auto">
            <a:xfrm>
              <a:off x="7758113" y="3619501"/>
              <a:ext cx="58738" cy="85725"/>
            </a:xfrm>
            <a:custGeom>
              <a:avLst/>
              <a:gdLst>
                <a:gd name="T0" fmla="*/ 0 w 159"/>
                <a:gd name="T1" fmla="*/ 193 h 231"/>
                <a:gd name="T2" fmla="*/ 0 w 159"/>
                <a:gd name="T3" fmla="*/ 193 h 231"/>
                <a:gd name="T4" fmla="*/ 22 w 159"/>
                <a:gd name="T5" fmla="*/ 173 h 231"/>
                <a:gd name="T6" fmla="*/ 81 w 159"/>
                <a:gd name="T7" fmla="*/ 204 h 231"/>
                <a:gd name="T8" fmla="*/ 128 w 159"/>
                <a:gd name="T9" fmla="*/ 165 h 231"/>
                <a:gd name="T10" fmla="*/ 89 w 159"/>
                <a:gd name="T11" fmla="*/ 129 h 231"/>
                <a:gd name="T12" fmla="*/ 71 w 159"/>
                <a:gd name="T13" fmla="*/ 125 h 231"/>
                <a:gd name="T14" fmla="*/ 7 w 159"/>
                <a:gd name="T15" fmla="*/ 63 h 231"/>
                <a:gd name="T16" fmla="*/ 82 w 159"/>
                <a:gd name="T17" fmla="*/ 0 h 231"/>
                <a:gd name="T18" fmla="*/ 157 w 159"/>
                <a:gd name="T19" fmla="*/ 36 h 231"/>
                <a:gd name="T20" fmla="*/ 134 w 159"/>
                <a:gd name="T21" fmla="*/ 54 h 231"/>
                <a:gd name="T22" fmla="*/ 81 w 159"/>
                <a:gd name="T23" fmla="*/ 28 h 231"/>
                <a:gd name="T24" fmla="*/ 37 w 159"/>
                <a:gd name="T25" fmla="*/ 61 h 231"/>
                <a:gd name="T26" fmla="*/ 76 w 159"/>
                <a:gd name="T27" fmla="*/ 96 h 231"/>
                <a:gd name="T28" fmla="*/ 95 w 159"/>
                <a:gd name="T29" fmla="*/ 100 h 231"/>
                <a:gd name="T30" fmla="*/ 159 w 159"/>
                <a:gd name="T31" fmla="*/ 163 h 231"/>
                <a:gd name="T32" fmla="*/ 80 w 159"/>
                <a:gd name="T33" fmla="*/ 231 h 231"/>
                <a:gd name="T34" fmla="*/ 0 w 159"/>
                <a:gd name="T35" fmla="*/ 19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9" h="231">
                  <a:moveTo>
                    <a:pt x="0" y="193"/>
                  </a:moveTo>
                  <a:lnTo>
                    <a:pt x="0" y="193"/>
                  </a:lnTo>
                  <a:lnTo>
                    <a:pt x="22" y="173"/>
                  </a:lnTo>
                  <a:cubicBezTo>
                    <a:pt x="38" y="193"/>
                    <a:pt x="56" y="204"/>
                    <a:pt x="81" y="204"/>
                  </a:cubicBezTo>
                  <a:cubicBezTo>
                    <a:pt x="112" y="204"/>
                    <a:pt x="128" y="189"/>
                    <a:pt x="128" y="165"/>
                  </a:cubicBezTo>
                  <a:cubicBezTo>
                    <a:pt x="128" y="145"/>
                    <a:pt x="117" y="135"/>
                    <a:pt x="89" y="129"/>
                  </a:cubicBezTo>
                  <a:lnTo>
                    <a:pt x="71" y="125"/>
                  </a:lnTo>
                  <a:cubicBezTo>
                    <a:pt x="29" y="117"/>
                    <a:pt x="7" y="98"/>
                    <a:pt x="7" y="63"/>
                  </a:cubicBezTo>
                  <a:cubicBezTo>
                    <a:pt x="7" y="23"/>
                    <a:pt x="37" y="0"/>
                    <a:pt x="82" y="0"/>
                  </a:cubicBezTo>
                  <a:cubicBezTo>
                    <a:pt x="116" y="0"/>
                    <a:pt x="140" y="13"/>
                    <a:pt x="157" y="36"/>
                  </a:cubicBezTo>
                  <a:lnTo>
                    <a:pt x="134" y="54"/>
                  </a:lnTo>
                  <a:cubicBezTo>
                    <a:pt x="122" y="38"/>
                    <a:pt x="106" y="28"/>
                    <a:pt x="81" y="28"/>
                  </a:cubicBezTo>
                  <a:cubicBezTo>
                    <a:pt x="54" y="28"/>
                    <a:pt x="37" y="39"/>
                    <a:pt x="37" y="61"/>
                  </a:cubicBezTo>
                  <a:cubicBezTo>
                    <a:pt x="37" y="81"/>
                    <a:pt x="50" y="90"/>
                    <a:pt x="76" y="96"/>
                  </a:cubicBezTo>
                  <a:lnTo>
                    <a:pt x="95" y="100"/>
                  </a:lnTo>
                  <a:cubicBezTo>
                    <a:pt x="139" y="109"/>
                    <a:pt x="159" y="129"/>
                    <a:pt x="159" y="163"/>
                  </a:cubicBezTo>
                  <a:cubicBezTo>
                    <a:pt x="159" y="205"/>
                    <a:pt x="129" y="231"/>
                    <a:pt x="80" y="231"/>
                  </a:cubicBezTo>
                  <a:cubicBezTo>
                    <a:pt x="43" y="231"/>
                    <a:pt x="18" y="217"/>
                    <a:pt x="0" y="193"/>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694" name="Freeform 170">
              <a:extLst>
                <a:ext uri="{FF2B5EF4-FFF2-40B4-BE49-F238E27FC236}">
                  <a16:creationId xmlns:a16="http://schemas.microsoft.com/office/drawing/2014/main" id="{ECD6D983-7557-4337-B505-FCA146D3A2FF}"/>
                </a:ext>
              </a:extLst>
            </p:cNvPr>
            <p:cNvSpPr>
              <a:spLocks/>
            </p:cNvSpPr>
            <p:nvPr/>
          </p:nvSpPr>
          <p:spPr bwMode="auto">
            <a:xfrm>
              <a:off x="7824788" y="3625851"/>
              <a:ext cx="33338" cy="77788"/>
            </a:xfrm>
            <a:custGeom>
              <a:avLst/>
              <a:gdLst>
                <a:gd name="T0" fmla="*/ 57 w 91"/>
                <a:gd name="T1" fmla="*/ 212 h 212"/>
                <a:gd name="T2" fmla="*/ 57 w 91"/>
                <a:gd name="T3" fmla="*/ 212 h 212"/>
                <a:gd name="T4" fmla="*/ 26 w 91"/>
                <a:gd name="T5" fmla="*/ 180 h 212"/>
                <a:gd name="T6" fmla="*/ 26 w 91"/>
                <a:gd name="T7" fmla="*/ 71 h 212"/>
                <a:gd name="T8" fmla="*/ 0 w 91"/>
                <a:gd name="T9" fmla="*/ 71 h 212"/>
                <a:gd name="T10" fmla="*/ 0 w 91"/>
                <a:gd name="T11" fmla="*/ 46 h 212"/>
                <a:gd name="T12" fmla="*/ 14 w 91"/>
                <a:gd name="T13" fmla="*/ 46 h 212"/>
                <a:gd name="T14" fmla="*/ 29 w 91"/>
                <a:gd name="T15" fmla="*/ 30 h 212"/>
                <a:gd name="T16" fmla="*/ 29 w 91"/>
                <a:gd name="T17" fmla="*/ 0 h 212"/>
                <a:gd name="T18" fmla="*/ 56 w 91"/>
                <a:gd name="T19" fmla="*/ 0 h 212"/>
                <a:gd name="T20" fmla="*/ 56 w 91"/>
                <a:gd name="T21" fmla="*/ 46 h 212"/>
                <a:gd name="T22" fmla="*/ 91 w 91"/>
                <a:gd name="T23" fmla="*/ 46 h 212"/>
                <a:gd name="T24" fmla="*/ 91 w 91"/>
                <a:gd name="T25" fmla="*/ 71 h 212"/>
                <a:gd name="T26" fmla="*/ 56 w 91"/>
                <a:gd name="T27" fmla="*/ 71 h 212"/>
                <a:gd name="T28" fmla="*/ 56 w 91"/>
                <a:gd name="T29" fmla="*/ 186 h 212"/>
                <a:gd name="T30" fmla="*/ 89 w 91"/>
                <a:gd name="T31" fmla="*/ 186 h 212"/>
                <a:gd name="T32" fmla="*/ 89 w 91"/>
                <a:gd name="T33" fmla="*/ 212 h 212"/>
                <a:gd name="T34" fmla="*/ 57 w 91"/>
                <a:gd name="T35" fmla="*/ 21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1" h="212">
                  <a:moveTo>
                    <a:pt x="57" y="212"/>
                  </a:moveTo>
                  <a:lnTo>
                    <a:pt x="57" y="212"/>
                  </a:lnTo>
                  <a:cubicBezTo>
                    <a:pt x="37" y="212"/>
                    <a:pt x="26" y="199"/>
                    <a:pt x="26" y="180"/>
                  </a:cubicBezTo>
                  <a:lnTo>
                    <a:pt x="26" y="71"/>
                  </a:lnTo>
                  <a:lnTo>
                    <a:pt x="0" y="71"/>
                  </a:lnTo>
                  <a:lnTo>
                    <a:pt x="0" y="46"/>
                  </a:lnTo>
                  <a:lnTo>
                    <a:pt x="14" y="46"/>
                  </a:lnTo>
                  <a:cubicBezTo>
                    <a:pt x="25" y="46"/>
                    <a:pt x="29" y="42"/>
                    <a:pt x="29" y="30"/>
                  </a:cubicBezTo>
                  <a:lnTo>
                    <a:pt x="29" y="0"/>
                  </a:lnTo>
                  <a:lnTo>
                    <a:pt x="56" y="0"/>
                  </a:lnTo>
                  <a:lnTo>
                    <a:pt x="56" y="46"/>
                  </a:lnTo>
                  <a:lnTo>
                    <a:pt x="91" y="46"/>
                  </a:lnTo>
                  <a:lnTo>
                    <a:pt x="91" y="71"/>
                  </a:lnTo>
                  <a:lnTo>
                    <a:pt x="56" y="71"/>
                  </a:lnTo>
                  <a:lnTo>
                    <a:pt x="56" y="186"/>
                  </a:lnTo>
                  <a:lnTo>
                    <a:pt x="89" y="186"/>
                  </a:lnTo>
                  <a:lnTo>
                    <a:pt x="89" y="212"/>
                  </a:lnTo>
                  <a:lnTo>
                    <a:pt x="57" y="212"/>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695" name="Freeform 171">
              <a:extLst>
                <a:ext uri="{FF2B5EF4-FFF2-40B4-BE49-F238E27FC236}">
                  <a16:creationId xmlns:a16="http://schemas.microsoft.com/office/drawing/2014/main" id="{20EA303C-BE66-4E7F-8BF9-C4D0B2ED1FC5}"/>
                </a:ext>
              </a:extLst>
            </p:cNvPr>
            <p:cNvSpPr>
              <a:spLocks noEditPoints="1"/>
            </p:cNvSpPr>
            <p:nvPr/>
          </p:nvSpPr>
          <p:spPr bwMode="auto">
            <a:xfrm>
              <a:off x="7869238" y="3641726"/>
              <a:ext cx="53975" cy="63500"/>
            </a:xfrm>
            <a:custGeom>
              <a:avLst/>
              <a:gdLst>
                <a:gd name="T0" fmla="*/ 102 w 151"/>
                <a:gd name="T1" fmla="*/ 121 h 173"/>
                <a:gd name="T2" fmla="*/ 102 w 151"/>
                <a:gd name="T3" fmla="*/ 121 h 173"/>
                <a:gd name="T4" fmla="*/ 102 w 151"/>
                <a:gd name="T5" fmla="*/ 95 h 173"/>
                <a:gd name="T6" fmla="*/ 71 w 151"/>
                <a:gd name="T7" fmla="*/ 95 h 173"/>
                <a:gd name="T8" fmla="*/ 31 w 151"/>
                <a:gd name="T9" fmla="*/ 119 h 173"/>
                <a:gd name="T10" fmla="*/ 31 w 151"/>
                <a:gd name="T11" fmla="*/ 125 h 173"/>
                <a:gd name="T12" fmla="*/ 62 w 151"/>
                <a:gd name="T13" fmla="*/ 149 h 173"/>
                <a:gd name="T14" fmla="*/ 102 w 151"/>
                <a:gd name="T15" fmla="*/ 121 h 173"/>
                <a:gd name="T16" fmla="*/ 134 w 151"/>
                <a:gd name="T17" fmla="*/ 170 h 173"/>
                <a:gd name="T18" fmla="*/ 134 w 151"/>
                <a:gd name="T19" fmla="*/ 170 h 173"/>
                <a:gd name="T20" fmla="*/ 105 w 151"/>
                <a:gd name="T21" fmla="*/ 142 h 173"/>
                <a:gd name="T22" fmla="*/ 103 w 151"/>
                <a:gd name="T23" fmla="*/ 142 h 173"/>
                <a:gd name="T24" fmla="*/ 55 w 151"/>
                <a:gd name="T25" fmla="*/ 173 h 173"/>
                <a:gd name="T26" fmla="*/ 0 w 151"/>
                <a:gd name="T27" fmla="*/ 124 h 173"/>
                <a:gd name="T28" fmla="*/ 71 w 151"/>
                <a:gd name="T29" fmla="*/ 75 h 173"/>
                <a:gd name="T30" fmla="*/ 102 w 151"/>
                <a:gd name="T31" fmla="*/ 75 h 173"/>
                <a:gd name="T32" fmla="*/ 102 w 151"/>
                <a:gd name="T33" fmla="*/ 59 h 173"/>
                <a:gd name="T34" fmla="*/ 66 w 151"/>
                <a:gd name="T35" fmla="*/ 25 h 173"/>
                <a:gd name="T36" fmla="*/ 25 w 151"/>
                <a:gd name="T37" fmla="*/ 49 h 173"/>
                <a:gd name="T38" fmla="*/ 7 w 151"/>
                <a:gd name="T39" fmla="*/ 32 h 173"/>
                <a:gd name="T40" fmla="*/ 67 w 151"/>
                <a:gd name="T41" fmla="*/ 0 h 173"/>
                <a:gd name="T42" fmla="*/ 132 w 151"/>
                <a:gd name="T43" fmla="*/ 57 h 173"/>
                <a:gd name="T44" fmla="*/ 132 w 151"/>
                <a:gd name="T45" fmla="*/ 144 h 173"/>
                <a:gd name="T46" fmla="*/ 151 w 151"/>
                <a:gd name="T47" fmla="*/ 144 h 173"/>
                <a:gd name="T48" fmla="*/ 151 w 151"/>
                <a:gd name="T49" fmla="*/ 170 h 173"/>
                <a:gd name="T50" fmla="*/ 134 w 151"/>
                <a:gd name="T51" fmla="*/ 17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1" h="173">
                  <a:moveTo>
                    <a:pt x="102" y="121"/>
                  </a:moveTo>
                  <a:lnTo>
                    <a:pt x="102" y="121"/>
                  </a:lnTo>
                  <a:lnTo>
                    <a:pt x="102" y="95"/>
                  </a:lnTo>
                  <a:lnTo>
                    <a:pt x="71" y="95"/>
                  </a:lnTo>
                  <a:cubicBezTo>
                    <a:pt x="43" y="95"/>
                    <a:pt x="31" y="104"/>
                    <a:pt x="31" y="119"/>
                  </a:cubicBezTo>
                  <a:lnTo>
                    <a:pt x="31" y="125"/>
                  </a:lnTo>
                  <a:cubicBezTo>
                    <a:pt x="31" y="141"/>
                    <a:pt x="43" y="149"/>
                    <a:pt x="62" y="149"/>
                  </a:cubicBezTo>
                  <a:cubicBezTo>
                    <a:pt x="85" y="149"/>
                    <a:pt x="102" y="138"/>
                    <a:pt x="102" y="121"/>
                  </a:cubicBezTo>
                  <a:close/>
                  <a:moveTo>
                    <a:pt x="134" y="170"/>
                  </a:moveTo>
                  <a:lnTo>
                    <a:pt x="134" y="170"/>
                  </a:lnTo>
                  <a:cubicBezTo>
                    <a:pt x="115" y="170"/>
                    <a:pt x="107" y="158"/>
                    <a:pt x="105" y="142"/>
                  </a:cubicBezTo>
                  <a:lnTo>
                    <a:pt x="103" y="142"/>
                  </a:lnTo>
                  <a:cubicBezTo>
                    <a:pt x="96" y="163"/>
                    <a:pt x="79" y="173"/>
                    <a:pt x="55" y="173"/>
                  </a:cubicBezTo>
                  <a:cubicBezTo>
                    <a:pt x="20" y="173"/>
                    <a:pt x="0" y="154"/>
                    <a:pt x="0" y="124"/>
                  </a:cubicBezTo>
                  <a:cubicBezTo>
                    <a:pt x="0" y="92"/>
                    <a:pt x="24" y="75"/>
                    <a:pt x="71" y="75"/>
                  </a:cubicBezTo>
                  <a:lnTo>
                    <a:pt x="102" y="75"/>
                  </a:lnTo>
                  <a:lnTo>
                    <a:pt x="102" y="59"/>
                  </a:lnTo>
                  <a:cubicBezTo>
                    <a:pt x="102" y="37"/>
                    <a:pt x="91" y="25"/>
                    <a:pt x="66" y="25"/>
                  </a:cubicBezTo>
                  <a:cubicBezTo>
                    <a:pt x="46" y="25"/>
                    <a:pt x="34" y="35"/>
                    <a:pt x="25" y="49"/>
                  </a:cubicBezTo>
                  <a:lnTo>
                    <a:pt x="7" y="32"/>
                  </a:lnTo>
                  <a:cubicBezTo>
                    <a:pt x="17" y="14"/>
                    <a:pt x="36" y="0"/>
                    <a:pt x="67" y="0"/>
                  </a:cubicBezTo>
                  <a:cubicBezTo>
                    <a:pt x="108" y="0"/>
                    <a:pt x="132" y="21"/>
                    <a:pt x="132" y="57"/>
                  </a:cubicBezTo>
                  <a:lnTo>
                    <a:pt x="132" y="144"/>
                  </a:lnTo>
                  <a:lnTo>
                    <a:pt x="151" y="144"/>
                  </a:lnTo>
                  <a:lnTo>
                    <a:pt x="151" y="170"/>
                  </a:lnTo>
                  <a:lnTo>
                    <a:pt x="134" y="170"/>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696" name="Freeform 172">
              <a:extLst>
                <a:ext uri="{FF2B5EF4-FFF2-40B4-BE49-F238E27FC236}">
                  <a16:creationId xmlns:a16="http://schemas.microsoft.com/office/drawing/2014/main" id="{FEF0F91B-7CCE-4568-9BB9-F6B98D1554FA}"/>
                </a:ext>
              </a:extLst>
            </p:cNvPr>
            <p:cNvSpPr>
              <a:spLocks/>
            </p:cNvSpPr>
            <p:nvPr/>
          </p:nvSpPr>
          <p:spPr bwMode="auto">
            <a:xfrm>
              <a:off x="7932738" y="3641726"/>
              <a:ext cx="50800" cy="63500"/>
            </a:xfrm>
            <a:custGeom>
              <a:avLst/>
              <a:gdLst>
                <a:gd name="T0" fmla="*/ 0 w 139"/>
                <a:gd name="T1" fmla="*/ 87 h 173"/>
                <a:gd name="T2" fmla="*/ 0 w 139"/>
                <a:gd name="T3" fmla="*/ 87 h 173"/>
                <a:gd name="T4" fmla="*/ 75 w 139"/>
                <a:gd name="T5" fmla="*/ 0 h 173"/>
                <a:gd name="T6" fmla="*/ 138 w 139"/>
                <a:gd name="T7" fmla="*/ 40 h 173"/>
                <a:gd name="T8" fmla="*/ 113 w 139"/>
                <a:gd name="T9" fmla="*/ 52 h 173"/>
                <a:gd name="T10" fmla="*/ 75 w 139"/>
                <a:gd name="T11" fmla="*/ 26 h 173"/>
                <a:gd name="T12" fmla="*/ 32 w 139"/>
                <a:gd name="T13" fmla="*/ 72 h 173"/>
                <a:gd name="T14" fmla="*/ 32 w 139"/>
                <a:gd name="T15" fmla="*/ 101 h 173"/>
                <a:gd name="T16" fmla="*/ 75 w 139"/>
                <a:gd name="T17" fmla="*/ 148 h 173"/>
                <a:gd name="T18" fmla="*/ 117 w 139"/>
                <a:gd name="T19" fmla="*/ 120 h 173"/>
                <a:gd name="T20" fmla="*/ 139 w 139"/>
                <a:gd name="T21" fmla="*/ 133 h 173"/>
                <a:gd name="T22" fmla="*/ 75 w 139"/>
                <a:gd name="T23" fmla="*/ 173 h 173"/>
                <a:gd name="T24" fmla="*/ 0 w 139"/>
                <a:gd name="T25" fmla="*/ 87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9" h="173">
                  <a:moveTo>
                    <a:pt x="0" y="87"/>
                  </a:moveTo>
                  <a:lnTo>
                    <a:pt x="0" y="87"/>
                  </a:lnTo>
                  <a:cubicBezTo>
                    <a:pt x="0" y="34"/>
                    <a:pt x="28" y="0"/>
                    <a:pt x="75" y="0"/>
                  </a:cubicBezTo>
                  <a:cubicBezTo>
                    <a:pt x="108" y="0"/>
                    <a:pt x="128" y="16"/>
                    <a:pt x="138" y="40"/>
                  </a:cubicBezTo>
                  <a:lnTo>
                    <a:pt x="113" y="52"/>
                  </a:lnTo>
                  <a:cubicBezTo>
                    <a:pt x="108" y="35"/>
                    <a:pt x="94" y="26"/>
                    <a:pt x="75" y="26"/>
                  </a:cubicBezTo>
                  <a:cubicBezTo>
                    <a:pt x="46" y="26"/>
                    <a:pt x="32" y="45"/>
                    <a:pt x="32" y="72"/>
                  </a:cubicBezTo>
                  <a:lnTo>
                    <a:pt x="32" y="101"/>
                  </a:lnTo>
                  <a:cubicBezTo>
                    <a:pt x="32" y="128"/>
                    <a:pt x="46" y="148"/>
                    <a:pt x="75" y="148"/>
                  </a:cubicBezTo>
                  <a:cubicBezTo>
                    <a:pt x="95" y="148"/>
                    <a:pt x="109" y="138"/>
                    <a:pt x="117" y="120"/>
                  </a:cubicBezTo>
                  <a:lnTo>
                    <a:pt x="139" y="133"/>
                  </a:lnTo>
                  <a:cubicBezTo>
                    <a:pt x="128" y="158"/>
                    <a:pt x="107" y="173"/>
                    <a:pt x="75" y="173"/>
                  </a:cubicBezTo>
                  <a:cubicBezTo>
                    <a:pt x="28" y="173"/>
                    <a:pt x="0" y="140"/>
                    <a:pt x="0" y="87"/>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697" name="Freeform 173">
              <a:extLst>
                <a:ext uri="{FF2B5EF4-FFF2-40B4-BE49-F238E27FC236}">
                  <a16:creationId xmlns:a16="http://schemas.microsoft.com/office/drawing/2014/main" id="{64DC68DC-48A1-4BF0-BD51-4804A1EDF655}"/>
                </a:ext>
              </a:extLst>
            </p:cNvPr>
            <p:cNvSpPr>
              <a:spLocks/>
            </p:cNvSpPr>
            <p:nvPr/>
          </p:nvSpPr>
          <p:spPr bwMode="auto">
            <a:xfrm>
              <a:off x="7996238" y="3616326"/>
              <a:ext cx="50800" cy="87313"/>
            </a:xfrm>
            <a:custGeom>
              <a:avLst/>
              <a:gdLst>
                <a:gd name="T0" fmla="*/ 0 w 141"/>
                <a:gd name="T1" fmla="*/ 0 h 237"/>
                <a:gd name="T2" fmla="*/ 0 w 141"/>
                <a:gd name="T3" fmla="*/ 0 h 237"/>
                <a:gd name="T4" fmla="*/ 30 w 141"/>
                <a:gd name="T5" fmla="*/ 0 h 237"/>
                <a:gd name="T6" fmla="*/ 30 w 141"/>
                <a:gd name="T7" fmla="*/ 147 h 237"/>
                <a:gd name="T8" fmla="*/ 31 w 141"/>
                <a:gd name="T9" fmla="*/ 147 h 237"/>
                <a:gd name="T10" fmla="*/ 55 w 141"/>
                <a:gd name="T11" fmla="*/ 118 h 237"/>
                <a:gd name="T12" fmla="*/ 98 w 141"/>
                <a:gd name="T13" fmla="*/ 71 h 237"/>
                <a:gd name="T14" fmla="*/ 133 w 141"/>
                <a:gd name="T15" fmla="*/ 71 h 237"/>
                <a:gd name="T16" fmla="*/ 74 w 141"/>
                <a:gd name="T17" fmla="*/ 135 h 237"/>
                <a:gd name="T18" fmla="*/ 141 w 141"/>
                <a:gd name="T19" fmla="*/ 237 h 237"/>
                <a:gd name="T20" fmla="*/ 105 w 141"/>
                <a:gd name="T21" fmla="*/ 237 h 237"/>
                <a:gd name="T22" fmla="*/ 53 w 141"/>
                <a:gd name="T23" fmla="*/ 154 h 237"/>
                <a:gd name="T24" fmla="*/ 30 w 141"/>
                <a:gd name="T25" fmla="*/ 179 h 237"/>
                <a:gd name="T26" fmla="*/ 30 w 141"/>
                <a:gd name="T27" fmla="*/ 237 h 237"/>
                <a:gd name="T28" fmla="*/ 0 w 141"/>
                <a:gd name="T29" fmla="*/ 237 h 237"/>
                <a:gd name="T30" fmla="*/ 0 w 141"/>
                <a:gd name="T31"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1" h="237">
                  <a:moveTo>
                    <a:pt x="0" y="0"/>
                  </a:moveTo>
                  <a:lnTo>
                    <a:pt x="0" y="0"/>
                  </a:lnTo>
                  <a:lnTo>
                    <a:pt x="30" y="0"/>
                  </a:lnTo>
                  <a:lnTo>
                    <a:pt x="30" y="147"/>
                  </a:lnTo>
                  <a:lnTo>
                    <a:pt x="31" y="147"/>
                  </a:lnTo>
                  <a:lnTo>
                    <a:pt x="55" y="118"/>
                  </a:lnTo>
                  <a:lnTo>
                    <a:pt x="98" y="71"/>
                  </a:lnTo>
                  <a:lnTo>
                    <a:pt x="133" y="71"/>
                  </a:lnTo>
                  <a:lnTo>
                    <a:pt x="74" y="135"/>
                  </a:lnTo>
                  <a:lnTo>
                    <a:pt x="141" y="237"/>
                  </a:lnTo>
                  <a:lnTo>
                    <a:pt x="105" y="237"/>
                  </a:lnTo>
                  <a:lnTo>
                    <a:pt x="53" y="154"/>
                  </a:lnTo>
                  <a:lnTo>
                    <a:pt x="30" y="179"/>
                  </a:lnTo>
                  <a:lnTo>
                    <a:pt x="30" y="237"/>
                  </a:lnTo>
                  <a:lnTo>
                    <a:pt x="0" y="237"/>
                  </a:lnTo>
                  <a:lnTo>
                    <a:pt x="0" y="0"/>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698" name="Freeform 174">
              <a:extLst>
                <a:ext uri="{FF2B5EF4-FFF2-40B4-BE49-F238E27FC236}">
                  <a16:creationId xmlns:a16="http://schemas.microsoft.com/office/drawing/2014/main" id="{B8126331-1428-4BE4-BB64-5399A276B338}"/>
                </a:ext>
              </a:extLst>
            </p:cNvPr>
            <p:cNvSpPr>
              <a:spLocks/>
            </p:cNvSpPr>
            <p:nvPr/>
          </p:nvSpPr>
          <p:spPr bwMode="auto">
            <a:xfrm>
              <a:off x="7269163" y="3951288"/>
              <a:ext cx="33338" cy="80963"/>
            </a:xfrm>
            <a:custGeom>
              <a:avLst/>
              <a:gdLst>
                <a:gd name="T0" fmla="*/ 0 w 93"/>
                <a:gd name="T1" fmla="*/ 223 h 223"/>
                <a:gd name="T2" fmla="*/ 0 w 93"/>
                <a:gd name="T3" fmla="*/ 223 h 223"/>
                <a:gd name="T4" fmla="*/ 0 w 93"/>
                <a:gd name="T5" fmla="*/ 197 h 223"/>
                <a:gd name="T6" fmla="*/ 31 w 93"/>
                <a:gd name="T7" fmla="*/ 197 h 223"/>
                <a:gd name="T8" fmla="*/ 31 w 93"/>
                <a:gd name="T9" fmla="*/ 26 h 223"/>
                <a:gd name="T10" fmla="*/ 0 w 93"/>
                <a:gd name="T11" fmla="*/ 26 h 223"/>
                <a:gd name="T12" fmla="*/ 0 w 93"/>
                <a:gd name="T13" fmla="*/ 0 h 223"/>
                <a:gd name="T14" fmla="*/ 93 w 93"/>
                <a:gd name="T15" fmla="*/ 0 h 223"/>
                <a:gd name="T16" fmla="*/ 93 w 93"/>
                <a:gd name="T17" fmla="*/ 26 h 223"/>
                <a:gd name="T18" fmla="*/ 62 w 93"/>
                <a:gd name="T19" fmla="*/ 26 h 223"/>
                <a:gd name="T20" fmla="*/ 62 w 93"/>
                <a:gd name="T21" fmla="*/ 197 h 223"/>
                <a:gd name="T22" fmla="*/ 93 w 93"/>
                <a:gd name="T23" fmla="*/ 197 h 223"/>
                <a:gd name="T24" fmla="*/ 93 w 93"/>
                <a:gd name="T25" fmla="*/ 223 h 223"/>
                <a:gd name="T26" fmla="*/ 0 w 93"/>
                <a:gd name="T27" fmla="*/ 22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3" h="223">
                  <a:moveTo>
                    <a:pt x="0" y="223"/>
                  </a:moveTo>
                  <a:lnTo>
                    <a:pt x="0" y="223"/>
                  </a:lnTo>
                  <a:lnTo>
                    <a:pt x="0" y="197"/>
                  </a:lnTo>
                  <a:lnTo>
                    <a:pt x="31" y="197"/>
                  </a:lnTo>
                  <a:lnTo>
                    <a:pt x="31" y="26"/>
                  </a:lnTo>
                  <a:lnTo>
                    <a:pt x="0" y="26"/>
                  </a:lnTo>
                  <a:lnTo>
                    <a:pt x="0" y="0"/>
                  </a:lnTo>
                  <a:lnTo>
                    <a:pt x="93" y="0"/>
                  </a:lnTo>
                  <a:lnTo>
                    <a:pt x="93" y="26"/>
                  </a:lnTo>
                  <a:lnTo>
                    <a:pt x="62" y="26"/>
                  </a:lnTo>
                  <a:lnTo>
                    <a:pt x="62" y="197"/>
                  </a:lnTo>
                  <a:lnTo>
                    <a:pt x="93" y="197"/>
                  </a:lnTo>
                  <a:lnTo>
                    <a:pt x="93" y="223"/>
                  </a:lnTo>
                  <a:lnTo>
                    <a:pt x="0" y="223"/>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699" name="Freeform 175">
              <a:extLst>
                <a:ext uri="{FF2B5EF4-FFF2-40B4-BE49-F238E27FC236}">
                  <a16:creationId xmlns:a16="http://schemas.microsoft.com/office/drawing/2014/main" id="{C0E05D9C-100A-43D6-B557-9B998335E141}"/>
                </a:ext>
              </a:extLst>
            </p:cNvPr>
            <p:cNvSpPr>
              <a:spLocks noEditPoints="1"/>
            </p:cNvSpPr>
            <p:nvPr/>
          </p:nvSpPr>
          <p:spPr bwMode="auto">
            <a:xfrm>
              <a:off x="7319963" y="3951288"/>
              <a:ext cx="60325" cy="80963"/>
            </a:xfrm>
            <a:custGeom>
              <a:avLst/>
              <a:gdLst>
                <a:gd name="T0" fmla="*/ 31 w 162"/>
                <a:gd name="T1" fmla="*/ 196 h 223"/>
                <a:gd name="T2" fmla="*/ 31 w 162"/>
                <a:gd name="T3" fmla="*/ 196 h 223"/>
                <a:gd name="T4" fmla="*/ 95 w 162"/>
                <a:gd name="T5" fmla="*/ 196 h 223"/>
                <a:gd name="T6" fmla="*/ 129 w 162"/>
                <a:gd name="T7" fmla="*/ 165 h 223"/>
                <a:gd name="T8" fmla="*/ 129 w 162"/>
                <a:gd name="T9" fmla="*/ 153 h 223"/>
                <a:gd name="T10" fmla="*/ 95 w 162"/>
                <a:gd name="T11" fmla="*/ 122 h 223"/>
                <a:gd name="T12" fmla="*/ 31 w 162"/>
                <a:gd name="T13" fmla="*/ 122 h 223"/>
                <a:gd name="T14" fmla="*/ 31 w 162"/>
                <a:gd name="T15" fmla="*/ 196 h 223"/>
                <a:gd name="T16" fmla="*/ 31 w 162"/>
                <a:gd name="T17" fmla="*/ 95 h 223"/>
                <a:gd name="T18" fmla="*/ 31 w 162"/>
                <a:gd name="T19" fmla="*/ 95 h 223"/>
                <a:gd name="T20" fmla="*/ 90 w 162"/>
                <a:gd name="T21" fmla="*/ 95 h 223"/>
                <a:gd name="T22" fmla="*/ 121 w 162"/>
                <a:gd name="T23" fmla="*/ 66 h 223"/>
                <a:gd name="T24" fmla="*/ 121 w 162"/>
                <a:gd name="T25" fmla="*/ 56 h 223"/>
                <a:gd name="T26" fmla="*/ 90 w 162"/>
                <a:gd name="T27" fmla="*/ 27 h 223"/>
                <a:gd name="T28" fmla="*/ 31 w 162"/>
                <a:gd name="T29" fmla="*/ 27 h 223"/>
                <a:gd name="T30" fmla="*/ 31 w 162"/>
                <a:gd name="T31" fmla="*/ 95 h 223"/>
                <a:gd name="T32" fmla="*/ 0 w 162"/>
                <a:gd name="T33" fmla="*/ 0 h 223"/>
                <a:gd name="T34" fmla="*/ 0 w 162"/>
                <a:gd name="T35" fmla="*/ 0 h 223"/>
                <a:gd name="T36" fmla="*/ 95 w 162"/>
                <a:gd name="T37" fmla="*/ 0 h 223"/>
                <a:gd name="T38" fmla="*/ 155 w 162"/>
                <a:gd name="T39" fmla="*/ 57 h 223"/>
                <a:gd name="T40" fmla="*/ 117 w 162"/>
                <a:gd name="T41" fmla="*/ 105 h 223"/>
                <a:gd name="T42" fmla="*/ 117 w 162"/>
                <a:gd name="T43" fmla="*/ 107 h 223"/>
                <a:gd name="T44" fmla="*/ 162 w 162"/>
                <a:gd name="T45" fmla="*/ 159 h 223"/>
                <a:gd name="T46" fmla="*/ 104 w 162"/>
                <a:gd name="T47" fmla="*/ 223 h 223"/>
                <a:gd name="T48" fmla="*/ 0 w 162"/>
                <a:gd name="T49" fmla="*/ 223 h 223"/>
                <a:gd name="T50" fmla="*/ 0 w 162"/>
                <a:gd name="T5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2" h="223">
                  <a:moveTo>
                    <a:pt x="31" y="196"/>
                  </a:moveTo>
                  <a:lnTo>
                    <a:pt x="31" y="196"/>
                  </a:lnTo>
                  <a:lnTo>
                    <a:pt x="95" y="196"/>
                  </a:lnTo>
                  <a:cubicBezTo>
                    <a:pt x="116" y="196"/>
                    <a:pt x="129" y="185"/>
                    <a:pt x="129" y="165"/>
                  </a:cubicBezTo>
                  <a:lnTo>
                    <a:pt x="129" y="153"/>
                  </a:lnTo>
                  <a:cubicBezTo>
                    <a:pt x="129" y="133"/>
                    <a:pt x="116" y="122"/>
                    <a:pt x="95" y="122"/>
                  </a:cubicBezTo>
                  <a:lnTo>
                    <a:pt x="31" y="122"/>
                  </a:lnTo>
                  <a:lnTo>
                    <a:pt x="31" y="196"/>
                  </a:lnTo>
                  <a:close/>
                  <a:moveTo>
                    <a:pt x="31" y="95"/>
                  </a:moveTo>
                  <a:lnTo>
                    <a:pt x="31" y="95"/>
                  </a:lnTo>
                  <a:lnTo>
                    <a:pt x="90" y="95"/>
                  </a:lnTo>
                  <a:cubicBezTo>
                    <a:pt x="109" y="95"/>
                    <a:pt x="121" y="85"/>
                    <a:pt x="121" y="66"/>
                  </a:cubicBezTo>
                  <a:lnTo>
                    <a:pt x="121" y="56"/>
                  </a:lnTo>
                  <a:cubicBezTo>
                    <a:pt x="121" y="37"/>
                    <a:pt x="109" y="27"/>
                    <a:pt x="90" y="27"/>
                  </a:cubicBezTo>
                  <a:lnTo>
                    <a:pt x="31" y="27"/>
                  </a:lnTo>
                  <a:lnTo>
                    <a:pt x="31" y="95"/>
                  </a:lnTo>
                  <a:close/>
                  <a:moveTo>
                    <a:pt x="0" y="0"/>
                  </a:moveTo>
                  <a:lnTo>
                    <a:pt x="0" y="0"/>
                  </a:lnTo>
                  <a:lnTo>
                    <a:pt x="95" y="0"/>
                  </a:lnTo>
                  <a:cubicBezTo>
                    <a:pt x="132" y="0"/>
                    <a:pt x="155" y="23"/>
                    <a:pt x="155" y="57"/>
                  </a:cubicBezTo>
                  <a:cubicBezTo>
                    <a:pt x="155" y="91"/>
                    <a:pt x="133" y="103"/>
                    <a:pt x="117" y="105"/>
                  </a:cubicBezTo>
                  <a:lnTo>
                    <a:pt x="117" y="107"/>
                  </a:lnTo>
                  <a:cubicBezTo>
                    <a:pt x="134" y="108"/>
                    <a:pt x="162" y="121"/>
                    <a:pt x="162" y="159"/>
                  </a:cubicBezTo>
                  <a:cubicBezTo>
                    <a:pt x="162" y="195"/>
                    <a:pt x="137" y="223"/>
                    <a:pt x="104" y="223"/>
                  </a:cubicBezTo>
                  <a:lnTo>
                    <a:pt x="0" y="223"/>
                  </a:lnTo>
                  <a:lnTo>
                    <a:pt x="0" y="0"/>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700" name="Freeform 176">
              <a:extLst>
                <a:ext uri="{FF2B5EF4-FFF2-40B4-BE49-F238E27FC236}">
                  <a16:creationId xmlns:a16="http://schemas.microsoft.com/office/drawing/2014/main" id="{0DCA9B1E-18F4-45E5-ACDC-891B8A0ED886}"/>
                </a:ext>
              </a:extLst>
            </p:cNvPr>
            <p:cNvSpPr>
              <a:spLocks/>
            </p:cNvSpPr>
            <p:nvPr/>
          </p:nvSpPr>
          <p:spPr bwMode="auto">
            <a:xfrm>
              <a:off x="7397750" y="3951288"/>
              <a:ext cx="73025" cy="80963"/>
            </a:xfrm>
            <a:custGeom>
              <a:avLst/>
              <a:gdLst>
                <a:gd name="T0" fmla="*/ 172 w 202"/>
                <a:gd name="T1" fmla="*/ 43 h 223"/>
                <a:gd name="T2" fmla="*/ 172 w 202"/>
                <a:gd name="T3" fmla="*/ 43 h 223"/>
                <a:gd name="T4" fmla="*/ 170 w 202"/>
                <a:gd name="T5" fmla="*/ 43 h 223"/>
                <a:gd name="T6" fmla="*/ 152 w 202"/>
                <a:gd name="T7" fmla="*/ 79 h 223"/>
                <a:gd name="T8" fmla="*/ 101 w 202"/>
                <a:gd name="T9" fmla="*/ 173 h 223"/>
                <a:gd name="T10" fmla="*/ 50 w 202"/>
                <a:gd name="T11" fmla="*/ 79 h 223"/>
                <a:gd name="T12" fmla="*/ 32 w 202"/>
                <a:gd name="T13" fmla="*/ 43 h 223"/>
                <a:gd name="T14" fmla="*/ 30 w 202"/>
                <a:gd name="T15" fmla="*/ 43 h 223"/>
                <a:gd name="T16" fmla="*/ 30 w 202"/>
                <a:gd name="T17" fmla="*/ 223 h 223"/>
                <a:gd name="T18" fmla="*/ 0 w 202"/>
                <a:gd name="T19" fmla="*/ 223 h 223"/>
                <a:gd name="T20" fmla="*/ 0 w 202"/>
                <a:gd name="T21" fmla="*/ 0 h 223"/>
                <a:gd name="T22" fmla="*/ 38 w 202"/>
                <a:gd name="T23" fmla="*/ 0 h 223"/>
                <a:gd name="T24" fmla="*/ 100 w 202"/>
                <a:gd name="T25" fmla="*/ 117 h 223"/>
                <a:gd name="T26" fmla="*/ 102 w 202"/>
                <a:gd name="T27" fmla="*/ 117 h 223"/>
                <a:gd name="T28" fmla="*/ 164 w 202"/>
                <a:gd name="T29" fmla="*/ 0 h 223"/>
                <a:gd name="T30" fmla="*/ 202 w 202"/>
                <a:gd name="T31" fmla="*/ 0 h 223"/>
                <a:gd name="T32" fmla="*/ 202 w 202"/>
                <a:gd name="T33" fmla="*/ 223 h 223"/>
                <a:gd name="T34" fmla="*/ 172 w 202"/>
                <a:gd name="T35" fmla="*/ 223 h 223"/>
                <a:gd name="T36" fmla="*/ 172 w 202"/>
                <a:gd name="T37" fmla="*/ 4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2" h="223">
                  <a:moveTo>
                    <a:pt x="172" y="43"/>
                  </a:moveTo>
                  <a:lnTo>
                    <a:pt x="172" y="43"/>
                  </a:lnTo>
                  <a:lnTo>
                    <a:pt x="170" y="43"/>
                  </a:lnTo>
                  <a:lnTo>
                    <a:pt x="152" y="79"/>
                  </a:lnTo>
                  <a:lnTo>
                    <a:pt x="101" y="173"/>
                  </a:lnTo>
                  <a:lnTo>
                    <a:pt x="50" y="79"/>
                  </a:lnTo>
                  <a:lnTo>
                    <a:pt x="32" y="43"/>
                  </a:lnTo>
                  <a:lnTo>
                    <a:pt x="30" y="43"/>
                  </a:lnTo>
                  <a:lnTo>
                    <a:pt x="30" y="223"/>
                  </a:lnTo>
                  <a:lnTo>
                    <a:pt x="0" y="223"/>
                  </a:lnTo>
                  <a:lnTo>
                    <a:pt x="0" y="0"/>
                  </a:lnTo>
                  <a:lnTo>
                    <a:pt x="38" y="0"/>
                  </a:lnTo>
                  <a:lnTo>
                    <a:pt x="100" y="117"/>
                  </a:lnTo>
                  <a:lnTo>
                    <a:pt x="102" y="117"/>
                  </a:lnTo>
                  <a:lnTo>
                    <a:pt x="164" y="0"/>
                  </a:lnTo>
                  <a:lnTo>
                    <a:pt x="202" y="0"/>
                  </a:lnTo>
                  <a:lnTo>
                    <a:pt x="202" y="223"/>
                  </a:lnTo>
                  <a:lnTo>
                    <a:pt x="172" y="223"/>
                  </a:lnTo>
                  <a:lnTo>
                    <a:pt x="172" y="43"/>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701" name="Freeform 177">
              <a:extLst>
                <a:ext uri="{FF2B5EF4-FFF2-40B4-BE49-F238E27FC236}">
                  <a16:creationId xmlns:a16="http://schemas.microsoft.com/office/drawing/2014/main" id="{53E6B770-9781-4AA4-AF50-EBA69D9A71F2}"/>
                </a:ext>
              </a:extLst>
            </p:cNvPr>
            <p:cNvSpPr>
              <a:spLocks noEditPoints="1"/>
            </p:cNvSpPr>
            <p:nvPr/>
          </p:nvSpPr>
          <p:spPr bwMode="auto">
            <a:xfrm>
              <a:off x="7515225" y="3949701"/>
              <a:ext cx="71438" cy="84138"/>
            </a:xfrm>
            <a:custGeom>
              <a:avLst/>
              <a:gdLst>
                <a:gd name="T0" fmla="*/ 158 w 191"/>
                <a:gd name="T1" fmla="*/ 134 h 231"/>
                <a:gd name="T2" fmla="*/ 158 w 191"/>
                <a:gd name="T3" fmla="*/ 134 h 231"/>
                <a:gd name="T4" fmla="*/ 158 w 191"/>
                <a:gd name="T5" fmla="*/ 97 h 231"/>
                <a:gd name="T6" fmla="*/ 96 w 191"/>
                <a:gd name="T7" fmla="*/ 28 h 231"/>
                <a:gd name="T8" fmla="*/ 34 w 191"/>
                <a:gd name="T9" fmla="*/ 97 h 231"/>
                <a:gd name="T10" fmla="*/ 34 w 191"/>
                <a:gd name="T11" fmla="*/ 134 h 231"/>
                <a:gd name="T12" fmla="*/ 96 w 191"/>
                <a:gd name="T13" fmla="*/ 203 h 231"/>
                <a:gd name="T14" fmla="*/ 158 w 191"/>
                <a:gd name="T15" fmla="*/ 134 h 231"/>
                <a:gd name="T16" fmla="*/ 0 w 191"/>
                <a:gd name="T17" fmla="*/ 115 h 231"/>
                <a:gd name="T18" fmla="*/ 0 w 191"/>
                <a:gd name="T19" fmla="*/ 115 h 231"/>
                <a:gd name="T20" fmla="*/ 96 w 191"/>
                <a:gd name="T21" fmla="*/ 0 h 231"/>
                <a:gd name="T22" fmla="*/ 191 w 191"/>
                <a:gd name="T23" fmla="*/ 115 h 231"/>
                <a:gd name="T24" fmla="*/ 96 w 191"/>
                <a:gd name="T25" fmla="*/ 231 h 231"/>
                <a:gd name="T26" fmla="*/ 0 w 191"/>
                <a:gd name="T27" fmla="*/ 115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1" h="231">
                  <a:moveTo>
                    <a:pt x="158" y="134"/>
                  </a:moveTo>
                  <a:lnTo>
                    <a:pt x="158" y="134"/>
                  </a:lnTo>
                  <a:lnTo>
                    <a:pt x="158" y="97"/>
                  </a:lnTo>
                  <a:cubicBezTo>
                    <a:pt x="158" y="55"/>
                    <a:pt x="133" y="28"/>
                    <a:pt x="96" y="28"/>
                  </a:cubicBezTo>
                  <a:cubicBezTo>
                    <a:pt x="59" y="28"/>
                    <a:pt x="34" y="55"/>
                    <a:pt x="34" y="97"/>
                  </a:cubicBezTo>
                  <a:lnTo>
                    <a:pt x="34" y="134"/>
                  </a:lnTo>
                  <a:cubicBezTo>
                    <a:pt x="34" y="176"/>
                    <a:pt x="59" y="203"/>
                    <a:pt x="96" y="203"/>
                  </a:cubicBezTo>
                  <a:cubicBezTo>
                    <a:pt x="133" y="203"/>
                    <a:pt x="158" y="176"/>
                    <a:pt x="158" y="134"/>
                  </a:cubicBezTo>
                  <a:close/>
                  <a:moveTo>
                    <a:pt x="0" y="115"/>
                  </a:moveTo>
                  <a:lnTo>
                    <a:pt x="0" y="115"/>
                  </a:lnTo>
                  <a:cubicBezTo>
                    <a:pt x="0" y="40"/>
                    <a:pt x="38" y="0"/>
                    <a:pt x="96" y="0"/>
                  </a:cubicBezTo>
                  <a:cubicBezTo>
                    <a:pt x="154" y="0"/>
                    <a:pt x="191" y="40"/>
                    <a:pt x="191" y="115"/>
                  </a:cubicBezTo>
                  <a:cubicBezTo>
                    <a:pt x="191" y="191"/>
                    <a:pt x="154" y="231"/>
                    <a:pt x="96" y="231"/>
                  </a:cubicBezTo>
                  <a:cubicBezTo>
                    <a:pt x="38" y="231"/>
                    <a:pt x="0" y="191"/>
                    <a:pt x="0" y="115"/>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702" name="Freeform 178">
              <a:extLst>
                <a:ext uri="{FF2B5EF4-FFF2-40B4-BE49-F238E27FC236}">
                  <a16:creationId xmlns:a16="http://schemas.microsoft.com/office/drawing/2014/main" id="{CD7F67A7-3819-4FB4-BE21-664DADCBEEE7}"/>
                </a:ext>
              </a:extLst>
            </p:cNvPr>
            <p:cNvSpPr>
              <a:spLocks noEditPoints="1"/>
            </p:cNvSpPr>
            <p:nvPr/>
          </p:nvSpPr>
          <p:spPr bwMode="auto">
            <a:xfrm>
              <a:off x="7602538" y="3970338"/>
              <a:ext cx="52388" cy="85725"/>
            </a:xfrm>
            <a:custGeom>
              <a:avLst/>
              <a:gdLst>
                <a:gd name="T0" fmla="*/ 114 w 146"/>
                <a:gd name="T1" fmla="*/ 100 h 233"/>
                <a:gd name="T2" fmla="*/ 114 w 146"/>
                <a:gd name="T3" fmla="*/ 100 h 233"/>
                <a:gd name="T4" fmla="*/ 114 w 146"/>
                <a:gd name="T5" fmla="*/ 72 h 233"/>
                <a:gd name="T6" fmla="*/ 70 w 146"/>
                <a:gd name="T7" fmla="*/ 25 h 233"/>
                <a:gd name="T8" fmla="*/ 30 w 146"/>
                <a:gd name="T9" fmla="*/ 56 h 233"/>
                <a:gd name="T10" fmla="*/ 30 w 146"/>
                <a:gd name="T11" fmla="*/ 117 h 233"/>
                <a:gd name="T12" fmla="*/ 70 w 146"/>
                <a:gd name="T13" fmla="*/ 147 h 233"/>
                <a:gd name="T14" fmla="*/ 114 w 146"/>
                <a:gd name="T15" fmla="*/ 100 h 233"/>
                <a:gd name="T16" fmla="*/ 0 w 146"/>
                <a:gd name="T17" fmla="*/ 3 h 233"/>
                <a:gd name="T18" fmla="*/ 0 w 146"/>
                <a:gd name="T19" fmla="*/ 3 h 233"/>
                <a:gd name="T20" fmla="*/ 30 w 146"/>
                <a:gd name="T21" fmla="*/ 3 h 233"/>
                <a:gd name="T22" fmla="*/ 30 w 146"/>
                <a:gd name="T23" fmla="*/ 31 h 233"/>
                <a:gd name="T24" fmla="*/ 31 w 146"/>
                <a:gd name="T25" fmla="*/ 31 h 233"/>
                <a:gd name="T26" fmla="*/ 79 w 146"/>
                <a:gd name="T27" fmla="*/ 0 h 233"/>
                <a:gd name="T28" fmla="*/ 146 w 146"/>
                <a:gd name="T29" fmla="*/ 86 h 233"/>
                <a:gd name="T30" fmla="*/ 79 w 146"/>
                <a:gd name="T31" fmla="*/ 173 h 233"/>
                <a:gd name="T32" fmla="*/ 31 w 146"/>
                <a:gd name="T33" fmla="*/ 142 h 233"/>
                <a:gd name="T34" fmla="*/ 30 w 146"/>
                <a:gd name="T35" fmla="*/ 142 h 233"/>
                <a:gd name="T36" fmla="*/ 30 w 146"/>
                <a:gd name="T37" fmla="*/ 233 h 233"/>
                <a:gd name="T38" fmla="*/ 0 w 146"/>
                <a:gd name="T39" fmla="*/ 233 h 233"/>
                <a:gd name="T40" fmla="*/ 0 w 146"/>
                <a:gd name="T41" fmla="*/ 3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6" h="233">
                  <a:moveTo>
                    <a:pt x="114" y="100"/>
                  </a:moveTo>
                  <a:lnTo>
                    <a:pt x="114" y="100"/>
                  </a:lnTo>
                  <a:lnTo>
                    <a:pt x="114" y="72"/>
                  </a:lnTo>
                  <a:cubicBezTo>
                    <a:pt x="114" y="44"/>
                    <a:pt x="97" y="25"/>
                    <a:pt x="70" y="25"/>
                  </a:cubicBezTo>
                  <a:cubicBezTo>
                    <a:pt x="48" y="25"/>
                    <a:pt x="30" y="38"/>
                    <a:pt x="30" y="56"/>
                  </a:cubicBezTo>
                  <a:lnTo>
                    <a:pt x="30" y="117"/>
                  </a:lnTo>
                  <a:cubicBezTo>
                    <a:pt x="30" y="134"/>
                    <a:pt x="48" y="147"/>
                    <a:pt x="70" y="147"/>
                  </a:cubicBezTo>
                  <a:cubicBezTo>
                    <a:pt x="97" y="147"/>
                    <a:pt x="114" y="128"/>
                    <a:pt x="114" y="100"/>
                  </a:cubicBezTo>
                  <a:close/>
                  <a:moveTo>
                    <a:pt x="0" y="3"/>
                  </a:moveTo>
                  <a:lnTo>
                    <a:pt x="0" y="3"/>
                  </a:lnTo>
                  <a:lnTo>
                    <a:pt x="30" y="3"/>
                  </a:lnTo>
                  <a:lnTo>
                    <a:pt x="30" y="31"/>
                  </a:lnTo>
                  <a:lnTo>
                    <a:pt x="31" y="31"/>
                  </a:lnTo>
                  <a:cubicBezTo>
                    <a:pt x="39" y="10"/>
                    <a:pt x="56" y="0"/>
                    <a:pt x="79" y="0"/>
                  </a:cubicBezTo>
                  <a:cubicBezTo>
                    <a:pt x="121" y="0"/>
                    <a:pt x="146" y="33"/>
                    <a:pt x="146" y="86"/>
                  </a:cubicBezTo>
                  <a:cubicBezTo>
                    <a:pt x="146" y="140"/>
                    <a:pt x="121" y="173"/>
                    <a:pt x="79" y="173"/>
                  </a:cubicBezTo>
                  <a:cubicBezTo>
                    <a:pt x="56" y="173"/>
                    <a:pt x="39" y="162"/>
                    <a:pt x="31" y="142"/>
                  </a:cubicBezTo>
                  <a:lnTo>
                    <a:pt x="30" y="142"/>
                  </a:lnTo>
                  <a:lnTo>
                    <a:pt x="30" y="233"/>
                  </a:lnTo>
                  <a:lnTo>
                    <a:pt x="0" y="233"/>
                  </a:lnTo>
                  <a:lnTo>
                    <a:pt x="0" y="3"/>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703" name="Freeform 179">
              <a:extLst>
                <a:ext uri="{FF2B5EF4-FFF2-40B4-BE49-F238E27FC236}">
                  <a16:creationId xmlns:a16="http://schemas.microsoft.com/office/drawing/2014/main" id="{C1379D8B-9A3C-43AD-A08A-D0ABBD76054C}"/>
                </a:ext>
              </a:extLst>
            </p:cNvPr>
            <p:cNvSpPr>
              <a:spLocks/>
            </p:cNvSpPr>
            <p:nvPr/>
          </p:nvSpPr>
          <p:spPr bwMode="auto">
            <a:xfrm>
              <a:off x="7664450" y="3954463"/>
              <a:ext cx="33338" cy="77788"/>
            </a:xfrm>
            <a:custGeom>
              <a:avLst/>
              <a:gdLst>
                <a:gd name="T0" fmla="*/ 58 w 92"/>
                <a:gd name="T1" fmla="*/ 211 h 211"/>
                <a:gd name="T2" fmla="*/ 58 w 92"/>
                <a:gd name="T3" fmla="*/ 211 h 211"/>
                <a:gd name="T4" fmla="*/ 27 w 92"/>
                <a:gd name="T5" fmla="*/ 180 h 211"/>
                <a:gd name="T6" fmla="*/ 27 w 92"/>
                <a:gd name="T7" fmla="*/ 71 h 211"/>
                <a:gd name="T8" fmla="*/ 0 w 92"/>
                <a:gd name="T9" fmla="*/ 71 h 211"/>
                <a:gd name="T10" fmla="*/ 0 w 92"/>
                <a:gd name="T11" fmla="*/ 45 h 211"/>
                <a:gd name="T12" fmla="*/ 15 w 92"/>
                <a:gd name="T13" fmla="*/ 45 h 211"/>
                <a:gd name="T14" fmla="*/ 30 w 92"/>
                <a:gd name="T15" fmla="*/ 30 h 211"/>
                <a:gd name="T16" fmla="*/ 30 w 92"/>
                <a:gd name="T17" fmla="*/ 0 h 211"/>
                <a:gd name="T18" fmla="*/ 57 w 92"/>
                <a:gd name="T19" fmla="*/ 0 h 211"/>
                <a:gd name="T20" fmla="*/ 57 w 92"/>
                <a:gd name="T21" fmla="*/ 45 h 211"/>
                <a:gd name="T22" fmla="*/ 92 w 92"/>
                <a:gd name="T23" fmla="*/ 45 h 211"/>
                <a:gd name="T24" fmla="*/ 92 w 92"/>
                <a:gd name="T25" fmla="*/ 71 h 211"/>
                <a:gd name="T26" fmla="*/ 57 w 92"/>
                <a:gd name="T27" fmla="*/ 71 h 211"/>
                <a:gd name="T28" fmla="*/ 57 w 92"/>
                <a:gd name="T29" fmla="*/ 186 h 211"/>
                <a:gd name="T30" fmla="*/ 90 w 92"/>
                <a:gd name="T31" fmla="*/ 186 h 211"/>
                <a:gd name="T32" fmla="*/ 90 w 92"/>
                <a:gd name="T33" fmla="*/ 211 h 211"/>
                <a:gd name="T34" fmla="*/ 58 w 92"/>
                <a:gd name="T35" fmla="*/ 21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2" h="211">
                  <a:moveTo>
                    <a:pt x="58" y="211"/>
                  </a:moveTo>
                  <a:lnTo>
                    <a:pt x="58" y="211"/>
                  </a:lnTo>
                  <a:cubicBezTo>
                    <a:pt x="38" y="211"/>
                    <a:pt x="27" y="199"/>
                    <a:pt x="27" y="180"/>
                  </a:cubicBezTo>
                  <a:lnTo>
                    <a:pt x="27" y="71"/>
                  </a:lnTo>
                  <a:lnTo>
                    <a:pt x="0" y="71"/>
                  </a:lnTo>
                  <a:lnTo>
                    <a:pt x="0" y="45"/>
                  </a:lnTo>
                  <a:lnTo>
                    <a:pt x="15" y="45"/>
                  </a:lnTo>
                  <a:cubicBezTo>
                    <a:pt x="26" y="45"/>
                    <a:pt x="30" y="41"/>
                    <a:pt x="30" y="30"/>
                  </a:cubicBezTo>
                  <a:lnTo>
                    <a:pt x="30" y="0"/>
                  </a:lnTo>
                  <a:lnTo>
                    <a:pt x="57" y="0"/>
                  </a:lnTo>
                  <a:lnTo>
                    <a:pt x="57" y="45"/>
                  </a:lnTo>
                  <a:lnTo>
                    <a:pt x="92" y="45"/>
                  </a:lnTo>
                  <a:lnTo>
                    <a:pt x="92" y="71"/>
                  </a:lnTo>
                  <a:lnTo>
                    <a:pt x="57" y="71"/>
                  </a:lnTo>
                  <a:lnTo>
                    <a:pt x="57" y="186"/>
                  </a:lnTo>
                  <a:lnTo>
                    <a:pt x="90" y="186"/>
                  </a:lnTo>
                  <a:lnTo>
                    <a:pt x="90" y="211"/>
                  </a:lnTo>
                  <a:lnTo>
                    <a:pt x="58" y="211"/>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704" name="Freeform 180">
              <a:extLst>
                <a:ext uri="{FF2B5EF4-FFF2-40B4-BE49-F238E27FC236}">
                  <a16:creationId xmlns:a16="http://schemas.microsoft.com/office/drawing/2014/main" id="{DE943732-0552-44EE-8E8F-013A04380B2B}"/>
                </a:ext>
              </a:extLst>
            </p:cNvPr>
            <p:cNvSpPr>
              <a:spLocks noEditPoints="1"/>
            </p:cNvSpPr>
            <p:nvPr/>
          </p:nvSpPr>
          <p:spPr bwMode="auto">
            <a:xfrm>
              <a:off x="7710488" y="3944938"/>
              <a:ext cx="14288" cy="87313"/>
            </a:xfrm>
            <a:custGeom>
              <a:avLst/>
              <a:gdLst>
                <a:gd name="T0" fmla="*/ 3 w 36"/>
                <a:gd name="T1" fmla="*/ 71 h 237"/>
                <a:gd name="T2" fmla="*/ 3 w 36"/>
                <a:gd name="T3" fmla="*/ 71 h 237"/>
                <a:gd name="T4" fmla="*/ 33 w 36"/>
                <a:gd name="T5" fmla="*/ 71 h 237"/>
                <a:gd name="T6" fmla="*/ 33 w 36"/>
                <a:gd name="T7" fmla="*/ 237 h 237"/>
                <a:gd name="T8" fmla="*/ 3 w 36"/>
                <a:gd name="T9" fmla="*/ 237 h 237"/>
                <a:gd name="T10" fmla="*/ 3 w 36"/>
                <a:gd name="T11" fmla="*/ 71 h 237"/>
                <a:gd name="T12" fmla="*/ 0 w 36"/>
                <a:gd name="T13" fmla="*/ 21 h 237"/>
                <a:gd name="T14" fmla="*/ 0 w 36"/>
                <a:gd name="T15" fmla="*/ 21 h 237"/>
                <a:gd name="T16" fmla="*/ 0 w 36"/>
                <a:gd name="T17" fmla="*/ 16 h 237"/>
                <a:gd name="T18" fmla="*/ 18 w 36"/>
                <a:gd name="T19" fmla="*/ 0 h 237"/>
                <a:gd name="T20" fmla="*/ 36 w 36"/>
                <a:gd name="T21" fmla="*/ 16 h 237"/>
                <a:gd name="T22" fmla="*/ 36 w 36"/>
                <a:gd name="T23" fmla="*/ 21 h 237"/>
                <a:gd name="T24" fmla="*/ 18 w 36"/>
                <a:gd name="T25" fmla="*/ 37 h 237"/>
                <a:gd name="T26" fmla="*/ 0 w 36"/>
                <a:gd name="T27" fmla="*/ 21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237">
                  <a:moveTo>
                    <a:pt x="3" y="71"/>
                  </a:moveTo>
                  <a:lnTo>
                    <a:pt x="3" y="71"/>
                  </a:lnTo>
                  <a:lnTo>
                    <a:pt x="33" y="71"/>
                  </a:lnTo>
                  <a:lnTo>
                    <a:pt x="33" y="237"/>
                  </a:lnTo>
                  <a:lnTo>
                    <a:pt x="3" y="237"/>
                  </a:lnTo>
                  <a:lnTo>
                    <a:pt x="3" y="71"/>
                  </a:lnTo>
                  <a:close/>
                  <a:moveTo>
                    <a:pt x="0" y="21"/>
                  </a:moveTo>
                  <a:lnTo>
                    <a:pt x="0" y="21"/>
                  </a:lnTo>
                  <a:lnTo>
                    <a:pt x="0" y="16"/>
                  </a:lnTo>
                  <a:cubicBezTo>
                    <a:pt x="0" y="6"/>
                    <a:pt x="5" y="0"/>
                    <a:pt x="18" y="0"/>
                  </a:cubicBezTo>
                  <a:cubicBezTo>
                    <a:pt x="30" y="0"/>
                    <a:pt x="36" y="6"/>
                    <a:pt x="36" y="16"/>
                  </a:cubicBezTo>
                  <a:lnTo>
                    <a:pt x="36" y="21"/>
                  </a:lnTo>
                  <a:cubicBezTo>
                    <a:pt x="36" y="30"/>
                    <a:pt x="30" y="37"/>
                    <a:pt x="18" y="37"/>
                  </a:cubicBezTo>
                  <a:cubicBezTo>
                    <a:pt x="5" y="37"/>
                    <a:pt x="0" y="30"/>
                    <a:pt x="0" y="21"/>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705" name="Freeform 181">
              <a:extLst>
                <a:ext uri="{FF2B5EF4-FFF2-40B4-BE49-F238E27FC236}">
                  <a16:creationId xmlns:a16="http://schemas.microsoft.com/office/drawing/2014/main" id="{EF4DE775-A4BF-4997-A53A-6DCC43FA1563}"/>
                </a:ext>
              </a:extLst>
            </p:cNvPr>
            <p:cNvSpPr>
              <a:spLocks/>
            </p:cNvSpPr>
            <p:nvPr/>
          </p:nvSpPr>
          <p:spPr bwMode="auto">
            <a:xfrm>
              <a:off x="7742238" y="3970338"/>
              <a:ext cx="84138" cy="61913"/>
            </a:xfrm>
            <a:custGeom>
              <a:avLst/>
              <a:gdLst>
                <a:gd name="T0" fmla="*/ 0 w 230"/>
                <a:gd name="T1" fmla="*/ 169 h 169"/>
                <a:gd name="T2" fmla="*/ 0 w 230"/>
                <a:gd name="T3" fmla="*/ 169 h 169"/>
                <a:gd name="T4" fmla="*/ 0 w 230"/>
                <a:gd name="T5" fmla="*/ 3 h 169"/>
                <a:gd name="T6" fmla="*/ 30 w 230"/>
                <a:gd name="T7" fmla="*/ 3 h 169"/>
                <a:gd name="T8" fmla="*/ 30 w 230"/>
                <a:gd name="T9" fmla="*/ 31 h 169"/>
                <a:gd name="T10" fmla="*/ 31 w 230"/>
                <a:gd name="T11" fmla="*/ 31 h 169"/>
                <a:gd name="T12" fmla="*/ 76 w 230"/>
                <a:gd name="T13" fmla="*/ 0 h 169"/>
                <a:gd name="T14" fmla="*/ 126 w 230"/>
                <a:gd name="T15" fmla="*/ 33 h 169"/>
                <a:gd name="T16" fmla="*/ 126 w 230"/>
                <a:gd name="T17" fmla="*/ 33 h 169"/>
                <a:gd name="T18" fmla="*/ 177 w 230"/>
                <a:gd name="T19" fmla="*/ 0 h 169"/>
                <a:gd name="T20" fmla="*/ 230 w 230"/>
                <a:gd name="T21" fmla="*/ 63 h 169"/>
                <a:gd name="T22" fmla="*/ 230 w 230"/>
                <a:gd name="T23" fmla="*/ 169 h 169"/>
                <a:gd name="T24" fmla="*/ 200 w 230"/>
                <a:gd name="T25" fmla="*/ 169 h 169"/>
                <a:gd name="T26" fmla="*/ 200 w 230"/>
                <a:gd name="T27" fmla="*/ 68 h 169"/>
                <a:gd name="T28" fmla="*/ 167 w 230"/>
                <a:gd name="T29" fmla="*/ 25 h 169"/>
                <a:gd name="T30" fmla="*/ 130 w 230"/>
                <a:gd name="T31" fmla="*/ 56 h 169"/>
                <a:gd name="T32" fmla="*/ 130 w 230"/>
                <a:gd name="T33" fmla="*/ 169 h 169"/>
                <a:gd name="T34" fmla="*/ 100 w 230"/>
                <a:gd name="T35" fmla="*/ 169 h 169"/>
                <a:gd name="T36" fmla="*/ 100 w 230"/>
                <a:gd name="T37" fmla="*/ 68 h 169"/>
                <a:gd name="T38" fmla="*/ 67 w 230"/>
                <a:gd name="T39" fmla="*/ 25 h 169"/>
                <a:gd name="T40" fmla="*/ 30 w 230"/>
                <a:gd name="T41" fmla="*/ 56 h 169"/>
                <a:gd name="T42" fmla="*/ 30 w 230"/>
                <a:gd name="T43" fmla="*/ 169 h 169"/>
                <a:gd name="T44" fmla="*/ 0 w 230"/>
                <a:gd name="T45" fmla="*/ 169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30" h="169">
                  <a:moveTo>
                    <a:pt x="0" y="169"/>
                  </a:moveTo>
                  <a:lnTo>
                    <a:pt x="0" y="169"/>
                  </a:lnTo>
                  <a:lnTo>
                    <a:pt x="0" y="3"/>
                  </a:lnTo>
                  <a:lnTo>
                    <a:pt x="30" y="3"/>
                  </a:lnTo>
                  <a:lnTo>
                    <a:pt x="30" y="31"/>
                  </a:lnTo>
                  <a:lnTo>
                    <a:pt x="31" y="31"/>
                  </a:lnTo>
                  <a:cubicBezTo>
                    <a:pt x="38" y="14"/>
                    <a:pt x="53" y="0"/>
                    <a:pt x="76" y="0"/>
                  </a:cubicBezTo>
                  <a:cubicBezTo>
                    <a:pt x="98" y="0"/>
                    <a:pt x="117" y="10"/>
                    <a:pt x="126" y="33"/>
                  </a:cubicBezTo>
                  <a:lnTo>
                    <a:pt x="126" y="33"/>
                  </a:lnTo>
                  <a:cubicBezTo>
                    <a:pt x="132" y="15"/>
                    <a:pt x="149" y="0"/>
                    <a:pt x="177" y="0"/>
                  </a:cubicBezTo>
                  <a:cubicBezTo>
                    <a:pt x="210" y="0"/>
                    <a:pt x="230" y="23"/>
                    <a:pt x="230" y="63"/>
                  </a:cubicBezTo>
                  <a:lnTo>
                    <a:pt x="230" y="169"/>
                  </a:lnTo>
                  <a:lnTo>
                    <a:pt x="200" y="169"/>
                  </a:lnTo>
                  <a:lnTo>
                    <a:pt x="200" y="68"/>
                  </a:lnTo>
                  <a:cubicBezTo>
                    <a:pt x="200" y="40"/>
                    <a:pt x="190" y="25"/>
                    <a:pt x="167" y="25"/>
                  </a:cubicBezTo>
                  <a:cubicBezTo>
                    <a:pt x="148" y="25"/>
                    <a:pt x="130" y="35"/>
                    <a:pt x="130" y="56"/>
                  </a:cubicBezTo>
                  <a:lnTo>
                    <a:pt x="130" y="169"/>
                  </a:lnTo>
                  <a:lnTo>
                    <a:pt x="100" y="169"/>
                  </a:lnTo>
                  <a:lnTo>
                    <a:pt x="100" y="68"/>
                  </a:lnTo>
                  <a:cubicBezTo>
                    <a:pt x="100" y="40"/>
                    <a:pt x="90" y="25"/>
                    <a:pt x="67" y="25"/>
                  </a:cubicBezTo>
                  <a:cubicBezTo>
                    <a:pt x="48" y="25"/>
                    <a:pt x="30" y="35"/>
                    <a:pt x="30" y="56"/>
                  </a:cubicBezTo>
                  <a:lnTo>
                    <a:pt x="30" y="169"/>
                  </a:lnTo>
                  <a:lnTo>
                    <a:pt x="0" y="169"/>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706" name="Freeform 182">
              <a:extLst>
                <a:ext uri="{FF2B5EF4-FFF2-40B4-BE49-F238E27FC236}">
                  <a16:creationId xmlns:a16="http://schemas.microsoft.com/office/drawing/2014/main" id="{C25509DA-8444-4746-9799-7DF27FB72044}"/>
                </a:ext>
              </a:extLst>
            </p:cNvPr>
            <p:cNvSpPr>
              <a:spLocks noEditPoints="1"/>
            </p:cNvSpPr>
            <p:nvPr/>
          </p:nvSpPr>
          <p:spPr bwMode="auto">
            <a:xfrm>
              <a:off x="7843838" y="3944938"/>
              <a:ext cx="12700" cy="87313"/>
            </a:xfrm>
            <a:custGeom>
              <a:avLst/>
              <a:gdLst>
                <a:gd name="T0" fmla="*/ 3 w 36"/>
                <a:gd name="T1" fmla="*/ 71 h 237"/>
                <a:gd name="T2" fmla="*/ 3 w 36"/>
                <a:gd name="T3" fmla="*/ 71 h 237"/>
                <a:gd name="T4" fmla="*/ 32 w 36"/>
                <a:gd name="T5" fmla="*/ 71 h 237"/>
                <a:gd name="T6" fmla="*/ 32 w 36"/>
                <a:gd name="T7" fmla="*/ 237 h 237"/>
                <a:gd name="T8" fmla="*/ 3 w 36"/>
                <a:gd name="T9" fmla="*/ 237 h 237"/>
                <a:gd name="T10" fmla="*/ 3 w 36"/>
                <a:gd name="T11" fmla="*/ 71 h 237"/>
                <a:gd name="T12" fmla="*/ 0 w 36"/>
                <a:gd name="T13" fmla="*/ 21 h 237"/>
                <a:gd name="T14" fmla="*/ 0 w 36"/>
                <a:gd name="T15" fmla="*/ 21 h 237"/>
                <a:gd name="T16" fmla="*/ 0 w 36"/>
                <a:gd name="T17" fmla="*/ 16 h 237"/>
                <a:gd name="T18" fmla="*/ 18 w 36"/>
                <a:gd name="T19" fmla="*/ 0 h 237"/>
                <a:gd name="T20" fmla="*/ 36 w 36"/>
                <a:gd name="T21" fmla="*/ 16 h 237"/>
                <a:gd name="T22" fmla="*/ 36 w 36"/>
                <a:gd name="T23" fmla="*/ 21 h 237"/>
                <a:gd name="T24" fmla="*/ 18 w 36"/>
                <a:gd name="T25" fmla="*/ 37 h 237"/>
                <a:gd name="T26" fmla="*/ 0 w 36"/>
                <a:gd name="T27" fmla="*/ 21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237">
                  <a:moveTo>
                    <a:pt x="3" y="71"/>
                  </a:moveTo>
                  <a:lnTo>
                    <a:pt x="3" y="71"/>
                  </a:lnTo>
                  <a:lnTo>
                    <a:pt x="32" y="71"/>
                  </a:lnTo>
                  <a:lnTo>
                    <a:pt x="32" y="237"/>
                  </a:lnTo>
                  <a:lnTo>
                    <a:pt x="3" y="237"/>
                  </a:lnTo>
                  <a:lnTo>
                    <a:pt x="3" y="71"/>
                  </a:lnTo>
                  <a:close/>
                  <a:moveTo>
                    <a:pt x="0" y="21"/>
                  </a:moveTo>
                  <a:lnTo>
                    <a:pt x="0" y="21"/>
                  </a:lnTo>
                  <a:lnTo>
                    <a:pt x="0" y="16"/>
                  </a:lnTo>
                  <a:cubicBezTo>
                    <a:pt x="0" y="6"/>
                    <a:pt x="5" y="0"/>
                    <a:pt x="18" y="0"/>
                  </a:cubicBezTo>
                  <a:cubicBezTo>
                    <a:pt x="30" y="0"/>
                    <a:pt x="36" y="6"/>
                    <a:pt x="36" y="16"/>
                  </a:cubicBezTo>
                  <a:lnTo>
                    <a:pt x="36" y="21"/>
                  </a:lnTo>
                  <a:cubicBezTo>
                    <a:pt x="36" y="30"/>
                    <a:pt x="30" y="37"/>
                    <a:pt x="18" y="37"/>
                  </a:cubicBezTo>
                  <a:cubicBezTo>
                    <a:pt x="5" y="37"/>
                    <a:pt x="0" y="30"/>
                    <a:pt x="0" y="21"/>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707" name="Freeform 183">
              <a:extLst>
                <a:ext uri="{FF2B5EF4-FFF2-40B4-BE49-F238E27FC236}">
                  <a16:creationId xmlns:a16="http://schemas.microsoft.com/office/drawing/2014/main" id="{42604D92-A091-4F5F-BB18-B61218D28481}"/>
                </a:ext>
              </a:extLst>
            </p:cNvPr>
            <p:cNvSpPr>
              <a:spLocks/>
            </p:cNvSpPr>
            <p:nvPr/>
          </p:nvSpPr>
          <p:spPr bwMode="auto">
            <a:xfrm>
              <a:off x="7869238" y="3971926"/>
              <a:ext cx="47625" cy="60325"/>
            </a:xfrm>
            <a:custGeom>
              <a:avLst/>
              <a:gdLst>
                <a:gd name="T0" fmla="*/ 0 w 129"/>
                <a:gd name="T1" fmla="*/ 166 h 166"/>
                <a:gd name="T2" fmla="*/ 0 w 129"/>
                <a:gd name="T3" fmla="*/ 166 h 166"/>
                <a:gd name="T4" fmla="*/ 0 w 129"/>
                <a:gd name="T5" fmla="*/ 142 h 166"/>
                <a:gd name="T6" fmla="*/ 91 w 129"/>
                <a:gd name="T7" fmla="*/ 26 h 166"/>
                <a:gd name="T8" fmla="*/ 2 w 129"/>
                <a:gd name="T9" fmla="*/ 26 h 166"/>
                <a:gd name="T10" fmla="*/ 2 w 129"/>
                <a:gd name="T11" fmla="*/ 0 h 166"/>
                <a:gd name="T12" fmla="*/ 127 w 129"/>
                <a:gd name="T13" fmla="*/ 0 h 166"/>
                <a:gd name="T14" fmla="*/ 127 w 129"/>
                <a:gd name="T15" fmla="*/ 23 h 166"/>
                <a:gd name="T16" fmla="*/ 33 w 129"/>
                <a:gd name="T17" fmla="*/ 141 h 166"/>
                <a:gd name="T18" fmla="*/ 129 w 129"/>
                <a:gd name="T19" fmla="*/ 141 h 166"/>
                <a:gd name="T20" fmla="*/ 129 w 129"/>
                <a:gd name="T21" fmla="*/ 166 h 166"/>
                <a:gd name="T22" fmla="*/ 0 w 129"/>
                <a:gd name="T23" fmla="*/ 166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9" h="166">
                  <a:moveTo>
                    <a:pt x="0" y="166"/>
                  </a:moveTo>
                  <a:lnTo>
                    <a:pt x="0" y="166"/>
                  </a:lnTo>
                  <a:lnTo>
                    <a:pt x="0" y="142"/>
                  </a:lnTo>
                  <a:lnTo>
                    <a:pt x="91" y="26"/>
                  </a:lnTo>
                  <a:lnTo>
                    <a:pt x="2" y="26"/>
                  </a:lnTo>
                  <a:lnTo>
                    <a:pt x="2" y="0"/>
                  </a:lnTo>
                  <a:lnTo>
                    <a:pt x="127" y="0"/>
                  </a:lnTo>
                  <a:lnTo>
                    <a:pt x="127" y="23"/>
                  </a:lnTo>
                  <a:lnTo>
                    <a:pt x="33" y="141"/>
                  </a:lnTo>
                  <a:lnTo>
                    <a:pt x="129" y="141"/>
                  </a:lnTo>
                  <a:lnTo>
                    <a:pt x="129" y="166"/>
                  </a:lnTo>
                  <a:lnTo>
                    <a:pt x="0" y="166"/>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708" name="Freeform 184">
              <a:extLst>
                <a:ext uri="{FF2B5EF4-FFF2-40B4-BE49-F238E27FC236}">
                  <a16:creationId xmlns:a16="http://schemas.microsoft.com/office/drawing/2014/main" id="{A7125E23-7A5E-4CE9-972B-0FE91E862783}"/>
                </a:ext>
              </a:extLst>
            </p:cNvPr>
            <p:cNvSpPr>
              <a:spLocks noEditPoints="1"/>
            </p:cNvSpPr>
            <p:nvPr/>
          </p:nvSpPr>
          <p:spPr bwMode="auto">
            <a:xfrm>
              <a:off x="7924800" y="3970338"/>
              <a:ext cx="53975" cy="63500"/>
            </a:xfrm>
            <a:custGeom>
              <a:avLst/>
              <a:gdLst>
                <a:gd name="T0" fmla="*/ 31 w 147"/>
                <a:gd name="T1" fmla="*/ 71 h 173"/>
                <a:gd name="T2" fmla="*/ 31 w 147"/>
                <a:gd name="T3" fmla="*/ 71 h 173"/>
                <a:gd name="T4" fmla="*/ 31 w 147"/>
                <a:gd name="T5" fmla="*/ 73 h 173"/>
                <a:gd name="T6" fmla="*/ 116 w 147"/>
                <a:gd name="T7" fmla="*/ 73 h 173"/>
                <a:gd name="T8" fmla="*/ 116 w 147"/>
                <a:gd name="T9" fmla="*/ 70 h 173"/>
                <a:gd name="T10" fmla="*/ 75 w 147"/>
                <a:gd name="T11" fmla="*/ 24 h 173"/>
                <a:gd name="T12" fmla="*/ 31 w 147"/>
                <a:gd name="T13" fmla="*/ 71 h 173"/>
                <a:gd name="T14" fmla="*/ 0 w 147"/>
                <a:gd name="T15" fmla="*/ 86 h 173"/>
                <a:gd name="T16" fmla="*/ 0 w 147"/>
                <a:gd name="T17" fmla="*/ 86 h 173"/>
                <a:gd name="T18" fmla="*/ 75 w 147"/>
                <a:gd name="T19" fmla="*/ 0 h 173"/>
                <a:gd name="T20" fmla="*/ 147 w 147"/>
                <a:gd name="T21" fmla="*/ 81 h 173"/>
                <a:gd name="T22" fmla="*/ 147 w 147"/>
                <a:gd name="T23" fmla="*/ 94 h 173"/>
                <a:gd name="T24" fmla="*/ 31 w 147"/>
                <a:gd name="T25" fmla="*/ 94 h 173"/>
                <a:gd name="T26" fmla="*/ 31 w 147"/>
                <a:gd name="T27" fmla="*/ 100 h 173"/>
                <a:gd name="T28" fmla="*/ 77 w 147"/>
                <a:gd name="T29" fmla="*/ 148 h 173"/>
                <a:gd name="T30" fmla="*/ 122 w 147"/>
                <a:gd name="T31" fmla="*/ 121 h 173"/>
                <a:gd name="T32" fmla="*/ 141 w 147"/>
                <a:gd name="T33" fmla="*/ 137 h 173"/>
                <a:gd name="T34" fmla="*/ 75 w 147"/>
                <a:gd name="T35" fmla="*/ 173 h 173"/>
                <a:gd name="T36" fmla="*/ 0 w 147"/>
                <a:gd name="T37" fmla="*/ 86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7" h="173">
                  <a:moveTo>
                    <a:pt x="31" y="71"/>
                  </a:moveTo>
                  <a:lnTo>
                    <a:pt x="31" y="71"/>
                  </a:lnTo>
                  <a:lnTo>
                    <a:pt x="31" y="73"/>
                  </a:lnTo>
                  <a:lnTo>
                    <a:pt x="116" y="73"/>
                  </a:lnTo>
                  <a:lnTo>
                    <a:pt x="116" y="70"/>
                  </a:lnTo>
                  <a:cubicBezTo>
                    <a:pt x="116" y="42"/>
                    <a:pt x="100" y="24"/>
                    <a:pt x="75" y="24"/>
                  </a:cubicBezTo>
                  <a:cubicBezTo>
                    <a:pt x="49" y="24"/>
                    <a:pt x="31" y="43"/>
                    <a:pt x="31" y="71"/>
                  </a:cubicBezTo>
                  <a:close/>
                  <a:moveTo>
                    <a:pt x="0" y="86"/>
                  </a:moveTo>
                  <a:lnTo>
                    <a:pt x="0" y="86"/>
                  </a:lnTo>
                  <a:cubicBezTo>
                    <a:pt x="0" y="34"/>
                    <a:pt x="29" y="0"/>
                    <a:pt x="75" y="0"/>
                  </a:cubicBezTo>
                  <a:cubicBezTo>
                    <a:pt x="121" y="0"/>
                    <a:pt x="147" y="35"/>
                    <a:pt x="147" y="81"/>
                  </a:cubicBezTo>
                  <a:lnTo>
                    <a:pt x="147" y="94"/>
                  </a:lnTo>
                  <a:lnTo>
                    <a:pt x="31" y="94"/>
                  </a:lnTo>
                  <a:lnTo>
                    <a:pt x="31" y="100"/>
                  </a:lnTo>
                  <a:cubicBezTo>
                    <a:pt x="31" y="128"/>
                    <a:pt x="48" y="148"/>
                    <a:pt x="77" y="148"/>
                  </a:cubicBezTo>
                  <a:cubicBezTo>
                    <a:pt x="98" y="148"/>
                    <a:pt x="113" y="138"/>
                    <a:pt x="122" y="121"/>
                  </a:cubicBezTo>
                  <a:lnTo>
                    <a:pt x="141" y="137"/>
                  </a:lnTo>
                  <a:cubicBezTo>
                    <a:pt x="130" y="159"/>
                    <a:pt x="106" y="173"/>
                    <a:pt x="75" y="173"/>
                  </a:cubicBezTo>
                  <a:cubicBezTo>
                    <a:pt x="29" y="173"/>
                    <a:pt x="0" y="139"/>
                    <a:pt x="0" y="86"/>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709" name="Freeform 185">
              <a:extLst>
                <a:ext uri="{FF2B5EF4-FFF2-40B4-BE49-F238E27FC236}">
                  <a16:creationId xmlns:a16="http://schemas.microsoft.com/office/drawing/2014/main" id="{0A8AF71B-5733-45DC-AD60-7173C87DD654}"/>
                </a:ext>
              </a:extLst>
            </p:cNvPr>
            <p:cNvSpPr>
              <a:spLocks noEditPoints="1"/>
            </p:cNvSpPr>
            <p:nvPr/>
          </p:nvSpPr>
          <p:spPr bwMode="auto">
            <a:xfrm>
              <a:off x="7989888" y="3944938"/>
              <a:ext cx="53975" cy="88900"/>
            </a:xfrm>
            <a:custGeom>
              <a:avLst/>
              <a:gdLst>
                <a:gd name="T0" fmla="*/ 116 w 146"/>
                <a:gd name="T1" fmla="*/ 185 h 241"/>
                <a:gd name="T2" fmla="*/ 116 w 146"/>
                <a:gd name="T3" fmla="*/ 185 h 241"/>
                <a:gd name="T4" fmla="*/ 116 w 146"/>
                <a:gd name="T5" fmla="*/ 124 h 241"/>
                <a:gd name="T6" fmla="*/ 76 w 146"/>
                <a:gd name="T7" fmla="*/ 93 h 241"/>
                <a:gd name="T8" fmla="*/ 32 w 146"/>
                <a:gd name="T9" fmla="*/ 140 h 241"/>
                <a:gd name="T10" fmla="*/ 32 w 146"/>
                <a:gd name="T11" fmla="*/ 168 h 241"/>
                <a:gd name="T12" fmla="*/ 76 w 146"/>
                <a:gd name="T13" fmla="*/ 215 h 241"/>
                <a:gd name="T14" fmla="*/ 116 w 146"/>
                <a:gd name="T15" fmla="*/ 185 h 241"/>
                <a:gd name="T16" fmla="*/ 116 w 146"/>
                <a:gd name="T17" fmla="*/ 210 h 241"/>
                <a:gd name="T18" fmla="*/ 116 w 146"/>
                <a:gd name="T19" fmla="*/ 210 h 241"/>
                <a:gd name="T20" fmla="*/ 115 w 146"/>
                <a:gd name="T21" fmla="*/ 210 h 241"/>
                <a:gd name="T22" fmla="*/ 67 w 146"/>
                <a:gd name="T23" fmla="*/ 241 h 241"/>
                <a:gd name="T24" fmla="*/ 0 w 146"/>
                <a:gd name="T25" fmla="*/ 154 h 241"/>
                <a:gd name="T26" fmla="*/ 67 w 146"/>
                <a:gd name="T27" fmla="*/ 68 h 241"/>
                <a:gd name="T28" fmla="*/ 115 w 146"/>
                <a:gd name="T29" fmla="*/ 99 h 241"/>
                <a:gd name="T30" fmla="*/ 116 w 146"/>
                <a:gd name="T31" fmla="*/ 99 h 241"/>
                <a:gd name="T32" fmla="*/ 116 w 146"/>
                <a:gd name="T33" fmla="*/ 0 h 241"/>
                <a:gd name="T34" fmla="*/ 146 w 146"/>
                <a:gd name="T35" fmla="*/ 0 h 241"/>
                <a:gd name="T36" fmla="*/ 146 w 146"/>
                <a:gd name="T37" fmla="*/ 237 h 241"/>
                <a:gd name="T38" fmla="*/ 116 w 146"/>
                <a:gd name="T39" fmla="*/ 237 h 241"/>
                <a:gd name="T40" fmla="*/ 116 w 146"/>
                <a:gd name="T41" fmla="*/ 21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6" h="241">
                  <a:moveTo>
                    <a:pt x="116" y="185"/>
                  </a:moveTo>
                  <a:lnTo>
                    <a:pt x="116" y="185"/>
                  </a:lnTo>
                  <a:lnTo>
                    <a:pt x="116" y="124"/>
                  </a:lnTo>
                  <a:cubicBezTo>
                    <a:pt x="116" y="106"/>
                    <a:pt x="98" y="93"/>
                    <a:pt x="76" y="93"/>
                  </a:cubicBezTo>
                  <a:cubicBezTo>
                    <a:pt x="49" y="93"/>
                    <a:pt x="32" y="112"/>
                    <a:pt x="32" y="140"/>
                  </a:cubicBezTo>
                  <a:lnTo>
                    <a:pt x="32" y="168"/>
                  </a:lnTo>
                  <a:cubicBezTo>
                    <a:pt x="32" y="196"/>
                    <a:pt x="49" y="215"/>
                    <a:pt x="76" y="215"/>
                  </a:cubicBezTo>
                  <a:cubicBezTo>
                    <a:pt x="98" y="215"/>
                    <a:pt x="116" y="202"/>
                    <a:pt x="116" y="185"/>
                  </a:cubicBezTo>
                  <a:close/>
                  <a:moveTo>
                    <a:pt x="116" y="210"/>
                  </a:moveTo>
                  <a:lnTo>
                    <a:pt x="116" y="210"/>
                  </a:lnTo>
                  <a:lnTo>
                    <a:pt x="115" y="210"/>
                  </a:lnTo>
                  <a:cubicBezTo>
                    <a:pt x="107" y="230"/>
                    <a:pt x="90" y="241"/>
                    <a:pt x="67" y="241"/>
                  </a:cubicBezTo>
                  <a:cubicBezTo>
                    <a:pt x="25" y="241"/>
                    <a:pt x="0" y="208"/>
                    <a:pt x="0" y="154"/>
                  </a:cubicBezTo>
                  <a:cubicBezTo>
                    <a:pt x="0" y="101"/>
                    <a:pt x="25" y="68"/>
                    <a:pt x="67" y="68"/>
                  </a:cubicBezTo>
                  <a:cubicBezTo>
                    <a:pt x="90" y="68"/>
                    <a:pt x="107" y="78"/>
                    <a:pt x="115" y="99"/>
                  </a:cubicBezTo>
                  <a:lnTo>
                    <a:pt x="116" y="99"/>
                  </a:lnTo>
                  <a:lnTo>
                    <a:pt x="116" y="0"/>
                  </a:lnTo>
                  <a:lnTo>
                    <a:pt x="146" y="0"/>
                  </a:lnTo>
                  <a:lnTo>
                    <a:pt x="146" y="237"/>
                  </a:lnTo>
                  <a:lnTo>
                    <a:pt x="116" y="237"/>
                  </a:lnTo>
                  <a:lnTo>
                    <a:pt x="116" y="210"/>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710" name="Freeform 186">
              <a:extLst>
                <a:ext uri="{FF2B5EF4-FFF2-40B4-BE49-F238E27FC236}">
                  <a16:creationId xmlns:a16="http://schemas.microsoft.com/office/drawing/2014/main" id="{D7F848F8-0B36-44C4-936F-94D7D6B061AF}"/>
                </a:ext>
              </a:extLst>
            </p:cNvPr>
            <p:cNvSpPr>
              <a:spLocks noEditPoints="1"/>
            </p:cNvSpPr>
            <p:nvPr/>
          </p:nvSpPr>
          <p:spPr bwMode="auto">
            <a:xfrm>
              <a:off x="7264400" y="4090988"/>
              <a:ext cx="71438" cy="82550"/>
            </a:xfrm>
            <a:custGeom>
              <a:avLst/>
              <a:gdLst>
                <a:gd name="T0" fmla="*/ 97 w 193"/>
                <a:gd name="T1" fmla="*/ 28 h 223"/>
                <a:gd name="T2" fmla="*/ 97 w 193"/>
                <a:gd name="T3" fmla="*/ 28 h 223"/>
                <a:gd name="T4" fmla="*/ 95 w 193"/>
                <a:gd name="T5" fmla="*/ 28 h 223"/>
                <a:gd name="T6" fmla="*/ 60 w 193"/>
                <a:gd name="T7" fmla="*/ 133 h 223"/>
                <a:gd name="T8" fmla="*/ 132 w 193"/>
                <a:gd name="T9" fmla="*/ 133 h 223"/>
                <a:gd name="T10" fmla="*/ 97 w 193"/>
                <a:gd name="T11" fmla="*/ 28 h 223"/>
                <a:gd name="T12" fmla="*/ 161 w 193"/>
                <a:gd name="T13" fmla="*/ 223 h 223"/>
                <a:gd name="T14" fmla="*/ 161 w 193"/>
                <a:gd name="T15" fmla="*/ 223 h 223"/>
                <a:gd name="T16" fmla="*/ 140 w 193"/>
                <a:gd name="T17" fmla="*/ 160 h 223"/>
                <a:gd name="T18" fmla="*/ 52 w 193"/>
                <a:gd name="T19" fmla="*/ 160 h 223"/>
                <a:gd name="T20" fmla="*/ 31 w 193"/>
                <a:gd name="T21" fmla="*/ 223 h 223"/>
                <a:gd name="T22" fmla="*/ 0 w 193"/>
                <a:gd name="T23" fmla="*/ 223 h 223"/>
                <a:gd name="T24" fmla="*/ 77 w 193"/>
                <a:gd name="T25" fmla="*/ 0 h 223"/>
                <a:gd name="T26" fmla="*/ 116 w 193"/>
                <a:gd name="T27" fmla="*/ 0 h 223"/>
                <a:gd name="T28" fmla="*/ 193 w 193"/>
                <a:gd name="T29" fmla="*/ 223 h 223"/>
                <a:gd name="T30" fmla="*/ 161 w 193"/>
                <a:gd name="T31" fmla="*/ 22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3" h="223">
                  <a:moveTo>
                    <a:pt x="97" y="28"/>
                  </a:moveTo>
                  <a:lnTo>
                    <a:pt x="97" y="28"/>
                  </a:lnTo>
                  <a:lnTo>
                    <a:pt x="95" y="28"/>
                  </a:lnTo>
                  <a:lnTo>
                    <a:pt x="60" y="133"/>
                  </a:lnTo>
                  <a:lnTo>
                    <a:pt x="132" y="133"/>
                  </a:lnTo>
                  <a:lnTo>
                    <a:pt x="97" y="28"/>
                  </a:lnTo>
                  <a:close/>
                  <a:moveTo>
                    <a:pt x="161" y="223"/>
                  </a:moveTo>
                  <a:lnTo>
                    <a:pt x="161" y="223"/>
                  </a:lnTo>
                  <a:lnTo>
                    <a:pt x="140" y="160"/>
                  </a:lnTo>
                  <a:lnTo>
                    <a:pt x="52" y="160"/>
                  </a:lnTo>
                  <a:lnTo>
                    <a:pt x="31" y="223"/>
                  </a:lnTo>
                  <a:lnTo>
                    <a:pt x="0" y="223"/>
                  </a:lnTo>
                  <a:lnTo>
                    <a:pt x="77" y="0"/>
                  </a:lnTo>
                  <a:lnTo>
                    <a:pt x="116" y="0"/>
                  </a:lnTo>
                  <a:lnTo>
                    <a:pt x="193" y="223"/>
                  </a:lnTo>
                  <a:lnTo>
                    <a:pt x="161" y="223"/>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711" name="Freeform 187">
              <a:extLst>
                <a:ext uri="{FF2B5EF4-FFF2-40B4-BE49-F238E27FC236}">
                  <a16:creationId xmlns:a16="http://schemas.microsoft.com/office/drawing/2014/main" id="{B470989B-82EA-4ABA-A6C6-AA9161BEB697}"/>
                </a:ext>
              </a:extLst>
            </p:cNvPr>
            <p:cNvSpPr>
              <a:spLocks noEditPoints="1"/>
            </p:cNvSpPr>
            <p:nvPr/>
          </p:nvSpPr>
          <p:spPr bwMode="auto">
            <a:xfrm>
              <a:off x="7348538" y="4111626"/>
              <a:ext cx="52388" cy="85725"/>
            </a:xfrm>
            <a:custGeom>
              <a:avLst/>
              <a:gdLst>
                <a:gd name="T0" fmla="*/ 113 w 145"/>
                <a:gd name="T1" fmla="*/ 100 h 233"/>
                <a:gd name="T2" fmla="*/ 113 w 145"/>
                <a:gd name="T3" fmla="*/ 100 h 233"/>
                <a:gd name="T4" fmla="*/ 113 w 145"/>
                <a:gd name="T5" fmla="*/ 72 h 233"/>
                <a:gd name="T6" fmla="*/ 70 w 145"/>
                <a:gd name="T7" fmla="*/ 25 h 233"/>
                <a:gd name="T8" fmla="*/ 29 w 145"/>
                <a:gd name="T9" fmla="*/ 56 h 233"/>
                <a:gd name="T10" fmla="*/ 29 w 145"/>
                <a:gd name="T11" fmla="*/ 117 h 233"/>
                <a:gd name="T12" fmla="*/ 70 w 145"/>
                <a:gd name="T13" fmla="*/ 147 h 233"/>
                <a:gd name="T14" fmla="*/ 113 w 145"/>
                <a:gd name="T15" fmla="*/ 100 h 233"/>
                <a:gd name="T16" fmla="*/ 0 w 145"/>
                <a:gd name="T17" fmla="*/ 3 h 233"/>
                <a:gd name="T18" fmla="*/ 0 w 145"/>
                <a:gd name="T19" fmla="*/ 3 h 233"/>
                <a:gd name="T20" fmla="*/ 29 w 145"/>
                <a:gd name="T21" fmla="*/ 3 h 233"/>
                <a:gd name="T22" fmla="*/ 29 w 145"/>
                <a:gd name="T23" fmla="*/ 31 h 233"/>
                <a:gd name="T24" fmla="*/ 31 w 145"/>
                <a:gd name="T25" fmla="*/ 31 h 233"/>
                <a:gd name="T26" fmla="*/ 78 w 145"/>
                <a:gd name="T27" fmla="*/ 0 h 233"/>
                <a:gd name="T28" fmla="*/ 145 w 145"/>
                <a:gd name="T29" fmla="*/ 86 h 233"/>
                <a:gd name="T30" fmla="*/ 78 w 145"/>
                <a:gd name="T31" fmla="*/ 173 h 233"/>
                <a:gd name="T32" fmla="*/ 31 w 145"/>
                <a:gd name="T33" fmla="*/ 142 h 233"/>
                <a:gd name="T34" fmla="*/ 29 w 145"/>
                <a:gd name="T35" fmla="*/ 142 h 233"/>
                <a:gd name="T36" fmla="*/ 29 w 145"/>
                <a:gd name="T37" fmla="*/ 233 h 233"/>
                <a:gd name="T38" fmla="*/ 0 w 145"/>
                <a:gd name="T39" fmla="*/ 233 h 233"/>
                <a:gd name="T40" fmla="*/ 0 w 145"/>
                <a:gd name="T41" fmla="*/ 3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5" h="233">
                  <a:moveTo>
                    <a:pt x="113" y="100"/>
                  </a:moveTo>
                  <a:lnTo>
                    <a:pt x="113" y="100"/>
                  </a:lnTo>
                  <a:lnTo>
                    <a:pt x="113" y="72"/>
                  </a:lnTo>
                  <a:cubicBezTo>
                    <a:pt x="113" y="44"/>
                    <a:pt x="96" y="25"/>
                    <a:pt x="70" y="25"/>
                  </a:cubicBezTo>
                  <a:cubicBezTo>
                    <a:pt x="47" y="25"/>
                    <a:pt x="29" y="38"/>
                    <a:pt x="29" y="56"/>
                  </a:cubicBezTo>
                  <a:lnTo>
                    <a:pt x="29" y="117"/>
                  </a:lnTo>
                  <a:cubicBezTo>
                    <a:pt x="29" y="134"/>
                    <a:pt x="47" y="147"/>
                    <a:pt x="70" y="147"/>
                  </a:cubicBezTo>
                  <a:cubicBezTo>
                    <a:pt x="96" y="147"/>
                    <a:pt x="113" y="128"/>
                    <a:pt x="113" y="100"/>
                  </a:cubicBezTo>
                  <a:close/>
                  <a:moveTo>
                    <a:pt x="0" y="3"/>
                  </a:moveTo>
                  <a:lnTo>
                    <a:pt x="0" y="3"/>
                  </a:lnTo>
                  <a:lnTo>
                    <a:pt x="29" y="3"/>
                  </a:lnTo>
                  <a:lnTo>
                    <a:pt x="29" y="31"/>
                  </a:lnTo>
                  <a:lnTo>
                    <a:pt x="31" y="31"/>
                  </a:lnTo>
                  <a:cubicBezTo>
                    <a:pt x="38" y="10"/>
                    <a:pt x="56" y="0"/>
                    <a:pt x="78" y="0"/>
                  </a:cubicBezTo>
                  <a:cubicBezTo>
                    <a:pt x="120" y="0"/>
                    <a:pt x="145" y="33"/>
                    <a:pt x="145" y="86"/>
                  </a:cubicBezTo>
                  <a:cubicBezTo>
                    <a:pt x="145" y="140"/>
                    <a:pt x="120" y="173"/>
                    <a:pt x="78" y="173"/>
                  </a:cubicBezTo>
                  <a:cubicBezTo>
                    <a:pt x="56" y="173"/>
                    <a:pt x="38" y="162"/>
                    <a:pt x="31" y="142"/>
                  </a:cubicBezTo>
                  <a:lnTo>
                    <a:pt x="29" y="142"/>
                  </a:lnTo>
                  <a:lnTo>
                    <a:pt x="29" y="233"/>
                  </a:lnTo>
                  <a:lnTo>
                    <a:pt x="0" y="233"/>
                  </a:lnTo>
                  <a:lnTo>
                    <a:pt x="0" y="3"/>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712" name="Freeform 188">
              <a:extLst>
                <a:ext uri="{FF2B5EF4-FFF2-40B4-BE49-F238E27FC236}">
                  <a16:creationId xmlns:a16="http://schemas.microsoft.com/office/drawing/2014/main" id="{1E543530-922A-4D1D-BA69-E5B440214A49}"/>
                </a:ext>
              </a:extLst>
            </p:cNvPr>
            <p:cNvSpPr>
              <a:spLocks noEditPoints="1"/>
            </p:cNvSpPr>
            <p:nvPr/>
          </p:nvSpPr>
          <p:spPr bwMode="auto">
            <a:xfrm>
              <a:off x="7416800" y="4111626"/>
              <a:ext cx="52388" cy="85725"/>
            </a:xfrm>
            <a:custGeom>
              <a:avLst/>
              <a:gdLst>
                <a:gd name="T0" fmla="*/ 113 w 145"/>
                <a:gd name="T1" fmla="*/ 100 h 233"/>
                <a:gd name="T2" fmla="*/ 113 w 145"/>
                <a:gd name="T3" fmla="*/ 100 h 233"/>
                <a:gd name="T4" fmla="*/ 113 w 145"/>
                <a:gd name="T5" fmla="*/ 72 h 233"/>
                <a:gd name="T6" fmla="*/ 70 w 145"/>
                <a:gd name="T7" fmla="*/ 25 h 233"/>
                <a:gd name="T8" fmla="*/ 29 w 145"/>
                <a:gd name="T9" fmla="*/ 56 h 233"/>
                <a:gd name="T10" fmla="*/ 29 w 145"/>
                <a:gd name="T11" fmla="*/ 117 h 233"/>
                <a:gd name="T12" fmla="*/ 70 w 145"/>
                <a:gd name="T13" fmla="*/ 147 h 233"/>
                <a:gd name="T14" fmla="*/ 113 w 145"/>
                <a:gd name="T15" fmla="*/ 100 h 233"/>
                <a:gd name="T16" fmla="*/ 0 w 145"/>
                <a:gd name="T17" fmla="*/ 3 h 233"/>
                <a:gd name="T18" fmla="*/ 0 w 145"/>
                <a:gd name="T19" fmla="*/ 3 h 233"/>
                <a:gd name="T20" fmla="*/ 29 w 145"/>
                <a:gd name="T21" fmla="*/ 3 h 233"/>
                <a:gd name="T22" fmla="*/ 29 w 145"/>
                <a:gd name="T23" fmla="*/ 31 h 233"/>
                <a:gd name="T24" fmla="*/ 31 w 145"/>
                <a:gd name="T25" fmla="*/ 31 h 233"/>
                <a:gd name="T26" fmla="*/ 78 w 145"/>
                <a:gd name="T27" fmla="*/ 0 h 233"/>
                <a:gd name="T28" fmla="*/ 145 w 145"/>
                <a:gd name="T29" fmla="*/ 86 h 233"/>
                <a:gd name="T30" fmla="*/ 78 w 145"/>
                <a:gd name="T31" fmla="*/ 173 h 233"/>
                <a:gd name="T32" fmla="*/ 31 w 145"/>
                <a:gd name="T33" fmla="*/ 142 h 233"/>
                <a:gd name="T34" fmla="*/ 29 w 145"/>
                <a:gd name="T35" fmla="*/ 142 h 233"/>
                <a:gd name="T36" fmla="*/ 29 w 145"/>
                <a:gd name="T37" fmla="*/ 233 h 233"/>
                <a:gd name="T38" fmla="*/ 0 w 145"/>
                <a:gd name="T39" fmla="*/ 233 h 233"/>
                <a:gd name="T40" fmla="*/ 0 w 145"/>
                <a:gd name="T41" fmla="*/ 3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5" h="233">
                  <a:moveTo>
                    <a:pt x="113" y="100"/>
                  </a:moveTo>
                  <a:lnTo>
                    <a:pt x="113" y="100"/>
                  </a:lnTo>
                  <a:lnTo>
                    <a:pt x="113" y="72"/>
                  </a:lnTo>
                  <a:cubicBezTo>
                    <a:pt x="113" y="44"/>
                    <a:pt x="96" y="25"/>
                    <a:pt x="70" y="25"/>
                  </a:cubicBezTo>
                  <a:cubicBezTo>
                    <a:pt x="47" y="25"/>
                    <a:pt x="29" y="38"/>
                    <a:pt x="29" y="56"/>
                  </a:cubicBezTo>
                  <a:lnTo>
                    <a:pt x="29" y="117"/>
                  </a:lnTo>
                  <a:cubicBezTo>
                    <a:pt x="29" y="134"/>
                    <a:pt x="47" y="147"/>
                    <a:pt x="70" y="147"/>
                  </a:cubicBezTo>
                  <a:cubicBezTo>
                    <a:pt x="96" y="147"/>
                    <a:pt x="113" y="128"/>
                    <a:pt x="113" y="100"/>
                  </a:cubicBezTo>
                  <a:close/>
                  <a:moveTo>
                    <a:pt x="0" y="3"/>
                  </a:moveTo>
                  <a:lnTo>
                    <a:pt x="0" y="3"/>
                  </a:lnTo>
                  <a:lnTo>
                    <a:pt x="29" y="3"/>
                  </a:lnTo>
                  <a:lnTo>
                    <a:pt x="29" y="31"/>
                  </a:lnTo>
                  <a:lnTo>
                    <a:pt x="31" y="31"/>
                  </a:lnTo>
                  <a:cubicBezTo>
                    <a:pt x="38" y="10"/>
                    <a:pt x="56" y="0"/>
                    <a:pt x="78" y="0"/>
                  </a:cubicBezTo>
                  <a:cubicBezTo>
                    <a:pt x="120" y="0"/>
                    <a:pt x="145" y="33"/>
                    <a:pt x="145" y="86"/>
                  </a:cubicBezTo>
                  <a:cubicBezTo>
                    <a:pt x="145" y="140"/>
                    <a:pt x="120" y="173"/>
                    <a:pt x="78" y="173"/>
                  </a:cubicBezTo>
                  <a:cubicBezTo>
                    <a:pt x="56" y="173"/>
                    <a:pt x="38" y="162"/>
                    <a:pt x="31" y="142"/>
                  </a:cubicBezTo>
                  <a:lnTo>
                    <a:pt x="29" y="142"/>
                  </a:lnTo>
                  <a:lnTo>
                    <a:pt x="29" y="233"/>
                  </a:lnTo>
                  <a:lnTo>
                    <a:pt x="0" y="233"/>
                  </a:lnTo>
                  <a:lnTo>
                    <a:pt x="0" y="3"/>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713" name="Freeform 189">
              <a:extLst>
                <a:ext uri="{FF2B5EF4-FFF2-40B4-BE49-F238E27FC236}">
                  <a16:creationId xmlns:a16="http://schemas.microsoft.com/office/drawing/2014/main" id="{42954CE5-7CF2-4FE0-B375-46E6E0797064}"/>
                </a:ext>
              </a:extLst>
            </p:cNvPr>
            <p:cNvSpPr>
              <a:spLocks/>
            </p:cNvSpPr>
            <p:nvPr/>
          </p:nvSpPr>
          <p:spPr bwMode="auto">
            <a:xfrm>
              <a:off x="7485063" y="4086226"/>
              <a:ext cx="19050" cy="87313"/>
            </a:xfrm>
            <a:custGeom>
              <a:avLst/>
              <a:gdLst>
                <a:gd name="T0" fmla="*/ 31 w 53"/>
                <a:gd name="T1" fmla="*/ 237 h 237"/>
                <a:gd name="T2" fmla="*/ 31 w 53"/>
                <a:gd name="T3" fmla="*/ 237 h 237"/>
                <a:gd name="T4" fmla="*/ 0 w 53"/>
                <a:gd name="T5" fmla="*/ 207 h 237"/>
                <a:gd name="T6" fmla="*/ 0 w 53"/>
                <a:gd name="T7" fmla="*/ 0 h 237"/>
                <a:gd name="T8" fmla="*/ 30 w 53"/>
                <a:gd name="T9" fmla="*/ 0 h 237"/>
                <a:gd name="T10" fmla="*/ 30 w 53"/>
                <a:gd name="T11" fmla="*/ 212 h 237"/>
                <a:gd name="T12" fmla="*/ 53 w 53"/>
                <a:gd name="T13" fmla="*/ 212 h 237"/>
                <a:gd name="T14" fmla="*/ 53 w 53"/>
                <a:gd name="T15" fmla="*/ 237 h 237"/>
                <a:gd name="T16" fmla="*/ 31 w 53"/>
                <a:gd name="T17" fmla="*/ 237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237">
                  <a:moveTo>
                    <a:pt x="31" y="237"/>
                  </a:moveTo>
                  <a:lnTo>
                    <a:pt x="31" y="237"/>
                  </a:lnTo>
                  <a:cubicBezTo>
                    <a:pt x="10" y="237"/>
                    <a:pt x="0" y="225"/>
                    <a:pt x="0" y="207"/>
                  </a:cubicBezTo>
                  <a:lnTo>
                    <a:pt x="0" y="0"/>
                  </a:lnTo>
                  <a:lnTo>
                    <a:pt x="30" y="0"/>
                  </a:lnTo>
                  <a:lnTo>
                    <a:pt x="30" y="212"/>
                  </a:lnTo>
                  <a:lnTo>
                    <a:pt x="53" y="212"/>
                  </a:lnTo>
                  <a:lnTo>
                    <a:pt x="53" y="237"/>
                  </a:lnTo>
                  <a:lnTo>
                    <a:pt x="31" y="237"/>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714" name="Freeform 190">
              <a:extLst>
                <a:ext uri="{FF2B5EF4-FFF2-40B4-BE49-F238E27FC236}">
                  <a16:creationId xmlns:a16="http://schemas.microsoft.com/office/drawing/2014/main" id="{4CA4B8C0-09DD-4D63-AB8D-29DB7344A066}"/>
                </a:ext>
              </a:extLst>
            </p:cNvPr>
            <p:cNvSpPr>
              <a:spLocks noEditPoints="1"/>
            </p:cNvSpPr>
            <p:nvPr/>
          </p:nvSpPr>
          <p:spPr bwMode="auto">
            <a:xfrm>
              <a:off x="7516813" y="4086226"/>
              <a:ext cx="12700" cy="87313"/>
            </a:xfrm>
            <a:custGeom>
              <a:avLst/>
              <a:gdLst>
                <a:gd name="T0" fmla="*/ 3 w 36"/>
                <a:gd name="T1" fmla="*/ 71 h 237"/>
                <a:gd name="T2" fmla="*/ 3 w 36"/>
                <a:gd name="T3" fmla="*/ 71 h 237"/>
                <a:gd name="T4" fmla="*/ 33 w 36"/>
                <a:gd name="T5" fmla="*/ 71 h 237"/>
                <a:gd name="T6" fmla="*/ 33 w 36"/>
                <a:gd name="T7" fmla="*/ 237 h 237"/>
                <a:gd name="T8" fmla="*/ 3 w 36"/>
                <a:gd name="T9" fmla="*/ 237 h 237"/>
                <a:gd name="T10" fmla="*/ 3 w 36"/>
                <a:gd name="T11" fmla="*/ 71 h 237"/>
                <a:gd name="T12" fmla="*/ 0 w 36"/>
                <a:gd name="T13" fmla="*/ 21 h 237"/>
                <a:gd name="T14" fmla="*/ 0 w 36"/>
                <a:gd name="T15" fmla="*/ 21 h 237"/>
                <a:gd name="T16" fmla="*/ 0 w 36"/>
                <a:gd name="T17" fmla="*/ 16 h 237"/>
                <a:gd name="T18" fmla="*/ 18 w 36"/>
                <a:gd name="T19" fmla="*/ 0 h 237"/>
                <a:gd name="T20" fmla="*/ 36 w 36"/>
                <a:gd name="T21" fmla="*/ 16 h 237"/>
                <a:gd name="T22" fmla="*/ 36 w 36"/>
                <a:gd name="T23" fmla="*/ 21 h 237"/>
                <a:gd name="T24" fmla="*/ 18 w 36"/>
                <a:gd name="T25" fmla="*/ 37 h 237"/>
                <a:gd name="T26" fmla="*/ 0 w 36"/>
                <a:gd name="T27" fmla="*/ 21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237">
                  <a:moveTo>
                    <a:pt x="3" y="71"/>
                  </a:moveTo>
                  <a:lnTo>
                    <a:pt x="3" y="71"/>
                  </a:lnTo>
                  <a:lnTo>
                    <a:pt x="33" y="71"/>
                  </a:lnTo>
                  <a:lnTo>
                    <a:pt x="33" y="237"/>
                  </a:lnTo>
                  <a:lnTo>
                    <a:pt x="3" y="237"/>
                  </a:lnTo>
                  <a:lnTo>
                    <a:pt x="3" y="71"/>
                  </a:lnTo>
                  <a:close/>
                  <a:moveTo>
                    <a:pt x="0" y="21"/>
                  </a:moveTo>
                  <a:lnTo>
                    <a:pt x="0" y="21"/>
                  </a:lnTo>
                  <a:lnTo>
                    <a:pt x="0" y="16"/>
                  </a:lnTo>
                  <a:cubicBezTo>
                    <a:pt x="0" y="6"/>
                    <a:pt x="5" y="0"/>
                    <a:pt x="18" y="0"/>
                  </a:cubicBezTo>
                  <a:cubicBezTo>
                    <a:pt x="30" y="0"/>
                    <a:pt x="36" y="6"/>
                    <a:pt x="36" y="16"/>
                  </a:cubicBezTo>
                  <a:lnTo>
                    <a:pt x="36" y="21"/>
                  </a:lnTo>
                  <a:cubicBezTo>
                    <a:pt x="36" y="30"/>
                    <a:pt x="30" y="37"/>
                    <a:pt x="18" y="37"/>
                  </a:cubicBezTo>
                  <a:cubicBezTo>
                    <a:pt x="5" y="37"/>
                    <a:pt x="0" y="30"/>
                    <a:pt x="0" y="21"/>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715" name="Freeform 191">
              <a:extLst>
                <a:ext uri="{FF2B5EF4-FFF2-40B4-BE49-F238E27FC236}">
                  <a16:creationId xmlns:a16="http://schemas.microsoft.com/office/drawing/2014/main" id="{FBD32DDD-4B93-405B-84F3-116E9C6AEB26}"/>
                </a:ext>
              </a:extLst>
            </p:cNvPr>
            <p:cNvSpPr>
              <a:spLocks/>
            </p:cNvSpPr>
            <p:nvPr/>
          </p:nvSpPr>
          <p:spPr bwMode="auto">
            <a:xfrm>
              <a:off x="7543800" y="4111626"/>
              <a:ext cx="50800" cy="63500"/>
            </a:xfrm>
            <a:custGeom>
              <a:avLst/>
              <a:gdLst>
                <a:gd name="T0" fmla="*/ 0 w 139"/>
                <a:gd name="T1" fmla="*/ 86 h 173"/>
                <a:gd name="T2" fmla="*/ 0 w 139"/>
                <a:gd name="T3" fmla="*/ 86 h 173"/>
                <a:gd name="T4" fmla="*/ 75 w 139"/>
                <a:gd name="T5" fmla="*/ 0 h 173"/>
                <a:gd name="T6" fmla="*/ 138 w 139"/>
                <a:gd name="T7" fmla="*/ 39 h 173"/>
                <a:gd name="T8" fmla="*/ 113 w 139"/>
                <a:gd name="T9" fmla="*/ 51 h 173"/>
                <a:gd name="T10" fmla="*/ 75 w 139"/>
                <a:gd name="T11" fmla="*/ 25 h 173"/>
                <a:gd name="T12" fmla="*/ 32 w 139"/>
                <a:gd name="T13" fmla="*/ 72 h 173"/>
                <a:gd name="T14" fmla="*/ 32 w 139"/>
                <a:gd name="T15" fmla="*/ 101 h 173"/>
                <a:gd name="T16" fmla="*/ 75 w 139"/>
                <a:gd name="T17" fmla="*/ 147 h 173"/>
                <a:gd name="T18" fmla="*/ 117 w 139"/>
                <a:gd name="T19" fmla="*/ 119 h 173"/>
                <a:gd name="T20" fmla="*/ 139 w 139"/>
                <a:gd name="T21" fmla="*/ 133 h 173"/>
                <a:gd name="T22" fmla="*/ 75 w 139"/>
                <a:gd name="T23" fmla="*/ 173 h 173"/>
                <a:gd name="T24" fmla="*/ 0 w 139"/>
                <a:gd name="T25" fmla="*/ 86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9" h="173">
                  <a:moveTo>
                    <a:pt x="0" y="86"/>
                  </a:moveTo>
                  <a:lnTo>
                    <a:pt x="0" y="86"/>
                  </a:lnTo>
                  <a:cubicBezTo>
                    <a:pt x="0" y="33"/>
                    <a:pt x="27" y="0"/>
                    <a:pt x="75" y="0"/>
                  </a:cubicBezTo>
                  <a:cubicBezTo>
                    <a:pt x="107" y="0"/>
                    <a:pt x="128" y="16"/>
                    <a:pt x="138" y="39"/>
                  </a:cubicBezTo>
                  <a:lnTo>
                    <a:pt x="113" y="51"/>
                  </a:lnTo>
                  <a:cubicBezTo>
                    <a:pt x="107" y="35"/>
                    <a:pt x="94" y="25"/>
                    <a:pt x="75" y="25"/>
                  </a:cubicBezTo>
                  <a:cubicBezTo>
                    <a:pt x="46" y="25"/>
                    <a:pt x="32" y="45"/>
                    <a:pt x="32" y="72"/>
                  </a:cubicBezTo>
                  <a:lnTo>
                    <a:pt x="32" y="101"/>
                  </a:lnTo>
                  <a:cubicBezTo>
                    <a:pt x="32" y="128"/>
                    <a:pt x="46" y="147"/>
                    <a:pt x="75" y="147"/>
                  </a:cubicBezTo>
                  <a:cubicBezTo>
                    <a:pt x="95" y="147"/>
                    <a:pt x="109" y="137"/>
                    <a:pt x="117" y="119"/>
                  </a:cubicBezTo>
                  <a:lnTo>
                    <a:pt x="139" y="133"/>
                  </a:lnTo>
                  <a:cubicBezTo>
                    <a:pt x="128" y="158"/>
                    <a:pt x="107" y="173"/>
                    <a:pt x="75" y="173"/>
                  </a:cubicBezTo>
                  <a:cubicBezTo>
                    <a:pt x="27" y="173"/>
                    <a:pt x="0" y="139"/>
                    <a:pt x="0" y="86"/>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716" name="Freeform 192">
              <a:extLst>
                <a:ext uri="{FF2B5EF4-FFF2-40B4-BE49-F238E27FC236}">
                  <a16:creationId xmlns:a16="http://schemas.microsoft.com/office/drawing/2014/main" id="{A5126A6C-DDB1-48F6-98FA-CB900C4E0B58}"/>
                </a:ext>
              </a:extLst>
            </p:cNvPr>
            <p:cNvSpPr>
              <a:spLocks noEditPoints="1"/>
            </p:cNvSpPr>
            <p:nvPr/>
          </p:nvSpPr>
          <p:spPr bwMode="auto">
            <a:xfrm>
              <a:off x="7602538" y="4111626"/>
              <a:ext cx="53975" cy="63500"/>
            </a:xfrm>
            <a:custGeom>
              <a:avLst/>
              <a:gdLst>
                <a:gd name="T0" fmla="*/ 102 w 150"/>
                <a:gd name="T1" fmla="*/ 121 h 173"/>
                <a:gd name="T2" fmla="*/ 102 w 150"/>
                <a:gd name="T3" fmla="*/ 121 h 173"/>
                <a:gd name="T4" fmla="*/ 102 w 150"/>
                <a:gd name="T5" fmla="*/ 95 h 173"/>
                <a:gd name="T6" fmla="*/ 70 w 150"/>
                <a:gd name="T7" fmla="*/ 95 h 173"/>
                <a:gd name="T8" fmla="*/ 31 w 150"/>
                <a:gd name="T9" fmla="*/ 119 h 173"/>
                <a:gd name="T10" fmla="*/ 31 w 150"/>
                <a:gd name="T11" fmla="*/ 125 h 173"/>
                <a:gd name="T12" fmla="*/ 61 w 150"/>
                <a:gd name="T13" fmla="*/ 149 h 173"/>
                <a:gd name="T14" fmla="*/ 102 w 150"/>
                <a:gd name="T15" fmla="*/ 121 h 173"/>
                <a:gd name="T16" fmla="*/ 133 w 150"/>
                <a:gd name="T17" fmla="*/ 169 h 173"/>
                <a:gd name="T18" fmla="*/ 133 w 150"/>
                <a:gd name="T19" fmla="*/ 169 h 173"/>
                <a:gd name="T20" fmla="*/ 104 w 150"/>
                <a:gd name="T21" fmla="*/ 142 h 173"/>
                <a:gd name="T22" fmla="*/ 103 w 150"/>
                <a:gd name="T23" fmla="*/ 142 h 173"/>
                <a:gd name="T24" fmla="*/ 55 w 150"/>
                <a:gd name="T25" fmla="*/ 173 h 173"/>
                <a:gd name="T26" fmla="*/ 0 w 150"/>
                <a:gd name="T27" fmla="*/ 123 h 173"/>
                <a:gd name="T28" fmla="*/ 71 w 150"/>
                <a:gd name="T29" fmla="*/ 74 h 173"/>
                <a:gd name="T30" fmla="*/ 102 w 150"/>
                <a:gd name="T31" fmla="*/ 74 h 173"/>
                <a:gd name="T32" fmla="*/ 102 w 150"/>
                <a:gd name="T33" fmla="*/ 59 h 173"/>
                <a:gd name="T34" fmla="*/ 65 w 150"/>
                <a:gd name="T35" fmla="*/ 25 h 173"/>
                <a:gd name="T36" fmla="*/ 25 w 150"/>
                <a:gd name="T37" fmla="*/ 48 h 173"/>
                <a:gd name="T38" fmla="*/ 7 w 150"/>
                <a:gd name="T39" fmla="*/ 32 h 173"/>
                <a:gd name="T40" fmla="*/ 67 w 150"/>
                <a:gd name="T41" fmla="*/ 0 h 173"/>
                <a:gd name="T42" fmla="*/ 132 w 150"/>
                <a:gd name="T43" fmla="*/ 57 h 173"/>
                <a:gd name="T44" fmla="*/ 132 w 150"/>
                <a:gd name="T45" fmla="*/ 144 h 173"/>
                <a:gd name="T46" fmla="*/ 150 w 150"/>
                <a:gd name="T47" fmla="*/ 144 h 173"/>
                <a:gd name="T48" fmla="*/ 150 w 150"/>
                <a:gd name="T49" fmla="*/ 169 h 173"/>
                <a:gd name="T50" fmla="*/ 133 w 150"/>
                <a:gd name="T51" fmla="*/ 169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0" h="173">
                  <a:moveTo>
                    <a:pt x="102" y="121"/>
                  </a:moveTo>
                  <a:lnTo>
                    <a:pt x="102" y="121"/>
                  </a:lnTo>
                  <a:lnTo>
                    <a:pt x="102" y="95"/>
                  </a:lnTo>
                  <a:lnTo>
                    <a:pt x="70" y="95"/>
                  </a:lnTo>
                  <a:cubicBezTo>
                    <a:pt x="43" y="95"/>
                    <a:pt x="31" y="103"/>
                    <a:pt x="31" y="119"/>
                  </a:cubicBezTo>
                  <a:lnTo>
                    <a:pt x="31" y="125"/>
                  </a:lnTo>
                  <a:cubicBezTo>
                    <a:pt x="31" y="140"/>
                    <a:pt x="43" y="149"/>
                    <a:pt x="61" y="149"/>
                  </a:cubicBezTo>
                  <a:cubicBezTo>
                    <a:pt x="85" y="149"/>
                    <a:pt x="102" y="137"/>
                    <a:pt x="102" y="121"/>
                  </a:cubicBezTo>
                  <a:close/>
                  <a:moveTo>
                    <a:pt x="133" y="169"/>
                  </a:moveTo>
                  <a:lnTo>
                    <a:pt x="133" y="169"/>
                  </a:lnTo>
                  <a:cubicBezTo>
                    <a:pt x="115" y="169"/>
                    <a:pt x="106" y="158"/>
                    <a:pt x="104" y="142"/>
                  </a:cubicBezTo>
                  <a:lnTo>
                    <a:pt x="103" y="142"/>
                  </a:lnTo>
                  <a:cubicBezTo>
                    <a:pt x="96" y="162"/>
                    <a:pt x="78" y="173"/>
                    <a:pt x="55" y="173"/>
                  </a:cubicBezTo>
                  <a:cubicBezTo>
                    <a:pt x="20" y="173"/>
                    <a:pt x="0" y="154"/>
                    <a:pt x="0" y="123"/>
                  </a:cubicBezTo>
                  <a:cubicBezTo>
                    <a:pt x="0" y="91"/>
                    <a:pt x="23" y="74"/>
                    <a:pt x="71" y="74"/>
                  </a:cubicBezTo>
                  <a:lnTo>
                    <a:pt x="102" y="74"/>
                  </a:lnTo>
                  <a:lnTo>
                    <a:pt x="102" y="59"/>
                  </a:lnTo>
                  <a:cubicBezTo>
                    <a:pt x="102" y="37"/>
                    <a:pt x="90" y="25"/>
                    <a:pt x="65" y="25"/>
                  </a:cubicBezTo>
                  <a:cubicBezTo>
                    <a:pt x="46" y="25"/>
                    <a:pt x="33" y="34"/>
                    <a:pt x="25" y="48"/>
                  </a:cubicBezTo>
                  <a:lnTo>
                    <a:pt x="7" y="32"/>
                  </a:lnTo>
                  <a:cubicBezTo>
                    <a:pt x="17" y="14"/>
                    <a:pt x="36" y="0"/>
                    <a:pt x="67" y="0"/>
                  </a:cubicBezTo>
                  <a:cubicBezTo>
                    <a:pt x="108" y="0"/>
                    <a:pt x="132" y="21"/>
                    <a:pt x="132" y="57"/>
                  </a:cubicBezTo>
                  <a:lnTo>
                    <a:pt x="132" y="144"/>
                  </a:lnTo>
                  <a:lnTo>
                    <a:pt x="150" y="144"/>
                  </a:lnTo>
                  <a:lnTo>
                    <a:pt x="150" y="169"/>
                  </a:lnTo>
                  <a:lnTo>
                    <a:pt x="133" y="169"/>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717" name="Freeform 193">
              <a:extLst>
                <a:ext uri="{FF2B5EF4-FFF2-40B4-BE49-F238E27FC236}">
                  <a16:creationId xmlns:a16="http://schemas.microsoft.com/office/drawing/2014/main" id="{A8A0FE62-B823-4A4A-86B9-77C8A61A3604}"/>
                </a:ext>
              </a:extLst>
            </p:cNvPr>
            <p:cNvSpPr>
              <a:spLocks/>
            </p:cNvSpPr>
            <p:nvPr/>
          </p:nvSpPr>
          <p:spPr bwMode="auto">
            <a:xfrm>
              <a:off x="7664450" y="4095751"/>
              <a:ext cx="33338" cy="77788"/>
            </a:xfrm>
            <a:custGeom>
              <a:avLst/>
              <a:gdLst>
                <a:gd name="T0" fmla="*/ 58 w 92"/>
                <a:gd name="T1" fmla="*/ 211 h 211"/>
                <a:gd name="T2" fmla="*/ 58 w 92"/>
                <a:gd name="T3" fmla="*/ 211 h 211"/>
                <a:gd name="T4" fmla="*/ 27 w 92"/>
                <a:gd name="T5" fmla="*/ 180 h 211"/>
                <a:gd name="T6" fmla="*/ 27 w 92"/>
                <a:gd name="T7" fmla="*/ 71 h 211"/>
                <a:gd name="T8" fmla="*/ 0 w 92"/>
                <a:gd name="T9" fmla="*/ 71 h 211"/>
                <a:gd name="T10" fmla="*/ 0 w 92"/>
                <a:gd name="T11" fmla="*/ 45 h 211"/>
                <a:gd name="T12" fmla="*/ 15 w 92"/>
                <a:gd name="T13" fmla="*/ 45 h 211"/>
                <a:gd name="T14" fmla="*/ 30 w 92"/>
                <a:gd name="T15" fmla="*/ 30 h 211"/>
                <a:gd name="T16" fmla="*/ 30 w 92"/>
                <a:gd name="T17" fmla="*/ 0 h 211"/>
                <a:gd name="T18" fmla="*/ 57 w 92"/>
                <a:gd name="T19" fmla="*/ 0 h 211"/>
                <a:gd name="T20" fmla="*/ 57 w 92"/>
                <a:gd name="T21" fmla="*/ 45 h 211"/>
                <a:gd name="T22" fmla="*/ 92 w 92"/>
                <a:gd name="T23" fmla="*/ 45 h 211"/>
                <a:gd name="T24" fmla="*/ 92 w 92"/>
                <a:gd name="T25" fmla="*/ 71 h 211"/>
                <a:gd name="T26" fmla="*/ 57 w 92"/>
                <a:gd name="T27" fmla="*/ 71 h 211"/>
                <a:gd name="T28" fmla="*/ 57 w 92"/>
                <a:gd name="T29" fmla="*/ 186 h 211"/>
                <a:gd name="T30" fmla="*/ 90 w 92"/>
                <a:gd name="T31" fmla="*/ 186 h 211"/>
                <a:gd name="T32" fmla="*/ 90 w 92"/>
                <a:gd name="T33" fmla="*/ 211 h 211"/>
                <a:gd name="T34" fmla="*/ 58 w 92"/>
                <a:gd name="T35" fmla="*/ 21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2" h="211">
                  <a:moveTo>
                    <a:pt x="58" y="211"/>
                  </a:moveTo>
                  <a:lnTo>
                    <a:pt x="58" y="211"/>
                  </a:lnTo>
                  <a:cubicBezTo>
                    <a:pt x="38" y="211"/>
                    <a:pt x="27" y="199"/>
                    <a:pt x="27" y="180"/>
                  </a:cubicBezTo>
                  <a:lnTo>
                    <a:pt x="27" y="71"/>
                  </a:lnTo>
                  <a:lnTo>
                    <a:pt x="0" y="71"/>
                  </a:lnTo>
                  <a:lnTo>
                    <a:pt x="0" y="45"/>
                  </a:lnTo>
                  <a:lnTo>
                    <a:pt x="15" y="45"/>
                  </a:lnTo>
                  <a:cubicBezTo>
                    <a:pt x="26" y="45"/>
                    <a:pt x="30" y="41"/>
                    <a:pt x="30" y="30"/>
                  </a:cubicBezTo>
                  <a:lnTo>
                    <a:pt x="30" y="0"/>
                  </a:lnTo>
                  <a:lnTo>
                    <a:pt x="57" y="0"/>
                  </a:lnTo>
                  <a:lnTo>
                    <a:pt x="57" y="45"/>
                  </a:lnTo>
                  <a:lnTo>
                    <a:pt x="92" y="45"/>
                  </a:lnTo>
                  <a:lnTo>
                    <a:pt x="92" y="71"/>
                  </a:lnTo>
                  <a:lnTo>
                    <a:pt x="57" y="71"/>
                  </a:lnTo>
                  <a:lnTo>
                    <a:pt x="57" y="186"/>
                  </a:lnTo>
                  <a:lnTo>
                    <a:pt x="90" y="186"/>
                  </a:lnTo>
                  <a:lnTo>
                    <a:pt x="90" y="211"/>
                  </a:lnTo>
                  <a:lnTo>
                    <a:pt x="58" y="211"/>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718" name="Freeform 194">
              <a:extLst>
                <a:ext uri="{FF2B5EF4-FFF2-40B4-BE49-F238E27FC236}">
                  <a16:creationId xmlns:a16="http://schemas.microsoft.com/office/drawing/2014/main" id="{2CAC17E5-D43B-45CC-A70A-3263E86E64D2}"/>
                </a:ext>
              </a:extLst>
            </p:cNvPr>
            <p:cNvSpPr>
              <a:spLocks noEditPoints="1"/>
            </p:cNvSpPr>
            <p:nvPr/>
          </p:nvSpPr>
          <p:spPr bwMode="auto">
            <a:xfrm>
              <a:off x="7710488" y="4086226"/>
              <a:ext cx="14288" cy="87313"/>
            </a:xfrm>
            <a:custGeom>
              <a:avLst/>
              <a:gdLst>
                <a:gd name="T0" fmla="*/ 3 w 36"/>
                <a:gd name="T1" fmla="*/ 71 h 237"/>
                <a:gd name="T2" fmla="*/ 3 w 36"/>
                <a:gd name="T3" fmla="*/ 71 h 237"/>
                <a:gd name="T4" fmla="*/ 33 w 36"/>
                <a:gd name="T5" fmla="*/ 71 h 237"/>
                <a:gd name="T6" fmla="*/ 33 w 36"/>
                <a:gd name="T7" fmla="*/ 237 h 237"/>
                <a:gd name="T8" fmla="*/ 3 w 36"/>
                <a:gd name="T9" fmla="*/ 237 h 237"/>
                <a:gd name="T10" fmla="*/ 3 w 36"/>
                <a:gd name="T11" fmla="*/ 71 h 237"/>
                <a:gd name="T12" fmla="*/ 0 w 36"/>
                <a:gd name="T13" fmla="*/ 21 h 237"/>
                <a:gd name="T14" fmla="*/ 0 w 36"/>
                <a:gd name="T15" fmla="*/ 21 h 237"/>
                <a:gd name="T16" fmla="*/ 0 w 36"/>
                <a:gd name="T17" fmla="*/ 16 h 237"/>
                <a:gd name="T18" fmla="*/ 18 w 36"/>
                <a:gd name="T19" fmla="*/ 0 h 237"/>
                <a:gd name="T20" fmla="*/ 36 w 36"/>
                <a:gd name="T21" fmla="*/ 16 h 237"/>
                <a:gd name="T22" fmla="*/ 36 w 36"/>
                <a:gd name="T23" fmla="*/ 21 h 237"/>
                <a:gd name="T24" fmla="*/ 18 w 36"/>
                <a:gd name="T25" fmla="*/ 37 h 237"/>
                <a:gd name="T26" fmla="*/ 0 w 36"/>
                <a:gd name="T27" fmla="*/ 21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237">
                  <a:moveTo>
                    <a:pt x="3" y="71"/>
                  </a:moveTo>
                  <a:lnTo>
                    <a:pt x="3" y="71"/>
                  </a:lnTo>
                  <a:lnTo>
                    <a:pt x="33" y="71"/>
                  </a:lnTo>
                  <a:lnTo>
                    <a:pt x="33" y="237"/>
                  </a:lnTo>
                  <a:lnTo>
                    <a:pt x="3" y="237"/>
                  </a:lnTo>
                  <a:lnTo>
                    <a:pt x="3" y="71"/>
                  </a:lnTo>
                  <a:close/>
                  <a:moveTo>
                    <a:pt x="0" y="21"/>
                  </a:moveTo>
                  <a:lnTo>
                    <a:pt x="0" y="21"/>
                  </a:lnTo>
                  <a:lnTo>
                    <a:pt x="0" y="16"/>
                  </a:lnTo>
                  <a:cubicBezTo>
                    <a:pt x="0" y="6"/>
                    <a:pt x="5" y="0"/>
                    <a:pt x="18" y="0"/>
                  </a:cubicBezTo>
                  <a:cubicBezTo>
                    <a:pt x="30" y="0"/>
                    <a:pt x="36" y="6"/>
                    <a:pt x="36" y="16"/>
                  </a:cubicBezTo>
                  <a:lnTo>
                    <a:pt x="36" y="21"/>
                  </a:lnTo>
                  <a:cubicBezTo>
                    <a:pt x="36" y="30"/>
                    <a:pt x="30" y="37"/>
                    <a:pt x="18" y="37"/>
                  </a:cubicBezTo>
                  <a:cubicBezTo>
                    <a:pt x="5" y="37"/>
                    <a:pt x="0" y="30"/>
                    <a:pt x="0" y="21"/>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719" name="Freeform 195">
              <a:extLst>
                <a:ext uri="{FF2B5EF4-FFF2-40B4-BE49-F238E27FC236}">
                  <a16:creationId xmlns:a16="http://schemas.microsoft.com/office/drawing/2014/main" id="{3E95BC16-8076-47DF-90BB-9044C32F4771}"/>
                </a:ext>
              </a:extLst>
            </p:cNvPr>
            <p:cNvSpPr>
              <a:spLocks noEditPoints="1"/>
            </p:cNvSpPr>
            <p:nvPr/>
          </p:nvSpPr>
          <p:spPr bwMode="auto">
            <a:xfrm>
              <a:off x="7737475" y="4111626"/>
              <a:ext cx="55563" cy="63500"/>
            </a:xfrm>
            <a:custGeom>
              <a:avLst/>
              <a:gdLst>
                <a:gd name="T0" fmla="*/ 120 w 151"/>
                <a:gd name="T1" fmla="*/ 99 h 173"/>
                <a:gd name="T2" fmla="*/ 120 w 151"/>
                <a:gd name="T3" fmla="*/ 99 h 173"/>
                <a:gd name="T4" fmla="*/ 120 w 151"/>
                <a:gd name="T5" fmla="*/ 74 h 173"/>
                <a:gd name="T6" fmla="*/ 76 w 151"/>
                <a:gd name="T7" fmla="*/ 25 h 173"/>
                <a:gd name="T8" fmla="*/ 32 w 151"/>
                <a:gd name="T9" fmla="*/ 74 h 173"/>
                <a:gd name="T10" fmla="*/ 32 w 151"/>
                <a:gd name="T11" fmla="*/ 99 h 173"/>
                <a:gd name="T12" fmla="*/ 76 w 151"/>
                <a:gd name="T13" fmla="*/ 147 h 173"/>
                <a:gd name="T14" fmla="*/ 120 w 151"/>
                <a:gd name="T15" fmla="*/ 99 h 173"/>
                <a:gd name="T16" fmla="*/ 0 w 151"/>
                <a:gd name="T17" fmla="*/ 86 h 173"/>
                <a:gd name="T18" fmla="*/ 0 w 151"/>
                <a:gd name="T19" fmla="*/ 86 h 173"/>
                <a:gd name="T20" fmla="*/ 76 w 151"/>
                <a:gd name="T21" fmla="*/ 0 h 173"/>
                <a:gd name="T22" fmla="*/ 151 w 151"/>
                <a:gd name="T23" fmla="*/ 86 h 173"/>
                <a:gd name="T24" fmla="*/ 76 w 151"/>
                <a:gd name="T25" fmla="*/ 173 h 173"/>
                <a:gd name="T26" fmla="*/ 0 w 151"/>
                <a:gd name="T27" fmla="*/ 86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1" h="173">
                  <a:moveTo>
                    <a:pt x="120" y="99"/>
                  </a:moveTo>
                  <a:lnTo>
                    <a:pt x="120" y="99"/>
                  </a:lnTo>
                  <a:lnTo>
                    <a:pt x="120" y="74"/>
                  </a:lnTo>
                  <a:cubicBezTo>
                    <a:pt x="120" y="41"/>
                    <a:pt x="102" y="25"/>
                    <a:pt x="76" y="25"/>
                  </a:cubicBezTo>
                  <a:cubicBezTo>
                    <a:pt x="50" y="25"/>
                    <a:pt x="32" y="41"/>
                    <a:pt x="32" y="74"/>
                  </a:cubicBezTo>
                  <a:lnTo>
                    <a:pt x="32" y="99"/>
                  </a:lnTo>
                  <a:cubicBezTo>
                    <a:pt x="32" y="131"/>
                    <a:pt x="50" y="147"/>
                    <a:pt x="76" y="147"/>
                  </a:cubicBezTo>
                  <a:cubicBezTo>
                    <a:pt x="102" y="147"/>
                    <a:pt x="120" y="131"/>
                    <a:pt x="120" y="99"/>
                  </a:cubicBezTo>
                  <a:close/>
                  <a:moveTo>
                    <a:pt x="0" y="86"/>
                  </a:moveTo>
                  <a:lnTo>
                    <a:pt x="0" y="86"/>
                  </a:lnTo>
                  <a:cubicBezTo>
                    <a:pt x="0" y="33"/>
                    <a:pt x="31" y="0"/>
                    <a:pt x="76" y="0"/>
                  </a:cubicBezTo>
                  <a:cubicBezTo>
                    <a:pt x="121" y="0"/>
                    <a:pt x="151" y="33"/>
                    <a:pt x="151" y="86"/>
                  </a:cubicBezTo>
                  <a:cubicBezTo>
                    <a:pt x="151" y="139"/>
                    <a:pt x="121" y="173"/>
                    <a:pt x="76" y="173"/>
                  </a:cubicBezTo>
                  <a:cubicBezTo>
                    <a:pt x="31" y="173"/>
                    <a:pt x="0" y="139"/>
                    <a:pt x="0" y="86"/>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720" name="Freeform 196">
              <a:extLst>
                <a:ext uri="{FF2B5EF4-FFF2-40B4-BE49-F238E27FC236}">
                  <a16:creationId xmlns:a16="http://schemas.microsoft.com/office/drawing/2014/main" id="{E12B8E44-1DE1-48D5-AA25-F2F5914D84C5}"/>
                </a:ext>
              </a:extLst>
            </p:cNvPr>
            <p:cNvSpPr>
              <a:spLocks/>
            </p:cNvSpPr>
            <p:nvPr/>
          </p:nvSpPr>
          <p:spPr bwMode="auto">
            <a:xfrm>
              <a:off x="7807325" y="4111626"/>
              <a:ext cx="49213" cy="61913"/>
            </a:xfrm>
            <a:custGeom>
              <a:avLst/>
              <a:gdLst>
                <a:gd name="T0" fmla="*/ 0 w 133"/>
                <a:gd name="T1" fmla="*/ 169 h 169"/>
                <a:gd name="T2" fmla="*/ 0 w 133"/>
                <a:gd name="T3" fmla="*/ 169 h 169"/>
                <a:gd name="T4" fmla="*/ 0 w 133"/>
                <a:gd name="T5" fmla="*/ 3 h 169"/>
                <a:gd name="T6" fmla="*/ 30 w 133"/>
                <a:gd name="T7" fmla="*/ 3 h 169"/>
                <a:gd name="T8" fmla="*/ 30 w 133"/>
                <a:gd name="T9" fmla="*/ 31 h 169"/>
                <a:gd name="T10" fmla="*/ 31 w 133"/>
                <a:gd name="T11" fmla="*/ 31 h 169"/>
                <a:gd name="T12" fmla="*/ 78 w 133"/>
                <a:gd name="T13" fmla="*/ 0 h 169"/>
                <a:gd name="T14" fmla="*/ 133 w 133"/>
                <a:gd name="T15" fmla="*/ 63 h 169"/>
                <a:gd name="T16" fmla="*/ 133 w 133"/>
                <a:gd name="T17" fmla="*/ 169 h 169"/>
                <a:gd name="T18" fmla="*/ 103 w 133"/>
                <a:gd name="T19" fmla="*/ 169 h 169"/>
                <a:gd name="T20" fmla="*/ 103 w 133"/>
                <a:gd name="T21" fmla="*/ 68 h 169"/>
                <a:gd name="T22" fmla="*/ 68 w 133"/>
                <a:gd name="T23" fmla="*/ 25 h 169"/>
                <a:gd name="T24" fmla="*/ 30 w 133"/>
                <a:gd name="T25" fmla="*/ 56 h 169"/>
                <a:gd name="T26" fmla="*/ 30 w 133"/>
                <a:gd name="T27" fmla="*/ 169 h 169"/>
                <a:gd name="T28" fmla="*/ 0 w 133"/>
                <a:gd name="T29" fmla="*/ 169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3" h="169">
                  <a:moveTo>
                    <a:pt x="0" y="169"/>
                  </a:moveTo>
                  <a:lnTo>
                    <a:pt x="0" y="169"/>
                  </a:lnTo>
                  <a:lnTo>
                    <a:pt x="0" y="3"/>
                  </a:lnTo>
                  <a:lnTo>
                    <a:pt x="30" y="3"/>
                  </a:lnTo>
                  <a:lnTo>
                    <a:pt x="30" y="31"/>
                  </a:lnTo>
                  <a:lnTo>
                    <a:pt x="31" y="31"/>
                  </a:lnTo>
                  <a:cubicBezTo>
                    <a:pt x="39" y="12"/>
                    <a:pt x="53" y="0"/>
                    <a:pt x="78" y="0"/>
                  </a:cubicBezTo>
                  <a:cubicBezTo>
                    <a:pt x="112" y="0"/>
                    <a:pt x="133" y="23"/>
                    <a:pt x="133" y="63"/>
                  </a:cubicBezTo>
                  <a:lnTo>
                    <a:pt x="133" y="169"/>
                  </a:lnTo>
                  <a:lnTo>
                    <a:pt x="103" y="169"/>
                  </a:lnTo>
                  <a:lnTo>
                    <a:pt x="103" y="68"/>
                  </a:lnTo>
                  <a:cubicBezTo>
                    <a:pt x="103" y="40"/>
                    <a:pt x="91" y="25"/>
                    <a:pt x="68" y="25"/>
                  </a:cubicBezTo>
                  <a:cubicBezTo>
                    <a:pt x="48" y="25"/>
                    <a:pt x="30" y="35"/>
                    <a:pt x="30" y="56"/>
                  </a:cubicBezTo>
                  <a:lnTo>
                    <a:pt x="30" y="169"/>
                  </a:lnTo>
                  <a:lnTo>
                    <a:pt x="0" y="169"/>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721" name="Freeform 197">
              <a:extLst>
                <a:ext uri="{FF2B5EF4-FFF2-40B4-BE49-F238E27FC236}">
                  <a16:creationId xmlns:a16="http://schemas.microsoft.com/office/drawing/2014/main" id="{6520ED1F-30B3-45F6-A185-E040DF8262D7}"/>
                </a:ext>
              </a:extLst>
            </p:cNvPr>
            <p:cNvSpPr>
              <a:spLocks/>
            </p:cNvSpPr>
            <p:nvPr/>
          </p:nvSpPr>
          <p:spPr bwMode="auto">
            <a:xfrm>
              <a:off x="7904163" y="4090988"/>
              <a:ext cx="44450" cy="82550"/>
            </a:xfrm>
            <a:custGeom>
              <a:avLst/>
              <a:gdLst>
                <a:gd name="T0" fmla="*/ 0 w 124"/>
                <a:gd name="T1" fmla="*/ 223 h 223"/>
                <a:gd name="T2" fmla="*/ 0 w 124"/>
                <a:gd name="T3" fmla="*/ 223 h 223"/>
                <a:gd name="T4" fmla="*/ 0 w 124"/>
                <a:gd name="T5" fmla="*/ 0 h 223"/>
                <a:gd name="T6" fmla="*/ 31 w 124"/>
                <a:gd name="T7" fmla="*/ 0 h 223"/>
                <a:gd name="T8" fmla="*/ 31 w 124"/>
                <a:gd name="T9" fmla="*/ 196 h 223"/>
                <a:gd name="T10" fmla="*/ 124 w 124"/>
                <a:gd name="T11" fmla="*/ 196 h 223"/>
                <a:gd name="T12" fmla="*/ 124 w 124"/>
                <a:gd name="T13" fmla="*/ 223 h 223"/>
                <a:gd name="T14" fmla="*/ 0 w 124"/>
                <a:gd name="T15" fmla="*/ 223 h 2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223">
                  <a:moveTo>
                    <a:pt x="0" y="223"/>
                  </a:moveTo>
                  <a:lnTo>
                    <a:pt x="0" y="223"/>
                  </a:lnTo>
                  <a:lnTo>
                    <a:pt x="0" y="0"/>
                  </a:lnTo>
                  <a:lnTo>
                    <a:pt x="31" y="0"/>
                  </a:lnTo>
                  <a:lnTo>
                    <a:pt x="31" y="196"/>
                  </a:lnTo>
                  <a:lnTo>
                    <a:pt x="124" y="196"/>
                  </a:lnTo>
                  <a:lnTo>
                    <a:pt x="124" y="223"/>
                  </a:lnTo>
                  <a:lnTo>
                    <a:pt x="0" y="223"/>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722" name="Freeform 198">
              <a:extLst>
                <a:ext uri="{FF2B5EF4-FFF2-40B4-BE49-F238E27FC236}">
                  <a16:creationId xmlns:a16="http://schemas.microsoft.com/office/drawing/2014/main" id="{F789824C-7431-48DA-835E-4A9B49F04CD4}"/>
                </a:ext>
              </a:extLst>
            </p:cNvPr>
            <p:cNvSpPr>
              <a:spLocks noEditPoints="1"/>
            </p:cNvSpPr>
            <p:nvPr/>
          </p:nvSpPr>
          <p:spPr bwMode="auto">
            <a:xfrm>
              <a:off x="7958138" y="4111626"/>
              <a:ext cx="53975" cy="63500"/>
            </a:xfrm>
            <a:custGeom>
              <a:avLst/>
              <a:gdLst>
                <a:gd name="T0" fmla="*/ 102 w 151"/>
                <a:gd name="T1" fmla="*/ 121 h 173"/>
                <a:gd name="T2" fmla="*/ 102 w 151"/>
                <a:gd name="T3" fmla="*/ 121 h 173"/>
                <a:gd name="T4" fmla="*/ 102 w 151"/>
                <a:gd name="T5" fmla="*/ 95 h 173"/>
                <a:gd name="T6" fmla="*/ 71 w 151"/>
                <a:gd name="T7" fmla="*/ 95 h 173"/>
                <a:gd name="T8" fmla="*/ 31 w 151"/>
                <a:gd name="T9" fmla="*/ 119 h 173"/>
                <a:gd name="T10" fmla="*/ 31 w 151"/>
                <a:gd name="T11" fmla="*/ 125 h 173"/>
                <a:gd name="T12" fmla="*/ 62 w 151"/>
                <a:gd name="T13" fmla="*/ 149 h 173"/>
                <a:gd name="T14" fmla="*/ 102 w 151"/>
                <a:gd name="T15" fmla="*/ 121 h 173"/>
                <a:gd name="T16" fmla="*/ 134 w 151"/>
                <a:gd name="T17" fmla="*/ 169 h 173"/>
                <a:gd name="T18" fmla="*/ 134 w 151"/>
                <a:gd name="T19" fmla="*/ 169 h 173"/>
                <a:gd name="T20" fmla="*/ 104 w 151"/>
                <a:gd name="T21" fmla="*/ 142 h 173"/>
                <a:gd name="T22" fmla="*/ 103 w 151"/>
                <a:gd name="T23" fmla="*/ 142 h 173"/>
                <a:gd name="T24" fmla="*/ 55 w 151"/>
                <a:gd name="T25" fmla="*/ 173 h 173"/>
                <a:gd name="T26" fmla="*/ 0 w 151"/>
                <a:gd name="T27" fmla="*/ 123 h 173"/>
                <a:gd name="T28" fmla="*/ 71 w 151"/>
                <a:gd name="T29" fmla="*/ 74 h 173"/>
                <a:gd name="T30" fmla="*/ 102 w 151"/>
                <a:gd name="T31" fmla="*/ 74 h 173"/>
                <a:gd name="T32" fmla="*/ 102 w 151"/>
                <a:gd name="T33" fmla="*/ 59 h 173"/>
                <a:gd name="T34" fmla="*/ 65 w 151"/>
                <a:gd name="T35" fmla="*/ 25 h 173"/>
                <a:gd name="T36" fmla="*/ 25 w 151"/>
                <a:gd name="T37" fmla="*/ 48 h 173"/>
                <a:gd name="T38" fmla="*/ 7 w 151"/>
                <a:gd name="T39" fmla="*/ 32 h 173"/>
                <a:gd name="T40" fmla="*/ 67 w 151"/>
                <a:gd name="T41" fmla="*/ 0 h 173"/>
                <a:gd name="T42" fmla="*/ 132 w 151"/>
                <a:gd name="T43" fmla="*/ 57 h 173"/>
                <a:gd name="T44" fmla="*/ 132 w 151"/>
                <a:gd name="T45" fmla="*/ 144 h 173"/>
                <a:gd name="T46" fmla="*/ 151 w 151"/>
                <a:gd name="T47" fmla="*/ 144 h 173"/>
                <a:gd name="T48" fmla="*/ 151 w 151"/>
                <a:gd name="T49" fmla="*/ 169 h 173"/>
                <a:gd name="T50" fmla="*/ 134 w 151"/>
                <a:gd name="T51" fmla="*/ 169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1" h="173">
                  <a:moveTo>
                    <a:pt x="102" y="121"/>
                  </a:moveTo>
                  <a:lnTo>
                    <a:pt x="102" y="121"/>
                  </a:lnTo>
                  <a:lnTo>
                    <a:pt x="102" y="95"/>
                  </a:lnTo>
                  <a:lnTo>
                    <a:pt x="71" y="95"/>
                  </a:lnTo>
                  <a:cubicBezTo>
                    <a:pt x="43" y="95"/>
                    <a:pt x="31" y="103"/>
                    <a:pt x="31" y="119"/>
                  </a:cubicBezTo>
                  <a:lnTo>
                    <a:pt x="31" y="125"/>
                  </a:lnTo>
                  <a:cubicBezTo>
                    <a:pt x="31" y="140"/>
                    <a:pt x="43" y="149"/>
                    <a:pt x="62" y="149"/>
                  </a:cubicBezTo>
                  <a:cubicBezTo>
                    <a:pt x="85" y="149"/>
                    <a:pt x="102" y="137"/>
                    <a:pt x="102" y="121"/>
                  </a:cubicBezTo>
                  <a:close/>
                  <a:moveTo>
                    <a:pt x="134" y="169"/>
                  </a:moveTo>
                  <a:lnTo>
                    <a:pt x="134" y="169"/>
                  </a:lnTo>
                  <a:cubicBezTo>
                    <a:pt x="115" y="169"/>
                    <a:pt x="107" y="158"/>
                    <a:pt x="104" y="142"/>
                  </a:cubicBezTo>
                  <a:lnTo>
                    <a:pt x="103" y="142"/>
                  </a:lnTo>
                  <a:cubicBezTo>
                    <a:pt x="96" y="162"/>
                    <a:pt x="79" y="173"/>
                    <a:pt x="55" y="173"/>
                  </a:cubicBezTo>
                  <a:cubicBezTo>
                    <a:pt x="20" y="173"/>
                    <a:pt x="0" y="154"/>
                    <a:pt x="0" y="123"/>
                  </a:cubicBezTo>
                  <a:cubicBezTo>
                    <a:pt x="0" y="91"/>
                    <a:pt x="24" y="74"/>
                    <a:pt x="71" y="74"/>
                  </a:cubicBezTo>
                  <a:lnTo>
                    <a:pt x="102" y="74"/>
                  </a:lnTo>
                  <a:lnTo>
                    <a:pt x="102" y="59"/>
                  </a:lnTo>
                  <a:cubicBezTo>
                    <a:pt x="102" y="37"/>
                    <a:pt x="90" y="25"/>
                    <a:pt x="65" y="25"/>
                  </a:cubicBezTo>
                  <a:cubicBezTo>
                    <a:pt x="46" y="25"/>
                    <a:pt x="33" y="34"/>
                    <a:pt x="25" y="48"/>
                  </a:cubicBezTo>
                  <a:lnTo>
                    <a:pt x="7" y="32"/>
                  </a:lnTo>
                  <a:cubicBezTo>
                    <a:pt x="17" y="14"/>
                    <a:pt x="36" y="0"/>
                    <a:pt x="67" y="0"/>
                  </a:cubicBezTo>
                  <a:cubicBezTo>
                    <a:pt x="108" y="0"/>
                    <a:pt x="132" y="21"/>
                    <a:pt x="132" y="57"/>
                  </a:cubicBezTo>
                  <a:lnTo>
                    <a:pt x="132" y="144"/>
                  </a:lnTo>
                  <a:lnTo>
                    <a:pt x="151" y="144"/>
                  </a:lnTo>
                  <a:lnTo>
                    <a:pt x="151" y="169"/>
                  </a:lnTo>
                  <a:lnTo>
                    <a:pt x="134" y="169"/>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723" name="Freeform 199">
              <a:extLst>
                <a:ext uri="{FF2B5EF4-FFF2-40B4-BE49-F238E27FC236}">
                  <a16:creationId xmlns:a16="http://schemas.microsoft.com/office/drawing/2014/main" id="{96BF6222-80F2-4AC9-8F7A-C142D163517D}"/>
                </a:ext>
              </a:extLst>
            </p:cNvPr>
            <p:cNvSpPr>
              <a:spLocks/>
            </p:cNvSpPr>
            <p:nvPr/>
          </p:nvSpPr>
          <p:spPr bwMode="auto">
            <a:xfrm>
              <a:off x="8016875" y="4113213"/>
              <a:ext cx="55563" cy="84138"/>
            </a:xfrm>
            <a:custGeom>
              <a:avLst/>
              <a:gdLst>
                <a:gd name="T0" fmla="*/ 123 w 152"/>
                <a:gd name="T1" fmla="*/ 0 h 230"/>
                <a:gd name="T2" fmla="*/ 123 w 152"/>
                <a:gd name="T3" fmla="*/ 0 h 230"/>
                <a:gd name="T4" fmla="*/ 152 w 152"/>
                <a:gd name="T5" fmla="*/ 0 h 230"/>
                <a:gd name="T6" fmla="*/ 80 w 152"/>
                <a:gd name="T7" fmla="*/ 202 h 230"/>
                <a:gd name="T8" fmla="*/ 39 w 152"/>
                <a:gd name="T9" fmla="*/ 230 h 230"/>
                <a:gd name="T10" fmla="*/ 23 w 152"/>
                <a:gd name="T11" fmla="*/ 230 h 230"/>
                <a:gd name="T12" fmla="*/ 23 w 152"/>
                <a:gd name="T13" fmla="*/ 205 h 230"/>
                <a:gd name="T14" fmla="*/ 50 w 152"/>
                <a:gd name="T15" fmla="*/ 205 h 230"/>
                <a:gd name="T16" fmla="*/ 61 w 152"/>
                <a:gd name="T17" fmla="*/ 173 h 230"/>
                <a:gd name="T18" fmla="*/ 0 w 152"/>
                <a:gd name="T19" fmla="*/ 0 h 230"/>
                <a:gd name="T20" fmla="*/ 29 w 152"/>
                <a:gd name="T21" fmla="*/ 0 h 230"/>
                <a:gd name="T22" fmla="*/ 66 w 152"/>
                <a:gd name="T23" fmla="*/ 106 h 230"/>
                <a:gd name="T24" fmla="*/ 75 w 152"/>
                <a:gd name="T25" fmla="*/ 137 h 230"/>
                <a:gd name="T26" fmla="*/ 77 w 152"/>
                <a:gd name="T27" fmla="*/ 137 h 230"/>
                <a:gd name="T28" fmla="*/ 86 w 152"/>
                <a:gd name="T29" fmla="*/ 106 h 230"/>
                <a:gd name="T30" fmla="*/ 123 w 152"/>
                <a:gd name="T31"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2" h="230">
                  <a:moveTo>
                    <a:pt x="123" y="0"/>
                  </a:moveTo>
                  <a:lnTo>
                    <a:pt x="123" y="0"/>
                  </a:lnTo>
                  <a:lnTo>
                    <a:pt x="152" y="0"/>
                  </a:lnTo>
                  <a:lnTo>
                    <a:pt x="80" y="202"/>
                  </a:lnTo>
                  <a:cubicBezTo>
                    <a:pt x="72" y="223"/>
                    <a:pt x="64" y="230"/>
                    <a:pt x="39" y="230"/>
                  </a:cubicBezTo>
                  <a:lnTo>
                    <a:pt x="23" y="230"/>
                  </a:lnTo>
                  <a:lnTo>
                    <a:pt x="23" y="205"/>
                  </a:lnTo>
                  <a:lnTo>
                    <a:pt x="50" y="205"/>
                  </a:lnTo>
                  <a:lnTo>
                    <a:pt x="61" y="173"/>
                  </a:lnTo>
                  <a:lnTo>
                    <a:pt x="0" y="0"/>
                  </a:lnTo>
                  <a:lnTo>
                    <a:pt x="29" y="0"/>
                  </a:lnTo>
                  <a:lnTo>
                    <a:pt x="66" y="106"/>
                  </a:lnTo>
                  <a:lnTo>
                    <a:pt x="75" y="137"/>
                  </a:lnTo>
                  <a:lnTo>
                    <a:pt x="77" y="137"/>
                  </a:lnTo>
                  <a:lnTo>
                    <a:pt x="86" y="106"/>
                  </a:lnTo>
                  <a:lnTo>
                    <a:pt x="123" y="0"/>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724" name="Freeform 200">
              <a:extLst>
                <a:ext uri="{FF2B5EF4-FFF2-40B4-BE49-F238E27FC236}">
                  <a16:creationId xmlns:a16="http://schemas.microsoft.com/office/drawing/2014/main" id="{654DE114-8348-44F4-A7DA-2BB2EB3AE81F}"/>
                </a:ext>
              </a:extLst>
            </p:cNvPr>
            <p:cNvSpPr>
              <a:spLocks noEditPoints="1"/>
            </p:cNvSpPr>
            <p:nvPr/>
          </p:nvSpPr>
          <p:spPr bwMode="auto">
            <a:xfrm>
              <a:off x="8078788" y="4111626"/>
              <a:ext cx="53975" cy="63500"/>
            </a:xfrm>
            <a:custGeom>
              <a:avLst/>
              <a:gdLst>
                <a:gd name="T0" fmla="*/ 31 w 148"/>
                <a:gd name="T1" fmla="*/ 71 h 173"/>
                <a:gd name="T2" fmla="*/ 31 w 148"/>
                <a:gd name="T3" fmla="*/ 71 h 173"/>
                <a:gd name="T4" fmla="*/ 31 w 148"/>
                <a:gd name="T5" fmla="*/ 73 h 173"/>
                <a:gd name="T6" fmla="*/ 116 w 148"/>
                <a:gd name="T7" fmla="*/ 73 h 173"/>
                <a:gd name="T8" fmla="*/ 116 w 148"/>
                <a:gd name="T9" fmla="*/ 70 h 173"/>
                <a:gd name="T10" fmla="*/ 76 w 148"/>
                <a:gd name="T11" fmla="*/ 24 h 173"/>
                <a:gd name="T12" fmla="*/ 31 w 148"/>
                <a:gd name="T13" fmla="*/ 71 h 173"/>
                <a:gd name="T14" fmla="*/ 0 w 148"/>
                <a:gd name="T15" fmla="*/ 86 h 173"/>
                <a:gd name="T16" fmla="*/ 0 w 148"/>
                <a:gd name="T17" fmla="*/ 86 h 173"/>
                <a:gd name="T18" fmla="*/ 76 w 148"/>
                <a:gd name="T19" fmla="*/ 0 h 173"/>
                <a:gd name="T20" fmla="*/ 148 w 148"/>
                <a:gd name="T21" fmla="*/ 81 h 173"/>
                <a:gd name="T22" fmla="*/ 148 w 148"/>
                <a:gd name="T23" fmla="*/ 94 h 173"/>
                <a:gd name="T24" fmla="*/ 31 w 148"/>
                <a:gd name="T25" fmla="*/ 94 h 173"/>
                <a:gd name="T26" fmla="*/ 31 w 148"/>
                <a:gd name="T27" fmla="*/ 100 h 173"/>
                <a:gd name="T28" fmla="*/ 78 w 148"/>
                <a:gd name="T29" fmla="*/ 148 h 173"/>
                <a:gd name="T30" fmla="*/ 123 w 148"/>
                <a:gd name="T31" fmla="*/ 121 h 173"/>
                <a:gd name="T32" fmla="*/ 142 w 148"/>
                <a:gd name="T33" fmla="*/ 137 h 173"/>
                <a:gd name="T34" fmla="*/ 76 w 148"/>
                <a:gd name="T35" fmla="*/ 173 h 173"/>
                <a:gd name="T36" fmla="*/ 0 w 148"/>
                <a:gd name="T37" fmla="*/ 86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8" h="173">
                  <a:moveTo>
                    <a:pt x="31" y="71"/>
                  </a:moveTo>
                  <a:lnTo>
                    <a:pt x="31" y="71"/>
                  </a:lnTo>
                  <a:lnTo>
                    <a:pt x="31" y="73"/>
                  </a:lnTo>
                  <a:lnTo>
                    <a:pt x="116" y="73"/>
                  </a:lnTo>
                  <a:lnTo>
                    <a:pt x="116" y="70"/>
                  </a:lnTo>
                  <a:cubicBezTo>
                    <a:pt x="116" y="42"/>
                    <a:pt x="100" y="24"/>
                    <a:pt x="76" y="24"/>
                  </a:cubicBezTo>
                  <a:cubicBezTo>
                    <a:pt x="50" y="24"/>
                    <a:pt x="31" y="43"/>
                    <a:pt x="31" y="71"/>
                  </a:cubicBezTo>
                  <a:close/>
                  <a:moveTo>
                    <a:pt x="0" y="86"/>
                  </a:moveTo>
                  <a:lnTo>
                    <a:pt x="0" y="86"/>
                  </a:lnTo>
                  <a:cubicBezTo>
                    <a:pt x="0" y="34"/>
                    <a:pt x="29" y="0"/>
                    <a:pt x="76" y="0"/>
                  </a:cubicBezTo>
                  <a:cubicBezTo>
                    <a:pt x="122" y="0"/>
                    <a:pt x="148" y="35"/>
                    <a:pt x="148" y="81"/>
                  </a:cubicBezTo>
                  <a:lnTo>
                    <a:pt x="148" y="94"/>
                  </a:lnTo>
                  <a:lnTo>
                    <a:pt x="31" y="94"/>
                  </a:lnTo>
                  <a:lnTo>
                    <a:pt x="31" y="100"/>
                  </a:lnTo>
                  <a:cubicBezTo>
                    <a:pt x="31" y="128"/>
                    <a:pt x="48" y="148"/>
                    <a:pt x="78" y="148"/>
                  </a:cubicBezTo>
                  <a:cubicBezTo>
                    <a:pt x="99" y="148"/>
                    <a:pt x="114" y="138"/>
                    <a:pt x="123" y="121"/>
                  </a:cubicBezTo>
                  <a:lnTo>
                    <a:pt x="142" y="137"/>
                  </a:lnTo>
                  <a:cubicBezTo>
                    <a:pt x="131" y="159"/>
                    <a:pt x="107" y="173"/>
                    <a:pt x="76" y="173"/>
                  </a:cubicBezTo>
                  <a:cubicBezTo>
                    <a:pt x="29" y="173"/>
                    <a:pt x="0" y="139"/>
                    <a:pt x="0" y="86"/>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725" name="Freeform 201">
              <a:extLst>
                <a:ext uri="{FF2B5EF4-FFF2-40B4-BE49-F238E27FC236}">
                  <a16:creationId xmlns:a16="http://schemas.microsoft.com/office/drawing/2014/main" id="{06DF7E1E-C83D-4C3D-802C-7F6D953A99BD}"/>
                </a:ext>
              </a:extLst>
            </p:cNvPr>
            <p:cNvSpPr>
              <a:spLocks/>
            </p:cNvSpPr>
            <p:nvPr/>
          </p:nvSpPr>
          <p:spPr bwMode="auto">
            <a:xfrm>
              <a:off x="8148638" y="4113213"/>
              <a:ext cx="31750" cy="60325"/>
            </a:xfrm>
            <a:custGeom>
              <a:avLst/>
              <a:gdLst>
                <a:gd name="T0" fmla="*/ 0 w 88"/>
                <a:gd name="T1" fmla="*/ 166 h 166"/>
                <a:gd name="T2" fmla="*/ 0 w 88"/>
                <a:gd name="T3" fmla="*/ 166 h 166"/>
                <a:gd name="T4" fmla="*/ 0 w 88"/>
                <a:gd name="T5" fmla="*/ 0 h 166"/>
                <a:gd name="T6" fmla="*/ 30 w 88"/>
                <a:gd name="T7" fmla="*/ 0 h 166"/>
                <a:gd name="T8" fmla="*/ 30 w 88"/>
                <a:gd name="T9" fmla="*/ 32 h 166"/>
                <a:gd name="T10" fmla="*/ 31 w 88"/>
                <a:gd name="T11" fmla="*/ 32 h 166"/>
                <a:gd name="T12" fmla="*/ 78 w 88"/>
                <a:gd name="T13" fmla="*/ 0 h 166"/>
                <a:gd name="T14" fmla="*/ 88 w 88"/>
                <a:gd name="T15" fmla="*/ 0 h 166"/>
                <a:gd name="T16" fmla="*/ 88 w 88"/>
                <a:gd name="T17" fmla="*/ 30 h 166"/>
                <a:gd name="T18" fmla="*/ 73 w 88"/>
                <a:gd name="T19" fmla="*/ 30 h 166"/>
                <a:gd name="T20" fmla="*/ 30 w 88"/>
                <a:gd name="T21" fmla="*/ 57 h 166"/>
                <a:gd name="T22" fmla="*/ 30 w 88"/>
                <a:gd name="T23" fmla="*/ 166 h 166"/>
                <a:gd name="T24" fmla="*/ 0 w 88"/>
                <a:gd name="T25" fmla="*/ 166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 h="166">
                  <a:moveTo>
                    <a:pt x="0" y="166"/>
                  </a:moveTo>
                  <a:lnTo>
                    <a:pt x="0" y="166"/>
                  </a:lnTo>
                  <a:lnTo>
                    <a:pt x="0" y="0"/>
                  </a:lnTo>
                  <a:lnTo>
                    <a:pt x="30" y="0"/>
                  </a:lnTo>
                  <a:lnTo>
                    <a:pt x="30" y="32"/>
                  </a:lnTo>
                  <a:lnTo>
                    <a:pt x="31" y="32"/>
                  </a:lnTo>
                  <a:cubicBezTo>
                    <a:pt x="37" y="16"/>
                    <a:pt x="51" y="0"/>
                    <a:pt x="78" y="0"/>
                  </a:cubicBezTo>
                  <a:lnTo>
                    <a:pt x="88" y="0"/>
                  </a:lnTo>
                  <a:lnTo>
                    <a:pt x="88" y="30"/>
                  </a:lnTo>
                  <a:lnTo>
                    <a:pt x="73" y="30"/>
                  </a:lnTo>
                  <a:cubicBezTo>
                    <a:pt x="46" y="30"/>
                    <a:pt x="30" y="41"/>
                    <a:pt x="30" y="57"/>
                  </a:cubicBezTo>
                  <a:lnTo>
                    <a:pt x="30" y="166"/>
                  </a:lnTo>
                  <a:lnTo>
                    <a:pt x="0" y="166"/>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726" name="Freeform 202">
              <a:extLst>
                <a:ext uri="{FF2B5EF4-FFF2-40B4-BE49-F238E27FC236}">
                  <a16:creationId xmlns:a16="http://schemas.microsoft.com/office/drawing/2014/main" id="{8A301456-EDD3-4719-9880-5F1B4F93F404}"/>
                </a:ext>
              </a:extLst>
            </p:cNvPr>
            <p:cNvSpPr>
              <a:spLocks noEditPoints="1"/>
            </p:cNvSpPr>
            <p:nvPr/>
          </p:nvSpPr>
          <p:spPr bwMode="auto">
            <a:xfrm>
              <a:off x="7269163" y="4471988"/>
              <a:ext cx="69850" cy="85725"/>
            </a:xfrm>
            <a:custGeom>
              <a:avLst/>
              <a:gdLst>
                <a:gd name="T0" fmla="*/ 157 w 190"/>
                <a:gd name="T1" fmla="*/ 134 h 231"/>
                <a:gd name="T2" fmla="*/ 157 w 190"/>
                <a:gd name="T3" fmla="*/ 134 h 231"/>
                <a:gd name="T4" fmla="*/ 157 w 190"/>
                <a:gd name="T5" fmla="*/ 97 h 231"/>
                <a:gd name="T6" fmla="*/ 95 w 190"/>
                <a:gd name="T7" fmla="*/ 28 h 231"/>
                <a:gd name="T8" fmla="*/ 33 w 190"/>
                <a:gd name="T9" fmla="*/ 97 h 231"/>
                <a:gd name="T10" fmla="*/ 33 w 190"/>
                <a:gd name="T11" fmla="*/ 134 h 231"/>
                <a:gd name="T12" fmla="*/ 95 w 190"/>
                <a:gd name="T13" fmla="*/ 203 h 231"/>
                <a:gd name="T14" fmla="*/ 157 w 190"/>
                <a:gd name="T15" fmla="*/ 134 h 231"/>
                <a:gd name="T16" fmla="*/ 0 w 190"/>
                <a:gd name="T17" fmla="*/ 116 h 231"/>
                <a:gd name="T18" fmla="*/ 0 w 190"/>
                <a:gd name="T19" fmla="*/ 116 h 231"/>
                <a:gd name="T20" fmla="*/ 95 w 190"/>
                <a:gd name="T21" fmla="*/ 0 h 231"/>
                <a:gd name="T22" fmla="*/ 190 w 190"/>
                <a:gd name="T23" fmla="*/ 116 h 231"/>
                <a:gd name="T24" fmla="*/ 95 w 190"/>
                <a:gd name="T25" fmla="*/ 231 h 231"/>
                <a:gd name="T26" fmla="*/ 0 w 190"/>
                <a:gd name="T27" fmla="*/ 116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0" h="231">
                  <a:moveTo>
                    <a:pt x="157" y="134"/>
                  </a:moveTo>
                  <a:lnTo>
                    <a:pt x="157" y="134"/>
                  </a:lnTo>
                  <a:lnTo>
                    <a:pt x="157" y="97"/>
                  </a:lnTo>
                  <a:cubicBezTo>
                    <a:pt x="157" y="55"/>
                    <a:pt x="132" y="28"/>
                    <a:pt x="95" y="28"/>
                  </a:cubicBezTo>
                  <a:cubicBezTo>
                    <a:pt x="58" y="28"/>
                    <a:pt x="33" y="55"/>
                    <a:pt x="33" y="97"/>
                  </a:cubicBezTo>
                  <a:lnTo>
                    <a:pt x="33" y="134"/>
                  </a:lnTo>
                  <a:cubicBezTo>
                    <a:pt x="33" y="176"/>
                    <a:pt x="58" y="203"/>
                    <a:pt x="95" y="203"/>
                  </a:cubicBezTo>
                  <a:cubicBezTo>
                    <a:pt x="132" y="203"/>
                    <a:pt x="157" y="176"/>
                    <a:pt x="157" y="134"/>
                  </a:cubicBezTo>
                  <a:close/>
                  <a:moveTo>
                    <a:pt x="0" y="116"/>
                  </a:moveTo>
                  <a:lnTo>
                    <a:pt x="0" y="116"/>
                  </a:lnTo>
                  <a:cubicBezTo>
                    <a:pt x="0" y="40"/>
                    <a:pt x="37" y="0"/>
                    <a:pt x="95" y="0"/>
                  </a:cubicBezTo>
                  <a:cubicBezTo>
                    <a:pt x="153" y="0"/>
                    <a:pt x="190" y="40"/>
                    <a:pt x="190" y="116"/>
                  </a:cubicBezTo>
                  <a:cubicBezTo>
                    <a:pt x="190" y="191"/>
                    <a:pt x="153" y="231"/>
                    <a:pt x="95" y="231"/>
                  </a:cubicBezTo>
                  <a:cubicBezTo>
                    <a:pt x="37" y="231"/>
                    <a:pt x="0" y="191"/>
                    <a:pt x="0" y="116"/>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727" name="Freeform 203">
              <a:extLst>
                <a:ext uri="{FF2B5EF4-FFF2-40B4-BE49-F238E27FC236}">
                  <a16:creationId xmlns:a16="http://schemas.microsoft.com/office/drawing/2014/main" id="{8918D700-1D60-4B49-A429-A03C2339A23E}"/>
                </a:ext>
              </a:extLst>
            </p:cNvPr>
            <p:cNvSpPr>
              <a:spLocks noEditPoints="1"/>
            </p:cNvSpPr>
            <p:nvPr/>
          </p:nvSpPr>
          <p:spPr bwMode="auto">
            <a:xfrm>
              <a:off x="7354888" y="4494213"/>
              <a:ext cx="52388" cy="85725"/>
            </a:xfrm>
            <a:custGeom>
              <a:avLst/>
              <a:gdLst>
                <a:gd name="T0" fmla="*/ 114 w 146"/>
                <a:gd name="T1" fmla="*/ 100 h 233"/>
                <a:gd name="T2" fmla="*/ 114 w 146"/>
                <a:gd name="T3" fmla="*/ 100 h 233"/>
                <a:gd name="T4" fmla="*/ 114 w 146"/>
                <a:gd name="T5" fmla="*/ 72 h 233"/>
                <a:gd name="T6" fmla="*/ 71 w 146"/>
                <a:gd name="T7" fmla="*/ 26 h 233"/>
                <a:gd name="T8" fmla="*/ 30 w 146"/>
                <a:gd name="T9" fmla="*/ 56 h 233"/>
                <a:gd name="T10" fmla="*/ 30 w 146"/>
                <a:gd name="T11" fmla="*/ 117 h 233"/>
                <a:gd name="T12" fmla="*/ 71 w 146"/>
                <a:gd name="T13" fmla="*/ 147 h 233"/>
                <a:gd name="T14" fmla="*/ 114 w 146"/>
                <a:gd name="T15" fmla="*/ 100 h 233"/>
                <a:gd name="T16" fmla="*/ 0 w 146"/>
                <a:gd name="T17" fmla="*/ 3 h 233"/>
                <a:gd name="T18" fmla="*/ 0 w 146"/>
                <a:gd name="T19" fmla="*/ 3 h 233"/>
                <a:gd name="T20" fmla="*/ 30 w 146"/>
                <a:gd name="T21" fmla="*/ 3 h 233"/>
                <a:gd name="T22" fmla="*/ 30 w 146"/>
                <a:gd name="T23" fmla="*/ 31 h 233"/>
                <a:gd name="T24" fmla="*/ 31 w 146"/>
                <a:gd name="T25" fmla="*/ 31 h 233"/>
                <a:gd name="T26" fmla="*/ 79 w 146"/>
                <a:gd name="T27" fmla="*/ 0 h 233"/>
                <a:gd name="T28" fmla="*/ 146 w 146"/>
                <a:gd name="T29" fmla="*/ 86 h 233"/>
                <a:gd name="T30" fmla="*/ 79 w 146"/>
                <a:gd name="T31" fmla="*/ 173 h 233"/>
                <a:gd name="T32" fmla="*/ 31 w 146"/>
                <a:gd name="T33" fmla="*/ 142 h 233"/>
                <a:gd name="T34" fmla="*/ 30 w 146"/>
                <a:gd name="T35" fmla="*/ 142 h 233"/>
                <a:gd name="T36" fmla="*/ 30 w 146"/>
                <a:gd name="T37" fmla="*/ 233 h 233"/>
                <a:gd name="T38" fmla="*/ 0 w 146"/>
                <a:gd name="T39" fmla="*/ 233 h 233"/>
                <a:gd name="T40" fmla="*/ 0 w 146"/>
                <a:gd name="T41" fmla="*/ 3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6" h="233">
                  <a:moveTo>
                    <a:pt x="114" y="100"/>
                  </a:moveTo>
                  <a:lnTo>
                    <a:pt x="114" y="100"/>
                  </a:lnTo>
                  <a:lnTo>
                    <a:pt x="114" y="72"/>
                  </a:lnTo>
                  <a:cubicBezTo>
                    <a:pt x="114" y="44"/>
                    <a:pt x="97" y="26"/>
                    <a:pt x="71" y="26"/>
                  </a:cubicBezTo>
                  <a:cubicBezTo>
                    <a:pt x="48" y="26"/>
                    <a:pt x="30" y="38"/>
                    <a:pt x="30" y="56"/>
                  </a:cubicBezTo>
                  <a:lnTo>
                    <a:pt x="30" y="117"/>
                  </a:lnTo>
                  <a:cubicBezTo>
                    <a:pt x="30" y="134"/>
                    <a:pt x="48" y="147"/>
                    <a:pt x="71" y="147"/>
                  </a:cubicBezTo>
                  <a:cubicBezTo>
                    <a:pt x="97" y="147"/>
                    <a:pt x="114" y="128"/>
                    <a:pt x="114" y="100"/>
                  </a:cubicBezTo>
                  <a:close/>
                  <a:moveTo>
                    <a:pt x="0" y="3"/>
                  </a:moveTo>
                  <a:lnTo>
                    <a:pt x="0" y="3"/>
                  </a:lnTo>
                  <a:lnTo>
                    <a:pt x="30" y="3"/>
                  </a:lnTo>
                  <a:lnTo>
                    <a:pt x="30" y="31"/>
                  </a:lnTo>
                  <a:lnTo>
                    <a:pt x="31" y="31"/>
                  </a:lnTo>
                  <a:cubicBezTo>
                    <a:pt x="39" y="10"/>
                    <a:pt x="56" y="0"/>
                    <a:pt x="79" y="0"/>
                  </a:cubicBezTo>
                  <a:cubicBezTo>
                    <a:pt x="121" y="0"/>
                    <a:pt x="146" y="33"/>
                    <a:pt x="146" y="86"/>
                  </a:cubicBezTo>
                  <a:cubicBezTo>
                    <a:pt x="146" y="140"/>
                    <a:pt x="121" y="173"/>
                    <a:pt x="79" y="173"/>
                  </a:cubicBezTo>
                  <a:cubicBezTo>
                    <a:pt x="56" y="173"/>
                    <a:pt x="39" y="162"/>
                    <a:pt x="31" y="142"/>
                  </a:cubicBezTo>
                  <a:lnTo>
                    <a:pt x="30" y="142"/>
                  </a:lnTo>
                  <a:lnTo>
                    <a:pt x="30" y="233"/>
                  </a:lnTo>
                  <a:lnTo>
                    <a:pt x="0" y="233"/>
                  </a:lnTo>
                  <a:lnTo>
                    <a:pt x="0" y="3"/>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728" name="Freeform 204">
              <a:extLst>
                <a:ext uri="{FF2B5EF4-FFF2-40B4-BE49-F238E27FC236}">
                  <a16:creationId xmlns:a16="http://schemas.microsoft.com/office/drawing/2014/main" id="{027A6582-C6A5-495E-8349-0B6D0CFDD96E}"/>
                </a:ext>
              </a:extLst>
            </p:cNvPr>
            <p:cNvSpPr>
              <a:spLocks noEditPoints="1"/>
            </p:cNvSpPr>
            <p:nvPr/>
          </p:nvSpPr>
          <p:spPr bwMode="auto">
            <a:xfrm>
              <a:off x="7418388" y="4494213"/>
              <a:ext cx="53975" cy="63500"/>
            </a:xfrm>
            <a:custGeom>
              <a:avLst/>
              <a:gdLst>
                <a:gd name="T0" fmla="*/ 31 w 148"/>
                <a:gd name="T1" fmla="*/ 71 h 173"/>
                <a:gd name="T2" fmla="*/ 31 w 148"/>
                <a:gd name="T3" fmla="*/ 71 h 173"/>
                <a:gd name="T4" fmla="*/ 31 w 148"/>
                <a:gd name="T5" fmla="*/ 73 h 173"/>
                <a:gd name="T6" fmla="*/ 116 w 148"/>
                <a:gd name="T7" fmla="*/ 73 h 173"/>
                <a:gd name="T8" fmla="*/ 116 w 148"/>
                <a:gd name="T9" fmla="*/ 70 h 173"/>
                <a:gd name="T10" fmla="*/ 75 w 148"/>
                <a:gd name="T11" fmla="*/ 24 h 173"/>
                <a:gd name="T12" fmla="*/ 31 w 148"/>
                <a:gd name="T13" fmla="*/ 71 h 173"/>
                <a:gd name="T14" fmla="*/ 0 w 148"/>
                <a:gd name="T15" fmla="*/ 86 h 173"/>
                <a:gd name="T16" fmla="*/ 0 w 148"/>
                <a:gd name="T17" fmla="*/ 86 h 173"/>
                <a:gd name="T18" fmla="*/ 75 w 148"/>
                <a:gd name="T19" fmla="*/ 0 h 173"/>
                <a:gd name="T20" fmla="*/ 148 w 148"/>
                <a:gd name="T21" fmla="*/ 81 h 173"/>
                <a:gd name="T22" fmla="*/ 148 w 148"/>
                <a:gd name="T23" fmla="*/ 94 h 173"/>
                <a:gd name="T24" fmla="*/ 31 w 148"/>
                <a:gd name="T25" fmla="*/ 94 h 173"/>
                <a:gd name="T26" fmla="*/ 31 w 148"/>
                <a:gd name="T27" fmla="*/ 100 h 173"/>
                <a:gd name="T28" fmla="*/ 78 w 148"/>
                <a:gd name="T29" fmla="*/ 148 h 173"/>
                <a:gd name="T30" fmla="*/ 122 w 148"/>
                <a:gd name="T31" fmla="*/ 121 h 173"/>
                <a:gd name="T32" fmla="*/ 142 w 148"/>
                <a:gd name="T33" fmla="*/ 137 h 173"/>
                <a:gd name="T34" fmla="*/ 75 w 148"/>
                <a:gd name="T35" fmla="*/ 173 h 173"/>
                <a:gd name="T36" fmla="*/ 0 w 148"/>
                <a:gd name="T37" fmla="*/ 86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8" h="173">
                  <a:moveTo>
                    <a:pt x="31" y="71"/>
                  </a:moveTo>
                  <a:lnTo>
                    <a:pt x="31" y="71"/>
                  </a:lnTo>
                  <a:lnTo>
                    <a:pt x="31" y="73"/>
                  </a:lnTo>
                  <a:lnTo>
                    <a:pt x="116" y="73"/>
                  </a:lnTo>
                  <a:lnTo>
                    <a:pt x="116" y="70"/>
                  </a:lnTo>
                  <a:cubicBezTo>
                    <a:pt x="116" y="42"/>
                    <a:pt x="100" y="24"/>
                    <a:pt x="75" y="24"/>
                  </a:cubicBezTo>
                  <a:cubicBezTo>
                    <a:pt x="49" y="24"/>
                    <a:pt x="31" y="43"/>
                    <a:pt x="31" y="71"/>
                  </a:cubicBezTo>
                  <a:close/>
                  <a:moveTo>
                    <a:pt x="0" y="86"/>
                  </a:moveTo>
                  <a:lnTo>
                    <a:pt x="0" y="86"/>
                  </a:lnTo>
                  <a:cubicBezTo>
                    <a:pt x="0" y="34"/>
                    <a:pt x="29" y="0"/>
                    <a:pt x="75" y="0"/>
                  </a:cubicBezTo>
                  <a:cubicBezTo>
                    <a:pt x="121" y="0"/>
                    <a:pt x="148" y="35"/>
                    <a:pt x="148" y="81"/>
                  </a:cubicBezTo>
                  <a:lnTo>
                    <a:pt x="148" y="94"/>
                  </a:lnTo>
                  <a:lnTo>
                    <a:pt x="31" y="94"/>
                  </a:lnTo>
                  <a:lnTo>
                    <a:pt x="31" y="100"/>
                  </a:lnTo>
                  <a:cubicBezTo>
                    <a:pt x="31" y="128"/>
                    <a:pt x="48" y="148"/>
                    <a:pt x="78" y="148"/>
                  </a:cubicBezTo>
                  <a:cubicBezTo>
                    <a:pt x="98" y="148"/>
                    <a:pt x="113" y="138"/>
                    <a:pt x="122" y="121"/>
                  </a:cubicBezTo>
                  <a:lnTo>
                    <a:pt x="142" y="137"/>
                  </a:lnTo>
                  <a:cubicBezTo>
                    <a:pt x="130" y="159"/>
                    <a:pt x="106" y="173"/>
                    <a:pt x="75" y="173"/>
                  </a:cubicBezTo>
                  <a:cubicBezTo>
                    <a:pt x="29" y="173"/>
                    <a:pt x="0" y="139"/>
                    <a:pt x="0" y="86"/>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329" name="Freeform 206">
              <a:extLst>
                <a:ext uri="{FF2B5EF4-FFF2-40B4-BE49-F238E27FC236}">
                  <a16:creationId xmlns:a16="http://schemas.microsoft.com/office/drawing/2014/main" id="{28A88714-D903-4AAA-B5B8-FB1136829B01}"/>
                </a:ext>
              </a:extLst>
            </p:cNvPr>
            <p:cNvSpPr>
              <a:spLocks/>
            </p:cNvSpPr>
            <p:nvPr/>
          </p:nvSpPr>
          <p:spPr bwMode="auto">
            <a:xfrm>
              <a:off x="7488238" y="4494213"/>
              <a:ext cx="31750" cy="61913"/>
            </a:xfrm>
            <a:custGeom>
              <a:avLst/>
              <a:gdLst>
                <a:gd name="T0" fmla="*/ 0 w 88"/>
                <a:gd name="T1" fmla="*/ 166 h 166"/>
                <a:gd name="T2" fmla="*/ 0 w 88"/>
                <a:gd name="T3" fmla="*/ 166 h 166"/>
                <a:gd name="T4" fmla="*/ 0 w 88"/>
                <a:gd name="T5" fmla="*/ 0 h 166"/>
                <a:gd name="T6" fmla="*/ 30 w 88"/>
                <a:gd name="T7" fmla="*/ 0 h 166"/>
                <a:gd name="T8" fmla="*/ 30 w 88"/>
                <a:gd name="T9" fmla="*/ 32 h 166"/>
                <a:gd name="T10" fmla="*/ 32 w 88"/>
                <a:gd name="T11" fmla="*/ 32 h 166"/>
                <a:gd name="T12" fmla="*/ 78 w 88"/>
                <a:gd name="T13" fmla="*/ 0 h 166"/>
                <a:gd name="T14" fmla="*/ 88 w 88"/>
                <a:gd name="T15" fmla="*/ 0 h 166"/>
                <a:gd name="T16" fmla="*/ 88 w 88"/>
                <a:gd name="T17" fmla="*/ 30 h 166"/>
                <a:gd name="T18" fmla="*/ 74 w 88"/>
                <a:gd name="T19" fmla="*/ 30 h 166"/>
                <a:gd name="T20" fmla="*/ 30 w 88"/>
                <a:gd name="T21" fmla="*/ 57 h 166"/>
                <a:gd name="T22" fmla="*/ 30 w 88"/>
                <a:gd name="T23" fmla="*/ 166 h 166"/>
                <a:gd name="T24" fmla="*/ 0 w 88"/>
                <a:gd name="T25" fmla="*/ 166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 h="166">
                  <a:moveTo>
                    <a:pt x="0" y="166"/>
                  </a:moveTo>
                  <a:lnTo>
                    <a:pt x="0" y="166"/>
                  </a:lnTo>
                  <a:lnTo>
                    <a:pt x="0" y="0"/>
                  </a:lnTo>
                  <a:lnTo>
                    <a:pt x="30" y="0"/>
                  </a:lnTo>
                  <a:lnTo>
                    <a:pt x="30" y="32"/>
                  </a:lnTo>
                  <a:lnTo>
                    <a:pt x="32" y="32"/>
                  </a:lnTo>
                  <a:cubicBezTo>
                    <a:pt x="37" y="16"/>
                    <a:pt x="52" y="0"/>
                    <a:pt x="78" y="0"/>
                  </a:cubicBezTo>
                  <a:lnTo>
                    <a:pt x="88" y="0"/>
                  </a:lnTo>
                  <a:lnTo>
                    <a:pt x="88" y="30"/>
                  </a:lnTo>
                  <a:lnTo>
                    <a:pt x="74" y="30"/>
                  </a:lnTo>
                  <a:cubicBezTo>
                    <a:pt x="46" y="30"/>
                    <a:pt x="30" y="41"/>
                    <a:pt x="30" y="57"/>
                  </a:cubicBezTo>
                  <a:lnTo>
                    <a:pt x="30" y="166"/>
                  </a:lnTo>
                  <a:lnTo>
                    <a:pt x="0" y="166"/>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330" name="Freeform 207">
              <a:extLst>
                <a:ext uri="{FF2B5EF4-FFF2-40B4-BE49-F238E27FC236}">
                  <a16:creationId xmlns:a16="http://schemas.microsoft.com/office/drawing/2014/main" id="{9A64F9BC-6CDC-428B-9AFC-C5713482EFCA}"/>
                </a:ext>
              </a:extLst>
            </p:cNvPr>
            <p:cNvSpPr>
              <a:spLocks noEditPoints="1"/>
            </p:cNvSpPr>
            <p:nvPr/>
          </p:nvSpPr>
          <p:spPr bwMode="auto">
            <a:xfrm>
              <a:off x="7526338" y="4494213"/>
              <a:ext cx="55563" cy="63500"/>
            </a:xfrm>
            <a:custGeom>
              <a:avLst/>
              <a:gdLst>
                <a:gd name="T0" fmla="*/ 102 w 150"/>
                <a:gd name="T1" fmla="*/ 121 h 173"/>
                <a:gd name="T2" fmla="*/ 102 w 150"/>
                <a:gd name="T3" fmla="*/ 121 h 173"/>
                <a:gd name="T4" fmla="*/ 102 w 150"/>
                <a:gd name="T5" fmla="*/ 95 h 173"/>
                <a:gd name="T6" fmla="*/ 70 w 150"/>
                <a:gd name="T7" fmla="*/ 95 h 173"/>
                <a:gd name="T8" fmla="*/ 31 w 150"/>
                <a:gd name="T9" fmla="*/ 119 h 173"/>
                <a:gd name="T10" fmla="*/ 31 w 150"/>
                <a:gd name="T11" fmla="*/ 125 h 173"/>
                <a:gd name="T12" fmla="*/ 61 w 150"/>
                <a:gd name="T13" fmla="*/ 149 h 173"/>
                <a:gd name="T14" fmla="*/ 102 w 150"/>
                <a:gd name="T15" fmla="*/ 121 h 173"/>
                <a:gd name="T16" fmla="*/ 133 w 150"/>
                <a:gd name="T17" fmla="*/ 169 h 173"/>
                <a:gd name="T18" fmla="*/ 133 w 150"/>
                <a:gd name="T19" fmla="*/ 169 h 173"/>
                <a:gd name="T20" fmla="*/ 104 w 150"/>
                <a:gd name="T21" fmla="*/ 142 h 173"/>
                <a:gd name="T22" fmla="*/ 102 w 150"/>
                <a:gd name="T23" fmla="*/ 142 h 173"/>
                <a:gd name="T24" fmla="*/ 54 w 150"/>
                <a:gd name="T25" fmla="*/ 173 h 173"/>
                <a:gd name="T26" fmla="*/ 0 w 150"/>
                <a:gd name="T27" fmla="*/ 123 h 173"/>
                <a:gd name="T28" fmla="*/ 70 w 150"/>
                <a:gd name="T29" fmla="*/ 74 h 173"/>
                <a:gd name="T30" fmla="*/ 102 w 150"/>
                <a:gd name="T31" fmla="*/ 74 h 173"/>
                <a:gd name="T32" fmla="*/ 102 w 150"/>
                <a:gd name="T33" fmla="*/ 59 h 173"/>
                <a:gd name="T34" fmla="*/ 65 w 150"/>
                <a:gd name="T35" fmla="*/ 25 h 173"/>
                <a:gd name="T36" fmla="*/ 24 w 150"/>
                <a:gd name="T37" fmla="*/ 48 h 173"/>
                <a:gd name="T38" fmla="*/ 6 w 150"/>
                <a:gd name="T39" fmla="*/ 32 h 173"/>
                <a:gd name="T40" fmla="*/ 66 w 150"/>
                <a:gd name="T41" fmla="*/ 0 h 173"/>
                <a:gd name="T42" fmla="*/ 131 w 150"/>
                <a:gd name="T43" fmla="*/ 57 h 173"/>
                <a:gd name="T44" fmla="*/ 131 w 150"/>
                <a:gd name="T45" fmla="*/ 144 h 173"/>
                <a:gd name="T46" fmla="*/ 150 w 150"/>
                <a:gd name="T47" fmla="*/ 144 h 173"/>
                <a:gd name="T48" fmla="*/ 150 w 150"/>
                <a:gd name="T49" fmla="*/ 169 h 173"/>
                <a:gd name="T50" fmla="*/ 133 w 150"/>
                <a:gd name="T51" fmla="*/ 169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0" h="173">
                  <a:moveTo>
                    <a:pt x="102" y="121"/>
                  </a:moveTo>
                  <a:lnTo>
                    <a:pt x="102" y="121"/>
                  </a:lnTo>
                  <a:lnTo>
                    <a:pt x="102" y="95"/>
                  </a:lnTo>
                  <a:lnTo>
                    <a:pt x="70" y="95"/>
                  </a:lnTo>
                  <a:cubicBezTo>
                    <a:pt x="43" y="95"/>
                    <a:pt x="31" y="103"/>
                    <a:pt x="31" y="119"/>
                  </a:cubicBezTo>
                  <a:lnTo>
                    <a:pt x="31" y="125"/>
                  </a:lnTo>
                  <a:cubicBezTo>
                    <a:pt x="31" y="140"/>
                    <a:pt x="42" y="149"/>
                    <a:pt x="61" y="149"/>
                  </a:cubicBezTo>
                  <a:cubicBezTo>
                    <a:pt x="84" y="149"/>
                    <a:pt x="102" y="137"/>
                    <a:pt x="102" y="121"/>
                  </a:cubicBezTo>
                  <a:close/>
                  <a:moveTo>
                    <a:pt x="133" y="169"/>
                  </a:moveTo>
                  <a:lnTo>
                    <a:pt x="133" y="169"/>
                  </a:lnTo>
                  <a:cubicBezTo>
                    <a:pt x="115" y="169"/>
                    <a:pt x="106" y="158"/>
                    <a:pt x="104" y="142"/>
                  </a:cubicBezTo>
                  <a:lnTo>
                    <a:pt x="102" y="142"/>
                  </a:lnTo>
                  <a:cubicBezTo>
                    <a:pt x="96" y="162"/>
                    <a:pt x="78" y="173"/>
                    <a:pt x="54" y="173"/>
                  </a:cubicBezTo>
                  <a:cubicBezTo>
                    <a:pt x="20" y="173"/>
                    <a:pt x="0" y="154"/>
                    <a:pt x="0" y="123"/>
                  </a:cubicBezTo>
                  <a:cubicBezTo>
                    <a:pt x="0" y="91"/>
                    <a:pt x="23" y="74"/>
                    <a:pt x="70" y="74"/>
                  </a:cubicBezTo>
                  <a:lnTo>
                    <a:pt x="102" y="74"/>
                  </a:lnTo>
                  <a:lnTo>
                    <a:pt x="102" y="59"/>
                  </a:lnTo>
                  <a:cubicBezTo>
                    <a:pt x="102" y="37"/>
                    <a:pt x="90" y="25"/>
                    <a:pt x="65" y="25"/>
                  </a:cubicBezTo>
                  <a:cubicBezTo>
                    <a:pt x="45" y="25"/>
                    <a:pt x="33" y="34"/>
                    <a:pt x="24" y="48"/>
                  </a:cubicBezTo>
                  <a:lnTo>
                    <a:pt x="6" y="32"/>
                  </a:lnTo>
                  <a:cubicBezTo>
                    <a:pt x="16" y="14"/>
                    <a:pt x="36" y="0"/>
                    <a:pt x="66" y="0"/>
                  </a:cubicBezTo>
                  <a:cubicBezTo>
                    <a:pt x="108" y="0"/>
                    <a:pt x="131" y="21"/>
                    <a:pt x="131" y="57"/>
                  </a:cubicBezTo>
                  <a:lnTo>
                    <a:pt x="131" y="144"/>
                  </a:lnTo>
                  <a:lnTo>
                    <a:pt x="150" y="144"/>
                  </a:lnTo>
                  <a:lnTo>
                    <a:pt x="150" y="169"/>
                  </a:lnTo>
                  <a:lnTo>
                    <a:pt x="133" y="169"/>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331" name="Freeform 208">
              <a:extLst>
                <a:ext uri="{FF2B5EF4-FFF2-40B4-BE49-F238E27FC236}">
                  <a16:creationId xmlns:a16="http://schemas.microsoft.com/office/drawing/2014/main" id="{E62A022B-A9E5-41D6-9E02-068F7827133D}"/>
                </a:ext>
              </a:extLst>
            </p:cNvPr>
            <p:cNvSpPr>
              <a:spLocks/>
            </p:cNvSpPr>
            <p:nvPr/>
          </p:nvSpPr>
          <p:spPr bwMode="auto">
            <a:xfrm>
              <a:off x="7588250" y="4478338"/>
              <a:ext cx="33338" cy="77788"/>
            </a:xfrm>
            <a:custGeom>
              <a:avLst/>
              <a:gdLst>
                <a:gd name="T0" fmla="*/ 58 w 92"/>
                <a:gd name="T1" fmla="*/ 211 h 211"/>
                <a:gd name="T2" fmla="*/ 58 w 92"/>
                <a:gd name="T3" fmla="*/ 211 h 211"/>
                <a:gd name="T4" fmla="*/ 26 w 92"/>
                <a:gd name="T5" fmla="*/ 180 h 211"/>
                <a:gd name="T6" fmla="*/ 26 w 92"/>
                <a:gd name="T7" fmla="*/ 71 h 211"/>
                <a:gd name="T8" fmla="*/ 0 w 92"/>
                <a:gd name="T9" fmla="*/ 71 h 211"/>
                <a:gd name="T10" fmla="*/ 0 w 92"/>
                <a:gd name="T11" fmla="*/ 45 h 211"/>
                <a:gd name="T12" fmla="*/ 15 w 92"/>
                <a:gd name="T13" fmla="*/ 45 h 211"/>
                <a:gd name="T14" fmla="*/ 29 w 92"/>
                <a:gd name="T15" fmla="*/ 30 h 211"/>
                <a:gd name="T16" fmla="*/ 29 w 92"/>
                <a:gd name="T17" fmla="*/ 0 h 211"/>
                <a:gd name="T18" fmla="*/ 56 w 92"/>
                <a:gd name="T19" fmla="*/ 0 h 211"/>
                <a:gd name="T20" fmla="*/ 56 w 92"/>
                <a:gd name="T21" fmla="*/ 45 h 211"/>
                <a:gd name="T22" fmla="*/ 92 w 92"/>
                <a:gd name="T23" fmla="*/ 45 h 211"/>
                <a:gd name="T24" fmla="*/ 92 w 92"/>
                <a:gd name="T25" fmla="*/ 71 h 211"/>
                <a:gd name="T26" fmla="*/ 56 w 92"/>
                <a:gd name="T27" fmla="*/ 71 h 211"/>
                <a:gd name="T28" fmla="*/ 56 w 92"/>
                <a:gd name="T29" fmla="*/ 186 h 211"/>
                <a:gd name="T30" fmla="*/ 89 w 92"/>
                <a:gd name="T31" fmla="*/ 186 h 211"/>
                <a:gd name="T32" fmla="*/ 89 w 92"/>
                <a:gd name="T33" fmla="*/ 211 h 211"/>
                <a:gd name="T34" fmla="*/ 58 w 92"/>
                <a:gd name="T35" fmla="*/ 21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2" h="211">
                  <a:moveTo>
                    <a:pt x="58" y="211"/>
                  </a:moveTo>
                  <a:lnTo>
                    <a:pt x="58" y="211"/>
                  </a:lnTo>
                  <a:cubicBezTo>
                    <a:pt x="37" y="211"/>
                    <a:pt x="26" y="199"/>
                    <a:pt x="26" y="180"/>
                  </a:cubicBezTo>
                  <a:lnTo>
                    <a:pt x="26" y="71"/>
                  </a:lnTo>
                  <a:lnTo>
                    <a:pt x="0" y="71"/>
                  </a:lnTo>
                  <a:lnTo>
                    <a:pt x="0" y="45"/>
                  </a:lnTo>
                  <a:lnTo>
                    <a:pt x="15" y="45"/>
                  </a:lnTo>
                  <a:cubicBezTo>
                    <a:pt x="26" y="45"/>
                    <a:pt x="29" y="41"/>
                    <a:pt x="29" y="30"/>
                  </a:cubicBezTo>
                  <a:lnTo>
                    <a:pt x="29" y="0"/>
                  </a:lnTo>
                  <a:lnTo>
                    <a:pt x="56" y="0"/>
                  </a:lnTo>
                  <a:lnTo>
                    <a:pt x="56" y="45"/>
                  </a:lnTo>
                  <a:lnTo>
                    <a:pt x="92" y="45"/>
                  </a:lnTo>
                  <a:lnTo>
                    <a:pt x="92" y="71"/>
                  </a:lnTo>
                  <a:lnTo>
                    <a:pt x="56" y="71"/>
                  </a:lnTo>
                  <a:lnTo>
                    <a:pt x="56" y="186"/>
                  </a:lnTo>
                  <a:lnTo>
                    <a:pt x="89" y="186"/>
                  </a:lnTo>
                  <a:lnTo>
                    <a:pt x="89" y="211"/>
                  </a:lnTo>
                  <a:lnTo>
                    <a:pt x="58" y="211"/>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332" name="Freeform 209">
              <a:extLst>
                <a:ext uri="{FF2B5EF4-FFF2-40B4-BE49-F238E27FC236}">
                  <a16:creationId xmlns:a16="http://schemas.microsoft.com/office/drawing/2014/main" id="{FACD3978-EEFF-4BE2-9384-DD990196B99A}"/>
                </a:ext>
              </a:extLst>
            </p:cNvPr>
            <p:cNvSpPr>
              <a:spLocks noEditPoints="1"/>
            </p:cNvSpPr>
            <p:nvPr/>
          </p:nvSpPr>
          <p:spPr bwMode="auto">
            <a:xfrm>
              <a:off x="7635875" y="4468813"/>
              <a:ext cx="12700" cy="87313"/>
            </a:xfrm>
            <a:custGeom>
              <a:avLst/>
              <a:gdLst>
                <a:gd name="T0" fmla="*/ 3 w 36"/>
                <a:gd name="T1" fmla="*/ 71 h 237"/>
                <a:gd name="T2" fmla="*/ 3 w 36"/>
                <a:gd name="T3" fmla="*/ 71 h 237"/>
                <a:gd name="T4" fmla="*/ 33 w 36"/>
                <a:gd name="T5" fmla="*/ 71 h 237"/>
                <a:gd name="T6" fmla="*/ 33 w 36"/>
                <a:gd name="T7" fmla="*/ 237 h 237"/>
                <a:gd name="T8" fmla="*/ 3 w 36"/>
                <a:gd name="T9" fmla="*/ 237 h 237"/>
                <a:gd name="T10" fmla="*/ 3 w 36"/>
                <a:gd name="T11" fmla="*/ 71 h 237"/>
                <a:gd name="T12" fmla="*/ 0 w 36"/>
                <a:gd name="T13" fmla="*/ 21 h 237"/>
                <a:gd name="T14" fmla="*/ 0 w 36"/>
                <a:gd name="T15" fmla="*/ 21 h 237"/>
                <a:gd name="T16" fmla="*/ 0 w 36"/>
                <a:gd name="T17" fmla="*/ 16 h 237"/>
                <a:gd name="T18" fmla="*/ 18 w 36"/>
                <a:gd name="T19" fmla="*/ 0 h 237"/>
                <a:gd name="T20" fmla="*/ 36 w 36"/>
                <a:gd name="T21" fmla="*/ 16 h 237"/>
                <a:gd name="T22" fmla="*/ 36 w 36"/>
                <a:gd name="T23" fmla="*/ 21 h 237"/>
                <a:gd name="T24" fmla="*/ 18 w 36"/>
                <a:gd name="T25" fmla="*/ 37 h 237"/>
                <a:gd name="T26" fmla="*/ 0 w 36"/>
                <a:gd name="T27" fmla="*/ 21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237">
                  <a:moveTo>
                    <a:pt x="3" y="71"/>
                  </a:moveTo>
                  <a:lnTo>
                    <a:pt x="3" y="71"/>
                  </a:lnTo>
                  <a:lnTo>
                    <a:pt x="33" y="71"/>
                  </a:lnTo>
                  <a:lnTo>
                    <a:pt x="33" y="237"/>
                  </a:lnTo>
                  <a:lnTo>
                    <a:pt x="3" y="237"/>
                  </a:lnTo>
                  <a:lnTo>
                    <a:pt x="3" y="71"/>
                  </a:lnTo>
                  <a:close/>
                  <a:moveTo>
                    <a:pt x="0" y="21"/>
                  </a:moveTo>
                  <a:lnTo>
                    <a:pt x="0" y="21"/>
                  </a:lnTo>
                  <a:lnTo>
                    <a:pt x="0" y="16"/>
                  </a:lnTo>
                  <a:cubicBezTo>
                    <a:pt x="0" y="6"/>
                    <a:pt x="6" y="0"/>
                    <a:pt x="18" y="0"/>
                  </a:cubicBezTo>
                  <a:cubicBezTo>
                    <a:pt x="31" y="0"/>
                    <a:pt x="36" y="6"/>
                    <a:pt x="36" y="16"/>
                  </a:cubicBezTo>
                  <a:lnTo>
                    <a:pt x="36" y="21"/>
                  </a:lnTo>
                  <a:cubicBezTo>
                    <a:pt x="36" y="30"/>
                    <a:pt x="31" y="37"/>
                    <a:pt x="18" y="37"/>
                  </a:cubicBezTo>
                  <a:cubicBezTo>
                    <a:pt x="6" y="37"/>
                    <a:pt x="0" y="30"/>
                    <a:pt x="0" y="21"/>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333" name="Freeform 210">
              <a:extLst>
                <a:ext uri="{FF2B5EF4-FFF2-40B4-BE49-F238E27FC236}">
                  <a16:creationId xmlns:a16="http://schemas.microsoft.com/office/drawing/2014/main" id="{2A671639-E98C-4B82-BD79-DF9C2B275581}"/>
                </a:ext>
              </a:extLst>
            </p:cNvPr>
            <p:cNvSpPr>
              <a:spLocks/>
            </p:cNvSpPr>
            <p:nvPr/>
          </p:nvSpPr>
          <p:spPr bwMode="auto">
            <a:xfrm>
              <a:off x="7666038" y="4494213"/>
              <a:ext cx="49213" cy="61913"/>
            </a:xfrm>
            <a:custGeom>
              <a:avLst/>
              <a:gdLst>
                <a:gd name="T0" fmla="*/ 0 w 132"/>
                <a:gd name="T1" fmla="*/ 169 h 169"/>
                <a:gd name="T2" fmla="*/ 0 w 132"/>
                <a:gd name="T3" fmla="*/ 169 h 169"/>
                <a:gd name="T4" fmla="*/ 0 w 132"/>
                <a:gd name="T5" fmla="*/ 3 h 169"/>
                <a:gd name="T6" fmla="*/ 29 w 132"/>
                <a:gd name="T7" fmla="*/ 3 h 169"/>
                <a:gd name="T8" fmla="*/ 29 w 132"/>
                <a:gd name="T9" fmla="*/ 31 h 169"/>
                <a:gd name="T10" fmla="*/ 31 w 132"/>
                <a:gd name="T11" fmla="*/ 31 h 169"/>
                <a:gd name="T12" fmla="*/ 78 w 132"/>
                <a:gd name="T13" fmla="*/ 0 h 169"/>
                <a:gd name="T14" fmla="*/ 132 w 132"/>
                <a:gd name="T15" fmla="*/ 63 h 169"/>
                <a:gd name="T16" fmla="*/ 132 w 132"/>
                <a:gd name="T17" fmla="*/ 169 h 169"/>
                <a:gd name="T18" fmla="*/ 103 w 132"/>
                <a:gd name="T19" fmla="*/ 169 h 169"/>
                <a:gd name="T20" fmla="*/ 103 w 132"/>
                <a:gd name="T21" fmla="*/ 68 h 169"/>
                <a:gd name="T22" fmla="*/ 68 w 132"/>
                <a:gd name="T23" fmla="*/ 26 h 169"/>
                <a:gd name="T24" fmla="*/ 29 w 132"/>
                <a:gd name="T25" fmla="*/ 56 h 169"/>
                <a:gd name="T26" fmla="*/ 29 w 132"/>
                <a:gd name="T27" fmla="*/ 169 h 169"/>
                <a:gd name="T28" fmla="*/ 0 w 132"/>
                <a:gd name="T29" fmla="*/ 169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2" h="169">
                  <a:moveTo>
                    <a:pt x="0" y="169"/>
                  </a:moveTo>
                  <a:lnTo>
                    <a:pt x="0" y="169"/>
                  </a:lnTo>
                  <a:lnTo>
                    <a:pt x="0" y="3"/>
                  </a:lnTo>
                  <a:lnTo>
                    <a:pt x="29" y="3"/>
                  </a:lnTo>
                  <a:lnTo>
                    <a:pt x="29" y="31"/>
                  </a:lnTo>
                  <a:lnTo>
                    <a:pt x="31" y="31"/>
                  </a:lnTo>
                  <a:cubicBezTo>
                    <a:pt x="39" y="12"/>
                    <a:pt x="53" y="0"/>
                    <a:pt x="78" y="0"/>
                  </a:cubicBezTo>
                  <a:cubicBezTo>
                    <a:pt x="112" y="0"/>
                    <a:pt x="132" y="23"/>
                    <a:pt x="132" y="63"/>
                  </a:cubicBezTo>
                  <a:lnTo>
                    <a:pt x="132" y="169"/>
                  </a:lnTo>
                  <a:lnTo>
                    <a:pt x="103" y="169"/>
                  </a:lnTo>
                  <a:lnTo>
                    <a:pt x="103" y="68"/>
                  </a:lnTo>
                  <a:cubicBezTo>
                    <a:pt x="103" y="40"/>
                    <a:pt x="91" y="26"/>
                    <a:pt x="68" y="26"/>
                  </a:cubicBezTo>
                  <a:cubicBezTo>
                    <a:pt x="48" y="26"/>
                    <a:pt x="29" y="35"/>
                    <a:pt x="29" y="56"/>
                  </a:cubicBezTo>
                  <a:lnTo>
                    <a:pt x="29" y="169"/>
                  </a:lnTo>
                  <a:lnTo>
                    <a:pt x="0" y="169"/>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334" name="Freeform 211">
              <a:extLst>
                <a:ext uri="{FF2B5EF4-FFF2-40B4-BE49-F238E27FC236}">
                  <a16:creationId xmlns:a16="http://schemas.microsoft.com/office/drawing/2014/main" id="{9E5EFD14-188F-4000-81E2-7018C5AA0609}"/>
                </a:ext>
              </a:extLst>
            </p:cNvPr>
            <p:cNvSpPr>
              <a:spLocks noEditPoints="1"/>
            </p:cNvSpPr>
            <p:nvPr/>
          </p:nvSpPr>
          <p:spPr bwMode="auto">
            <a:xfrm>
              <a:off x="7727950" y="4486275"/>
              <a:ext cx="57150" cy="95250"/>
            </a:xfrm>
            <a:custGeom>
              <a:avLst/>
              <a:gdLst>
                <a:gd name="T0" fmla="*/ 108 w 156"/>
                <a:gd name="T1" fmla="*/ 82 h 258"/>
                <a:gd name="T2" fmla="*/ 108 w 156"/>
                <a:gd name="T3" fmla="*/ 82 h 258"/>
                <a:gd name="T4" fmla="*/ 108 w 156"/>
                <a:gd name="T5" fmla="*/ 73 h 258"/>
                <a:gd name="T6" fmla="*/ 73 w 156"/>
                <a:gd name="T7" fmla="*/ 43 h 258"/>
                <a:gd name="T8" fmla="*/ 39 w 156"/>
                <a:gd name="T9" fmla="*/ 73 h 258"/>
                <a:gd name="T10" fmla="*/ 39 w 156"/>
                <a:gd name="T11" fmla="*/ 82 h 258"/>
                <a:gd name="T12" fmla="*/ 73 w 156"/>
                <a:gd name="T13" fmla="*/ 112 h 258"/>
                <a:gd name="T14" fmla="*/ 108 w 156"/>
                <a:gd name="T15" fmla="*/ 82 h 258"/>
                <a:gd name="T16" fmla="*/ 96 w 156"/>
                <a:gd name="T17" fmla="*/ 190 h 258"/>
                <a:gd name="T18" fmla="*/ 96 w 156"/>
                <a:gd name="T19" fmla="*/ 190 h 258"/>
                <a:gd name="T20" fmla="*/ 40 w 156"/>
                <a:gd name="T21" fmla="*/ 190 h 258"/>
                <a:gd name="T22" fmla="*/ 27 w 156"/>
                <a:gd name="T23" fmla="*/ 211 h 258"/>
                <a:gd name="T24" fmla="*/ 63 w 156"/>
                <a:gd name="T25" fmla="*/ 235 h 258"/>
                <a:gd name="T26" fmla="*/ 85 w 156"/>
                <a:gd name="T27" fmla="*/ 235 h 258"/>
                <a:gd name="T28" fmla="*/ 129 w 156"/>
                <a:gd name="T29" fmla="*/ 210 h 258"/>
                <a:gd name="T30" fmla="*/ 96 w 156"/>
                <a:gd name="T31" fmla="*/ 190 h 258"/>
                <a:gd name="T32" fmla="*/ 74 w 156"/>
                <a:gd name="T33" fmla="*/ 258 h 258"/>
                <a:gd name="T34" fmla="*/ 74 w 156"/>
                <a:gd name="T35" fmla="*/ 258 h 258"/>
                <a:gd name="T36" fmla="*/ 0 w 156"/>
                <a:gd name="T37" fmla="*/ 218 h 258"/>
                <a:gd name="T38" fmla="*/ 27 w 156"/>
                <a:gd name="T39" fmla="*/ 186 h 258"/>
                <a:gd name="T40" fmla="*/ 27 w 156"/>
                <a:gd name="T41" fmla="*/ 182 h 258"/>
                <a:gd name="T42" fmla="*/ 11 w 156"/>
                <a:gd name="T43" fmla="*/ 158 h 258"/>
                <a:gd name="T44" fmla="*/ 40 w 156"/>
                <a:gd name="T45" fmla="*/ 129 h 258"/>
                <a:gd name="T46" fmla="*/ 40 w 156"/>
                <a:gd name="T47" fmla="*/ 128 h 258"/>
                <a:gd name="T48" fmla="*/ 9 w 156"/>
                <a:gd name="T49" fmla="*/ 78 h 258"/>
                <a:gd name="T50" fmla="*/ 73 w 156"/>
                <a:gd name="T51" fmla="*/ 21 h 258"/>
                <a:gd name="T52" fmla="*/ 104 w 156"/>
                <a:gd name="T53" fmla="*/ 26 h 258"/>
                <a:gd name="T54" fmla="*/ 104 w 156"/>
                <a:gd name="T55" fmla="*/ 23 h 258"/>
                <a:gd name="T56" fmla="*/ 124 w 156"/>
                <a:gd name="T57" fmla="*/ 0 h 258"/>
                <a:gd name="T58" fmla="*/ 149 w 156"/>
                <a:gd name="T59" fmla="*/ 0 h 258"/>
                <a:gd name="T60" fmla="*/ 149 w 156"/>
                <a:gd name="T61" fmla="*/ 25 h 258"/>
                <a:gd name="T62" fmla="*/ 117 w 156"/>
                <a:gd name="T63" fmla="*/ 25 h 258"/>
                <a:gd name="T64" fmla="*/ 117 w 156"/>
                <a:gd name="T65" fmla="*/ 34 h 258"/>
                <a:gd name="T66" fmla="*/ 137 w 156"/>
                <a:gd name="T67" fmla="*/ 78 h 258"/>
                <a:gd name="T68" fmla="*/ 73 w 156"/>
                <a:gd name="T69" fmla="*/ 134 h 258"/>
                <a:gd name="T70" fmla="*/ 55 w 156"/>
                <a:gd name="T71" fmla="*/ 132 h 258"/>
                <a:gd name="T72" fmla="*/ 36 w 156"/>
                <a:gd name="T73" fmla="*/ 150 h 258"/>
                <a:gd name="T74" fmla="*/ 60 w 156"/>
                <a:gd name="T75" fmla="*/ 162 h 258"/>
                <a:gd name="T76" fmla="*/ 98 w 156"/>
                <a:gd name="T77" fmla="*/ 162 h 258"/>
                <a:gd name="T78" fmla="*/ 156 w 156"/>
                <a:gd name="T79" fmla="*/ 207 h 258"/>
                <a:gd name="T80" fmla="*/ 74 w 156"/>
                <a:gd name="T81" fmla="*/ 258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6" h="258">
                  <a:moveTo>
                    <a:pt x="108" y="82"/>
                  </a:moveTo>
                  <a:lnTo>
                    <a:pt x="108" y="82"/>
                  </a:lnTo>
                  <a:lnTo>
                    <a:pt x="108" y="73"/>
                  </a:lnTo>
                  <a:cubicBezTo>
                    <a:pt x="108" y="53"/>
                    <a:pt x="95" y="43"/>
                    <a:pt x="73" y="43"/>
                  </a:cubicBezTo>
                  <a:cubicBezTo>
                    <a:pt x="52" y="43"/>
                    <a:pt x="39" y="53"/>
                    <a:pt x="39" y="73"/>
                  </a:cubicBezTo>
                  <a:lnTo>
                    <a:pt x="39" y="82"/>
                  </a:lnTo>
                  <a:cubicBezTo>
                    <a:pt x="39" y="102"/>
                    <a:pt x="52" y="112"/>
                    <a:pt x="73" y="112"/>
                  </a:cubicBezTo>
                  <a:cubicBezTo>
                    <a:pt x="95" y="112"/>
                    <a:pt x="108" y="102"/>
                    <a:pt x="108" y="82"/>
                  </a:cubicBezTo>
                  <a:close/>
                  <a:moveTo>
                    <a:pt x="96" y="190"/>
                  </a:moveTo>
                  <a:lnTo>
                    <a:pt x="96" y="190"/>
                  </a:lnTo>
                  <a:lnTo>
                    <a:pt x="40" y="190"/>
                  </a:lnTo>
                  <a:cubicBezTo>
                    <a:pt x="31" y="194"/>
                    <a:pt x="27" y="201"/>
                    <a:pt x="27" y="211"/>
                  </a:cubicBezTo>
                  <a:cubicBezTo>
                    <a:pt x="27" y="224"/>
                    <a:pt x="37" y="235"/>
                    <a:pt x="63" y="235"/>
                  </a:cubicBezTo>
                  <a:lnTo>
                    <a:pt x="85" y="235"/>
                  </a:lnTo>
                  <a:cubicBezTo>
                    <a:pt x="113" y="235"/>
                    <a:pt x="129" y="227"/>
                    <a:pt x="129" y="210"/>
                  </a:cubicBezTo>
                  <a:cubicBezTo>
                    <a:pt x="129" y="198"/>
                    <a:pt x="120" y="190"/>
                    <a:pt x="96" y="190"/>
                  </a:cubicBezTo>
                  <a:close/>
                  <a:moveTo>
                    <a:pt x="74" y="258"/>
                  </a:moveTo>
                  <a:lnTo>
                    <a:pt x="74" y="258"/>
                  </a:lnTo>
                  <a:cubicBezTo>
                    <a:pt x="21" y="258"/>
                    <a:pt x="0" y="243"/>
                    <a:pt x="0" y="218"/>
                  </a:cubicBezTo>
                  <a:cubicBezTo>
                    <a:pt x="0" y="200"/>
                    <a:pt x="10" y="190"/>
                    <a:pt x="27" y="186"/>
                  </a:cubicBezTo>
                  <a:lnTo>
                    <a:pt x="27" y="182"/>
                  </a:lnTo>
                  <a:cubicBezTo>
                    <a:pt x="17" y="178"/>
                    <a:pt x="11" y="170"/>
                    <a:pt x="11" y="158"/>
                  </a:cubicBezTo>
                  <a:cubicBezTo>
                    <a:pt x="11" y="141"/>
                    <a:pt x="24" y="133"/>
                    <a:pt x="40" y="129"/>
                  </a:cubicBezTo>
                  <a:lnTo>
                    <a:pt x="40" y="128"/>
                  </a:lnTo>
                  <a:cubicBezTo>
                    <a:pt x="20" y="119"/>
                    <a:pt x="9" y="100"/>
                    <a:pt x="9" y="78"/>
                  </a:cubicBezTo>
                  <a:cubicBezTo>
                    <a:pt x="9" y="44"/>
                    <a:pt x="33" y="21"/>
                    <a:pt x="73" y="21"/>
                  </a:cubicBezTo>
                  <a:cubicBezTo>
                    <a:pt x="85" y="21"/>
                    <a:pt x="95" y="23"/>
                    <a:pt x="104" y="26"/>
                  </a:cubicBezTo>
                  <a:lnTo>
                    <a:pt x="104" y="23"/>
                  </a:lnTo>
                  <a:cubicBezTo>
                    <a:pt x="104" y="9"/>
                    <a:pt x="110" y="0"/>
                    <a:pt x="124" y="0"/>
                  </a:cubicBezTo>
                  <a:lnTo>
                    <a:pt x="149" y="0"/>
                  </a:lnTo>
                  <a:lnTo>
                    <a:pt x="149" y="25"/>
                  </a:lnTo>
                  <a:lnTo>
                    <a:pt x="117" y="25"/>
                  </a:lnTo>
                  <a:lnTo>
                    <a:pt x="117" y="34"/>
                  </a:lnTo>
                  <a:cubicBezTo>
                    <a:pt x="130" y="44"/>
                    <a:pt x="137" y="59"/>
                    <a:pt x="137" y="78"/>
                  </a:cubicBezTo>
                  <a:cubicBezTo>
                    <a:pt x="137" y="111"/>
                    <a:pt x="113" y="134"/>
                    <a:pt x="73" y="134"/>
                  </a:cubicBezTo>
                  <a:cubicBezTo>
                    <a:pt x="67" y="134"/>
                    <a:pt x="60" y="134"/>
                    <a:pt x="55" y="132"/>
                  </a:cubicBezTo>
                  <a:cubicBezTo>
                    <a:pt x="45" y="135"/>
                    <a:pt x="36" y="141"/>
                    <a:pt x="36" y="150"/>
                  </a:cubicBezTo>
                  <a:cubicBezTo>
                    <a:pt x="36" y="159"/>
                    <a:pt x="45" y="162"/>
                    <a:pt x="60" y="162"/>
                  </a:cubicBezTo>
                  <a:lnTo>
                    <a:pt x="98" y="162"/>
                  </a:lnTo>
                  <a:cubicBezTo>
                    <a:pt x="139" y="162"/>
                    <a:pt x="156" y="179"/>
                    <a:pt x="156" y="207"/>
                  </a:cubicBezTo>
                  <a:cubicBezTo>
                    <a:pt x="156" y="241"/>
                    <a:pt x="130" y="258"/>
                    <a:pt x="74" y="258"/>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335" name="Freeform 212">
              <a:extLst>
                <a:ext uri="{FF2B5EF4-FFF2-40B4-BE49-F238E27FC236}">
                  <a16:creationId xmlns:a16="http://schemas.microsoft.com/office/drawing/2014/main" id="{DB977D7B-715E-4072-8DD6-CAB4F3CE990C}"/>
                </a:ext>
              </a:extLst>
            </p:cNvPr>
            <p:cNvSpPr>
              <a:spLocks/>
            </p:cNvSpPr>
            <p:nvPr/>
          </p:nvSpPr>
          <p:spPr bwMode="auto">
            <a:xfrm>
              <a:off x="7818438" y="4471988"/>
              <a:ext cx="58738" cy="85725"/>
            </a:xfrm>
            <a:custGeom>
              <a:avLst/>
              <a:gdLst>
                <a:gd name="T0" fmla="*/ 0 w 159"/>
                <a:gd name="T1" fmla="*/ 193 h 231"/>
                <a:gd name="T2" fmla="*/ 0 w 159"/>
                <a:gd name="T3" fmla="*/ 193 h 231"/>
                <a:gd name="T4" fmla="*/ 22 w 159"/>
                <a:gd name="T5" fmla="*/ 173 h 231"/>
                <a:gd name="T6" fmla="*/ 81 w 159"/>
                <a:gd name="T7" fmla="*/ 204 h 231"/>
                <a:gd name="T8" fmla="*/ 128 w 159"/>
                <a:gd name="T9" fmla="*/ 164 h 231"/>
                <a:gd name="T10" fmla="*/ 90 w 159"/>
                <a:gd name="T11" fmla="*/ 129 h 231"/>
                <a:gd name="T12" fmla="*/ 71 w 159"/>
                <a:gd name="T13" fmla="*/ 125 h 231"/>
                <a:gd name="T14" fmla="*/ 7 w 159"/>
                <a:gd name="T15" fmla="*/ 62 h 231"/>
                <a:gd name="T16" fmla="*/ 82 w 159"/>
                <a:gd name="T17" fmla="*/ 0 h 231"/>
                <a:gd name="T18" fmla="*/ 157 w 159"/>
                <a:gd name="T19" fmla="*/ 36 h 231"/>
                <a:gd name="T20" fmla="*/ 134 w 159"/>
                <a:gd name="T21" fmla="*/ 54 h 231"/>
                <a:gd name="T22" fmla="*/ 81 w 159"/>
                <a:gd name="T23" fmla="*/ 27 h 231"/>
                <a:gd name="T24" fmla="*/ 37 w 159"/>
                <a:gd name="T25" fmla="*/ 61 h 231"/>
                <a:gd name="T26" fmla="*/ 76 w 159"/>
                <a:gd name="T27" fmla="*/ 96 h 231"/>
                <a:gd name="T28" fmla="*/ 95 w 159"/>
                <a:gd name="T29" fmla="*/ 100 h 231"/>
                <a:gd name="T30" fmla="*/ 159 w 159"/>
                <a:gd name="T31" fmla="*/ 163 h 231"/>
                <a:gd name="T32" fmla="*/ 80 w 159"/>
                <a:gd name="T33" fmla="*/ 231 h 231"/>
                <a:gd name="T34" fmla="*/ 0 w 159"/>
                <a:gd name="T35" fmla="*/ 19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9" h="231">
                  <a:moveTo>
                    <a:pt x="0" y="193"/>
                  </a:moveTo>
                  <a:lnTo>
                    <a:pt x="0" y="193"/>
                  </a:lnTo>
                  <a:lnTo>
                    <a:pt x="22" y="173"/>
                  </a:lnTo>
                  <a:cubicBezTo>
                    <a:pt x="38" y="193"/>
                    <a:pt x="56" y="204"/>
                    <a:pt x="81" y="204"/>
                  </a:cubicBezTo>
                  <a:cubicBezTo>
                    <a:pt x="112" y="204"/>
                    <a:pt x="128" y="188"/>
                    <a:pt x="128" y="164"/>
                  </a:cubicBezTo>
                  <a:cubicBezTo>
                    <a:pt x="128" y="145"/>
                    <a:pt x="117" y="135"/>
                    <a:pt x="90" y="129"/>
                  </a:cubicBezTo>
                  <a:lnTo>
                    <a:pt x="71" y="125"/>
                  </a:lnTo>
                  <a:cubicBezTo>
                    <a:pt x="29" y="116"/>
                    <a:pt x="7" y="97"/>
                    <a:pt x="7" y="62"/>
                  </a:cubicBezTo>
                  <a:cubicBezTo>
                    <a:pt x="7" y="23"/>
                    <a:pt x="37" y="0"/>
                    <a:pt x="82" y="0"/>
                  </a:cubicBezTo>
                  <a:cubicBezTo>
                    <a:pt x="116" y="0"/>
                    <a:pt x="140" y="12"/>
                    <a:pt x="157" y="36"/>
                  </a:cubicBezTo>
                  <a:lnTo>
                    <a:pt x="134" y="54"/>
                  </a:lnTo>
                  <a:cubicBezTo>
                    <a:pt x="122" y="37"/>
                    <a:pt x="106" y="27"/>
                    <a:pt x="81" y="27"/>
                  </a:cubicBezTo>
                  <a:cubicBezTo>
                    <a:pt x="54" y="27"/>
                    <a:pt x="37" y="39"/>
                    <a:pt x="37" y="61"/>
                  </a:cubicBezTo>
                  <a:cubicBezTo>
                    <a:pt x="37" y="81"/>
                    <a:pt x="50" y="90"/>
                    <a:pt x="76" y="96"/>
                  </a:cubicBezTo>
                  <a:lnTo>
                    <a:pt x="95" y="100"/>
                  </a:lnTo>
                  <a:cubicBezTo>
                    <a:pt x="139" y="109"/>
                    <a:pt x="159" y="129"/>
                    <a:pt x="159" y="163"/>
                  </a:cubicBezTo>
                  <a:cubicBezTo>
                    <a:pt x="159" y="204"/>
                    <a:pt x="130" y="231"/>
                    <a:pt x="80" y="231"/>
                  </a:cubicBezTo>
                  <a:cubicBezTo>
                    <a:pt x="43" y="231"/>
                    <a:pt x="18" y="216"/>
                    <a:pt x="0" y="193"/>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336" name="Freeform 213">
              <a:extLst>
                <a:ext uri="{FF2B5EF4-FFF2-40B4-BE49-F238E27FC236}">
                  <a16:creationId xmlns:a16="http://schemas.microsoft.com/office/drawing/2014/main" id="{8ABF0420-797F-4B97-A61C-3BAEF163748B}"/>
                </a:ext>
              </a:extLst>
            </p:cNvPr>
            <p:cNvSpPr>
              <a:spLocks/>
            </p:cNvSpPr>
            <p:nvPr/>
          </p:nvSpPr>
          <p:spPr bwMode="auto">
            <a:xfrm>
              <a:off x="7885113" y="4494213"/>
              <a:ext cx="55563" cy="85725"/>
            </a:xfrm>
            <a:custGeom>
              <a:avLst/>
              <a:gdLst>
                <a:gd name="T0" fmla="*/ 123 w 152"/>
                <a:gd name="T1" fmla="*/ 0 h 230"/>
                <a:gd name="T2" fmla="*/ 123 w 152"/>
                <a:gd name="T3" fmla="*/ 0 h 230"/>
                <a:gd name="T4" fmla="*/ 152 w 152"/>
                <a:gd name="T5" fmla="*/ 0 h 230"/>
                <a:gd name="T6" fmla="*/ 80 w 152"/>
                <a:gd name="T7" fmla="*/ 202 h 230"/>
                <a:gd name="T8" fmla="*/ 39 w 152"/>
                <a:gd name="T9" fmla="*/ 230 h 230"/>
                <a:gd name="T10" fmla="*/ 23 w 152"/>
                <a:gd name="T11" fmla="*/ 230 h 230"/>
                <a:gd name="T12" fmla="*/ 23 w 152"/>
                <a:gd name="T13" fmla="*/ 205 h 230"/>
                <a:gd name="T14" fmla="*/ 50 w 152"/>
                <a:gd name="T15" fmla="*/ 205 h 230"/>
                <a:gd name="T16" fmla="*/ 61 w 152"/>
                <a:gd name="T17" fmla="*/ 173 h 230"/>
                <a:gd name="T18" fmla="*/ 0 w 152"/>
                <a:gd name="T19" fmla="*/ 0 h 230"/>
                <a:gd name="T20" fmla="*/ 30 w 152"/>
                <a:gd name="T21" fmla="*/ 0 h 230"/>
                <a:gd name="T22" fmla="*/ 66 w 152"/>
                <a:gd name="T23" fmla="*/ 106 h 230"/>
                <a:gd name="T24" fmla="*/ 75 w 152"/>
                <a:gd name="T25" fmla="*/ 137 h 230"/>
                <a:gd name="T26" fmla="*/ 77 w 152"/>
                <a:gd name="T27" fmla="*/ 137 h 230"/>
                <a:gd name="T28" fmla="*/ 86 w 152"/>
                <a:gd name="T29" fmla="*/ 106 h 230"/>
                <a:gd name="T30" fmla="*/ 123 w 152"/>
                <a:gd name="T31"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2" h="230">
                  <a:moveTo>
                    <a:pt x="123" y="0"/>
                  </a:moveTo>
                  <a:lnTo>
                    <a:pt x="123" y="0"/>
                  </a:lnTo>
                  <a:lnTo>
                    <a:pt x="152" y="0"/>
                  </a:lnTo>
                  <a:lnTo>
                    <a:pt x="80" y="202"/>
                  </a:lnTo>
                  <a:cubicBezTo>
                    <a:pt x="72" y="223"/>
                    <a:pt x="64" y="230"/>
                    <a:pt x="39" y="230"/>
                  </a:cubicBezTo>
                  <a:lnTo>
                    <a:pt x="23" y="230"/>
                  </a:lnTo>
                  <a:lnTo>
                    <a:pt x="23" y="205"/>
                  </a:lnTo>
                  <a:lnTo>
                    <a:pt x="50" y="205"/>
                  </a:lnTo>
                  <a:lnTo>
                    <a:pt x="61" y="173"/>
                  </a:lnTo>
                  <a:lnTo>
                    <a:pt x="0" y="0"/>
                  </a:lnTo>
                  <a:lnTo>
                    <a:pt x="30" y="0"/>
                  </a:lnTo>
                  <a:lnTo>
                    <a:pt x="66" y="106"/>
                  </a:lnTo>
                  <a:lnTo>
                    <a:pt x="75" y="137"/>
                  </a:lnTo>
                  <a:lnTo>
                    <a:pt x="77" y="137"/>
                  </a:lnTo>
                  <a:lnTo>
                    <a:pt x="86" y="106"/>
                  </a:lnTo>
                  <a:lnTo>
                    <a:pt x="123" y="0"/>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337" name="Freeform 214">
              <a:extLst>
                <a:ext uri="{FF2B5EF4-FFF2-40B4-BE49-F238E27FC236}">
                  <a16:creationId xmlns:a16="http://schemas.microsoft.com/office/drawing/2014/main" id="{1E80F8D2-28FC-4DE1-BA5B-ACE2D5DE0D38}"/>
                </a:ext>
              </a:extLst>
            </p:cNvPr>
            <p:cNvSpPr>
              <a:spLocks/>
            </p:cNvSpPr>
            <p:nvPr/>
          </p:nvSpPr>
          <p:spPr bwMode="auto">
            <a:xfrm>
              <a:off x="7945438" y="4494213"/>
              <a:ext cx="47625" cy="63500"/>
            </a:xfrm>
            <a:custGeom>
              <a:avLst/>
              <a:gdLst>
                <a:gd name="T0" fmla="*/ 0 w 130"/>
                <a:gd name="T1" fmla="*/ 141 h 173"/>
                <a:gd name="T2" fmla="*/ 0 w 130"/>
                <a:gd name="T3" fmla="*/ 141 h 173"/>
                <a:gd name="T4" fmla="*/ 20 w 130"/>
                <a:gd name="T5" fmla="*/ 124 h 173"/>
                <a:gd name="T6" fmla="*/ 68 w 130"/>
                <a:gd name="T7" fmla="*/ 148 h 173"/>
                <a:gd name="T8" fmla="*/ 101 w 130"/>
                <a:gd name="T9" fmla="*/ 124 h 173"/>
                <a:gd name="T10" fmla="*/ 74 w 130"/>
                <a:gd name="T11" fmla="*/ 100 h 173"/>
                <a:gd name="T12" fmla="*/ 60 w 130"/>
                <a:gd name="T13" fmla="*/ 98 h 173"/>
                <a:gd name="T14" fmla="*/ 7 w 130"/>
                <a:gd name="T15" fmla="*/ 50 h 173"/>
                <a:gd name="T16" fmla="*/ 67 w 130"/>
                <a:gd name="T17" fmla="*/ 0 h 173"/>
                <a:gd name="T18" fmla="*/ 127 w 130"/>
                <a:gd name="T19" fmla="*/ 26 h 173"/>
                <a:gd name="T20" fmla="*/ 108 w 130"/>
                <a:gd name="T21" fmla="*/ 44 h 173"/>
                <a:gd name="T22" fmla="*/ 66 w 130"/>
                <a:gd name="T23" fmla="*/ 24 h 173"/>
                <a:gd name="T24" fmla="*/ 35 w 130"/>
                <a:gd name="T25" fmla="*/ 48 h 173"/>
                <a:gd name="T26" fmla="*/ 64 w 130"/>
                <a:gd name="T27" fmla="*/ 71 h 173"/>
                <a:gd name="T28" fmla="*/ 78 w 130"/>
                <a:gd name="T29" fmla="*/ 74 h 173"/>
                <a:gd name="T30" fmla="*/ 130 w 130"/>
                <a:gd name="T31" fmla="*/ 121 h 173"/>
                <a:gd name="T32" fmla="*/ 66 w 130"/>
                <a:gd name="T33" fmla="*/ 173 h 173"/>
                <a:gd name="T34" fmla="*/ 0 w 130"/>
                <a:gd name="T35" fmla="*/ 141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0" h="173">
                  <a:moveTo>
                    <a:pt x="0" y="141"/>
                  </a:moveTo>
                  <a:lnTo>
                    <a:pt x="0" y="141"/>
                  </a:lnTo>
                  <a:lnTo>
                    <a:pt x="20" y="124"/>
                  </a:lnTo>
                  <a:cubicBezTo>
                    <a:pt x="33" y="139"/>
                    <a:pt x="48" y="148"/>
                    <a:pt x="68" y="148"/>
                  </a:cubicBezTo>
                  <a:cubicBezTo>
                    <a:pt x="89" y="148"/>
                    <a:pt x="101" y="139"/>
                    <a:pt x="101" y="124"/>
                  </a:cubicBezTo>
                  <a:cubicBezTo>
                    <a:pt x="101" y="112"/>
                    <a:pt x="95" y="103"/>
                    <a:pt x="74" y="100"/>
                  </a:cubicBezTo>
                  <a:lnTo>
                    <a:pt x="60" y="98"/>
                  </a:lnTo>
                  <a:cubicBezTo>
                    <a:pt x="29" y="93"/>
                    <a:pt x="7" y="80"/>
                    <a:pt x="7" y="50"/>
                  </a:cubicBezTo>
                  <a:cubicBezTo>
                    <a:pt x="7" y="17"/>
                    <a:pt x="32" y="0"/>
                    <a:pt x="67" y="0"/>
                  </a:cubicBezTo>
                  <a:cubicBezTo>
                    <a:pt x="95" y="0"/>
                    <a:pt x="112" y="10"/>
                    <a:pt x="127" y="26"/>
                  </a:cubicBezTo>
                  <a:lnTo>
                    <a:pt x="108" y="44"/>
                  </a:lnTo>
                  <a:cubicBezTo>
                    <a:pt x="100" y="34"/>
                    <a:pt x="86" y="24"/>
                    <a:pt x="66" y="24"/>
                  </a:cubicBezTo>
                  <a:cubicBezTo>
                    <a:pt x="46" y="24"/>
                    <a:pt x="35" y="34"/>
                    <a:pt x="35" y="48"/>
                  </a:cubicBezTo>
                  <a:cubicBezTo>
                    <a:pt x="35" y="62"/>
                    <a:pt x="45" y="68"/>
                    <a:pt x="64" y="71"/>
                  </a:cubicBezTo>
                  <a:lnTo>
                    <a:pt x="78" y="74"/>
                  </a:lnTo>
                  <a:cubicBezTo>
                    <a:pt x="115" y="79"/>
                    <a:pt x="130" y="95"/>
                    <a:pt x="130" y="121"/>
                  </a:cubicBezTo>
                  <a:cubicBezTo>
                    <a:pt x="130" y="153"/>
                    <a:pt x="105" y="173"/>
                    <a:pt x="66" y="173"/>
                  </a:cubicBezTo>
                  <a:cubicBezTo>
                    <a:pt x="36" y="173"/>
                    <a:pt x="16" y="161"/>
                    <a:pt x="0" y="141"/>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338" name="Freeform 215">
              <a:extLst>
                <a:ext uri="{FF2B5EF4-FFF2-40B4-BE49-F238E27FC236}">
                  <a16:creationId xmlns:a16="http://schemas.microsoft.com/office/drawing/2014/main" id="{3680C0DE-4BE8-46B0-8C5E-2CB6CE2BBE0C}"/>
                </a:ext>
              </a:extLst>
            </p:cNvPr>
            <p:cNvSpPr>
              <a:spLocks/>
            </p:cNvSpPr>
            <p:nvPr/>
          </p:nvSpPr>
          <p:spPr bwMode="auto">
            <a:xfrm>
              <a:off x="8002588" y="4478338"/>
              <a:ext cx="33338" cy="77788"/>
            </a:xfrm>
            <a:custGeom>
              <a:avLst/>
              <a:gdLst>
                <a:gd name="T0" fmla="*/ 58 w 92"/>
                <a:gd name="T1" fmla="*/ 211 h 211"/>
                <a:gd name="T2" fmla="*/ 58 w 92"/>
                <a:gd name="T3" fmla="*/ 211 h 211"/>
                <a:gd name="T4" fmla="*/ 26 w 92"/>
                <a:gd name="T5" fmla="*/ 180 h 211"/>
                <a:gd name="T6" fmla="*/ 26 w 92"/>
                <a:gd name="T7" fmla="*/ 71 h 211"/>
                <a:gd name="T8" fmla="*/ 0 w 92"/>
                <a:gd name="T9" fmla="*/ 71 h 211"/>
                <a:gd name="T10" fmla="*/ 0 w 92"/>
                <a:gd name="T11" fmla="*/ 45 h 211"/>
                <a:gd name="T12" fmla="*/ 15 w 92"/>
                <a:gd name="T13" fmla="*/ 45 h 211"/>
                <a:gd name="T14" fmla="*/ 29 w 92"/>
                <a:gd name="T15" fmla="*/ 30 h 211"/>
                <a:gd name="T16" fmla="*/ 29 w 92"/>
                <a:gd name="T17" fmla="*/ 0 h 211"/>
                <a:gd name="T18" fmla="*/ 56 w 92"/>
                <a:gd name="T19" fmla="*/ 0 h 211"/>
                <a:gd name="T20" fmla="*/ 56 w 92"/>
                <a:gd name="T21" fmla="*/ 45 h 211"/>
                <a:gd name="T22" fmla="*/ 92 w 92"/>
                <a:gd name="T23" fmla="*/ 45 h 211"/>
                <a:gd name="T24" fmla="*/ 92 w 92"/>
                <a:gd name="T25" fmla="*/ 71 h 211"/>
                <a:gd name="T26" fmla="*/ 56 w 92"/>
                <a:gd name="T27" fmla="*/ 71 h 211"/>
                <a:gd name="T28" fmla="*/ 56 w 92"/>
                <a:gd name="T29" fmla="*/ 186 h 211"/>
                <a:gd name="T30" fmla="*/ 89 w 92"/>
                <a:gd name="T31" fmla="*/ 186 h 211"/>
                <a:gd name="T32" fmla="*/ 89 w 92"/>
                <a:gd name="T33" fmla="*/ 211 h 211"/>
                <a:gd name="T34" fmla="*/ 58 w 92"/>
                <a:gd name="T35" fmla="*/ 21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2" h="211">
                  <a:moveTo>
                    <a:pt x="58" y="211"/>
                  </a:moveTo>
                  <a:lnTo>
                    <a:pt x="58" y="211"/>
                  </a:lnTo>
                  <a:cubicBezTo>
                    <a:pt x="37" y="211"/>
                    <a:pt x="26" y="199"/>
                    <a:pt x="26" y="180"/>
                  </a:cubicBezTo>
                  <a:lnTo>
                    <a:pt x="26" y="71"/>
                  </a:lnTo>
                  <a:lnTo>
                    <a:pt x="0" y="71"/>
                  </a:lnTo>
                  <a:lnTo>
                    <a:pt x="0" y="45"/>
                  </a:lnTo>
                  <a:lnTo>
                    <a:pt x="15" y="45"/>
                  </a:lnTo>
                  <a:cubicBezTo>
                    <a:pt x="26" y="45"/>
                    <a:pt x="29" y="41"/>
                    <a:pt x="29" y="30"/>
                  </a:cubicBezTo>
                  <a:lnTo>
                    <a:pt x="29" y="0"/>
                  </a:lnTo>
                  <a:lnTo>
                    <a:pt x="56" y="0"/>
                  </a:lnTo>
                  <a:lnTo>
                    <a:pt x="56" y="45"/>
                  </a:lnTo>
                  <a:lnTo>
                    <a:pt x="92" y="45"/>
                  </a:lnTo>
                  <a:lnTo>
                    <a:pt x="92" y="71"/>
                  </a:lnTo>
                  <a:lnTo>
                    <a:pt x="56" y="71"/>
                  </a:lnTo>
                  <a:lnTo>
                    <a:pt x="56" y="186"/>
                  </a:lnTo>
                  <a:lnTo>
                    <a:pt x="89" y="186"/>
                  </a:lnTo>
                  <a:lnTo>
                    <a:pt x="89" y="211"/>
                  </a:lnTo>
                  <a:lnTo>
                    <a:pt x="58" y="211"/>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339" name="Freeform 216">
              <a:extLst>
                <a:ext uri="{FF2B5EF4-FFF2-40B4-BE49-F238E27FC236}">
                  <a16:creationId xmlns:a16="http://schemas.microsoft.com/office/drawing/2014/main" id="{32BD2A07-ECBD-449E-AA74-5A962C3DE947}"/>
                </a:ext>
              </a:extLst>
            </p:cNvPr>
            <p:cNvSpPr>
              <a:spLocks noEditPoints="1"/>
            </p:cNvSpPr>
            <p:nvPr/>
          </p:nvSpPr>
          <p:spPr bwMode="auto">
            <a:xfrm>
              <a:off x="8045450" y="4494213"/>
              <a:ext cx="53975" cy="63500"/>
            </a:xfrm>
            <a:custGeom>
              <a:avLst/>
              <a:gdLst>
                <a:gd name="T0" fmla="*/ 31 w 148"/>
                <a:gd name="T1" fmla="*/ 71 h 173"/>
                <a:gd name="T2" fmla="*/ 31 w 148"/>
                <a:gd name="T3" fmla="*/ 71 h 173"/>
                <a:gd name="T4" fmla="*/ 31 w 148"/>
                <a:gd name="T5" fmla="*/ 73 h 173"/>
                <a:gd name="T6" fmla="*/ 116 w 148"/>
                <a:gd name="T7" fmla="*/ 73 h 173"/>
                <a:gd name="T8" fmla="*/ 116 w 148"/>
                <a:gd name="T9" fmla="*/ 70 h 173"/>
                <a:gd name="T10" fmla="*/ 75 w 148"/>
                <a:gd name="T11" fmla="*/ 24 h 173"/>
                <a:gd name="T12" fmla="*/ 31 w 148"/>
                <a:gd name="T13" fmla="*/ 71 h 173"/>
                <a:gd name="T14" fmla="*/ 0 w 148"/>
                <a:gd name="T15" fmla="*/ 86 h 173"/>
                <a:gd name="T16" fmla="*/ 0 w 148"/>
                <a:gd name="T17" fmla="*/ 86 h 173"/>
                <a:gd name="T18" fmla="*/ 75 w 148"/>
                <a:gd name="T19" fmla="*/ 0 h 173"/>
                <a:gd name="T20" fmla="*/ 148 w 148"/>
                <a:gd name="T21" fmla="*/ 81 h 173"/>
                <a:gd name="T22" fmla="*/ 148 w 148"/>
                <a:gd name="T23" fmla="*/ 94 h 173"/>
                <a:gd name="T24" fmla="*/ 31 w 148"/>
                <a:gd name="T25" fmla="*/ 94 h 173"/>
                <a:gd name="T26" fmla="*/ 31 w 148"/>
                <a:gd name="T27" fmla="*/ 100 h 173"/>
                <a:gd name="T28" fmla="*/ 78 w 148"/>
                <a:gd name="T29" fmla="*/ 148 h 173"/>
                <a:gd name="T30" fmla="*/ 123 w 148"/>
                <a:gd name="T31" fmla="*/ 121 h 173"/>
                <a:gd name="T32" fmla="*/ 142 w 148"/>
                <a:gd name="T33" fmla="*/ 137 h 173"/>
                <a:gd name="T34" fmla="*/ 75 w 148"/>
                <a:gd name="T35" fmla="*/ 173 h 173"/>
                <a:gd name="T36" fmla="*/ 0 w 148"/>
                <a:gd name="T37" fmla="*/ 86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8" h="173">
                  <a:moveTo>
                    <a:pt x="31" y="71"/>
                  </a:moveTo>
                  <a:lnTo>
                    <a:pt x="31" y="71"/>
                  </a:lnTo>
                  <a:lnTo>
                    <a:pt x="31" y="73"/>
                  </a:lnTo>
                  <a:lnTo>
                    <a:pt x="116" y="73"/>
                  </a:lnTo>
                  <a:lnTo>
                    <a:pt x="116" y="70"/>
                  </a:lnTo>
                  <a:cubicBezTo>
                    <a:pt x="116" y="42"/>
                    <a:pt x="100" y="24"/>
                    <a:pt x="75" y="24"/>
                  </a:cubicBezTo>
                  <a:cubicBezTo>
                    <a:pt x="49" y="24"/>
                    <a:pt x="31" y="43"/>
                    <a:pt x="31" y="71"/>
                  </a:cubicBezTo>
                  <a:close/>
                  <a:moveTo>
                    <a:pt x="0" y="86"/>
                  </a:moveTo>
                  <a:lnTo>
                    <a:pt x="0" y="86"/>
                  </a:lnTo>
                  <a:cubicBezTo>
                    <a:pt x="0" y="34"/>
                    <a:pt x="29" y="0"/>
                    <a:pt x="75" y="0"/>
                  </a:cubicBezTo>
                  <a:cubicBezTo>
                    <a:pt x="122" y="0"/>
                    <a:pt x="148" y="35"/>
                    <a:pt x="148" y="81"/>
                  </a:cubicBezTo>
                  <a:lnTo>
                    <a:pt x="148" y="94"/>
                  </a:lnTo>
                  <a:lnTo>
                    <a:pt x="31" y="94"/>
                  </a:lnTo>
                  <a:lnTo>
                    <a:pt x="31" y="100"/>
                  </a:lnTo>
                  <a:cubicBezTo>
                    <a:pt x="31" y="128"/>
                    <a:pt x="48" y="148"/>
                    <a:pt x="78" y="148"/>
                  </a:cubicBezTo>
                  <a:cubicBezTo>
                    <a:pt x="99" y="148"/>
                    <a:pt x="114" y="138"/>
                    <a:pt x="123" y="121"/>
                  </a:cubicBezTo>
                  <a:lnTo>
                    <a:pt x="142" y="137"/>
                  </a:lnTo>
                  <a:cubicBezTo>
                    <a:pt x="130" y="159"/>
                    <a:pt x="106" y="173"/>
                    <a:pt x="75" y="173"/>
                  </a:cubicBezTo>
                  <a:cubicBezTo>
                    <a:pt x="29" y="173"/>
                    <a:pt x="0" y="139"/>
                    <a:pt x="0" y="86"/>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340" name="Freeform 217">
              <a:extLst>
                <a:ext uri="{FF2B5EF4-FFF2-40B4-BE49-F238E27FC236}">
                  <a16:creationId xmlns:a16="http://schemas.microsoft.com/office/drawing/2014/main" id="{53203677-AB79-4CDE-91DE-A916A653C3E0}"/>
                </a:ext>
              </a:extLst>
            </p:cNvPr>
            <p:cNvSpPr>
              <a:spLocks/>
            </p:cNvSpPr>
            <p:nvPr/>
          </p:nvSpPr>
          <p:spPr bwMode="auto">
            <a:xfrm>
              <a:off x="8113713" y="4494213"/>
              <a:ext cx="85725" cy="61913"/>
            </a:xfrm>
            <a:custGeom>
              <a:avLst/>
              <a:gdLst>
                <a:gd name="T0" fmla="*/ 0 w 230"/>
                <a:gd name="T1" fmla="*/ 169 h 169"/>
                <a:gd name="T2" fmla="*/ 0 w 230"/>
                <a:gd name="T3" fmla="*/ 169 h 169"/>
                <a:gd name="T4" fmla="*/ 0 w 230"/>
                <a:gd name="T5" fmla="*/ 3 h 169"/>
                <a:gd name="T6" fmla="*/ 29 w 230"/>
                <a:gd name="T7" fmla="*/ 3 h 169"/>
                <a:gd name="T8" fmla="*/ 29 w 230"/>
                <a:gd name="T9" fmla="*/ 31 h 169"/>
                <a:gd name="T10" fmla="*/ 31 w 230"/>
                <a:gd name="T11" fmla="*/ 31 h 169"/>
                <a:gd name="T12" fmla="*/ 75 w 230"/>
                <a:gd name="T13" fmla="*/ 0 h 169"/>
                <a:gd name="T14" fmla="*/ 125 w 230"/>
                <a:gd name="T15" fmla="*/ 33 h 169"/>
                <a:gd name="T16" fmla="*/ 126 w 230"/>
                <a:gd name="T17" fmla="*/ 33 h 169"/>
                <a:gd name="T18" fmla="*/ 177 w 230"/>
                <a:gd name="T19" fmla="*/ 0 h 169"/>
                <a:gd name="T20" fmla="*/ 230 w 230"/>
                <a:gd name="T21" fmla="*/ 63 h 169"/>
                <a:gd name="T22" fmla="*/ 230 w 230"/>
                <a:gd name="T23" fmla="*/ 169 h 169"/>
                <a:gd name="T24" fmla="*/ 200 w 230"/>
                <a:gd name="T25" fmla="*/ 169 h 169"/>
                <a:gd name="T26" fmla="*/ 200 w 230"/>
                <a:gd name="T27" fmla="*/ 68 h 169"/>
                <a:gd name="T28" fmla="*/ 166 w 230"/>
                <a:gd name="T29" fmla="*/ 26 h 169"/>
                <a:gd name="T30" fmla="*/ 130 w 230"/>
                <a:gd name="T31" fmla="*/ 56 h 169"/>
                <a:gd name="T32" fmla="*/ 130 w 230"/>
                <a:gd name="T33" fmla="*/ 169 h 169"/>
                <a:gd name="T34" fmla="*/ 100 w 230"/>
                <a:gd name="T35" fmla="*/ 169 h 169"/>
                <a:gd name="T36" fmla="*/ 100 w 230"/>
                <a:gd name="T37" fmla="*/ 68 h 169"/>
                <a:gd name="T38" fmla="*/ 67 w 230"/>
                <a:gd name="T39" fmla="*/ 26 h 169"/>
                <a:gd name="T40" fmla="*/ 29 w 230"/>
                <a:gd name="T41" fmla="*/ 56 h 169"/>
                <a:gd name="T42" fmla="*/ 29 w 230"/>
                <a:gd name="T43" fmla="*/ 169 h 169"/>
                <a:gd name="T44" fmla="*/ 0 w 230"/>
                <a:gd name="T45" fmla="*/ 169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30" h="169">
                  <a:moveTo>
                    <a:pt x="0" y="169"/>
                  </a:moveTo>
                  <a:lnTo>
                    <a:pt x="0" y="169"/>
                  </a:lnTo>
                  <a:lnTo>
                    <a:pt x="0" y="3"/>
                  </a:lnTo>
                  <a:lnTo>
                    <a:pt x="29" y="3"/>
                  </a:lnTo>
                  <a:lnTo>
                    <a:pt x="29" y="31"/>
                  </a:lnTo>
                  <a:lnTo>
                    <a:pt x="31" y="31"/>
                  </a:lnTo>
                  <a:cubicBezTo>
                    <a:pt x="38" y="14"/>
                    <a:pt x="53" y="0"/>
                    <a:pt x="75" y="0"/>
                  </a:cubicBezTo>
                  <a:cubicBezTo>
                    <a:pt x="97" y="0"/>
                    <a:pt x="117" y="10"/>
                    <a:pt x="125" y="33"/>
                  </a:cubicBezTo>
                  <a:lnTo>
                    <a:pt x="126" y="33"/>
                  </a:lnTo>
                  <a:cubicBezTo>
                    <a:pt x="132" y="15"/>
                    <a:pt x="149" y="0"/>
                    <a:pt x="177" y="0"/>
                  </a:cubicBezTo>
                  <a:cubicBezTo>
                    <a:pt x="210" y="0"/>
                    <a:pt x="230" y="23"/>
                    <a:pt x="230" y="63"/>
                  </a:cubicBezTo>
                  <a:lnTo>
                    <a:pt x="230" y="169"/>
                  </a:lnTo>
                  <a:lnTo>
                    <a:pt x="200" y="169"/>
                  </a:lnTo>
                  <a:lnTo>
                    <a:pt x="200" y="68"/>
                  </a:lnTo>
                  <a:cubicBezTo>
                    <a:pt x="200" y="40"/>
                    <a:pt x="189" y="26"/>
                    <a:pt x="166" y="26"/>
                  </a:cubicBezTo>
                  <a:cubicBezTo>
                    <a:pt x="147" y="26"/>
                    <a:pt x="130" y="35"/>
                    <a:pt x="130" y="56"/>
                  </a:cubicBezTo>
                  <a:lnTo>
                    <a:pt x="130" y="169"/>
                  </a:lnTo>
                  <a:lnTo>
                    <a:pt x="100" y="169"/>
                  </a:lnTo>
                  <a:lnTo>
                    <a:pt x="100" y="68"/>
                  </a:lnTo>
                  <a:cubicBezTo>
                    <a:pt x="100" y="40"/>
                    <a:pt x="89" y="26"/>
                    <a:pt x="67" y="26"/>
                  </a:cubicBezTo>
                  <a:cubicBezTo>
                    <a:pt x="48" y="26"/>
                    <a:pt x="29" y="35"/>
                    <a:pt x="29" y="56"/>
                  </a:cubicBezTo>
                  <a:lnTo>
                    <a:pt x="29" y="169"/>
                  </a:lnTo>
                  <a:lnTo>
                    <a:pt x="0" y="169"/>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341" name="Freeform 218">
              <a:extLst>
                <a:ext uri="{FF2B5EF4-FFF2-40B4-BE49-F238E27FC236}">
                  <a16:creationId xmlns:a16="http://schemas.microsoft.com/office/drawing/2014/main" id="{FF3A5551-4B2F-419E-A72E-24B73C6B5EE0}"/>
                </a:ext>
              </a:extLst>
            </p:cNvPr>
            <p:cNvSpPr>
              <a:spLocks noEditPoints="1"/>
            </p:cNvSpPr>
            <p:nvPr/>
          </p:nvSpPr>
          <p:spPr bwMode="auto">
            <a:xfrm>
              <a:off x="7272338" y="4930775"/>
              <a:ext cx="58738" cy="80963"/>
            </a:xfrm>
            <a:custGeom>
              <a:avLst/>
              <a:gdLst>
                <a:gd name="T0" fmla="*/ 91 w 162"/>
                <a:gd name="T1" fmla="*/ 104 h 224"/>
                <a:gd name="T2" fmla="*/ 91 w 162"/>
                <a:gd name="T3" fmla="*/ 104 h 224"/>
                <a:gd name="T4" fmla="*/ 123 w 162"/>
                <a:gd name="T5" fmla="*/ 74 h 224"/>
                <a:gd name="T6" fmla="*/ 123 w 162"/>
                <a:gd name="T7" fmla="*/ 58 h 224"/>
                <a:gd name="T8" fmla="*/ 91 w 162"/>
                <a:gd name="T9" fmla="*/ 28 h 224"/>
                <a:gd name="T10" fmla="*/ 31 w 162"/>
                <a:gd name="T11" fmla="*/ 28 h 224"/>
                <a:gd name="T12" fmla="*/ 31 w 162"/>
                <a:gd name="T13" fmla="*/ 104 h 224"/>
                <a:gd name="T14" fmla="*/ 91 w 162"/>
                <a:gd name="T15" fmla="*/ 104 h 224"/>
                <a:gd name="T16" fmla="*/ 31 w 162"/>
                <a:gd name="T17" fmla="*/ 224 h 224"/>
                <a:gd name="T18" fmla="*/ 31 w 162"/>
                <a:gd name="T19" fmla="*/ 224 h 224"/>
                <a:gd name="T20" fmla="*/ 0 w 162"/>
                <a:gd name="T21" fmla="*/ 224 h 224"/>
                <a:gd name="T22" fmla="*/ 0 w 162"/>
                <a:gd name="T23" fmla="*/ 0 h 224"/>
                <a:gd name="T24" fmla="*/ 93 w 162"/>
                <a:gd name="T25" fmla="*/ 0 h 224"/>
                <a:gd name="T26" fmla="*/ 156 w 162"/>
                <a:gd name="T27" fmla="*/ 66 h 224"/>
                <a:gd name="T28" fmla="*/ 112 w 162"/>
                <a:gd name="T29" fmla="*/ 128 h 224"/>
                <a:gd name="T30" fmla="*/ 162 w 162"/>
                <a:gd name="T31" fmla="*/ 224 h 224"/>
                <a:gd name="T32" fmla="*/ 127 w 162"/>
                <a:gd name="T33" fmla="*/ 224 h 224"/>
                <a:gd name="T34" fmla="*/ 80 w 162"/>
                <a:gd name="T35" fmla="*/ 131 h 224"/>
                <a:gd name="T36" fmla="*/ 31 w 162"/>
                <a:gd name="T37" fmla="*/ 131 h 224"/>
                <a:gd name="T38" fmla="*/ 31 w 162"/>
                <a:gd name="T39" fmla="*/ 22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2" h="224">
                  <a:moveTo>
                    <a:pt x="91" y="104"/>
                  </a:moveTo>
                  <a:lnTo>
                    <a:pt x="91" y="104"/>
                  </a:lnTo>
                  <a:cubicBezTo>
                    <a:pt x="111" y="104"/>
                    <a:pt x="123" y="93"/>
                    <a:pt x="123" y="74"/>
                  </a:cubicBezTo>
                  <a:lnTo>
                    <a:pt x="123" y="58"/>
                  </a:lnTo>
                  <a:cubicBezTo>
                    <a:pt x="123" y="39"/>
                    <a:pt x="111" y="28"/>
                    <a:pt x="91" y="28"/>
                  </a:cubicBezTo>
                  <a:lnTo>
                    <a:pt x="31" y="28"/>
                  </a:lnTo>
                  <a:lnTo>
                    <a:pt x="31" y="104"/>
                  </a:lnTo>
                  <a:lnTo>
                    <a:pt x="91" y="104"/>
                  </a:lnTo>
                  <a:close/>
                  <a:moveTo>
                    <a:pt x="31" y="224"/>
                  </a:moveTo>
                  <a:lnTo>
                    <a:pt x="31" y="224"/>
                  </a:lnTo>
                  <a:lnTo>
                    <a:pt x="0" y="224"/>
                  </a:lnTo>
                  <a:lnTo>
                    <a:pt x="0" y="0"/>
                  </a:lnTo>
                  <a:lnTo>
                    <a:pt x="93" y="0"/>
                  </a:lnTo>
                  <a:cubicBezTo>
                    <a:pt x="132" y="0"/>
                    <a:pt x="156" y="25"/>
                    <a:pt x="156" y="66"/>
                  </a:cubicBezTo>
                  <a:cubicBezTo>
                    <a:pt x="156" y="98"/>
                    <a:pt x="141" y="120"/>
                    <a:pt x="112" y="128"/>
                  </a:cubicBezTo>
                  <a:lnTo>
                    <a:pt x="162" y="224"/>
                  </a:lnTo>
                  <a:lnTo>
                    <a:pt x="127" y="224"/>
                  </a:lnTo>
                  <a:lnTo>
                    <a:pt x="80" y="131"/>
                  </a:lnTo>
                  <a:lnTo>
                    <a:pt x="31" y="131"/>
                  </a:lnTo>
                  <a:lnTo>
                    <a:pt x="31" y="224"/>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342" name="Freeform 219">
              <a:extLst>
                <a:ext uri="{FF2B5EF4-FFF2-40B4-BE49-F238E27FC236}">
                  <a16:creationId xmlns:a16="http://schemas.microsoft.com/office/drawing/2014/main" id="{FEF77DB8-5D45-4D83-AF29-EEC586DD17D7}"/>
                </a:ext>
              </a:extLst>
            </p:cNvPr>
            <p:cNvSpPr>
              <a:spLocks/>
            </p:cNvSpPr>
            <p:nvPr/>
          </p:nvSpPr>
          <p:spPr bwMode="auto">
            <a:xfrm>
              <a:off x="7348538" y="4930775"/>
              <a:ext cx="50800" cy="80963"/>
            </a:xfrm>
            <a:custGeom>
              <a:avLst/>
              <a:gdLst>
                <a:gd name="T0" fmla="*/ 0 w 140"/>
                <a:gd name="T1" fmla="*/ 224 h 224"/>
                <a:gd name="T2" fmla="*/ 0 w 140"/>
                <a:gd name="T3" fmla="*/ 224 h 224"/>
                <a:gd name="T4" fmla="*/ 0 w 140"/>
                <a:gd name="T5" fmla="*/ 0 h 224"/>
                <a:gd name="T6" fmla="*/ 140 w 140"/>
                <a:gd name="T7" fmla="*/ 0 h 224"/>
                <a:gd name="T8" fmla="*/ 140 w 140"/>
                <a:gd name="T9" fmla="*/ 28 h 224"/>
                <a:gd name="T10" fmla="*/ 31 w 140"/>
                <a:gd name="T11" fmla="*/ 28 h 224"/>
                <a:gd name="T12" fmla="*/ 31 w 140"/>
                <a:gd name="T13" fmla="*/ 93 h 224"/>
                <a:gd name="T14" fmla="*/ 132 w 140"/>
                <a:gd name="T15" fmla="*/ 93 h 224"/>
                <a:gd name="T16" fmla="*/ 132 w 140"/>
                <a:gd name="T17" fmla="*/ 120 h 224"/>
                <a:gd name="T18" fmla="*/ 31 w 140"/>
                <a:gd name="T19" fmla="*/ 120 h 224"/>
                <a:gd name="T20" fmla="*/ 31 w 140"/>
                <a:gd name="T21" fmla="*/ 196 h 224"/>
                <a:gd name="T22" fmla="*/ 140 w 140"/>
                <a:gd name="T23" fmla="*/ 196 h 224"/>
                <a:gd name="T24" fmla="*/ 140 w 140"/>
                <a:gd name="T25" fmla="*/ 224 h 224"/>
                <a:gd name="T26" fmla="*/ 0 w 140"/>
                <a:gd name="T27" fmla="*/ 22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0" h="224">
                  <a:moveTo>
                    <a:pt x="0" y="224"/>
                  </a:moveTo>
                  <a:lnTo>
                    <a:pt x="0" y="224"/>
                  </a:lnTo>
                  <a:lnTo>
                    <a:pt x="0" y="0"/>
                  </a:lnTo>
                  <a:lnTo>
                    <a:pt x="140" y="0"/>
                  </a:lnTo>
                  <a:lnTo>
                    <a:pt x="140" y="28"/>
                  </a:lnTo>
                  <a:lnTo>
                    <a:pt x="31" y="28"/>
                  </a:lnTo>
                  <a:lnTo>
                    <a:pt x="31" y="93"/>
                  </a:lnTo>
                  <a:lnTo>
                    <a:pt x="132" y="93"/>
                  </a:lnTo>
                  <a:lnTo>
                    <a:pt x="132" y="120"/>
                  </a:lnTo>
                  <a:lnTo>
                    <a:pt x="31" y="120"/>
                  </a:lnTo>
                  <a:lnTo>
                    <a:pt x="31" y="196"/>
                  </a:lnTo>
                  <a:lnTo>
                    <a:pt x="140" y="196"/>
                  </a:lnTo>
                  <a:lnTo>
                    <a:pt x="140" y="224"/>
                  </a:lnTo>
                  <a:lnTo>
                    <a:pt x="0" y="224"/>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343" name="Freeform 220">
              <a:extLst>
                <a:ext uri="{FF2B5EF4-FFF2-40B4-BE49-F238E27FC236}">
                  <a16:creationId xmlns:a16="http://schemas.microsoft.com/office/drawing/2014/main" id="{099B116C-6819-47F4-851C-0CE92CCA50F9}"/>
                </a:ext>
              </a:extLst>
            </p:cNvPr>
            <p:cNvSpPr>
              <a:spLocks/>
            </p:cNvSpPr>
            <p:nvPr/>
          </p:nvSpPr>
          <p:spPr bwMode="auto">
            <a:xfrm>
              <a:off x="7412038" y="4929188"/>
              <a:ext cx="57150" cy="84138"/>
            </a:xfrm>
            <a:custGeom>
              <a:avLst/>
              <a:gdLst>
                <a:gd name="T0" fmla="*/ 0 w 159"/>
                <a:gd name="T1" fmla="*/ 193 h 232"/>
                <a:gd name="T2" fmla="*/ 0 w 159"/>
                <a:gd name="T3" fmla="*/ 193 h 232"/>
                <a:gd name="T4" fmla="*/ 22 w 159"/>
                <a:gd name="T5" fmla="*/ 173 h 232"/>
                <a:gd name="T6" fmla="*/ 81 w 159"/>
                <a:gd name="T7" fmla="*/ 204 h 232"/>
                <a:gd name="T8" fmla="*/ 128 w 159"/>
                <a:gd name="T9" fmla="*/ 165 h 232"/>
                <a:gd name="T10" fmla="*/ 90 w 159"/>
                <a:gd name="T11" fmla="*/ 129 h 232"/>
                <a:gd name="T12" fmla="*/ 71 w 159"/>
                <a:gd name="T13" fmla="*/ 125 h 232"/>
                <a:gd name="T14" fmla="*/ 7 w 159"/>
                <a:gd name="T15" fmla="*/ 63 h 232"/>
                <a:gd name="T16" fmla="*/ 82 w 159"/>
                <a:gd name="T17" fmla="*/ 0 h 232"/>
                <a:gd name="T18" fmla="*/ 157 w 159"/>
                <a:gd name="T19" fmla="*/ 36 h 232"/>
                <a:gd name="T20" fmla="*/ 134 w 159"/>
                <a:gd name="T21" fmla="*/ 54 h 232"/>
                <a:gd name="T22" fmla="*/ 81 w 159"/>
                <a:gd name="T23" fmla="*/ 28 h 232"/>
                <a:gd name="T24" fmla="*/ 37 w 159"/>
                <a:gd name="T25" fmla="*/ 62 h 232"/>
                <a:gd name="T26" fmla="*/ 76 w 159"/>
                <a:gd name="T27" fmla="*/ 96 h 232"/>
                <a:gd name="T28" fmla="*/ 95 w 159"/>
                <a:gd name="T29" fmla="*/ 100 h 232"/>
                <a:gd name="T30" fmla="*/ 159 w 159"/>
                <a:gd name="T31" fmla="*/ 163 h 232"/>
                <a:gd name="T32" fmla="*/ 80 w 159"/>
                <a:gd name="T33" fmla="*/ 232 h 232"/>
                <a:gd name="T34" fmla="*/ 0 w 159"/>
                <a:gd name="T35" fmla="*/ 193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9" h="232">
                  <a:moveTo>
                    <a:pt x="0" y="193"/>
                  </a:moveTo>
                  <a:lnTo>
                    <a:pt x="0" y="193"/>
                  </a:lnTo>
                  <a:lnTo>
                    <a:pt x="22" y="173"/>
                  </a:lnTo>
                  <a:cubicBezTo>
                    <a:pt x="38" y="193"/>
                    <a:pt x="56" y="204"/>
                    <a:pt x="81" y="204"/>
                  </a:cubicBezTo>
                  <a:cubicBezTo>
                    <a:pt x="112" y="204"/>
                    <a:pt x="128" y="189"/>
                    <a:pt x="128" y="165"/>
                  </a:cubicBezTo>
                  <a:cubicBezTo>
                    <a:pt x="128" y="145"/>
                    <a:pt x="117" y="135"/>
                    <a:pt x="90" y="129"/>
                  </a:cubicBezTo>
                  <a:lnTo>
                    <a:pt x="71" y="125"/>
                  </a:lnTo>
                  <a:cubicBezTo>
                    <a:pt x="29" y="117"/>
                    <a:pt x="7" y="98"/>
                    <a:pt x="7" y="63"/>
                  </a:cubicBezTo>
                  <a:cubicBezTo>
                    <a:pt x="7" y="23"/>
                    <a:pt x="37" y="0"/>
                    <a:pt x="82" y="0"/>
                  </a:cubicBezTo>
                  <a:cubicBezTo>
                    <a:pt x="116" y="0"/>
                    <a:pt x="140" y="13"/>
                    <a:pt x="157" y="36"/>
                  </a:cubicBezTo>
                  <a:lnTo>
                    <a:pt x="134" y="54"/>
                  </a:lnTo>
                  <a:cubicBezTo>
                    <a:pt x="123" y="38"/>
                    <a:pt x="106" y="28"/>
                    <a:pt x="81" y="28"/>
                  </a:cubicBezTo>
                  <a:cubicBezTo>
                    <a:pt x="54" y="28"/>
                    <a:pt x="37" y="40"/>
                    <a:pt x="37" y="62"/>
                  </a:cubicBezTo>
                  <a:cubicBezTo>
                    <a:pt x="37" y="81"/>
                    <a:pt x="50" y="90"/>
                    <a:pt x="76" y="96"/>
                  </a:cubicBezTo>
                  <a:lnTo>
                    <a:pt x="95" y="100"/>
                  </a:lnTo>
                  <a:cubicBezTo>
                    <a:pt x="139" y="110"/>
                    <a:pt x="159" y="129"/>
                    <a:pt x="159" y="163"/>
                  </a:cubicBezTo>
                  <a:cubicBezTo>
                    <a:pt x="159" y="205"/>
                    <a:pt x="130" y="232"/>
                    <a:pt x="80" y="232"/>
                  </a:cubicBezTo>
                  <a:cubicBezTo>
                    <a:pt x="43" y="232"/>
                    <a:pt x="18" y="217"/>
                    <a:pt x="0" y="193"/>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344" name="Freeform 221">
              <a:extLst>
                <a:ext uri="{FF2B5EF4-FFF2-40B4-BE49-F238E27FC236}">
                  <a16:creationId xmlns:a16="http://schemas.microsoft.com/office/drawing/2014/main" id="{CA33BE7C-52B5-43CB-8214-C1B8640E2F3C}"/>
                </a:ext>
              </a:extLst>
            </p:cNvPr>
            <p:cNvSpPr>
              <a:spLocks/>
            </p:cNvSpPr>
            <p:nvPr/>
          </p:nvSpPr>
          <p:spPr bwMode="auto">
            <a:xfrm>
              <a:off x="7477125" y="4930775"/>
              <a:ext cx="61913" cy="80963"/>
            </a:xfrm>
            <a:custGeom>
              <a:avLst/>
              <a:gdLst>
                <a:gd name="T0" fmla="*/ 100 w 168"/>
                <a:gd name="T1" fmla="*/ 28 h 224"/>
                <a:gd name="T2" fmla="*/ 100 w 168"/>
                <a:gd name="T3" fmla="*/ 28 h 224"/>
                <a:gd name="T4" fmla="*/ 100 w 168"/>
                <a:gd name="T5" fmla="*/ 224 h 224"/>
                <a:gd name="T6" fmla="*/ 69 w 168"/>
                <a:gd name="T7" fmla="*/ 224 h 224"/>
                <a:gd name="T8" fmla="*/ 69 w 168"/>
                <a:gd name="T9" fmla="*/ 28 h 224"/>
                <a:gd name="T10" fmla="*/ 0 w 168"/>
                <a:gd name="T11" fmla="*/ 28 h 224"/>
                <a:gd name="T12" fmla="*/ 0 w 168"/>
                <a:gd name="T13" fmla="*/ 0 h 224"/>
                <a:gd name="T14" fmla="*/ 168 w 168"/>
                <a:gd name="T15" fmla="*/ 0 h 224"/>
                <a:gd name="T16" fmla="*/ 168 w 168"/>
                <a:gd name="T17" fmla="*/ 28 h 224"/>
                <a:gd name="T18" fmla="*/ 100 w 168"/>
                <a:gd name="T19" fmla="*/ 28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8" h="224">
                  <a:moveTo>
                    <a:pt x="100" y="28"/>
                  </a:moveTo>
                  <a:lnTo>
                    <a:pt x="100" y="28"/>
                  </a:lnTo>
                  <a:lnTo>
                    <a:pt x="100" y="224"/>
                  </a:lnTo>
                  <a:lnTo>
                    <a:pt x="69" y="224"/>
                  </a:lnTo>
                  <a:lnTo>
                    <a:pt x="69" y="28"/>
                  </a:lnTo>
                  <a:lnTo>
                    <a:pt x="0" y="28"/>
                  </a:lnTo>
                  <a:lnTo>
                    <a:pt x="0" y="0"/>
                  </a:lnTo>
                  <a:lnTo>
                    <a:pt x="168" y="0"/>
                  </a:lnTo>
                  <a:lnTo>
                    <a:pt x="168" y="28"/>
                  </a:lnTo>
                  <a:lnTo>
                    <a:pt x="100" y="28"/>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345" name="Freeform 222">
              <a:extLst>
                <a:ext uri="{FF2B5EF4-FFF2-40B4-BE49-F238E27FC236}">
                  <a16:creationId xmlns:a16="http://schemas.microsoft.com/office/drawing/2014/main" id="{EAFAF2DD-0A1F-4A2A-A19F-0F710F83592A}"/>
                </a:ext>
              </a:extLst>
            </p:cNvPr>
            <p:cNvSpPr>
              <a:spLocks noEditPoints="1"/>
            </p:cNvSpPr>
            <p:nvPr/>
          </p:nvSpPr>
          <p:spPr bwMode="auto">
            <a:xfrm>
              <a:off x="7577138" y="4929188"/>
              <a:ext cx="71438" cy="84138"/>
            </a:xfrm>
            <a:custGeom>
              <a:avLst/>
              <a:gdLst>
                <a:gd name="T0" fmla="*/ 49 w 195"/>
                <a:gd name="T1" fmla="*/ 53 h 232"/>
                <a:gd name="T2" fmla="*/ 49 w 195"/>
                <a:gd name="T3" fmla="*/ 53 h 232"/>
                <a:gd name="T4" fmla="*/ 49 w 195"/>
                <a:gd name="T5" fmla="*/ 56 h 232"/>
                <a:gd name="T6" fmla="*/ 71 w 195"/>
                <a:gd name="T7" fmla="*/ 94 h 232"/>
                <a:gd name="T8" fmla="*/ 107 w 195"/>
                <a:gd name="T9" fmla="*/ 54 h 232"/>
                <a:gd name="T10" fmla="*/ 107 w 195"/>
                <a:gd name="T11" fmla="*/ 50 h 232"/>
                <a:gd name="T12" fmla="*/ 79 w 195"/>
                <a:gd name="T13" fmla="*/ 25 h 232"/>
                <a:gd name="T14" fmla="*/ 49 w 195"/>
                <a:gd name="T15" fmla="*/ 53 h 232"/>
                <a:gd name="T16" fmla="*/ 119 w 195"/>
                <a:gd name="T17" fmla="*/ 185 h 232"/>
                <a:gd name="T18" fmla="*/ 119 w 195"/>
                <a:gd name="T19" fmla="*/ 185 h 232"/>
                <a:gd name="T20" fmla="*/ 61 w 195"/>
                <a:gd name="T21" fmla="*/ 124 h 232"/>
                <a:gd name="T22" fmla="*/ 31 w 195"/>
                <a:gd name="T23" fmla="*/ 165 h 232"/>
                <a:gd name="T24" fmla="*/ 31 w 195"/>
                <a:gd name="T25" fmla="*/ 170 h 232"/>
                <a:gd name="T26" fmla="*/ 73 w 195"/>
                <a:gd name="T27" fmla="*/ 206 h 232"/>
                <a:gd name="T28" fmla="*/ 119 w 195"/>
                <a:gd name="T29" fmla="*/ 185 h 232"/>
                <a:gd name="T30" fmla="*/ 135 w 195"/>
                <a:gd name="T31" fmla="*/ 203 h 232"/>
                <a:gd name="T32" fmla="*/ 135 w 195"/>
                <a:gd name="T33" fmla="*/ 203 h 232"/>
                <a:gd name="T34" fmla="*/ 70 w 195"/>
                <a:gd name="T35" fmla="*/ 232 h 232"/>
                <a:gd name="T36" fmla="*/ 0 w 195"/>
                <a:gd name="T37" fmla="*/ 170 h 232"/>
                <a:gd name="T38" fmla="*/ 46 w 195"/>
                <a:gd name="T39" fmla="*/ 107 h 232"/>
                <a:gd name="T40" fmla="*/ 21 w 195"/>
                <a:gd name="T41" fmla="*/ 54 h 232"/>
                <a:gd name="T42" fmla="*/ 80 w 195"/>
                <a:gd name="T43" fmla="*/ 0 h 232"/>
                <a:gd name="T44" fmla="*/ 136 w 195"/>
                <a:gd name="T45" fmla="*/ 49 h 232"/>
                <a:gd name="T46" fmla="*/ 86 w 195"/>
                <a:gd name="T47" fmla="*/ 111 h 232"/>
                <a:gd name="T48" fmla="*/ 133 w 195"/>
                <a:gd name="T49" fmla="*/ 161 h 232"/>
                <a:gd name="T50" fmla="*/ 144 w 195"/>
                <a:gd name="T51" fmla="*/ 109 h 232"/>
                <a:gd name="T52" fmla="*/ 189 w 195"/>
                <a:gd name="T53" fmla="*/ 109 h 232"/>
                <a:gd name="T54" fmla="*/ 189 w 195"/>
                <a:gd name="T55" fmla="*/ 134 h 232"/>
                <a:gd name="T56" fmla="*/ 167 w 195"/>
                <a:gd name="T57" fmla="*/ 134 h 232"/>
                <a:gd name="T58" fmla="*/ 152 w 195"/>
                <a:gd name="T59" fmla="*/ 181 h 232"/>
                <a:gd name="T60" fmla="*/ 195 w 195"/>
                <a:gd name="T61" fmla="*/ 228 h 232"/>
                <a:gd name="T62" fmla="*/ 157 w 195"/>
                <a:gd name="T63" fmla="*/ 228 h 232"/>
                <a:gd name="T64" fmla="*/ 135 w 195"/>
                <a:gd name="T65" fmla="*/ 203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5" h="232">
                  <a:moveTo>
                    <a:pt x="49" y="53"/>
                  </a:moveTo>
                  <a:lnTo>
                    <a:pt x="49" y="53"/>
                  </a:lnTo>
                  <a:lnTo>
                    <a:pt x="49" y="56"/>
                  </a:lnTo>
                  <a:cubicBezTo>
                    <a:pt x="49" y="68"/>
                    <a:pt x="57" y="80"/>
                    <a:pt x="71" y="94"/>
                  </a:cubicBezTo>
                  <a:cubicBezTo>
                    <a:pt x="89" y="83"/>
                    <a:pt x="107" y="70"/>
                    <a:pt x="107" y="54"/>
                  </a:cubicBezTo>
                  <a:lnTo>
                    <a:pt x="107" y="50"/>
                  </a:lnTo>
                  <a:cubicBezTo>
                    <a:pt x="107" y="34"/>
                    <a:pt x="94" y="25"/>
                    <a:pt x="79" y="25"/>
                  </a:cubicBezTo>
                  <a:cubicBezTo>
                    <a:pt x="62" y="25"/>
                    <a:pt x="49" y="37"/>
                    <a:pt x="49" y="53"/>
                  </a:cubicBezTo>
                  <a:close/>
                  <a:moveTo>
                    <a:pt x="119" y="185"/>
                  </a:moveTo>
                  <a:lnTo>
                    <a:pt x="119" y="185"/>
                  </a:lnTo>
                  <a:lnTo>
                    <a:pt x="61" y="124"/>
                  </a:lnTo>
                  <a:cubicBezTo>
                    <a:pt x="44" y="133"/>
                    <a:pt x="31" y="143"/>
                    <a:pt x="31" y="165"/>
                  </a:cubicBezTo>
                  <a:lnTo>
                    <a:pt x="31" y="170"/>
                  </a:lnTo>
                  <a:cubicBezTo>
                    <a:pt x="31" y="192"/>
                    <a:pt x="47" y="206"/>
                    <a:pt x="73" y="206"/>
                  </a:cubicBezTo>
                  <a:cubicBezTo>
                    <a:pt x="93" y="206"/>
                    <a:pt x="108" y="198"/>
                    <a:pt x="119" y="185"/>
                  </a:cubicBezTo>
                  <a:close/>
                  <a:moveTo>
                    <a:pt x="135" y="203"/>
                  </a:moveTo>
                  <a:lnTo>
                    <a:pt x="135" y="203"/>
                  </a:lnTo>
                  <a:cubicBezTo>
                    <a:pt x="125" y="214"/>
                    <a:pt x="105" y="232"/>
                    <a:pt x="70" y="232"/>
                  </a:cubicBezTo>
                  <a:cubicBezTo>
                    <a:pt x="25" y="232"/>
                    <a:pt x="0" y="204"/>
                    <a:pt x="0" y="170"/>
                  </a:cubicBezTo>
                  <a:cubicBezTo>
                    <a:pt x="0" y="137"/>
                    <a:pt x="22" y="120"/>
                    <a:pt x="46" y="107"/>
                  </a:cubicBezTo>
                  <a:cubicBezTo>
                    <a:pt x="31" y="91"/>
                    <a:pt x="21" y="74"/>
                    <a:pt x="21" y="54"/>
                  </a:cubicBezTo>
                  <a:cubicBezTo>
                    <a:pt x="21" y="24"/>
                    <a:pt x="44" y="0"/>
                    <a:pt x="80" y="0"/>
                  </a:cubicBezTo>
                  <a:cubicBezTo>
                    <a:pt x="113" y="0"/>
                    <a:pt x="136" y="20"/>
                    <a:pt x="136" y="49"/>
                  </a:cubicBezTo>
                  <a:cubicBezTo>
                    <a:pt x="136" y="78"/>
                    <a:pt x="113" y="95"/>
                    <a:pt x="86" y="111"/>
                  </a:cubicBezTo>
                  <a:lnTo>
                    <a:pt x="133" y="161"/>
                  </a:lnTo>
                  <a:cubicBezTo>
                    <a:pt x="139" y="145"/>
                    <a:pt x="143" y="127"/>
                    <a:pt x="144" y="109"/>
                  </a:cubicBezTo>
                  <a:lnTo>
                    <a:pt x="189" y="109"/>
                  </a:lnTo>
                  <a:lnTo>
                    <a:pt x="189" y="134"/>
                  </a:lnTo>
                  <a:lnTo>
                    <a:pt x="167" y="134"/>
                  </a:lnTo>
                  <a:cubicBezTo>
                    <a:pt x="164" y="152"/>
                    <a:pt x="159" y="168"/>
                    <a:pt x="152" y="181"/>
                  </a:cubicBezTo>
                  <a:lnTo>
                    <a:pt x="195" y="228"/>
                  </a:lnTo>
                  <a:lnTo>
                    <a:pt x="157" y="228"/>
                  </a:lnTo>
                  <a:lnTo>
                    <a:pt x="135" y="203"/>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346" name="Freeform 223">
              <a:extLst>
                <a:ext uri="{FF2B5EF4-FFF2-40B4-BE49-F238E27FC236}">
                  <a16:creationId xmlns:a16="http://schemas.microsoft.com/office/drawing/2014/main" id="{B8AE1A1D-B0C7-435A-A72F-94550A5F6B0F}"/>
                </a:ext>
              </a:extLst>
            </p:cNvPr>
            <p:cNvSpPr>
              <a:spLocks/>
            </p:cNvSpPr>
            <p:nvPr/>
          </p:nvSpPr>
          <p:spPr bwMode="auto">
            <a:xfrm>
              <a:off x="7683500" y="4929188"/>
              <a:ext cx="57150" cy="84138"/>
            </a:xfrm>
            <a:custGeom>
              <a:avLst/>
              <a:gdLst>
                <a:gd name="T0" fmla="*/ 0 w 158"/>
                <a:gd name="T1" fmla="*/ 193 h 232"/>
                <a:gd name="T2" fmla="*/ 0 w 158"/>
                <a:gd name="T3" fmla="*/ 193 h 232"/>
                <a:gd name="T4" fmla="*/ 22 w 158"/>
                <a:gd name="T5" fmla="*/ 173 h 232"/>
                <a:gd name="T6" fmla="*/ 81 w 158"/>
                <a:gd name="T7" fmla="*/ 204 h 232"/>
                <a:gd name="T8" fmla="*/ 128 w 158"/>
                <a:gd name="T9" fmla="*/ 165 h 232"/>
                <a:gd name="T10" fmla="*/ 89 w 158"/>
                <a:gd name="T11" fmla="*/ 129 h 232"/>
                <a:gd name="T12" fmla="*/ 70 w 158"/>
                <a:gd name="T13" fmla="*/ 125 h 232"/>
                <a:gd name="T14" fmla="*/ 6 w 158"/>
                <a:gd name="T15" fmla="*/ 63 h 232"/>
                <a:gd name="T16" fmla="*/ 82 w 158"/>
                <a:gd name="T17" fmla="*/ 0 h 232"/>
                <a:gd name="T18" fmla="*/ 157 w 158"/>
                <a:gd name="T19" fmla="*/ 36 h 232"/>
                <a:gd name="T20" fmla="*/ 134 w 158"/>
                <a:gd name="T21" fmla="*/ 54 h 232"/>
                <a:gd name="T22" fmla="*/ 81 w 158"/>
                <a:gd name="T23" fmla="*/ 28 h 232"/>
                <a:gd name="T24" fmla="*/ 37 w 158"/>
                <a:gd name="T25" fmla="*/ 62 h 232"/>
                <a:gd name="T26" fmla="*/ 76 w 158"/>
                <a:gd name="T27" fmla="*/ 96 h 232"/>
                <a:gd name="T28" fmla="*/ 95 w 158"/>
                <a:gd name="T29" fmla="*/ 100 h 232"/>
                <a:gd name="T30" fmla="*/ 158 w 158"/>
                <a:gd name="T31" fmla="*/ 163 h 232"/>
                <a:gd name="T32" fmla="*/ 80 w 158"/>
                <a:gd name="T33" fmla="*/ 232 h 232"/>
                <a:gd name="T34" fmla="*/ 0 w 158"/>
                <a:gd name="T35" fmla="*/ 193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8" h="232">
                  <a:moveTo>
                    <a:pt x="0" y="193"/>
                  </a:moveTo>
                  <a:lnTo>
                    <a:pt x="0" y="193"/>
                  </a:lnTo>
                  <a:lnTo>
                    <a:pt x="22" y="173"/>
                  </a:lnTo>
                  <a:cubicBezTo>
                    <a:pt x="37" y="193"/>
                    <a:pt x="56" y="204"/>
                    <a:pt x="81" y="204"/>
                  </a:cubicBezTo>
                  <a:cubicBezTo>
                    <a:pt x="111" y="204"/>
                    <a:pt x="128" y="189"/>
                    <a:pt x="128" y="165"/>
                  </a:cubicBezTo>
                  <a:cubicBezTo>
                    <a:pt x="128" y="145"/>
                    <a:pt x="117" y="135"/>
                    <a:pt x="89" y="129"/>
                  </a:cubicBezTo>
                  <a:lnTo>
                    <a:pt x="70" y="125"/>
                  </a:lnTo>
                  <a:cubicBezTo>
                    <a:pt x="28" y="117"/>
                    <a:pt x="6" y="98"/>
                    <a:pt x="6" y="63"/>
                  </a:cubicBezTo>
                  <a:cubicBezTo>
                    <a:pt x="6" y="23"/>
                    <a:pt x="36" y="0"/>
                    <a:pt x="82" y="0"/>
                  </a:cubicBezTo>
                  <a:cubicBezTo>
                    <a:pt x="116" y="0"/>
                    <a:pt x="140" y="13"/>
                    <a:pt x="157" y="36"/>
                  </a:cubicBezTo>
                  <a:lnTo>
                    <a:pt x="134" y="54"/>
                  </a:lnTo>
                  <a:cubicBezTo>
                    <a:pt x="122" y="38"/>
                    <a:pt x="106" y="28"/>
                    <a:pt x="81" y="28"/>
                  </a:cubicBezTo>
                  <a:cubicBezTo>
                    <a:pt x="53" y="28"/>
                    <a:pt x="37" y="40"/>
                    <a:pt x="37" y="62"/>
                  </a:cubicBezTo>
                  <a:cubicBezTo>
                    <a:pt x="37" y="81"/>
                    <a:pt x="50" y="90"/>
                    <a:pt x="76" y="96"/>
                  </a:cubicBezTo>
                  <a:lnTo>
                    <a:pt x="95" y="100"/>
                  </a:lnTo>
                  <a:cubicBezTo>
                    <a:pt x="139" y="110"/>
                    <a:pt x="158" y="129"/>
                    <a:pt x="158" y="163"/>
                  </a:cubicBezTo>
                  <a:cubicBezTo>
                    <a:pt x="158" y="205"/>
                    <a:pt x="129" y="232"/>
                    <a:pt x="80" y="232"/>
                  </a:cubicBezTo>
                  <a:cubicBezTo>
                    <a:pt x="43" y="232"/>
                    <a:pt x="18" y="217"/>
                    <a:pt x="0" y="193"/>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347" name="Freeform 224">
              <a:extLst>
                <a:ext uri="{FF2B5EF4-FFF2-40B4-BE49-F238E27FC236}">
                  <a16:creationId xmlns:a16="http://schemas.microsoft.com/office/drawing/2014/main" id="{04322DAC-BF99-46F8-A0B4-0827D95DD17B}"/>
                </a:ext>
              </a:extLst>
            </p:cNvPr>
            <p:cNvSpPr>
              <a:spLocks noEditPoints="1"/>
            </p:cNvSpPr>
            <p:nvPr/>
          </p:nvSpPr>
          <p:spPr bwMode="auto">
            <a:xfrm>
              <a:off x="7754938" y="4929188"/>
              <a:ext cx="68263" cy="84138"/>
            </a:xfrm>
            <a:custGeom>
              <a:avLst/>
              <a:gdLst>
                <a:gd name="T0" fmla="*/ 157 w 190"/>
                <a:gd name="T1" fmla="*/ 134 h 232"/>
                <a:gd name="T2" fmla="*/ 157 w 190"/>
                <a:gd name="T3" fmla="*/ 134 h 232"/>
                <a:gd name="T4" fmla="*/ 157 w 190"/>
                <a:gd name="T5" fmla="*/ 98 h 232"/>
                <a:gd name="T6" fmla="*/ 95 w 190"/>
                <a:gd name="T7" fmla="*/ 28 h 232"/>
                <a:gd name="T8" fmla="*/ 33 w 190"/>
                <a:gd name="T9" fmla="*/ 98 h 232"/>
                <a:gd name="T10" fmla="*/ 33 w 190"/>
                <a:gd name="T11" fmla="*/ 134 h 232"/>
                <a:gd name="T12" fmla="*/ 95 w 190"/>
                <a:gd name="T13" fmla="*/ 204 h 232"/>
                <a:gd name="T14" fmla="*/ 157 w 190"/>
                <a:gd name="T15" fmla="*/ 134 h 232"/>
                <a:gd name="T16" fmla="*/ 0 w 190"/>
                <a:gd name="T17" fmla="*/ 116 h 232"/>
                <a:gd name="T18" fmla="*/ 0 w 190"/>
                <a:gd name="T19" fmla="*/ 116 h 232"/>
                <a:gd name="T20" fmla="*/ 95 w 190"/>
                <a:gd name="T21" fmla="*/ 0 h 232"/>
                <a:gd name="T22" fmla="*/ 190 w 190"/>
                <a:gd name="T23" fmla="*/ 116 h 232"/>
                <a:gd name="T24" fmla="*/ 95 w 190"/>
                <a:gd name="T25" fmla="*/ 232 h 232"/>
                <a:gd name="T26" fmla="*/ 0 w 190"/>
                <a:gd name="T27" fmla="*/ 11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0" h="232">
                  <a:moveTo>
                    <a:pt x="157" y="134"/>
                  </a:moveTo>
                  <a:lnTo>
                    <a:pt x="157" y="134"/>
                  </a:lnTo>
                  <a:lnTo>
                    <a:pt x="157" y="98"/>
                  </a:lnTo>
                  <a:cubicBezTo>
                    <a:pt x="157" y="55"/>
                    <a:pt x="132" y="28"/>
                    <a:pt x="95" y="28"/>
                  </a:cubicBezTo>
                  <a:cubicBezTo>
                    <a:pt x="58" y="28"/>
                    <a:pt x="33" y="55"/>
                    <a:pt x="33" y="98"/>
                  </a:cubicBezTo>
                  <a:lnTo>
                    <a:pt x="33" y="134"/>
                  </a:lnTo>
                  <a:cubicBezTo>
                    <a:pt x="33" y="177"/>
                    <a:pt x="58" y="204"/>
                    <a:pt x="95" y="204"/>
                  </a:cubicBezTo>
                  <a:cubicBezTo>
                    <a:pt x="132" y="204"/>
                    <a:pt x="157" y="177"/>
                    <a:pt x="157" y="134"/>
                  </a:cubicBezTo>
                  <a:close/>
                  <a:moveTo>
                    <a:pt x="0" y="116"/>
                  </a:moveTo>
                  <a:lnTo>
                    <a:pt x="0" y="116"/>
                  </a:lnTo>
                  <a:cubicBezTo>
                    <a:pt x="0" y="41"/>
                    <a:pt x="37" y="0"/>
                    <a:pt x="95" y="0"/>
                  </a:cubicBezTo>
                  <a:cubicBezTo>
                    <a:pt x="153" y="0"/>
                    <a:pt x="190" y="41"/>
                    <a:pt x="190" y="116"/>
                  </a:cubicBezTo>
                  <a:cubicBezTo>
                    <a:pt x="190" y="191"/>
                    <a:pt x="153" y="232"/>
                    <a:pt x="95" y="232"/>
                  </a:cubicBezTo>
                  <a:cubicBezTo>
                    <a:pt x="37" y="232"/>
                    <a:pt x="0" y="191"/>
                    <a:pt x="0" y="116"/>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348" name="Freeform 225">
              <a:extLst>
                <a:ext uri="{FF2B5EF4-FFF2-40B4-BE49-F238E27FC236}">
                  <a16:creationId xmlns:a16="http://schemas.microsoft.com/office/drawing/2014/main" id="{BD5510F9-614A-4414-B6B9-0A90CCB34372}"/>
                </a:ext>
              </a:extLst>
            </p:cNvPr>
            <p:cNvSpPr>
              <a:spLocks noEditPoints="1"/>
            </p:cNvSpPr>
            <p:nvPr/>
          </p:nvSpPr>
          <p:spPr bwMode="auto">
            <a:xfrm>
              <a:off x="7831138" y="4930775"/>
              <a:ext cx="71438" cy="80963"/>
            </a:xfrm>
            <a:custGeom>
              <a:avLst/>
              <a:gdLst>
                <a:gd name="T0" fmla="*/ 97 w 193"/>
                <a:gd name="T1" fmla="*/ 29 h 224"/>
                <a:gd name="T2" fmla="*/ 97 w 193"/>
                <a:gd name="T3" fmla="*/ 29 h 224"/>
                <a:gd name="T4" fmla="*/ 95 w 193"/>
                <a:gd name="T5" fmla="*/ 29 h 224"/>
                <a:gd name="T6" fmla="*/ 60 w 193"/>
                <a:gd name="T7" fmla="*/ 133 h 224"/>
                <a:gd name="T8" fmla="*/ 132 w 193"/>
                <a:gd name="T9" fmla="*/ 133 h 224"/>
                <a:gd name="T10" fmla="*/ 97 w 193"/>
                <a:gd name="T11" fmla="*/ 29 h 224"/>
                <a:gd name="T12" fmla="*/ 161 w 193"/>
                <a:gd name="T13" fmla="*/ 224 h 224"/>
                <a:gd name="T14" fmla="*/ 161 w 193"/>
                <a:gd name="T15" fmla="*/ 224 h 224"/>
                <a:gd name="T16" fmla="*/ 139 w 193"/>
                <a:gd name="T17" fmla="*/ 161 h 224"/>
                <a:gd name="T18" fmla="*/ 52 w 193"/>
                <a:gd name="T19" fmla="*/ 161 h 224"/>
                <a:gd name="T20" fmla="*/ 31 w 193"/>
                <a:gd name="T21" fmla="*/ 224 h 224"/>
                <a:gd name="T22" fmla="*/ 0 w 193"/>
                <a:gd name="T23" fmla="*/ 224 h 224"/>
                <a:gd name="T24" fmla="*/ 77 w 193"/>
                <a:gd name="T25" fmla="*/ 0 h 224"/>
                <a:gd name="T26" fmla="*/ 116 w 193"/>
                <a:gd name="T27" fmla="*/ 0 h 224"/>
                <a:gd name="T28" fmla="*/ 193 w 193"/>
                <a:gd name="T29" fmla="*/ 224 h 224"/>
                <a:gd name="T30" fmla="*/ 161 w 193"/>
                <a:gd name="T31" fmla="*/ 22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3" h="224">
                  <a:moveTo>
                    <a:pt x="97" y="29"/>
                  </a:moveTo>
                  <a:lnTo>
                    <a:pt x="97" y="29"/>
                  </a:lnTo>
                  <a:lnTo>
                    <a:pt x="95" y="29"/>
                  </a:lnTo>
                  <a:lnTo>
                    <a:pt x="60" y="133"/>
                  </a:lnTo>
                  <a:lnTo>
                    <a:pt x="132" y="133"/>
                  </a:lnTo>
                  <a:lnTo>
                    <a:pt x="97" y="29"/>
                  </a:lnTo>
                  <a:close/>
                  <a:moveTo>
                    <a:pt x="161" y="224"/>
                  </a:moveTo>
                  <a:lnTo>
                    <a:pt x="161" y="224"/>
                  </a:lnTo>
                  <a:lnTo>
                    <a:pt x="139" y="161"/>
                  </a:lnTo>
                  <a:lnTo>
                    <a:pt x="52" y="161"/>
                  </a:lnTo>
                  <a:lnTo>
                    <a:pt x="31" y="224"/>
                  </a:lnTo>
                  <a:lnTo>
                    <a:pt x="0" y="224"/>
                  </a:lnTo>
                  <a:lnTo>
                    <a:pt x="77" y="0"/>
                  </a:lnTo>
                  <a:lnTo>
                    <a:pt x="116" y="0"/>
                  </a:lnTo>
                  <a:lnTo>
                    <a:pt x="193" y="224"/>
                  </a:lnTo>
                  <a:lnTo>
                    <a:pt x="161" y="224"/>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349" name="Freeform 226">
              <a:extLst>
                <a:ext uri="{FF2B5EF4-FFF2-40B4-BE49-F238E27FC236}">
                  <a16:creationId xmlns:a16="http://schemas.microsoft.com/office/drawing/2014/main" id="{A0532CC9-F1D7-4796-9C0A-FFD727550B0F}"/>
                </a:ext>
              </a:extLst>
            </p:cNvPr>
            <p:cNvSpPr>
              <a:spLocks noEditPoints="1"/>
            </p:cNvSpPr>
            <p:nvPr/>
          </p:nvSpPr>
          <p:spPr bwMode="auto">
            <a:xfrm>
              <a:off x="7915275" y="4930775"/>
              <a:ext cx="57150" cy="80963"/>
            </a:xfrm>
            <a:custGeom>
              <a:avLst/>
              <a:gdLst>
                <a:gd name="T0" fmla="*/ 31 w 156"/>
                <a:gd name="T1" fmla="*/ 104 h 224"/>
                <a:gd name="T2" fmla="*/ 31 w 156"/>
                <a:gd name="T3" fmla="*/ 104 h 224"/>
                <a:gd name="T4" fmla="*/ 91 w 156"/>
                <a:gd name="T5" fmla="*/ 104 h 224"/>
                <a:gd name="T6" fmla="*/ 123 w 156"/>
                <a:gd name="T7" fmla="*/ 74 h 224"/>
                <a:gd name="T8" fmla="*/ 123 w 156"/>
                <a:gd name="T9" fmla="*/ 58 h 224"/>
                <a:gd name="T10" fmla="*/ 91 w 156"/>
                <a:gd name="T11" fmla="*/ 28 h 224"/>
                <a:gd name="T12" fmla="*/ 31 w 156"/>
                <a:gd name="T13" fmla="*/ 28 h 224"/>
                <a:gd name="T14" fmla="*/ 31 w 156"/>
                <a:gd name="T15" fmla="*/ 104 h 224"/>
                <a:gd name="T16" fmla="*/ 0 w 156"/>
                <a:gd name="T17" fmla="*/ 224 h 224"/>
                <a:gd name="T18" fmla="*/ 0 w 156"/>
                <a:gd name="T19" fmla="*/ 224 h 224"/>
                <a:gd name="T20" fmla="*/ 0 w 156"/>
                <a:gd name="T21" fmla="*/ 0 h 224"/>
                <a:gd name="T22" fmla="*/ 92 w 156"/>
                <a:gd name="T23" fmla="*/ 0 h 224"/>
                <a:gd name="T24" fmla="*/ 156 w 156"/>
                <a:gd name="T25" fmla="*/ 66 h 224"/>
                <a:gd name="T26" fmla="*/ 92 w 156"/>
                <a:gd name="T27" fmla="*/ 132 h 224"/>
                <a:gd name="T28" fmla="*/ 31 w 156"/>
                <a:gd name="T29" fmla="*/ 132 h 224"/>
                <a:gd name="T30" fmla="*/ 31 w 156"/>
                <a:gd name="T31" fmla="*/ 224 h 224"/>
                <a:gd name="T32" fmla="*/ 0 w 156"/>
                <a:gd name="T33" fmla="*/ 22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6" h="224">
                  <a:moveTo>
                    <a:pt x="31" y="104"/>
                  </a:moveTo>
                  <a:lnTo>
                    <a:pt x="31" y="104"/>
                  </a:lnTo>
                  <a:lnTo>
                    <a:pt x="91" y="104"/>
                  </a:lnTo>
                  <a:cubicBezTo>
                    <a:pt x="111" y="104"/>
                    <a:pt x="123" y="93"/>
                    <a:pt x="123" y="74"/>
                  </a:cubicBezTo>
                  <a:lnTo>
                    <a:pt x="123" y="58"/>
                  </a:lnTo>
                  <a:cubicBezTo>
                    <a:pt x="123" y="39"/>
                    <a:pt x="111" y="28"/>
                    <a:pt x="91" y="28"/>
                  </a:cubicBezTo>
                  <a:lnTo>
                    <a:pt x="31" y="28"/>
                  </a:lnTo>
                  <a:lnTo>
                    <a:pt x="31" y="104"/>
                  </a:lnTo>
                  <a:close/>
                  <a:moveTo>
                    <a:pt x="0" y="224"/>
                  </a:moveTo>
                  <a:lnTo>
                    <a:pt x="0" y="224"/>
                  </a:lnTo>
                  <a:lnTo>
                    <a:pt x="0" y="0"/>
                  </a:lnTo>
                  <a:lnTo>
                    <a:pt x="92" y="0"/>
                  </a:lnTo>
                  <a:cubicBezTo>
                    <a:pt x="132" y="0"/>
                    <a:pt x="156" y="26"/>
                    <a:pt x="156" y="66"/>
                  </a:cubicBezTo>
                  <a:cubicBezTo>
                    <a:pt x="156" y="106"/>
                    <a:pt x="132" y="132"/>
                    <a:pt x="92" y="132"/>
                  </a:cubicBezTo>
                  <a:lnTo>
                    <a:pt x="31" y="132"/>
                  </a:lnTo>
                  <a:lnTo>
                    <a:pt x="31" y="224"/>
                  </a:lnTo>
                  <a:lnTo>
                    <a:pt x="0" y="224"/>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350" name="Freeform 227">
              <a:extLst>
                <a:ext uri="{FF2B5EF4-FFF2-40B4-BE49-F238E27FC236}">
                  <a16:creationId xmlns:a16="http://schemas.microsoft.com/office/drawing/2014/main" id="{F3B08D20-E3E4-4EDB-8FC4-F91F169304C9}"/>
                </a:ext>
              </a:extLst>
            </p:cNvPr>
            <p:cNvSpPr>
              <a:spLocks/>
            </p:cNvSpPr>
            <p:nvPr/>
          </p:nvSpPr>
          <p:spPr bwMode="auto">
            <a:xfrm>
              <a:off x="7272338" y="5419725"/>
              <a:ext cx="49213" cy="82550"/>
            </a:xfrm>
            <a:custGeom>
              <a:avLst/>
              <a:gdLst>
                <a:gd name="T0" fmla="*/ 0 w 136"/>
                <a:gd name="T1" fmla="*/ 224 h 224"/>
                <a:gd name="T2" fmla="*/ 0 w 136"/>
                <a:gd name="T3" fmla="*/ 224 h 224"/>
                <a:gd name="T4" fmla="*/ 0 w 136"/>
                <a:gd name="T5" fmla="*/ 0 h 224"/>
                <a:gd name="T6" fmla="*/ 136 w 136"/>
                <a:gd name="T7" fmla="*/ 0 h 224"/>
                <a:gd name="T8" fmla="*/ 136 w 136"/>
                <a:gd name="T9" fmla="*/ 28 h 224"/>
                <a:gd name="T10" fmla="*/ 31 w 136"/>
                <a:gd name="T11" fmla="*/ 28 h 224"/>
                <a:gd name="T12" fmla="*/ 31 w 136"/>
                <a:gd name="T13" fmla="*/ 95 h 224"/>
                <a:gd name="T14" fmla="*/ 126 w 136"/>
                <a:gd name="T15" fmla="*/ 95 h 224"/>
                <a:gd name="T16" fmla="*/ 126 w 136"/>
                <a:gd name="T17" fmla="*/ 122 h 224"/>
                <a:gd name="T18" fmla="*/ 31 w 136"/>
                <a:gd name="T19" fmla="*/ 122 h 224"/>
                <a:gd name="T20" fmla="*/ 31 w 136"/>
                <a:gd name="T21" fmla="*/ 224 h 224"/>
                <a:gd name="T22" fmla="*/ 0 w 136"/>
                <a:gd name="T23" fmla="*/ 22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 h="224">
                  <a:moveTo>
                    <a:pt x="0" y="224"/>
                  </a:moveTo>
                  <a:lnTo>
                    <a:pt x="0" y="224"/>
                  </a:lnTo>
                  <a:lnTo>
                    <a:pt x="0" y="0"/>
                  </a:lnTo>
                  <a:lnTo>
                    <a:pt x="136" y="0"/>
                  </a:lnTo>
                  <a:lnTo>
                    <a:pt x="136" y="28"/>
                  </a:lnTo>
                  <a:lnTo>
                    <a:pt x="31" y="28"/>
                  </a:lnTo>
                  <a:lnTo>
                    <a:pt x="31" y="95"/>
                  </a:lnTo>
                  <a:lnTo>
                    <a:pt x="126" y="95"/>
                  </a:lnTo>
                  <a:lnTo>
                    <a:pt x="126" y="122"/>
                  </a:lnTo>
                  <a:lnTo>
                    <a:pt x="31" y="122"/>
                  </a:lnTo>
                  <a:lnTo>
                    <a:pt x="31" y="224"/>
                  </a:lnTo>
                  <a:lnTo>
                    <a:pt x="0" y="224"/>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351" name="Freeform 228">
              <a:extLst>
                <a:ext uri="{FF2B5EF4-FFF2-40B4-BE49-F238E27FC236}">
                  <a16:creationId xmlns:a16="http://schemas.microsoft.com/office/drawing/2014/main" id="{EC1CF59F-30B6-49D0-94C4-88020DD390F7}"/>
                </a:ext>
              </a:extLst>
            </p:cNvPr>
            <p:cNvSpPr>
              <a:spLocks noEditPoints="1"/>
            </p:cNvSpPr>
            <p:nvPr/>
          </p:nvSpPr>
          <p:spPr bwMode="auto">
            <a:xfrm>
              <a:off x="7335838" y="5414963"/>
              <a:ext cx="14288" cy="87313"/>
            </a:xfrm>
            <a:custGeom>
              <a:avLst/>
              <a:gdLst>
                <a:gd name="T0" fmla="*/ 3 w 36"/>
                <a:gd name="T1" fmla="*/ 72 h 238"/>
                <a:gd name="T2" fmla="*/ 3 w 36"/>
                <a:gd name="T3" fmla="*/ 72 h 238"/>
                <a:gd name="T4" fmla="*/ 33 w 36"/>
                <a:gd name="T5" fmla="*/ 72 h 238"/>
                <a:gd name="T6" fmla="*/ 33 w 36"/>
                <a:gd name="T7" fmla="*/ 238 h 238"/>
                <a:gd name="T8" fmla="*/ 3 w 36"/>
                <a:gd name="T9" fmla="*/ 238 h 238"/>
                <a:gd name="T10" fmla="*/ 3 w 36"/>
                <a:gd name="T11" fmla="*/ 72 h 238"/>
                <a:gd name="T12" fmla="*/ 0 w 36"/>
                <a:gd name="T13" fmla="*/ 21 h 238"/>
                <a:gd name="T14" fmla="*/ 0 w 36"/>
                <a:gd name="T15" fmla="*/ 21 h 238"/>
                <a:gd name="T16" fmla="*/ 0 w 36"/>
                <a:gd name="T17" fmla="*/ 16 h 238"/>
                <a:gd name="T18" fmla="*/ 18 w 36"/>
                <a:gd name="T19" fmla="*/ 0 h 238"/>
                <a:gd name="T20" fmla="*/ 36 w 36"/>
                <a:gd name="T21" fmla="*/ 16 h 238"/>
                <a:gd name="T22" fmla="*/ 36 w 36"/>
                <a:gd name="T23" fmla="*/ 21 h 238"/>
                <a:gd name="T24" fmla="*/ 18 w 36"/>
                <a:gd name="T25" fmla="*/ 37 h 238"/>
                <a:gd name="T26" fmla="*/ 0 w 36"/>
                <a:gd name="T27" fmla="*/ 21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238">
                  <a:moveTo>
                    <a:pt x="3" y="72"/>
                  </a:moveTo>
                  <a:lnTo>
                    <a:pt x="3" y="72"/>
                  </a:lnTo>
                  <a:lnTo>
                    <a:pt x="33" y="72"/>
                  </a:lnTo>
                  <a:lnTo>
                    <a:pt x="33" y="238"/>
                  </a:lnTo>
                  <a:lnTo>
                    <a:pt x="3" y="238"/>
                  </a:lnTo>
                  <a:lnTo>
                    <a:pt x="3" y="72"/>
                  </a:lnTo>
                  <a:close/>
                  <a:moveTo>
                    <a:pt x="0" y="21"/>
                  </a:moveTo>
                  <a:lnTo>
                    <a:pt x="0" y="21"/>
                  </a:lnTo>
                  <a:lnTo>
                    <a:pt x="0" y="16"/>
                  </a:lnTo>
                  <a:cubicBezTo>
                    <a:pt x="0" y="7"/>
                    <a:pt x="6" y="0"/>
                    <a:pt x="18" y="0"/>
                  </a:cubicBezTo>
                  <a:cubicBezTo>
                    <a:pt x="31" y="0"/>
                    <a:pt x="36" y="7"/>
                    <a:pt x="36" y="16"/>
                  </a:cubicBezTo>
                  <a:lnTo>
                    <a:pt x="36" y="21"/>
                  </a:lnTo>
                  <a:cubicBezTo>
                    <a:pt x="36" y="31"/>
                    <a:pt x="31" y="37"/>
                    <a:pt x="18" y="37"/>
                  </a:cubicBezTo>
                  <a:cubicBezTo>
                    <a:pt x="6" y="37"/>
                    <a:pt x="0" y="31"/>
                    <a:pt x="0" y="21"/>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352" name="Freeform 229">
              <a:extLst>
                <a:ext uri="{FF2B5EF4-FFF2-40B4-BE49-F238E27FC236}">
                  <a16:creationId xmlns:a16="http://schemas.microsoft.com/office/drawing/2014/main" id="{14B0587C-768E-492C-A6C1-C107685D18D2}"/>
                </a:ext>
              </a:extLst>
            </p:cNvPr>
            <p:cNvSpPr>
              <a:spLocks/>
            </p:cNvSpPr>
            <p:nvPr/>
          </p:nvSpPr>
          <p:spPr bwMode="auto">
            <a:xfrm>
              <a:off x="7367588" y="5414963"/>
              <a:ext cx="19050" cy="87313"/>
            </a:xfrm>
            <a:custGeom>
              <a:avLst/>
              <a:gdLst>
                <a:gd name="T0" fmla="*/ 31 w 53"/>
                <a:gd name="T1" fmla="*/ 237 h 237"/>
                <a:gd name="T2" fmla="*/ 31 w 53"/>
                <a:gd name="T3" fmla="*/ 237 h 237"/>
                <a:gd name="T4" fmla="*/ 0 w 53"/>
                <a:gd name="T5" fmla="*/ 206 h 237"/>
                <a:gd name="T6" fmla="*/ 0 w 53"/>
                <a:gd name="T7" fmla="*/ 0 h 237"/>
                <a:gd name="T8" fmla="*/ 29 w 53"/>
                <a:gd name="T9" fmla="*/ 0 h 237"/>
                <a:gd name="T10" fmla="*/ 29 w 53"/>
                <a:gd name="T11" fmla="*/ 211 h 237"/>
                <a:gd name="T12" fmla="*/ 53 w 53"/>
                <a:gd name="T13" fmla="*/ 211 h 237"/>
                <a:gd name="T14" fmla="*/ 53 w 53"/>
                <a:gd name="T15" fmla="*/ 237 h 237"/>
                <a:gd name="T16" fmla="*/ 31 w 53"/>
                <a:gd name="T17" fmla="*/ 237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237">
                  <a:moveTo>
                    <a:pt x="31" y="237"/>
                  </a:moveTo>
                  <a:lnTo>
                    <a:pt x="31" y="237"/>
                  </a:lnTo>
                  <a:cubicBezTo>
                    <a:pt x="10" y="237"/>
                    <a:pt x="0" y="224"/>
                    <a:pt x="0" y="206"/>
                  </a:cubicBezTo>
                  <a:lnTo>
                    <a:pt x="0" y="0"/>
                  </a:lnTo>
                  <a:lnTo>
                    <a:pt x="29" y="0"/>
                  </a:lnTo>
                  <a:lnTo>
                    <a:pt x="29" y="211"/>
                  </a:lnTo>
                  <a:lnTo>
                    <a:pt x="53" y="211"/>
                  </a:lnTo>
                  <a:lnTo>
                    <a:pt x="53" y="237"/>
                  </a:lnTo>
                  <a:lnTo>
                    <a:pt x="31" y="237"/>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353" name="Freeform 230">
              <a:extLst>
                <a:ext uri="{FF2B5EF4-FFF2-40B4-BE49-F238E27FC236}">
                  <a16:creationId xmlns:a16="http://schemas.microsoft.com/office/drawing/2014/main" id="{D4425AB8-6F45-42CF-ABB0-497A7594A61F}"/>
                </a:ext>
              </a:extLst>
            </p:cNvPr>
            <p:cNvSpPr>
              <a:spLocks noEditPoints="1"/>
            </p:cNvSpPr>
            <p:nvPr/>
          </p:nvSpPr>
          <p:spPr bwMode="auto">
            <a:xfrm>
              <a:off x="7396163" y="5438775"/>
              <a:ext cx="53975" cy="63500"/>
            </a:xfrm>
            <a:custGeom>
              <a:avLst/>
              <a:gdLst>
                <a:gd name="T0" fmla="*/ 31 w 148"/>
                <a:gd name="T1" fmla="*/ 71 h 173"/>
                <a:gd name="T2" fmla="*/ 31 w 148"/>
                <a:gd name="T3" fmla="*/ 71 h 173"/>
                <a:gd name="T4" fmla="*/ 31 w 148"/>
                <a:gd name="T5" fmla="*/ 73 h 173"/>
                <a:gd name="T6" fmla="*/ 116 w 148"/>
                <a:gd name="T7" fmla="*/ 73 h 173"/>
                <a:gd name="T8" fmla="*/ 116 w 148"/>
                <a:gd name="T9" fmla="*/ 70 h 173"/>
                <a:gd name="T10" fmla="*/ 75 w 148"/>
                <a:gd name="T11" fmla="*/ 24 h 173"/>
                <a:gd name="T12" fmla="*/ 31 w 148"/>
                <a:gd name="T13" fmla="*/ 71 h 173"/>
                <a:gd name="T14" fmla="*/ 0 w 148"/>
                <a:gd name="T15" fmla="*/ 87 h 173"/>
                <a:gd name="T16" fmla="*/ 0 w 148"/>
                <a:gd name="T17" fmla="*/ 87 h 173"/>
                <a:gd name="T18" fmla="*/ 75 w 148"/>
                <a:gd name="T19" fmla="*/ 0 h 173"/>
                <a:gd name="T20" fmla="*/ 148 w 148"/>
                <a:gd name="T21" fmla="*/ 82 h 173"/>
                <a:gd name="T22" fmla="*/ 148 w 148"/>
                <a:gd name="T23" fmla="*/ 94 h 173"/>
                <a:gd name="T24" fmla="*/ 31 w 148"/>
                <a:gd name="T25" fmla="*/ 94 h 173"/>
                <a:gd name="T26" fmla="*/ 31 w 148"/>
                <a:gd name="T27" fmla="*/ 101 h 173"/>
                <a:gd name="T28" fmla="*/ 77 w 148"/>
                <a:gd name="T29" fmla="*/ 148 h 173"/>
                <a:gd name="T30" fmla="*/ 122 w 148"/>
                <a:gd name="T31" fmla="*/ 121 h 173"/>
                <a:gd name="T32" fmla="*/ 141 w 148"/>
                <a:gd name="T33" fmla="*/ 138 h 173"/>
                <a:gd name="T34" fmla="*/ 75 w 148"/>
                <a:gd name="T35" fmla="*/ 173 h 173"/>
                <a:gd name="T36" fmla="*/ 0 w 148"/>
                <a:gd name="T37" fmla="*/ 87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8" h="173">
                  <a:moveTo>
                    <a:pt x="31" y="71"/>
                  </a:moveTo>
                  <a:lnTo>
                    <a:pt x="31" y="71"/>
                  </a:lnTo>
                  <a:lnTo>
                    <a:pt x="31" y="73"/>
                  </a:lnTo>
                  <a:lnTo>
                    <a:pt x="116" y="73"/>
                  </a:lnTo>
                  <a:lnTo>
                    <a:pt x="116" y="70"/>
                  </a:lnTo>
                  <a:cubicBezTo>
                    <a:pt x="116" y="43"/>
                    <a:pt x="100" y="24"/>
                    <a:pt x="75" y="24"/>
                  </a:cubicBezTo>
                  <a:cubicBezTo>
                    <a:pt x="49" y="24"/>
                    <a:pt x="31" y="44"/>
                    <a:pt x="31" y="71"/>
                  </a:cubicBezTo>
                  <a:close/>
                  <a:moveTo>
                    <a:pt x="0" y="87"/>
                  </a:moveTo>
                  <a:lnTo>
                    <a:pt x="0" y="87"/>
                  </a:lnTo>
                  <a:cubicBezTo>
                    <a:pt x="0" y="34"/>
                    <a:pt x="29" y="0"/>
                    <a:pt x="75" y="0"/>
                  </a:cubicBezTo>
                  <a:cubicBezTo>
                    <a:pt x="121" y="0"/>
                    <a:pt x="148" y="35"/>
                    <a:pt x="148" y="82"/>
                  </a:cubicBezTo>
                  <a:lnTo>
                    <a:pt x="148" y="94"/>
                  </a:lnTo>
                  <a:lnTo>
                    <a:pt x="31" y="94"/>
                  </a:lnTo>
                  <a:lnTo>
                    <a:pt x="31" y="101"/>
                  </a:lnTo>
                  <a:cubicBezTo>
                    <a:pt x="31" y="128"/>
                    <a:pt x="48" y="148"/>
                    <a:pt x="77" y="148"/>
                  </a:cubicBezTo>
                  <a:cubicBezTo>
                    <a:pt x="98" y="148"/>
                    <a:pt x="113" y="138"/>
                    <a:pt x="122" y="121"/>
                  </a:cubicBezTo>
                  <a:lnTo>
                    <a:pt x="141" y="138"/>
                  </a:lnTo>
                  <a:cubicBezTo>
                    <a:pt x="130" y="159"/>
                    <a:pt x="106" y="173"/>
                    <a:pt x="75" y="173"/>
                  </a:cubicBezTo>
                  <a:cubicBezTo>
                    <a:pt x="29" y="173"/>
                    <a:pt x="0" y="139"/>
                    <a:pt x="0" y="87"/>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354" name="Freeform 231">
              <a:extLst>
                <a:ext uri="{FF2B5EF4-FFF2-40B4-BE49-F238E27FC236}">
                  <a16:creationId xmlns:a16="http://schemas.microsoft.com/office/drawing/2014/main" id="{1719CCFD-E6F6-4873-9062-78E3DE021CCB}"/>
                </a:ext>
              </a:extLst>
            </p:cNvPr>
            <p:cNvSpPr>
              <a:spLocks/>
            </p:cNvSpPr>
            <p:nvPr/>
          </p:nvSpPr>
          <p:spPr bwMode="auto">
            <a:xfrm>
              <a:off x="7488238" y="5418138"/>
              <a:ext cx="57150" cy="84138"/>
            </a:xfrm>
            <a:custGeom>
              <a:avLst/>
              <a:gdLst>
                <a:gd name="T0" fmla="*/ 0 w 158"/>
                <a:gd name="T1" fmla="*/ 193 h 231"/>
                <a:gd name="T2" fmla="*/ 0 w 158"/>
                <a:gd name="T3" fmla="*/ 193 h 231"/>
                <a:gd name="T4" fmla="*/ 22 w 158"/>
                <a:gd name="T5" fmla="*/ 173 h 231"/>
                <a:gd name="T6" fmla="*/ 81 w 158"/>
                <a:gd name="T7" fmla="*/ 204 h 231"/>
                <a:gd name="T8" fmla="*/ 128 w 158"/>
                <a:gd name="T9" fmla="*/ 165 h 231"/>
                <a:gd name="T10" fmla="*/ 89 w 158"/>
                <a:gd name="T11" fmla="*/ 129 h 231"/>
                <a:gd name="T12" fmla="*/ 70 w 158"/>
                <a:gd name="T13" fmla="*/ 125 h 231"/>
                <a:gd name="T14" fmla="*/ 6 w 158"/>
                <a:gd name="T15" fmla="*/ 63 h 231"/>
                <a:gd name="T16" fmla="*/ 82 w 158"/>
                <a:gd name="T17" fmla="*/ 0 h 231"/>
                <a:gd name="T18" fmla="*/ 157 w 158"/>
                <a:gd name="T19" fmla="*/ 36 h 231"/>
                <a:gd name="T20" fmla="*/ 134 w 158"/>
                <a:gd name="T21" fmla="*/ 54 h 231"/>
                <a:gd name="T22" fmla="*/ 81 w 158"/>
                <a:gd name="T23" fmla="*/ 28 h 231"/>
                <a:gd name="T24" fmla="*/ 37 w 158"/>
                <a:gd name="T25" fmla="*/ 62 h 231"/>
                <a:gd name="T26" fmla="*/ 76 w 158"/>
                <a:gd name="T27" fmla="*/ 96 h 231"/>
                <a:gd name="T28" fmla="*/ 95 w 158"/>
                <a:gd name="T29" fmla="*/ 100 h 231"/>
                <a:gd name="T30" fmla="*/ 158 w 158"/>
                <a:gd name="T31" fmla="*/ 163 h 231"/>
                <a:gd name="T32" fmla="*/ 80 w 158"/>
                <a:gd name="T33" fmla="*/ 231 h 231"/>
                <a:gd name="T34" fmla="*/ 0 w 158"/>
                <a:gd name="T35" fmla="*/ 19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8" h="231">
                  <a:moveTo>
                    <a:pt x="0" y="193"/>
                  </a:moveTo>
                  <a:lnTo>
                    <a:pt x="0" y="193"/>
                  </a:lnTo>
                  <a:lnTo>
                    <a:pt x="22" y="173"/>
                  </a:lnTo>
                  <a:cubicBezTo>
                    <a:pt x="37" y="193"/>
                    <a:pt x="56" y="204"/>
                    <a:pt x="81" y="204"/>
                  </a:cubicBezTo>
                  <a:cubicBezTo>
                    <a:pt x="111" y="204"/>
                    <a:pt x="128" y="189"/>
                    <a:pt x="128" y="165"/>
                  </a:cubicBezTo>
                  <a:cubicBezTo>
                    <a:pt x="128" y="145"/>
                    <a:pt x="117" y="135"/>
                    <a:pt x="89" y="129"/>
                  </a:cubicBezTo>
                  <a:lnTo>
                    <a:pt x="70" y="125"/>
                  </a:lnTo>
                  <a:cubicBezTo>
                    <a:pt x="28" y="117"/>
                    <a:pt x="6" y="98"/>
                    <a:pt x="6" y="63"/>
                  </a:cubicBezTo>
                  <a:cubicBezTo>
                    <a:pt x="6" y="23"/>
                    <a:pt x="36" y="0"/>
                    <a:pt x="82" y="0"/>
                  </a:cubicBezTo>
                  <a:cubicBezTo>
                    <a:pt x="116" y="0"/>
                    <a:pt x="140" y="13"/>
                    <a:pt x="157" y="36"/>
                  </a:cubicBezTo>
                  <a:lnTo>
                    <a:pt x="134" y="54"/>
                  </a:lnTo>
                  <a:cubicBezTo>
                    <a:pt x="122" y="38"/>
                    <a:pt x="106" y="28"/>
                    <a:pt x="81" y="28"/>
                  </a:cubicBezTo>
                  <a:cubicBezTo>
                    <a:pt x="53" y="28"/>
                    <a:pt x="37" y="39"/>
                    <a:pt x="37" y="62"/>
                  </a:cubicBezTo>
                  <a:cubicBezTo>
                    <a:pt x="37" y="81"/>
                    <a:pt x="49" y="90"/>
                    <a:pt x="76" y="96"/>
                  </a:cubicBezTo>
                  <a:lnTo>
                    <a:pt x="95" y="100"/>
                  </a:lnTo>
                  <a:cubicBezTo>
                    <a:pt x="139" y="110"/>
                    <a:pt x="158" y="129"/>
                    <a:pt x="158" y="163"/>
                  </a:cubicBezTo>
                  <a:cubicBezTo>
                    <a:pt x="158" y="205"/>
                    <a:pt x="129" y="231"/>
                    <a:pt x="80" y="231"/>
                  </a:cubicBezTo>
                  <a:cubicBezTo>
                    <a:pt x="43" y="231"/>
                    <a:pt x="17" y="217"/>
                    <a:pt x="0" y="193"/>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355" name="Freeform 232">
              <a:extLst>
                <a:ext uri="{FF2B5EF4-FFF2-40B4-BE49-F238E27FC236}">
                  <a16:creationId xmlns:a16="http://schemas.microsoft.com/office/drawing/2014/main" id="{1AB5E4E6-0246-4205-BA5E-95D10234CCC8}"/>
                </a:ext>
              </a:extLst>
            </p:cNvPr>
            <p:cNvSpPr>
              <a:spLocks/>
            </p:cNvSpPr>
            <p:nvPr/>
          </p:nvSpPr>
          <p:spPr bwMode="auto">
            <a:xfrm>
              <a:off x="7553325" y="5440363"/>
              <a:ext cx="57150" cy="85725"/>
            </a:xfrm>
            <a:custGeom>
              <a:avLst/>
              <a:gdLst>
                <a:gd name="T0" fmla="*/ 124 w 153"/>
                <a:gd name="T1" fmla="*/ 0 h 230"/>
                <a:gd name="T2" fmla="*/ 124 w 153"/>
                <a:gd name="T3" fmla="*/ 0 h 230"/>
                <a:gd name="T4" fmla="*/ 153 w 153"/>
                <a:gd name="T5" fmla="*/ 0 h 230"/>
                <a:gd name="T6" fmla="*/ 81 w 153"/>
                <a:gd name="T7" fmla="*/ 202 h 230"/>
                <a:gd name="T8" fmla="*/ 40 w 153"/>
                <a:gd name="T9" fmla="*/ 230 h 230"/>
                <a:gd name="T10" fmla="*/ 23 w 153"/>
                <a:gd name="T11" fmla="*/ 230 h 230"/>
                <a:gd name="T12" fmla="*/ 23 w 153"/>
                <a:gd name="T13" fmla="*/ 204 h 230"/>
                <a:gd name="T14" fmla="*/ 51 w 153"/>
                <a:gd name="T15" fmla="*/ 204 h 230"/>
                <a:gd name="T16" fmla="*/ 62 w 153"/>
                <a:gd name="T17" fmla="*/ 172 h 230"/>
                <a:gd name="T18" fmla="*/ 0 w 153"/>
                <a:gd name="T19" fmla="*/ 0 h 230"/>
                <a:gd name="T20" fmla="*/ 30 w 153"/>
                <a:gd name="T21" fmla="*/ 0 h 230"/>
                <a:gd name="T22" fmla="*/ 67 w 153"/>
                <a:gd name="T23" fmla="*/ 106 h 230"/>
                <a:gd name="T24" fmla="*/ 76 w 153"/>
                <a:gd name="T25" fmla="*/ 137 h 230"/>
                <a:gd name="T26" fmla="*/ 77 w 153"/>
                <a:gd name="T27" fmla="*/ 137 h 230"/>
                <a:gd name="T28" fmla="*/ 87 w 153"/>
                <a:gd name="T29" fmla="*/ 106 h 230"/>
                <a:gd name="T30" fmla="*/ 124 w 153"/>
                <a:gd name="T31"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3" h="230">
                  <a:moveTo>
                    <a:pt x="124" y="0"/>
                  </a:moveTo>
                  <a:lnTo>
                    <a:pt x="124" y="0"/>
                  </a:lnTo>
                  <a:lnTo>
                    <a:pt x="153" y="0"/>
                  </a:lnTo>
                  <a:lnTo>
                    <a:pt x="81" y="202"/>
                  </a:lnTo>
                  <a:cubicBezTo>
                    <a:pt x="73" y="223"/>
                    <a:pt x="65" y="230"/>
                    <a:pt x="40" y="230"/>
                  </a:cubicBezTo>
                  <a:lnTo>
                    <a:pt x="23" y="230"/>
                  </a:lnTo>
                  <a:lnTo>
                    <a:pt x="23" y="204"/>
                  </a:lnTo>
                  <a:lnTo>
                    <a:pt x="51" y="204"/>
                  </a:lnTo>
                  <a:lnTo>
                    <a:pt x="62" y="172"/>
                  </a:lnTo>
                  <a:lnTo>
                    <a:pt x="0" y="0"/>
                  </a:lnTo>
                  <a:lnTo>
                    <a:pt x="30" y="0"/>
                  </a:lnTo>
                  <a:lnTo>
                    <a:pt x="67" y="106"/>
                  </a:lnTo>
                  <a:lnTo>
                    <a:pt x="76" y="137"/>
                  </a:lnTo>
                  <a:lnTo>
                    <a:pt x="77" y="137"/>
                  </a:lnTo>
                  <a:lnTo>
                    <a:pt x="87" y="106"/>
                  </a:lnTo>
                  <a:lnTo>
                    <a:pt x="124" y="0"/>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356" name="Freeform 233">
              <a:extLst>
                <a:ext uri="{FF2B5EF4-FFF2-40B4-BE49-F238E27FC236}">
                  <a16:creationId xmlns:a16="http://schemas.microsoft.com/office/drawing/2014/main" id="{9CE3C4E9-20DF-447F-A9ED-D530E84A011F}"/>
                </a:ext>
              </a:extLst>
            </p:cNvPr>
            <p:cNvSpPr>
              <a:spLocks/>
            </p:cNvSpPr>
            <p:nvPr/>
          </p:nvSpPr>
          <p:spPr bwMode="auto">
            <a:xfrm>
              <a:off x="7615238" y="5438775"/>
              <a:ext cx="47625" cy="63500"/>
            </a:xfrm>
            <a:custGeom>
              <a:avLst/>
              <a:gdLst>
                <a:gd name="T0" fmla="*/ 0 w 129"/>
                <a:gd name="T1" fmla="*/ 141 h 173"/>
                <a:gd name="T2" fmla="*/ 0 w 129"/>
                <a:gd name="T3" fmla="*/ 141 h 173"/>
                <a:gd name="T4" fmla="*/ 20 w 129"/>
                <a:gd name="T5" fmla="*/ 124 h 173"/>
                <a:gd name="T6" fmla="*/ 68 w 129"/>
                <a:gd name="T7" fmla="*/ 149 h 173"/>
                <a:gd name="T8" fmla="*/ 101 w 129"/>
                <a:gd name="T9" fmla="*/ 124 h 173"/>
                <a:gd name="T10" fmla="*/ 74 w 129"/>
                <a:gd name="T11" fmla="*/ 100 h 173"/>
                <a:gd name="T12" fmla="*/ 60 w 129"/>
                <a:gd name="T13" fmla="*/ 98 h 173"/>
                <a:gd name="T14" fmla="*/ 6 w 129"/>
                <a:gd name="T15" fmla="*/ 50 h 173"/>
                <a:gd name="T16" fmla="*/ 66 w 129"/>
                <a:gd name="T17" fmla="*/ 0 h 173"/>
                <a:gd name="T18" fmla="*/ 126 w 129"/>
                <a:gd name="T19" fmla="*/ 27 h 173"/>
                <a:gd name="T20" fmla="*/ 107 w 129"/>
                <a:gd name="T21" fmla="*/ 44 h 173"/>
                <a:gd name="T22" fmla="*/ 65 w 129"/>
                <a:gd name="T23" fmla="*/ 25 h 173"/>
                <a:gd name="T24" fmla="*/ 35 w 129"/>
                <a:gd name="T25" fmla="*/ 48 h 173"/>
                <a:gd name="T26" fmla="*/ 64 w 129"/>
                <a:gd name="T27" fmla="*/ 72 h 173"/>
                <a:gd name="T28" fmla="*/ 78 w 129"/>
                <a:gd name="T29" fmla="*/ 74 h 173"/>
                <a:gd name="T30" fmla="*/ 129 w 129"/>
                <a:gd name="T31" fmla="*/ 121 h 173"/>
                <a:gd name="T32" fmla="*/ 66 w 129"/>
                <a:gd name="T33" fmla="*/ 173 h 173"/>
                <a:gd name="T34" fmla="*/ 0 w 129"/>
                <a:gd name="T35" fmla="*/ 141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9" h="173">
                  <a:moveTo>
                    <a:pt x="0" y="141"/>
                  </a:moveTo>
                  <a:lnTo>
                    <a:pt x="0" y="141"/>
                  </a:lnTo>
                  <a:lnTo>
                    <a:pt x="20" y="124"/>
                  </a:lnTo>
                  <a:cubicBezTo>
                    <a:pt x="32" y="140"/>
                    <a:pt x="48" y="149"/>
                    <a:pt x="68" y="149"/>
                  </a:cubicBezTo>
                  <a:cubicBezTo>
                    <a:pt x="89" y="149"/>
                    <a:pt x="101" y="140"/>
                    <a:pt x="101" y="124"/>
                  </a:cubicBezTo>
                  <a:cubicBezTo>
                    <a:pt x="101" y="112"/>
                    <a:pt x="94" y="103"/>
                    <a:pt x="74" y="100"/>
                  </a:cubicBezTo>
                  <a:lnTo>
                    <a:pt x="60" y="98"/>
                  </a:lnTo>
                  <a:cubicBezTo>
                    <a:pt x="28" y="94"/>
                    <a:pt x="6" y="81"/>
                    <a:pt x="6" y="50"/>
                  </a:cubicBezTo>
                  <a:cubicBezTo>
                    <a:pt x="6" y="17"/>
                    <a:pt x="31" y="0"/>
                    <a:pt x="66" y="0"/>
                  </a:cubicBezTo>
                  <a:cubicBezTo>
                    <a:pt x="95" y="0"/>
                    <a:pt x="112" y="10"/>
                    <a:pt x="126" y="27"/>
                  </a:cubicBezTo>
                  <a:lnTo>
                    <a:pt x="107" y="44"/>
                  </a:lnTo>
                  <a:cubicBezTo>
                    <a:pt x="99" y="34"/>
                    <a:pt x="85" y="25"/>
                    <a:pt x="65" y="25"/>
                  </a:cubicBezTo>
                  <a:cubicBezTo>
                    <a:pt x="45" y="25"/>
                    <a:pt x="35" y="34"/>
                    <a:pt x="35" y="48"/>
                  </a:cubicBezTo>
                  <a:cubicBezTo>
                    <a:pt x="35" y="63"/>
                    <a:pt x="45" y="69"/>
                    <a:pt x="64" y="72"/>
                  </a:cubicBezTo>
                  <a:lnTo>
                    <a:pt x="78" y="74"/>
                  </a:lnTo>
                  <a:cubicBezTo>
                    <a:pt x="114" y="79"/>
                    <a:pt x="129" y="95"/>
                    <a:pt x="129" y="121"/>
                  </a:cubicBezTo>
                  <a:cubicBezTo>
                    <a:pt x="129" y="153"/>
                    <a:pt x="105" y="173"/>
                    <a:pt x="66" y="173"/>
                  </a:cubicBezTo>
                  <a:cubicBezTo>
                    <a:pt x="35" y="173"/>
                    <a:pt x="15" y="161"/>
                    <a:pt x="0" y="141"/>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357" name="Freeform 234">
              <a:extLst>
                <a:ext uri="{FF2B5EF4-FFF2-40B4-BE49-F238E27FC236}">
                  <a16:creationId xmlns:a16="http://schemas.microsoft.com/office/drawing/2014/main" id="{ECC05EE0-4C7D-47ED-A7AE-1C748CBE4063}"/>
                </a:ext>
              </a:extLst>
            </p:cNvPr>
            <p:cNvSpPr>
              <a:spLocks/>
            </p:cNvSpPr>
            <p:nvPr/>
          </p:nvSpPr>
          <p:spPr bwMode="auto">
            <a:xfrm>
              <a:off x="7670800" y="5424488"/>
              <a:ext cx="33338" cy="77788"/>
            </a:xfrm>
            <a:custGeom>
              <a:avLst/>
              <a:gdLst>
                <a:gd name="T0" fmla="*/ 58 w 92"/>
                <a:gd name="T1" fmla="*/ 212 h 212"/>
                <a:gd name="T2" fmla="*/ 58 w 92"/>
                <a:gd name="T3" fmla="*/ 212 h 212"/>
                <a:gd name="T4" fmla="*/ 27 w 92"/>
                <a:gd name="T5" fmla="*/ 180 h 212"/>
                <a:gd name="T6" fmla="*/ 27 w 92"/>
                <a:gd name="T7" fmla="*/ 71 h 212"/>
                <a:gd name="T8" fmla="*/ 0 w 92"/>
                <a:gd name="T9" fmla="*/ 71 h 212"/>
                <a:gd name="T10" fmla="*/ 0 w 92"/>
                <a:gd name="T11" fmla="*/ 46 h 212"/>
                <a:gd name="T12" fmla="*/ 15 w 92"/>
                <a:gd name="T13" fmla="*/ 46 h 212"/>
                <a:gd name="T14" fmla="*/ 30 w 92"/>
                <a:gd name="T15" fmla="*/ 30 h 212"/>
                <a:gd name="T16" fmla="*/ 30 w 92"/>
                <a:gd name="T17" fmla="*/ 0 h 212"/>
                <a:gd name="T18" fmla="*/ 57 w 92"/>
                <a:gd name="T19" fmla="*/ 0 h 212"/>
                <a:gd name="T20" fmla="*/ 57 w 92"/>
                <a:gd name="T21" fmla="*/ 46 h 212"/>
                <a:gd name="T22" fmla="*/ 92 w 92"/>
                <a:gd name="T23" fmla="*/ 46 h 212"/>
                <a:gd name="T24" fmla="*/ 92 w 92"/>
                <a:gd name="T25" fmla="*/ 71 h 212"/>
                <a:gd name="T26" fmla="*/ 57 w 92"/>
                <a:gd name="T27" fmla="*/ 71 h 212"/>
                <a:gd name="T28" fmla="*/ 57 w 92"/>
                <a:gd name="T29" fmla="*/ 186 h 212"/>
                <a:gd name="T30" fmla="*/ 90 w 92"/>
                <a:gd name="T31" fmla="*/ 186 h 212"/>
                <a:gd name="T32" fmla="*/ 90 w 92"/>
                <a:gd name="T33" fmla="*/ 212 h 212"/>
                <a:gd name="T34" fmla="*/ 58 w 92"/>
                <a:gd name="T35" fmla="*/ 21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2" h="212">
                  <a:moveTo>
                    <a:pt x="58" y="212"/>
                  </a:moveTo>
                  <a:lnTo>
                    <a:pt x="58" y="212"/>
                  </a:lnTo>
                  <a:cubicBezTo>
                    <a:pt x="38" y="212"/>
                    <a:pt x="27" y="199"/>
                    <a:pt x="27" y="180"/>
                  </a:cubicBezTo>
                  <a:lnTo>
                    <a:pt x="27" y="71"/>
                  </a:lnTo>
                  <a:lnTo>
                    <a:pt x="0" y="71"/>
                  </a:lnTo>
                  <a:lnTo>
                    <a:pt x="0" y="46"/>
                  </a:lnTo>
                  <a:lnTo>
                    <a:pt x="15" y="46"/>
                  </a:lnTo>
                  <a:cubicBezTo>
                    <a:pt x="26" y="46"/>
                    <a:pt x="30" y="42"/>
                    <a:pt x="30" y="30"/>
                  </a:cubicBezTo>
                  <a:lnTo>
                    <a:pt x="30" y="0"/>
                  </a:lnTo>
                  <a:lnTo>
                    <a:pt x="57" y="0"/>
                  </a:lnTo>
                  <a:lnTo>
                    <a:pt x="57" y="46"/>
                  </a:lnTo>
                  <a:lnTo>
                    <a:pt x="92" y="46"/>
                  </a:lnTo>
                  <a:lnTo>
                    <a:pt x="92" y="71"/>
                  </a:lnTo>
                  <a:lnTo>
                    <a:pt x="57" y="71"/>
                  </a:lnTo>
                  <a:lnTo>
                    <a:pt x="57" y="186"/>
                  </a:lnTo>
                  <a:lnTo>
                    <a:pt x="90" y="186"/>
                  </a:lnTo>
                  <a:lnTo>
                    <a:pt x="90" y="212"/>
                  </a:lnTo>
                  <a:lnTo>
                    <a:pt x="58" y="212"/>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358" name="Freeform 235">
              <a:extLst>
                <a:ext uri="{FF2B5EF4-FFF2-40B4-BE49-F238E27FC236}">
                  <a16:creationId xmlns:a16="http://schemas.microsoft.com/office/drawing/2014/main" id="{93687819-EA97-4BBC-9D6C-6CD17A819980}"/>
                </a:ext>
              </a:extLst>
            </p:cNvPr>
            <p:cNvSpPr>
              <a:spLocks noEditPoints="1"/>
            </p:cNvSpPr>
            <p:nvPr/>
          </p:nvSpPr>
          <p:spPr bwMode="auto">
            <a:xfrm>
              <a:off x="7713663" y="5438775"/>
              <a:ext cx="55563" cy="63500"/>
            </a:xfrm>
            <a:custGeom>
              <a:avLst/>
              <a:gdLst>
                <a:gd name="T0" fmla="*/ 31 w 148"/>
                <a:gd name="T1" fmla="*/ 71 h 173"/>
                <a:gd name="T2" fmla="*/ 31 w 148"/>
                <a:gd name="T3" fmla="*/ 71 h 173"/>
                <a:gd name="T4" fmla="*/ 31 w 148"/>
                <a:gd name="T5" fmla="*/ 73 h 173"/>
                <a:gd name="T6" fmla="*/ 116 w 148"/>
                <a:gd name="T7" fmla="*/ 73 h 173"/>
                <a:gd name="T8" fmla="*/ 116 w 148"/>
                <a:gd name="T9" fmla="*/ 70 h 173"/>
                <a:gd name="T10" fmla="*/ 75 w 148"/>
                <a:gd name="T11" fmla="*/ 24 h 173"/>
                <a:gd name="T12" fmla="*/ 31 w 148"/>
                <a:gd name="T13" fmla="*/ 71 h 173"/>
                <a:gd name="T14" fmla="*/ 0 w 148"/>
                <a:gd name="T15" fmla="*/ 87 h 173"/>
                <a:gd name="T16" fmla="*/ 0 w 148"/>
                <a:gd name="T17" fmla="*/ 87 h 173"/>
                <a:gd name="T18" fmla="*/ 75 w 148"/>
                <a:gd name="T19" fmla="*/ 0 h 173"/>
                <a:gd name="T20" fmla="*/ 148 w 148"/>
                <a:gd name="T21" fmla="*/ 82 h 173"/>
                <a:gd name="T22" fmla="*/ 148 w 148"/>
                <a:gd name="T23" fmla="*/ 94 h 173"/>
                <a:gd name="T24" fmla="*/ 31 w 148"/>
                <a:gd name="T25" fmla="*/ 94 h 173"/>
                <a:gd name="T26" fmla="*/ 31 w 148"/>
                <a:gd name="T27" fmla="*/ 101 h 173"/>
                <a:gd name="T28" fmla="*/ 78 w 148"/>
                <a:gd name="T29" fmla="*/ 148 h 173"/>
                <a:gd name="T30" fmla="*/ 122 w 148"/>
                <a:gd name="T31" fmla="*/ 121 h 173"/>
                <a:gd name="T32" fmla="*/ 142 w 148"/>
                <a:gd name="T33" fmla="*/ 138 h 173"/>
                <a:gd name="T34" fmla="*/ 75 w 148"/>
                <a:gd name="T35" fmla="*/ 173 h 173"/>
                <a:gd name="T36" fmla="*/ 0 w 148"/>
                <a:gd name="T37" fmla="*/ 87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8" h="173">
                  <a:moveTo>
                    <a:pt x="31" y="71"/>
                  </a:moveTo>
                  <a:lnTo>
                    <a:pt x="31" y="71"/>
                  </a:lnTo>
                  <a:lnTo>
                    <a:pt x="31" y="73"/>
                  </a:lnTo>
                  <a:lnTo>
                    <a:pt x="116" y="73"/>
                  </a:lnTo>
                  <a:lnTo>
                    <a:pt x="116" y="70"/>
                  </a:lnTo>
                  <a:cubicBezTo>
                    <a:pt x="116" y="43"/>
                    <a:pt x="100" y="24"/>
                    <a:pt x="75" y="24"/>
                  </a:cubicBezTo>
                  <a:cubicBezTo>
                    <a:pt x="49" y="24"/>
                    <a:pt x="31" y="44"/>
                    <a:pt x="31" y="71"/>
                  </a:cubicBezTo>
                  <a:close/>
                  <a:moveTo>
                    <a:pt x="0" y="87"/>
                  </a:moveTo>
                  <a:lnTo>
                    <a:pt x="0" y="87"/>
                  </a:lnTo>
                  <a:cubicBezTo>
                    <a:pt x="0" y="34"/>
                    <a:pt x="29" y="0"/>
                    <a:pt x="75" y="0"/>
                  </a:cubicBezTo>
                  <a:cubicBezTo>
                    <a:pt x="121" y="0"/>
                    <a:pt x="148" y="35"/>
                    <a:pt x="148" y="82"/>
                  </a:cubicBezTo>
                  <a:lnTo>
                    <a:pt x="148" y="94"/>
                  </a:lnTo>
                  <a:lnTo>
                    <a:pt x="31" y="94"/>
                  </a:lnTo>
                  <a:lnTo>
                    <a:pt x="31" y="101"/>
                  </a:lnTo>
                  <a:cubicBezTo>
                    <a:pt x="31" y="128"/>
                    <a:pt x="48" y="148"/>
                    <a:pt x="78" y="148"/>
                  </a:cubicBezTo>
                  <a:cubicBezTo>
                    <a:pt x="98" y="148"/>
                    <a:pt x="113" y="138"/>
                    <a:pt x="122" y="121"/>
                  </a:cubicBezTo>
                  <a:lnTo>
                    <a:pt x="142" y="138"/>
                  </a:lnTo>
                  <a:cubicBezTo>
                    <a:pt x="130" y="159"/>
                    <a:pt x="106" y="173"/>
                    <a:pt x="75" y="173"/>
                  </a:cubicBezTo>
                  <a:cubicBezTo>
                    <a:pt x="29" y="173"/>
                    <a:pt x="0" y="139"/>
                    <a:pt x="0" y="87"/>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359" name="Freeform 236">
              <a:extLst>
                <a:ext uri="{FF2B5EF4-FFF2-40B4-BE49-F238E27FC236}">
                  <a16:creationId xmlns:a16="http://schemas.microsoft.com/office/drawing/2014/main" id="{C64BA315-A5A0-4EC3-9AD3-0CDABFFEC6B1}"/>
                </a:ext>
              </a:extLst>
            </p:cNvPr>
            <p:cNvSpPr>
              <a:spLocks/>
            </p:cNvSpPr>
            <p:nvPr/>
          </p:nvSpPr>
          <p:spPr bwMode="auto">
            <a:xfrm>
              <a:off x="7783513" y="5438775"/>
              <a:ext cx="84138" cy="63500"/>
            </a:xfrm>
            <a:custGeom>
              <a:avLst/>
              <a:gdLst>
                <a:gd name="T0" fmla="*/ 0 w 230"/>
                <a:gd name="T1" fmla="*/ 170 h 170"/>
                <a:gd name="T2" fmla="*/ 0 w 230"/>
                <a:gd name="T3" fmla="*/ 170 h 170"/>
                <a:gd name="T4" fmla="*/ 0 w 230"/>
                <a:gd name="T5" fmla="*/ 4 h 170"/>
                <a:gd name="T6" fmla="*/ 30 w 230"/>
                <a:gd name="T7" fmla="*/ 4 h 170"/>
                <a:gd name="T8" fmla="*/ 30 w 230"/>
                <a:gd name="T9" fmla="*/ 31 h 170"/>
                <a:gd name="T10" fmla="*/ 32 w 230"/>
                <a:gd name="T11" fmla="*/ 31 h 170"/>
                <a:gd name="T12" fmla="*/ 76 w 230"/>
                <a:gd name="T13" fmla="*/ 0 h 170"/>
                <a:gd name="T14" fmla="*/ 126 w 230"/>
                <a:gd name="T15" fmla="*/ 34 h 170"/>
                <a:gd name="T16" fmla="*/ 127 w 230"/>
                <a:gd name="T17" fmla="*/ 34 h 170"/>
                <a:gd name="T18" fmla="*/ 177 w 230"/>
                <a:gd name="T19" fmla="*/ 0 h 170"/>
                <a:gd name="T20" fmla="*/ 230 w 230"/>
                <a:gd name="T21" fmla="*/ 64 h 170"/>
                <a:gd name="T22" fmla="*/ 230 w 230"/>
                <a:gd name="T23" fmla="*/ 170 h 170"/>
                <a:gd name="T24" fmla="*/ 201 w 230"/>
                <a:gd name="T25" fmla="*/ 170 h 170"/>
                <a:gd name="T26" fmla="*/ 201 w 230"/>
                <a:gd name="T27" fmla="*/ 68 h 170"/>
                <a:gd name="T28" fmla="*/ 167 w 230"/>
                <a:gd name="T29" fmla="*/ 26 h 170"/>
                <a:gd name="T30" fmla="*/ 130 w 230"/>
                <a:gd name="T31" fmla="*/ 56 h 170"/>
                <a:gd name="T32" fmla="*/ 130 w 230"/>
                <a:gd name="T33" fmla="*/ 170 h 170"/>
                <a:gd name="T34" fmla="*/ 100 w 230"/>
                <a:gd name="T35" fmla="*/ 170 h 170"/>
                <a:gd name="T36" fmla="*/ 100 w 230"/>
                <a:gd name="T37" fmla="*/ 68 h 170"/>
                <a:gd name="T38" fmla="*/ 67 w 230"/>
                <a:gd name="T39" fmla="*/ 26 h 170"/>
                <a:gd name="T40" fmla="*/ 30 w 230"/>
                <a:gd name="T41" fmla="*/ 56 h 170"/>
                <a:gd name="T42" fmla="*/ 30 w 230"/>
                <a:gd name="T43" fmla="*/ 170 h 170"/>
                <a:gd name="T44" fmla="*/ 0 w 230"/>
                <a:gd name="T45" fmla="*/ 1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30" h="170">
                  <a:moveTo>
                    <a:pt x="0" y="170"/>
                  </a:moveTo>
                  <a:lnTo>
                    <a:pt x="0" y="170"/>
                  </a:lnTo>
                  <a:lnTo>
                    <a:pt x="0" y="4"/>
                  </a:lnTo>
                  <a:lnTo>
                    <a:pt x="30" y="4"/>
                  </a:lnTo>
                  <a:lnTo>
                    <a:pt x="30" y="31"/>
                  </a:lnTo>
                  <a:lnTo>
                    <a:pt x="32" y="31"/>
                  </a:lnTo>
                  <a:cubicBezTo>
                    <a:pt x="39" y="14"/>
                    <a:pt x="54" y="0"/>
                    <a:pt x="76" y="0"/>
                  </a:cubicBezTo>
                  <a:cubicBezTo>
                    <a:pt x="98" y="0"/>
                    <a:pt x="117" y="10"/>
                    <a:pt x="126" y="34"/>
                  </a:cubicBezTo>
                  <a:lnTo>
                    <a:pt x="127" y="34"/>
                  </a:lnTo>
                  <a:cubicBezTo>
                    <a:pt x="133" y="16"/>
                    <a:pt x="149" y="0"/>
                    <a:pt x="177" y="0"/>
                  </a:cubicBezTo>
                  <a:cubicBezTo>
                    <a:pt x="211" y="0"/>
                    <a:pt x="230" y="23"/>
                    <a:pt x="230" y="64"/>
                  </a:cubicBezTo>
                  <a:lnTo>
                    <a:pt x="230" y="170"/>
                  </a:lnTo>
                  <a:lnTo>
                    <a:pt x="201" y="170"/>
                  </a:lnTo>
                  <a:lnTo>
                    <a:pt x="201" y="68"/>
                  </a:lnTo>
                  <a:cubicBezTo>
                    <a:pt x="201" y="40"/>
                    <a:pt x="190" y="26"/>
                    <a:pt x="167" y="26"/>
                  </a:cubicBezTo>
                  <a:cubicBezTo>
                    <a:pt x="148" y="26"/>
                    <a:pt x="130" y="36"/>
                    <a:pt x="130" y="56"/>
                  </a:cubicBezTo>
                  <a:lnTo>
                    <a:pt x="130" y="170"/>
                  </a:lnTo>
                  <a:lnTo>
                    <a:pt x="100" y="170"/>
                  </a:lnTo>
                  <a:lnTo>
                    <a:pt x="100" y="68"/>
                  </a:lnTo>
                  <a:cubicBezTo>
                    <a:pt x="100" y="40"/>
                    <a:pt x="90" y="26"/>
                    <a:pt x="67" y="26"/>
                  </a:cubicBezTo>
                  <a:cubicBezTo>
                    <a:pt x="48" y="26"/>
                    <a:pt x="30" y="36"/>
                    <a:pt x="30" y="56"/>
                  </a:cubicBezTo>
                  <a:lnTo>
                    <a:pt x="30" y="170"/>
                  </a:lnTo>
                  <a:lnTo>
                    <a:pt x="0" y="170"/>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360" name="Freeform 237">
              <a:extLst>
                <a:ext uri="{FF2B5EF4-FFF2-40B4-BE49-F238E27FC236}">
                  <a16:creationId xmlns:a16="http://schemas.microsoft.com/office/drawing/2014/main" id="{17713A50-F29D-4137-9756-82A8B5780860}"/>
                </a:ext>
              </a:extLst>
            </p:cNvPr>
            <p:cNvSpPr>
              <a:spLocks/>
            </p:cNvSpPr>
            <p:nvPr/>
          </p:nvSpPr>
          <p:spPr bwMode="auto">
            <a:xfrm>
              <a:off x="7880350" y="5438775"/>
              <a:ext cx="47625" cy="63500"/>
            </a:xfrm>
            <a:custGeom>
              <a:avLst/>
              <a:gdLst>
                <a:gd name="T0" fmla="*/ 0 w 129"/>
                <a:gd name="T1" fmla="*/ 141 h 173"/>
                <a:gd name="T2" fmla="*/ 0 w 129"/>
                <a:gd name="T3" fmla="*/ 141 h 173"/>
                <a:gd name="T4" fmla="*/ 20 w 129"/>
                <a:gd name="T5" fmla="*/ 124 h 173"/>
                <a:gd name="T6" fmla="*/ 68 w 129"/>
                <a:gd name="T7" fmla="*/ 149 h 173"/>
                <a:gd name="T8" fmla="*/ 100 w 129"/>
                <a:gd name="T9" fmla="*/ 124 h 173"/>
                <a:gd name="T10" fmla="*/ 74 w 129"/>
                <a:gd name="T11" fmla="*/ 100 h 173"/>
                <a:gd name="T12" fmla="*/ 60 w 129"/>
                <a:gd name="T13" fmla="*/ 98 h 173"/>
                <a:gd name="T14" fmla="*/ 6 w 129"/>
                <a:gd name="T15" fmla="*/ 50 h 173"/>
                <a:gd name="T16" fmla="*/ 66 w 129"/>
                <a:gd name="T17" fmla="*/ 0 h 173"/>
                <a:gd name="T18" fmla="*/ 126 w 129"/>
                <a:gd name="T19" fmla="*/ 27 h 173"/>
                <a:gd name="T20" fmla="*/ 107 w 129"/>
                <a:gd name="T21" fmla="*/ 44 h 173"/>
                <a:gd name="T22" fmla="*/ 65 w 129"/>
                <a:gd name="T23" fmla="*/ 25 h 173"/>
                <a:gd name="T24" fmla="*/ 35 w 129"/>
                <a:gd name="T25" fmla="*/ 48 h 173"/>
                <a:gd name="T26" fmla="*/ 64 w 129"/>
                <a:gd name="T27" fmla="*/ 72 h 173"/>
                <a:gd name="T28" fmla="*/ 78 w 129"/>
                <a:gd name="T29" fmla="*/ 74 h 173"/>
                <a:gd name="T30" fmla="*/ 129 w 129"/>
                <a:gd name="T31" fmla="*/ 121 h 173"/>
                <a:gd name="T32" fmla="*/ 66 w 129"/>
                <a:gd name="T33" fmla="*/ 173 h 173"/>
                <a:gd name="T34" fmla="*/ 0 w 129"/>
                <a:gd name="T35" fmla="*/ 141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9" h="173">
                  <a:moveTo>
                    <a:pt x="0" y="141"/>
                  </a:moveTo>
                  <a:lnTo>
                    <a:pt x="0" y="141"/>
                  </a:lnTo>
                  <a:lnTo>
                    <a:pt x="20" y="124"/>
                  </a:lnTo>
                  <a:cubicBezTo>
                    <a:pt x="32" y="140"/>
                    <a:pt x="48" y="149"/>
                    <a:pt x="68" y="149"/>
                  </a:cubicBezTo>
                  <a:cubicBezTo>
                    <a:pt x="89" y="149"/>
                    <a:pt x="100" y="140"/>
                    <a:pt x="100" y="124"/>
                  </a:cubicBezTo>
                  <a:cubicBezTo>
                    <a:pt x="100" y="112"/>
                    <a:pt x="94" y="103"/>
                    <a:pt x="74" y="100"/>
                  </a:cubicBezTo>
                  <a:lnTo>
                    <a:pt x="60" y="98"/>
                  </a:lnTo>
                  <a:cubicBezTo>
                    <a:pt x="28" y="94"/>
                    <a:pt x="6" y="81"/>
                    <a:pt x="6" y="50"/>
                  </a:cubicBezTo>
                  <a:cubicBezTo>
                    <a:pt x="6" y="17"/>
                    <a:pt x="31" y="0"/>
                    <a:pt x="66" y="0"/>
                  </a:cubicBezTo>
                  <a:cubicBezTo>
                    <a:pt x="94" y="0"/>
                    <a:pt x="112" y="10"/>
                    <a:pt x="126" y="27"/>
                  </a:cubicBezTo>
                  <a:lnTo>
                    <a:pt x="107" y="44"/>
                  </a:lnTo>
                  <a:cubicBezTo>
                    <a:pt x="99" y="34"/>
                    <a:pt x="85" y="25"/>
                    <a:pt x="65" y="25"/>
                  </a:cubicBezTo>
                  <a:cubicBezTo>
                    <a:pt x="45" y="25"/>
                    <a:pt x="35" y="34"/>
                    <a:pt x="35" y="48"/>
                  </a:cubicBezTo>
                  <a:cubicBezTo>
                    <a:pt x="35" y="63"/>
                    <a:pt x="44" y="69"/>
                    <a:pt x="64" y="72"/>
                  </a:cubicBezTo>
                  <a:lnTo>
                    <a:pt x="78" y="74"/>
                  </a:lnTo>
                  <a:cubicBezTo>
                    <a:pt x="114" y="79"/>
                    <a:pt x="129" y="95"/>
                    <a:pt x="129" y="121"/>
                  </a:cubicBezTo>
                  <a:cubicBezTo>
                    <a:pt x="129" y="153"/>
                    <a:pt x="105" y="173"/>
                    <a:pt x="66" y="173"/>
                  </a:cubicBezTo>
                  <a:cubicBezTo>
                    <a:pt x="35" y="173"/>
                    <a:pt x="15" y="161"/>
                    <a:pt x="0" y="141"/>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361" name="Freeform 238">
              <a:extLst>
                <a:ext uri="{FF2B5EF4-FFF2-40B4-BE49-F238E27FC236}">
                  <a16:creationId xmlns:a16="http://schemas.microsoft.com/office/drawing/2014/main" id="{BA27D702-DF38-47BB-9951-F66D7048B8F5}"/>
                </a:ext>
              </a:extLst>
            </p:cNvPr>
            <p:cNvSpPr>
              <a:spLocks noEditPoints="1"/>
            </p:cNvSpPr>
            <p:nvPr/>
          </p:nvSpPr>
          <p:spPr bwMode="auto">
            <a:xfrm>
              <a:off x="6562725" y="3021013"/>
              <a:ext cx="2144713" cy="2844800"/>
            </a:xfrm>
            <a:custGeom>
              <a:avLst/>
              <a:gdLst>
                <a:gd name="T0" fmla="*/ 46 w 5851"/>
                <a:gd name="T1" fmla="*/ 7707 h 7753"/>
                <a:gd name="T2" fmla="*/ 46 w 5851"/>
                <a:gd name="T3" fmla="*/ 7707 h 7753"/>
                <a:gd name="T4" fmla="*/ 5805 w 5851"/>
                <a:gd name="T5" fmla="*/ 7707 h 7753"/>
                <a:gd name="T6" fmla="*/ 5805 w 5851"/>
                <a:gd name="T7" fmla="*/ 46 h 7753"/>
                <a:gd name="T8" fmla="*/ 46 w 5851"/>
                <a:gd name="T9" fmla="*/ 46 h 7753"/>
                <a:gd name="T10" fmla="*/ 46 w 5851"/>
                <a:gd name="T11" fmla="*/ 7707 h 7753"/>
                <a:gd name="T12" fmla="*/ 5851 w 5851"/>
                <a:gd name="T13" fmla="*/ 7753 h 7753"/>
                <a:gd name="T14" fmla="*/ 5851 w 5851"/>
                <a:gd name="T15" fmla="*/ 7753 h 7753"/>
                <a:gd name="T16" fmla="*/ 0 w 5851"/>
                <a:gd name="T17" fmla="*/ 7753 h 7753"/>
                <a:gd name="T18" fmla="*/ 0 w 5851"/>
                <a:gd name="T19" fmla="*/ 0 h 7753"/>
                <a:gd name="T20" fmla="*/ 5851 w 5851"/>
                <a:gd name="T21" fmla="*/ 0 h 7753"/>
                <a:gd name="T22" fmla="*/ 5851 w 5851"/>
                <a:gd name="T23" fmla="*/ 7753 h 7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51" h="7753">
                  <a:moveTo>
                    <a:pt x="46" y="7707"/>
                  </a:moveTo>
                  <a:lnTo>
                    <a:pt x="46" y="7707"/>
                  </a:lnTo>
                  <a:lnTo>
                    <a:pt x="5805" y="7707"/>
                  </a:lnTo>
                  <a:lnTo>
                    <a:pt x="5805" y="46"/>
                  </a:lnTo>
                  <a:lnTo>
                    <a:pt x="46" y="46"/>
                  </a:lnTo>
                  <a:lnTo>
                    <a:pt x="46" y="7707"/>
                  </a:lnTo>
                  <a:close/>
                  <a:moveTo>
                    <a:pt x="5851" y="7753"/>
                  </a:moveTo>
                  <a:lnTo>
                    <a:pt x="5851" y="7753"/>
                  </a:lnTo>
                  <a:lnTo>
                    <a:pt x="0" y="7753"/>
                  </a:lnTo>
                  <a:lnTo>
                    <a:pt x="0" y="0"/>
                  </a:lnTo>
                  <a:lnTo>
                    <a:pt x="5851" y="0"/>
                  </a:lnTo>
                  <a:lnTo>
                    <a:pt x="5851" y="7753"/>
                  </a:lnTo>
                  <a:close/>
                </a:path>
              </a:pathLst>
            </a:custGeom>
            <a:solidFill>
              <a:srgbClr val="CCCCCC"/>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362" name="Freeform 239">
              <a:extLst>
                <a:ext uri="{FF2B5EF4-FFF2-40B4-BE49-F238E27FC236}">
                  <a16:creationId xmlns:a16="http://schemas.microsoft.com/office/drawing/2014/main" id="{ECD58563-683E-406B-A2EA-1321E230852E}"/>
                </a:ext>
              </a:extLst>
            </p:cNvPr>
            <p:cNvSpPr>
              <a:spLocks noEditPoints="1"/>
            </p:cNvSpPr>
            <p:nvPr/>
          </p:nvSpPr>
          <p:spPr bwMode="auto">
            <a:xfrm>
              <a:off x="6789738" y="4862513"/>
              <a:ext cx="298450" cy="258763"/>
            </a:xfrm>
            <a:custGeom>
              <a:avLst/>
              <a:gdLst>
                <a:gd name="T0" fmla="*/ 20 w 812"/>
                <a:gd name="T1" fmla="*/ 678 h 703"/>
                <a:gd name="T2" fmla="*/ 20 w 812"/>
                <a:gd name="T3" fmla="*/ 678 h 703"/>
                <a:gd name="T4" fmla="*/ 787 w 812"/>
                <a:gd name="T5" fmla="*/ 683 h 703"/>
                <a:gd name="T6" fmla="*/ 792 w 812"/>
                <a:gd name="T7" fmla="*/ 67 h 703"/>
                <a:gd name="T8" fmla="*/ 780 w 812"/>
                <a:gd name="T9" fmla="*/ 37 h 703"/>
                <a:gd name="T10" fmla="*/ 751 w 812"/>
                <a:gd name="T11" fmla="*/ 25 h 703"/>
                <a:gd name="T12" fmla="*/ 66 w 812"/>
                <a:gd name="T13" fmla="*/ 20 h 703"/>
                <a:gd name="T14" fmla="*/ 25 w 812"/>
                <a:gd name="T15" fmla="*/ 61 h 703"/>
                <a:gd name="T16" fmla="*/ 20 w 812"/>
                <a:gd name="T17" fmla="*/ 678 h 703"/>
                <a:gd name="T18" fmla="*/ 797 w 812"/>
                <a:gd name="T19" fmla="*/ 703 h 703"/>
                <a:gd name="T20" fmla="*/ 797 w 812"/>
                <a:gd name="T21" fmla="*/ 703 h 703"/>
                <a:gd name="T22" fmla="*/ 797 w 812"/>
                <a:gd name="T23" fmla="*/ 703 h 703"/>
                <a:gd name="T24" fmla="*/ 10 w 812"/>
                <a:gd name="T25" fmla="*/ 698 h 703"/>
                <a:gd name="T26" fmla="*/ 0 w 812"/>
                <a:gd name="T27" fmla="*/ 687 h 703"/>
                <a:gd name="T28" fmla="*/ 5 w 812"/>
                <a:gd name="T29" fmla="*/ 61 h 703"/>
                <a:gd name="T30" fmla="*/ 66 w 812"/>
                <a:gd name="T31" fmla="*/ 0 h 703"/>
                <a:gd name="T32" fmla="*/ 66 w 812"/>
                <a:gd name="T33" fmla="*/ 0 h 703"/>
                <a:gd name="T34" fmla="*/ 751 w 812"/>
                <a:gd name="T35" fmla="*/ 5 h 703"/>
                <a:gd name="T36" fmla="*/ 794 w 812"/>
                <a:gd name="T37" fmla="*/ 23 h 703"/>
                <a:gd name="T38" fmla="*/ 812 w 812"/>
                <a:gd name="T39" fmla="*/ 67 h 703"/>
                <a:gd name="T40" fmla="*/ 807 w 812"/>
                <a:gd name="T41" fmla="*/ 693 h 703"/>
                <a:gd name="T42" fmla="*/ 797 w 812"/>
                <a:gd name="T43" fmla="*/ 703 h 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12" h="703">
                  <a:moveTo>
                    <a:pt x="20" y="678"/>
                  </a:moveTo>
                  <a:lnTo>
                    <a:pt x="20" y="678"/>
                  </a:lnTo>
                  <a:lnTo>
                    <a:pt x="787" y="683"/>
                  </a:lnTo>
                  <a:lnTo>
                    <a:pt x="792" y="67"/>
                  </a:lnTo>
                  <a:cubicBezTo>
                    <a:pt x="792" y="55"/>
                    <a:pt x="787" y="45"/>
                    <a:pt x="780" y="37"/>
                  </a:cubicBezTo>
                  <a:cubicBezTo>
                    <a:pt x="772" y="29"/>
                    <a:pt x="762" y="25"/>
                    <a:pt x="751" y="25"/>
                  </a:cubicBezTo>
                  <a:lnTo>
                    <a:pt x="66" y="20"/>
                  </a:lnTo>
                  <a:cubicBezTo>
                    <a:pt x="43" y="19"/>
                    <a:pt x="25" y="38"/>
                    <a:pt x="25" y="61"/>
                  </a:cubicBezTo>
                  <a:lnTo>
                    <a:pt x="20" y="678"/>
                  </a:lnTo>
                  <a:close/>
                  <a:moveTo>
                    <a:pt x="797" y="703"/>
                  </a:moveTo>
                  <a:lnTo>
                    <a:pt x="797" y="703"/>
                  </a:lnTo>
                  <a:lnTo>
                    <a:pt x="797" y="703"/>
                  </a:lnTo>
                  <a:lnTo>
                    <a:pt x="10" y="698"/>
                  </a:lnTo>
                  <a:cubicBezTo>
                    <a:pt x="4" y="698"/>
                    <a:pt x="0" y="693"/>
                    <a:pt x="0" y="687"/>
                  </a:cubicBezTo>
                  <a:lnTo>
                    <a:pt x="5" y="61"/>
                  </a:lnTo>
                  <a:cubicBezTo>
                    <a:pt x="5" y="27"/>
                    <a:pt x="32" y="0"/>
                    <a:pt x="66" y="0"/>
                  </a:cubicBezTo>
                  <a:lnTo>
                    <a:pt x="66" y="0"/>
                  </a:lnTo>
                  <a:lnTo>
                    <a:pt x="751" y="5"/>
                  </a:lnTo>
                  <a:cubicBezTo>
                    <a:pt x="767" y="5"/>
                    <a:pt x="782" y="12"/>
                    <a:pt x="794" y="23"/>
                  </a:cubicBezTo>
                  <a:cubicBezTo>
                    <a:pt x="805" y="35"/>
                    <a:pt x="812" y="50"/>
                    <a:pt x="812" y="67"/>
                  </a:cubicBezTo>
                  <a:lnTo>
                    <a:pt x="807" y="693"/>
                  </a:lnTo>
                  <a:cubicBezTo>
                    <a:pt x="807" y="699"/>
                    <a:pt x="802" y="703"/>
                    <a:pt x="797" y="703"/>
                  </a:cubicBez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363" name="Freeform 240">
              <a:extLst>
                <a:ext uri="{FF2B5EF4-FFF2-40B4-BE49-F238E27FC236}">
                  <a16:creationId xmlns:a16="http://schemas.microsoft.com/office/drawing/2014/main" id="{E2960832-8005-428A-AFAD-CF0A66517313}"/>
                </a:ext>
              </a:extLst>
            </p:cNvPr>
            <p:cNvSpPr>
              <a:spLocks/>
            </p:cNvSpPr>
            <p:nvPr/>
          </p:nvSpPr>
          <p:spPr bwMode="auto">
            <a:xfrm>
              <a:off x="6842125" y="4943475"/>
              <a:ext cx="36513" cy="63500"/>
            </a:xfrm>
            <a:custGeom>
              <a:avLst/>
              <a:gdLst>
                <a:gd name="T0" fmla="*/ 14 w 97"/>
                <a:gd name="T1" fmla="*/ 173 h 173"/>
                <a:gd name="T2" fmla="*/ 14 w 97"/>
                <a:gd name="T3" fmla="*/ 173 h 173"/>
                <a:gd name="T4" fmla="*/ 0 w 97"/>
                <a:gd name="T5" fmla="*/ 159 h 173"/>
                <a:gd name="T6" fmla="*/ 72 w 97"/>
                <a:gd name="T7" fmla="*/ 86 h 173"/>
                <a:gd name="T8" fmla="*/ 0 w 97"/>
                <a:gd name="T9" fmla="*/ 14 h 173"/>
                <a:gd name="T10" fmla="*/ 14 w 97"/>
                <a:gd name="T11" fmla="*/ 0 h 173"/>
                <a:gd name="T12" fmla="*/ 93 w 97"/>
                <a:gd name="T13" fmla="*/ 79 h 173"/>
                <a:gd name="T14" fmla="*/ 93 w 97"/>
                <a:gd name="T15" fmla="*/ 94 h 173"/>
                <a:gd name="T16" fmla="*/ 14 w 97"/>
                <a:gd name="T17" fmla="*/ 17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173">
                  <a:moveTo>
                    <a:pt x="14" y="173"/>
                  </a:moveTo>
                  <a:lnTo>
                    <a:pt x="14" y="173"/>
                  </a:lnTo>
                  <a:lnTo>
                    <a:pt x="0" y="159"/>
                  </a:lnTo>
                  <a:lnTo>
                    <a:pt x="72" y="86"/>
                  </a:lnTo>
                  <a:lnTo>
                    <a:pt x="0" y="14"/>
                  </a:lnTo>
                  <a:lnTo>
                    <a:pt x="14" y="0"/>
                  </a:lnTo>
                  <a:lnTo>
                    <a:pt x="93" y="79"/>
                  </a:lnTo>
                  <a:cubicBezTo>
                    <a:pt x="97" y="83"/>
                    <a:pt x="97" y="90"/>
                    <a:pt x="93" y="94"/>
                  </a:cubicBezTo>
                  <a:lnTo>
                    <a:pt x="14" y="173"/>
                  </a:ln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364" name="Freeform 241">
              <a:extLst>
                <a:ext uri="{FF2B5EF4-FFF2-40B4-BE49-F238E27FC236}">
                  <a16:creationId xmlns:a16="http://schemas.microsoft.com/office/drawing/2014/main" id="{29A1CAEB-9C5B-4059-8CC8-292C72B1E5BA}"/>
                </a:ext>
              </a:extLst>
            </p:cNvPr>
            <p:cNvSpPr>
              <a:spLocks/>
            </p:cNvSpPr>
            <p:nvPr/>
          </p:nvSpPr>
          <p:spPr bwMode="auto">
            <a:xfrm>
              <a:off x="6905625" y="5008563"/>
              <a:ext cx="46038" cy="7938"/>
            </a:xfrm>
            <a:custGeom>
              <a:avLst/>
              <a:gdLst>
                <a:gd name="T0" fmla="*/ 125 w 125"/>
                <a:gd name="T1" fmla="*/ 20 h 20"/>
                <a:gd name="T2" fmla="*/ 125 w 125"/>
                <a:gd name="T3" fmla="*/ 20 h 20"/>
                <a:gd name="T4" fmla="*/ 0 w 125"/>
                <a:gd name="T5" fmla="*/ 20 h 20"/>
                <a:gd name="T6" fmla="*/ 0 w 125"/>
                <a:gd name="T7" fmla="*/ 0 h 20"/>
                <a:gd name="T8" fmla="*/ 125 w 125"/>
                <a:gd name="T9" fmla="*/ 0 h 20"/>
                <a:gd name="T10" fmla="*/ 125 w 125"/>
                <a:gd name="T11" fmla="*/ 20 h 20"/>
              </a:gdLst>
              <a:ahLst/>
              <a:cxnLst>
                <a:cxn ang="0">
                  <a:pos x="T0" y="T1"/>
                </a:cxn>
                <a:cxn ang="0">
                  <a:pos x="T2" y="T3"/>
                </a:cxn>
                <a:cxn ang="0">
                  <a:pos x="T4" y="T5"/>
                </a:cxn>
                <a:cxn ang="0">
                  <a:pos x="T6" y="T7"/>
                </a:cxn>
                <a:cxn ang="0">
                  <a:pos x="T8" y="T9"/>
                </a:cxn>
                <a:cxn ang="0">
                  <a:pos x="T10" y="T11"/>
                </a:cxn>
              </a:cxnLst>
              <a:rect l="0" t="0" r="r" b="b"/>
              <a:pathLst>
                <a:path w="125" h="20">
                  <a:moveTo>
                    <a:pt x="125" y="20"/>
                  </a:moveTo>
                  <a:lnTo>
                    <a:pt x="125" y="20"/>
                  </a:lnTo>
                  <a:lnTo>
                    <a:pt x="0" y="20"/>
                  </a:lnTo>
                  <a:lnTo>
                    <a:pt x="0" y="0"/>
                  </a:lnTo>
                  <a:lnTo>
                    <a:pt x="125" y="0"/>
                  </a:lnTo>
                  <a:lnTo>
                    <a:pt x="125" y="20"/>
                  </a:ln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458" name="Freeform 335">
              <a:extLst>
                <a:ext uri="{FF2B5EF4-FFF2-40B4-BE49-F238E27FC236}">
                  <a16:creationId xmlns:a16="http://schemas.microsoft.com/office/drawing/2014/main" id="{2C0F5379-6774-4DB8-8C7C-90A297382B71}"/>
                </a:ext>
              </a:extLst>
            </p:cNvPr>
            <p:cNvSpPr>
              <a:spLocks/>
            </p:cNvSpPr>
            <p:nvPr/>
          </p:nvSpPr>
          <p:spPr bwMode="auto">
            <a:xfrm>
              <a:off x="7586663" y="2990850"/>
              <a:ext cx="96838" cy="98425"/>
            </a:xfrm>
            <a:custGeom>
              <a:avLst/>
              <a:gdLst>
                <a:gd name="T0" fmla="*/ 266 w 266"/>
                <a:gd name="T1" fmla="*/ 133 h 267"/>
                <a:gd name="T2" fmla="*/ 266 w 266"/>
                <a:gd name="T3" fmla="*/ 133 h 267"/>
                <a:gd name="T4" fmla="*/ 133 w 266"/>
                <a:gd name="T5" fmla="*/ 267 h 267"/>
                <a:gd name="T6" fmla="*/ 0 w 266"/>
                <a:gd name="T7" fmla="*/ 133 h 267"/>
                <a:gd name="T8" fmla="*/ 133 w 266"/>
                <a:gd name="T9" fmla="*/ 0 h 267"/>
                <a:gd name="T10" fmla="*/ 266 w 266"/>
                <a:gd name="T11" fmla="*/ 133 h 267"/>
              </a:gdLst>
              <a:ahLst/>
              <a:cxnLst>
                <a:cxn ang="0">
                  <a:pos x="T0" y="T1"/>
                </a:cxn>
                <a:cxn ang="0">
                  <a:pos x="T2" y="T3"/>
                </a:cxn>
                <a:cxn ang="0">
                  <a:pos x="T4" y="T5"/>
                </a:cxn>
                <a:cxn ang="0">
                  <a:pos x="T6" y="T7"/>
                </a:cxn>
                <a:cxn ang="0">
                  <a:pos x="T8" y="T9"/>
                </a:cxn>
                <a:cxn ang="0">
                  <a:pos x="T10" y="T11"/>
                </a:cxn>
              </a:cxnLst>
              <a:rect l="0" t="0" r="r" b="b"/>
              <a:pathLst>
                <a:path w="266" h="267">
                  <a:moveTo>
                    <a:pt x="266" y="133"/>
                  </a:moveTo>
                  <a:lnTo>
                    <a:pt x="266" y="133"/>
                  </a:lnTo>
                  <a:cubicBezTo>
                    <a:pt x="266" y="207"/>
                    <a:pt x="207" y="267"/>
                    <a:pt x="133" y="267"/>
                  </a:cubicBezTo>
                  <a:cubicBezTo>
                    <a:pt x="59" y="267"/>
                    <a:pt x="0" y="207"/>
                    <a:pt x="0" y="133"/>
                  </a:cubicBezTo>
                  <a:cubicBezTo>
                    <a:pt x="0" y="60"/>
                    <a:pt x="59" y="0"/>
                    <a:pt x="133" y="0"/>
                  </a:cubicBezTo>
                  <a:cubicBezTo>
                    <a:pt x="207" y="0"/>
                    <a:pt x="266" y="60"/>
                    <a:pt x="266" y="133"/>
                  </a:cubicBezTo>
                  <a:close/>
                </a:path>
              </a:pathLst>
            </a:custGeom>
            <a:solidFill>
              <a:srgbClr val="FFFFFF"/>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459" name="Freeform 336">
              <a:extLst>
                <a:ext uri="{FF2B5EF4-FFF2-40B4-BE49-F238E27FC236}">
                  <a16:creationId xmlns:a16="http://schemas.microsoft.com/office/drawing/2014/main" id="{91102BBE-04C3-43F2-8208-339970AAEC46}"/>
                </a:ext>
              </a:extLst>
            </p:cNvPr>
            <p:cNvSpPr>
              <a:spLocks noEditPoints="1"/>
            </p:cNvSpPr>
            <p:nvPr/>
          </p:nvSpPr>
          <p:spPr bwMode="auto">
            <a:xfrm>
              <a:off x="7573963" y="2979738"/>
              <a:ext cx="122238" cy="122238"/>
            </a:xfrm>
            <a:custGeom>
              <a:avLst/>
              <a:gdLst>
                <a:gd name="T0" fmla="*/ 167 w 334"/>
                <a:gd name="T1" fmla="*/ 66 h 333"/>
                <a:gd name="T2" fmla="*/ 167 w 334"/>
                <a:gd name="T3" fmla="*/ 66 h 333"/>
                <a:gd name="T4" fmla="*/ 67 w 334"/>
                <a:gd name="T5" fmla="*/ 166 h 333"/>
                <a:gd name="T6" fmla="*/ 167 w 334"/>
                <a:gd name="T7" fmla="*/ 266 h 333"/>
                <a:gd name="T8" fmla="*/ 267 w 334"/>
                <a:gd name="T9" fmla="*/ 166 h 333"/>
                <a:gd name="T10" fmla="*/ 167 w 334"/>
                <a:gd name="T11" fmla="*/ 66 h 333"/>
                <a:gd name="T12" fmla="*/ 167 w 334"/>
                <a:gd name="T13" fmla="*/ 333 h 333"/>
                <a:gd name="T14" fmla="*/ 167 w 334"/>
                <a:gd name="T15" fmla="*/ 333 h 333"/>
                <a:gd name="T16" fmla="*/ 0 w 334"/>
                <a:gd name="T17" fmla="*/ 166 h 333"/>
                <a:gd name="T18" fmla="*/ 167 w 334"/>
                <a:gd name="T19" fmla="*/ 0 h 333"/>
                <a:gd name="T20" fmla="*/ 334 w 334"/>
                <a:gd name="T21" fmla="*/ 166 h 333"/>
                <a:gd name="T22" fmla="*/ 167 w 334"/>
                <a:gd name="T23" fmla="*/ 333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4" h="333">
                  <a:moveTo>
                    <a:pt x="167" y="66"/>
                  </a:moveTo>
                  <a:lnTo>
                    <a:pt x="167" y="66"/>
                  </a:lnTo>
                  <a:cubicBezTo>
                    <a:pt x="112" y="66"/>
                    <a:pt x="67" y="111"/>
                    <a:pt x="67" y="166"/>
                  </a:cubicBezTo>
                  <a:cubicBezTo>
                    <a:pt x="67" y="222"/>
                    <a:pt x="112" y="266"/>
                    <a:pt x="167" y="266"/>
                  </a:cubicBezTo>
                  <a:cubicBezTo>
                    <a:pt x="222" y="266"/>
                    <a:pt x="267" y="222"/>
                    <a:pt x="267" y="166"/>
                  </a:cubicBezTo>
                  <a:cubicBezTo>
                    <a:pt x="267" y="111"/>
                    <a:pt x="222" y="66"/>
                    <a:pt x="167" y="66"/>
                  </a:cubicBezTo>
                  <a:close/>
                  <a:moveTo>
                    <a:pt x="167" y="333"/>
                  </a:moveTo>
                  <a:lnTo>
                    <a:pt x="167" y="333"/>
                  </a:lnTo>
                  <a:cubicBezTo>
                    <a:pt x="75" y="333"/>
                    <a:pt x="0" y="258"/>
                    <a:pt x="0" y="166"/>
                  </a:cubicBezTo>
                  <a:cubicBezTo>
                    <a:pt x="0" y="74"/>
                    <a:pt x="75" y="0"/>
                    <a:pt x="167" y="0"/>
                  </a:cubicBezTo>
                  <a:cubicBezTo>
                    <a:pt x="259" y="0"/>
                    <a:pt x="334" y="74"/>
                    <a:pt x="334" y="166"/>
                  </a:cubicBezTo>
                  <a:cubicBezTo>
                    <a:pt x="334" y="258"/>
                    <a:pt x="259" y="333"/>
                    <a:pt x="167" y="333"/>
                  </a:cubicBezTo>
                  <a:close/>
                </a:path>
              </a:pathLst>
            </a:custGeom>
            <a:solidFill>
              <a:srgbClr val="3F5DFF"/>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281" name="Freeform 549">
              <a:extLst>
                <a:ext uri="{FF2B5EF4-FFF2-40B4-BE49-F238E27FC236}">
                  <a16:creationId xmlns:a16="http://schemas.microsoft.com/office/drawing/2014/main" id="{73EE267E-C303-4058-A45A-A5E1153E72CD}"/>
                </a:ext>
              </a:extLst>
            </p:cNvPr>
            <p:cNvSpPr>
              <a:spLocks/>
            </p:cNvSpPr>
            <p:nvPr/>
          </p:nvSpPr>
          <p:spPr bwMode="auto">
            <a:xfrm>
              <a:off x="6816725" y="4159250"/>
              <a:ext cx="34925" cy="23813"/>
            </a:xfrm>
            <a:custGeom>
              <a:avLst/>
              <a:gdLst>
                <a:gd name="T0" fmla="*/ 10 w 95"/>
                <a:gd name="T1" fmla="*/ 67 h 67"/>
                <a:gd name="T2" fmla="*/ 10 w 95"/>
                <a:gd name="T3" fmla="*/ 67 h 67"/>
                <a:gd name="T4" fmla="*/ 0 w 95"/>
                <a:gd name="T5" fmla="*/ 49 h 67"/>
                <a:gd name="T6" fmla="*/ 85 w 95"/>
                <a:gd name="T7" fmla="*/ 0 h 67"/>
                <a:gd name="T8" fmla="*/ 95 w 95"/>
                <a:gd name="T9" fmla="*/ 17 h 67"/>
                <a:gd name="T10" fmla="*/ 10 w 95"/>
                <a:gd name="T11" fmla="*/ 67 h 67"/>
              </a:gdLst>
              <a:ahLst/>
              <a:cxnLst>
                <a:cxn ang="0">
                  <a:pos x="T0" y="T1"/>
                </a:cxn>
                <a:cxn ang="0">
                  <a:pos x="T2" y="T3"/>
                </a:cxn>
                <a:cxn ang="0">
                  <a:pos x="T4" y="T5"/>
                </a:cxn>
                <a:cxn ang="0">
                  <a:pos x="T6" y="T7"/>
                </a:cxn>
                <a:cxn ang="0">
                  <a:pos x="T8" y="T9"/>
                </a:cxn>
                <a:cxn ang="0">
                  <a:pos x="T10" y="T11"/>
                </a:cxn>
              </a:cxnLst>
              <a:rect l="0" t="0" r="r" b="b"/>
              <a:pathLst>
                <a:path w="95" h="67">
                  <a:moveTo>
                    <a:pt x="10" y="67"/>
                  </a:moveTo>
                  <a:lnTo>
                    <a:pt x="10" y="67"/>
                  </a:lnTo>
                  <a:lnTo>
                    <a:pt x="0" y="49"/>
                  </a:lnTo>
                  <a:lnTo>
                    <a:pt x="85" y="0"/>
                  </a:lnTo>
                  <a:lnTo>
                    <a:pt x="95" y="17"/>
                  </a:lnTo>
                  <a:lnTo>
                    <a:pt x="10" y="67"/>
                  </a:ln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282" name="Freeform 550">
              <a:extLst>
                <a:ext uri="{FF2B5EF4-FFF2-40B4-BE49-F238E27FC236}">
                  <a16:creationId xmlns:a16="http://schemas.microsoft.com/office/drawing/2014/main" id="{16C04726-A1C2-41F8-9D2E-6AB013251F53}"/>
                </a:ext>
              </a:extLst>
            </p:cNvPr>
            <p:cNvSpPr>
              <a:spLocks/>
            </p:cNvSpPr>
            <p:nvPr/>
          </p:nvSpPr>
          <p:spPr bwMode="auto">
            <a:xfrm>
              <a:off x="6859588" y="4175125"/>
              <a:ext cx="50800" cy="33338"/>
            </a:xfrm>
            <a:custGeom>
              <a:avLst/>
              <a:gdLst>
                <a:gd name="T0" fmla="*/ 10 w 137"/>
                <a:gd name="T1" fmla="*/ 92 h 92"/>
                <a:gd name="T2" fmla="*/ 10 w 137"/>
                <a:gd name="T3" fmla="*/ 92 h 92"/>
                <a:gd name="T4" fmla="*/ 0 w 137"/>
                <a:gd name="T5" fmla="*/ 75 h 92"/>
                <a:gd name="T6" fmla="*/ 127 w 137"/>
                <a:gd name="T7" fmla="*/ 0 h 92"/>
                <a:gd name="T8" fmla="*/ 137 w 137"/>
                <a:gd name="T9" fmla="*/ 17 h 92"/>
                <a:gd name="T10" fmla="*/ 10 w 137"/>
                <a:gd name="T11" fmla="*/ 92 h 92"/>
              </a:gdLst>
              <a:ahLst/>
              <a:cxnLst>
                <a:cxn ang="0">
                  <a:pos x="T0" y="T1"/>
                </a:cxn>
                <a:cxn ang="0">
                  <a:pos x="T2" y="T3"/>
                </a:cxn>
                <a:cxn ang="0">
                  <a:pos x="T4" y="T5"/>
                </a:cxn>
                <a:cxn ang="0">
                  <a:pos x="T6" y="T7"/>
                </a:cxn>
                <a:cxn ang="0">
                  <a:pos x="T8" y="T9"/>
                </a:cxn>
                <a:cxn ang="0">
                  <a:pos x="T10" y="T11"/>
                </a:cxn>
              </a:cxnLst>
              <a:rect l="0" t="0" r="r" b="b"/>
              <a:pathLst>
                <a:path w="137" h="92">
                  <a:moveTo>
                    <a:pt x="10" y="92"/>
                  </a:moveTo>
                  <a:lnTo>
                    <a:pt x="10" y="92"/>
                  </a:lnTo>
                  <a:lnTo>
                    <a:pt x="0" y="75"/>
                  </a:lnTo>
                  <a:lnTo>
                    <a:pt x="127" y="0"/>
                  </a:lnTo>
                  <a:lnTo>
                    <a:pt x="137" y="17"/>
                  </a:lnTo>
                  <a:lnTo>
                    <a:pt x="10" y="92"/>
                  </a:ln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283" name="Freeform 551">
              <a:extLst>
                <a:ext uri="{FF2B5EF4-FFF2-40B4-BE49-F238E27FC236}">
                  <a16:creationId xmlns:a16="http://schemas.microsoft.com/office/drawing/2014/main" id="{53CA34EC-4BCD-451B-B7FA-AC240803FC20}"/>
                </a:ext>
              </a:extLst>
            </p:cNvPr>
            <p:cNvSpPr>
              <a:spLocks/>
            </p:cNvSpPr>
            <p:nvPr/>
          </p:nvSpPr>
          <p:spPr bwMode="auto">
            <a:xfrm>
              <a:off x="6794500" y="4075113"/>
              <a:ext cx="34925" cy="25400"/>
            </a:xfrm>
            <a:custGeom>
              <a:avLst/>
              <a:gdLst>
                <a:gd name="T0" fmla="*/ 10 w 99"/>
                <a:gd name="T1" fmla="*/ 69 h 69"/>
                <a:gd name="T2" fmla="*/ 10 w 99"/>
                <a:gd name="T3" fmla="*/ 69 h 69"/>
                <a:gd name="T4" fmla="*/ 0 w 99"/>
                <a:gd name="T5" fmla="*/ 52 h 69"/>
                <a:gd name="T6" fmla="*/ 89 w 99"/>
                <a:gd name="T7" fmla="*/ 0 h 69"/>
                <a:gd name="T8" fmla="*/ 99 w 99"/>
                <a:gd name="T9" fmla="*/ 17 h 69"/>
                <a:gd name="T10" fmla="*/ 10 w 99"/>
                <a:gd name="T11" fmla="*/ 69 h 69"/>
              </a:gdLst>
              <a:ahLst/>
              <a:cxnLst>
                <a:cxn ang="0">
                  <a:pos x="T0" y="T1"/>
                </a:cxn>
                <a:cxn ang="0">
                  <a:pos x="T2" y="T3"/>
                </a:cxn>
                <a:cxn ang="0">
                  <a:pos x="T4" y="T5"/>
                </a:cxn>
                <a:cxn ang="0">
                  <a:pos x="T6" y="T7"/>
                </a:cxn>
                <a:cxn ang="0">
                  <a:pos x="T8" y="T9"/>
                </a:cxn>
                <a:cxn ang="0">
                  <a:pos x="T10" y="T11"/>
                </a:cxn>
              </a:cxnLst>
              <a:rect l="0" t="0" r="r" b="b"/>
              <a:pathLst>
                <a:path w="99" h="69">
                  <a:moveTo>
                    <a:pt x="10" y="69"/>
                  </a:moveTo>
                  <a:lnTo>
                    <a:pt x="10" y="69"/>
                  </a:lnTo>
                  <a:lnTo>
                    <a:pt x="0" y="52"/>
                  </a:lnTo>
                  <a:lnTo>
                    <a:pt x="89" y="0"/>
                  </a:lnTo>
                  <a:lnTo>
                    <a:pt x="99" y="17"/>
                  </a:lnTo>
                  <a:lnTo>
                    <a:pt x="10" y="69"/>
                  </a:ln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284" name="Freeform 552">
              <a:extLst>
                <a:ext uri="{FF2B5EF4-FFF2-40B4-BE49-F238E27FC236}">
                  <a16:creationId xmlns:a16="http://schemas.microsoft.com/office/drawing/2014/main" id="{85DCF8CE-F8A5-4B5B-9D34-36216CCF2F0A}"/>
                </a:ext>
              </a:extLst>
            </p:cNvPr>
            <p:cNvSpPr>
              <a:spLocks/>
            </p:cNvSpPr>
            <p:nvPr/>
          </p:nvSpPr>
          <p:spPr bwMode="auto">
            <a:xfrm>
              <a:off x="6813550" y="4086225"/>
              <a:ext cx="38100" cy="26988"/>
            </a:xfrm>
            <a:custGeom>
              <a:avLst/>
              <a:gdLst>
                <a:gd name="T0" fmla="*/ 10 w 104"/>
                <a:gd name="T1" fmla="*/ 73 h 73"/>
                <a:gd name="T2" fmla="*/ 10 w 104"/>
                <a:gd name="T3" fmla="*/ 73 h 73"/>
                <a:gd name="T4" fmla="*/ 0 w 104"/>
                <a:gd name="T5" fmla="*/ 55 h 73"/>
                <a:gd name="T6" fmla="*/ 94 w 104"/>
                <a:gd name="T7" fmla="*/ 0 h 73"/>
                <a:gd name="T8" fmla="*/ 104 w 104"/>
                <a:gd name="T9" fmla="*/ 17 h 73"/>
                <a:gd name="T10" fmla="*/ 10 w 104"/>
                <a:gd name="T11" fmla="*/ 73 h 73"/>
              </a:gdLst>
              <a:ahLst/>
              <a:cxnLst>
                <a:cxn ang="0">
                  <a:pos x="T0" y="T1"/>
                </a:cxn>
                <a:cxn ang="0">
                  <a:pos x="T2" y="T3"/>
                </a:cxn>
                <a:cxn ang="0">
                  <a:pos x="T4" y="T5"/>
                </a:cxn>
                <a:cxn ang="0">
                  <a:pos x="T6" y="T7"/>
                </a:cxn>
                <a:cxn ang="0">
                  <a:pos x="T8" y="T9"/>
                </a:cxn>
                <a:cxn ang="0">
                  <a:pos x="T10" y="T11"/>
                </a:cxn>
              </a:cxnLst>
              <a:rect l="0" t="0" r="r" b="b"/>
              <a:pathLst>
                <a:path w="104" h="73">
                  <a:moveTo>
                    <a:pt x="10" y="73"/>
                  </a:moveTo>
                  <a:lnTo>
                    <a:pt x="10" y="73"/>
                  </a:lnTo>
                  <a:lnTo>
                    <a:pt x="0" y="55"/>
                  </a:lnTo>
                  <a:lnTo>
                    <a:pt x="94" y="0"/>
                  </a:lnTo>
                  <a:lnTo>
                    <a:pt x="104" y="17"/>
                  </a:lnTo>
                  <a:lnTo>
                    <a:pt x="10" y="73"/>
                  </a:ln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285" name="Freeform 553">
              <a:extLst>
                <a:ext uri="{FF2B5EF4-FFF2-40B4-BE49-F238E27FC236}">
                  <a16:creationId xmlns:a16="http://schemas.microsoft.com/office/drawing/2014/main" id="{E83C3FC8-F564-4FB7-B366-03C9FF7A3333}"/>
                </a:ext>
              </a:extLst>
            </p:cNvPr>
            <p:cNvSpPr>
              <a:spLocks/>
            </p:cNvSpPr>
            <p:nvPr/>
          </p:nvSpPr>
          <p:spPr bwMode="auto">
            <a:xfrm>
              <a:off x="6835775" y="4100513"/>
              <a:ext cx="39688" cy="25400"/>
            </a:xfrm>
            <a:custGeom>
              <a:avLst/>
              <a:gdLst>
                <a:gd name="T0" fmla="*/ 10 w 105"/>
                <a:gd name="T1" fmla="*/ 73 h 73"/>
                <a:gd name="T2" fmla="*/ 10 w 105"/>
                <a:gd name="T3" fmla="*/ 73 h 73"/>
                <a:gd name="T4" fmla="*/ 0 w 105"/>
                <a:gd name="T5" fmla="*/ 55 h 73"/>
                <a:gd name="T6" fmla="*/ 95 w 105"/>
                <a:gd name="T7" fmla="*/ 0 h 73"/>
                <a:gd name="T8" fmla="*/ 105 w 105"/>
                <a:gd name="T9" fmla="*/ 17 h 73"/>
                <a:gd name="T10" fmla="*/ 10 w 105"/>
                <a:gd name="T11" fmla="*/ 73 h 73"/>
              </a:gdLst>
              <a:ahLst/>
              <a:cxnLst>
                <a:cxn ang="0">
                  <a:pos x="T0" y="T1"/>
                </a:cxn>
                <a:cxn ang="0">
                  <a:pos x="T2" y="T3"/>
                </a:cxn>
                <a:cxn ang="0">
                  <a:pos x="T4" y="T5"/>
                </a:cxn>
                <a:cxn ang="0">
                  <a:pos x="T6" y="T7"/>
                </a:cxn>
                <a:cxn ang="0">
                  <a:pos x="T8" y="T9"/>
                </a:cxn>
                <a:cxn ang="0">
                  <a:pos x="T10" y="T11"/>
                </a:cxn>
              </a:cxnLst>
              <a:rect l="0" t="0" r="r" b="b"/>
              <a:pathLst>
                <a:path w="105" h="73">
                  <a:moveTo>
                    <a:pt x="10" y="73"/>
                  </a:moveTo>
                  <a:lnTo>
                    <a:pt x="10" y="73"/>
                  </a:lnTo>
                  <a:lnTo>
                    <a:pt x="0" y="55"/>
                  </a:lnTo>
                  <a:lnTo>
                    <a:pt x="95" y="0"/>
                  </a:lnTo>
                  <a:lnTo>
                    <a:pt x="105" y="17"/>
                  </a:lnTo>
                  <a:lnTo>
                    <a:pt x="10" y="73"/>
                  </a:ln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286" name="Freeform 554">
              <a:extLst>
                <a:ext uri="{FF2B5EF4-FFF2-40B4-BE49-F238E27FC236}">
                  <a16:creationId xmlns:a16="http://schemas.microsoft.com/office/drawing/2014/main" id="{7FCAF863-D2F5-4475-9DCE-F0E620F222BD}"/>
                </a:ext>
              </a:extLst>
            </p:cNvPr>
            <p:cNvSpPr>
              <a:spLocks/>
            </p:cNvSpPr>
            <p:nvPr/>
          </p:nvSpPr>
          <p:spPr bwMode="auto">
            <a:xfrm>
              <a:off x="6856413" y="4103688"/>
              <a:ext cx="52388" cy="34925"/>
            </a:xfrm>
            <a:custGeom>
              <a:avLst/>
              <a:gdLst>
                <a:gd name="T0" fmla="*/ 10 w 142"/>
                <a:gd name="T1" fmla="*/ 94 h 94"/>
                <a:gd name="T2" fmla="*/ 10 w 142"/>
                <a:gd name="T3" fmla="*/ 94 h 94"/>
                <a:gd name="T4" fmla="*/ 0 w 142"/>
                <a:gd name="T5" fmla="*/ 77 h 94"/>
                <a:gd name="T6" fmla="*/ 132 w 142"/>
                <a:gd name="T7" fmla="*/ 0 h 94"/>
                <a:gd name="T8" fmla="*/ 142 w 142"/>
                <a:gd name="T9" fmla="*/ 17 h 94"/>
                <a:gd name="T10" fmla="*/ 10 w 142"/>
                <a:gd name="T11" fmla="*/ 94 h 94"/>
              </a:gdLst>
              <a:ahLst/>
              <a:cxnLst>
                <a:cxn ang="0">
                  <a:pos x="T0" y="T1"/>
                </a:cxn>
                <a:cxn ang="0">
                  <a:pos x="T2" y="T3"/>
                </a:cxn>
                <a:cxn ang="0">
                  <a:pos x="T4" y="T5"/>
                </a:cxn>
                <a:cxn ang="0">
                  <a:pos x="T6" y="T7"/>
                </a:cxn>
                <a:cxn ang="0">
                  <a:pos x="T8" y="T9"/>
                </a:cxn>
                <a:cxn ang="0">
                  <a:pos x="T10" y="T11"/>
                </a:cxn>
              </a:cxnLst>
              <a:rect l="0" t="0" r="r" b="b"/>
              <a:pathLst>
                <a:path w="142" h="94">
                  <a:moveTo>
                    <a:pt x="10" y="94"/>
                  </a:moveTo>
                  <a:lnTo>
                    <a:pt x="10" y="94"/>
                  </a:lnTo>
                  <a:lnTo>
                    <a:pt x="0" y="77"/>
                  </a:lnTo>
                  <a:lnTo>
                    <a:pt x="132" y="0"/>
                  </a:lnTo>
                  <a:lnTo>
                    <a:pt x="142" y="17"/>
                  </a:lnTo>
                  <a:lnTo>
                    <a:pt x="10" y="94"/>
                  </a:ln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287" name="Freeform 555">
              <a:extLst>
                <a:ext uri="{FF2B5EF4-FFF2-40B4-BE49-F238E27FC236}">
                  <a16:creationId xmlns:a16="http://schemas.microsoft.com/office/drawing/2014/main" id="{F98FED7C-5A80-4311-B9F1-9EC6CBBC77DB}"/>
                </a:ext>
              </a:extLst>
            </p:cNvPr>
            <p:cNvSpPr>
              <a:spLocks/>
            </p:cNvSpPr>
            <p:nvPr/>
          </p:nvSpPr>
          <p:spPr bwMode="auto">
            <a:xfrm>
              <a:off x="6761163" y="4095750"/>
              <a:ext cx="320675" cy="160338"/>
            </a:xfrm>
            <a:custGeom>
              <a:avLst/>
              <a:gdLst>
                <a:gd name="T0" fmla="*/ 362 w 875"/>
                <a:gd name="T1" fmla="*/ 437 h 437"/>
                <a:gd name="T2" fmla="*/ 362 w 875"/>
                <a:gd name="T3" fmla="*/ 437 h 437"/>
                <a:gd name="T4" fmla="*/ 322 w 875"/>
                <a:gd name="T5" fmla="*/ 427 h 437"/>
                <a:gd name="T6" fmla="*/ 40 w 875"/>
                <a:gd name="T7" fmla="*/ 264 h 437"/>
                <a:gd name="T8" fmla="*/ 0 w 875"/>
                <a:gd name="T9" fmla="*/ 195 h 437"/>
                <a:gd name="T10" fmla="*/ 40 w 875"/>
                <a:gd name="T11" fmla="*/ 126 h 437"/>
                <a:gd name="T12" fmla="*/ 100 w 875"/>
                <a:gd name="T13" fmla="*/ 91 h 437"/>
                <a:gd name="T14" fmla="*/ 110 w 875"/>
                <a:gd name="T15" fmla="*/ 108 h 437"/>
                <a:gd name="T16" fmla="*/ 50 w 875"/>
                <a:gd name="T17" fmla="*/ 144 h 437"/>
                <a:gd name="T18" fmla="*/ 20 w 875"/>
                <a:gd name="T19" fmla="*/ 195 h 437"/>
                <a:gd name="T20" fmla="*/ 50 w 875"/>
                <a:gd name="T21" fmla="*/ 247 h 437"/>
                <a:gd name="T22" fmla="*/ 332 w 875"/>
                <a:gd name="T23" fmla="*/ 410 h 437"/>
                <a:gd name="T24" fmla="*/ 392 w 875"/>
                <a:gd name="T25" fmla="*/ 409 h 437"/>
                <a:gd name="T26" fmla="*/ 826 w 875"/>
                <a:gd name="T27" fmla="*/ 156 h 437"/>
                <a:gd name="T28" fmla="*/ 855 w 875"/>
                <a:gd name="T29" fmla="*/ 104 h 437"/>
                <a:gd name="T30" fmla="*/ 825 w 875"/>
                <a:gd name="T31" fmla="*/ 52 h 437"/>
                <a:gd name="T32" fmla="*/ 764 w 875"/>
                <a:gd name="T33" fmla="*/ 17 h 437"/>
                <a:gd name="T34" fmla="*/ 774 w 875"/>
                <a:gd name="T35" fmla="*/ 0 h 437"/>
                <a:gd name="T36" fmla="*/ 835 w 875"/>
                <a:gd name="T37" fmla="*/ 35 h 437"/>
                <a:gd name="T38" fmla="*/ 875 w 875"/>
                <a:gd name="T39" fmla="*/ 104 h 437"/>
                <a:gd name="T40" fmla="*/ 836 w 875"/>
                <a:gd name="T41" fmla="*/ 173 h 437"/>
                <a:gd name="T42" fmla="*/ 402 w 875"/>
                <a:gd name="T43" fmla="*/ 427 h 437"/>
                <a:gd name="T44" fmla="*/ 362 w 875"/>
                <a:gd name="T45" fmla="*/ 437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75" h="437">
                  <a:moveTo>
                    <a:pt x="362" y="437"/>
                  </a:moveTo>
                  <a:lnTo>
                    <a:pt x="362" y="437"/>
                  </a:lnTo>
                  <a:cubicBezTo>
                    <a:pt x="348" y="437"/>
                    <a:pt x="334" y="434"/>
                    <a:pt x="322" y="427"/>
                  </a:cubicBezTo>
                  <a:lnTo>
                    <a:pt x="40" y="264"/>
                  </a:lnTo>
                  <a:cubicBezTo>
                    <a:pt x="15" y="250"/>
                    <a:pt x="0" y="224"/>
                    <a:pt x="0" y="195"/>
                  </a:cubicBezTo>
                  <a:cubicBezTo>
                    <a:pt x="0" y="167"/>
                    <a:pt x="15" y="141"/>
                    <a:pt x="40" y="126"/>
                  </a:cubicBezTo>
                  <a:lnTo>
                    <a:pt x="100" y="91"/>
                  </a:lnTo>
                  <a:lnTo>
                    <a:pt x="110" y="108"/>
                  </a:lnTo>
                  <a:lnTo>
                    <a:pt x="50" y="144"/>
                  </a:lnTo>
                  <a:cubicBezTo>
                    <a:pt x="31" y="154"/>
                    <a:pt x="20" y="174"/>
                    <a:pt x="20" y="195"/>
                  </a:cubicBezTo>
                  <a:cubicBezTo>
                    <a:pt x="20" y="217"/>
                    <a:pt x="31" y="236"/>
                    <a:pt x="50" y="247"/>
                  </a:cubicBezTo>
                  <a:lnTo>
                    <a:pt x="332" y="410"/>
                  </a:lnTo>
                  <a:cubicBezTo>
                    <a:pt x="350" y="420"/>
                    <a:pt x="373" y="420"/>
                    <a:pt x="392" y="409"/>
                  </a:cubicBezTo>
                  <a:lnTo>
                    <a:pt x="826" y="156"/>
                  </a:lnTo>
                  <a:cubicBezTo>
                    <a:pt x="844" y="145"/>
                    <a:pt x="855" y="125"/>
                    <a:pt x="855" y="104"/>
                  </a:cubicBezTo>
                  <a:cubicBezTo>
                    <a:pt x="855" y="82"/>
                    <a:pt x="844" y="63"/>
                    <a:pt x="825" y="52"/>
                  </a:cubicBezTo>
                  <a:lnTo>
                    <a:pt x="764" y="17"/>
                  </a:lnTo>
                  <a:lnTo>
                    <a:pt x="774" y="0"/>
                  </a:lnTo>
                  <a:lnTo>
                    <a:pt x="835" y="35"/>
                  </a:lnTo>
                  <a:cubicBezTo>
                    <a:pt x="860" y="49"/>
                    <a:pt x="875" y="75"/>
                    <a:pt x="875" y="104"/>
                  </a:cubicBezTo>
                  <a:cubicBezTo>
                    <a:pt x="875" y="133"/>
                    <a:pt x="860" y="158"/>
                    <a:pt x="836" y="173"/>
                  </a:cubicBezTo>
                  <a:lnTo>
                    <a:pt x="402" y="427"/>
                  </a:lnTo>
                  <a:cubicBezTo>
                    <a:pt x="389" y="434"/>
                    <a:pt x="376" y="437"/>
                    <a:pt x="362" y="437"/>
                  </a:cubicBez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288" name="Freeform 556">
              <a:extLst>
                <a:ext uri="{FF2B5EF4-FFF2-40B4-BE49-F238E27FC236}">
                  <a16:creationId xmlns:a16="http://schemas.microsoft.com/office/drawing/2014/main" id="{D5D09F7F-48AB-4797-9163-10D01207F9E6}"/>
                </a:ext>
              </a:extLst>
            </p:cNvPr>
            <p:cNvSpPr>
              <a:spLocks/>
            </p:cNvSpPr>
            <p:nvPr/>
          </p:nvSpPr>
          <p:spPr bwMode="auto">
            <a:xfrm>
              <a:off x="6759575" y="4024313"/>
              <a:ext cx="323850" cy="161925"/>
            </a:xfrm>
            <a:custGeom>
              <a:avLst/>
              <a:gdLst>
                <a:gd name="T0" fmla="*/ 364 w 884"/>
                <a:gd name="T1" fmla="*/ 444 h 444"/>
                <a:gd name="T2" fmla="*/ 364 w 884"/>
                <a:gd name="T3" fmla="*/ 444 h 444"/>
                <a:gd name="T4" fmla="*/ 324 w 884"/>
                <a:gd name="T5" fmla="*/ 433 h 444"/>
                <a:gd name="T6" fmla="*/ 40 w 884"/>
                <a:gd name="T7" fmla="*/ 269 h 444"/>
                <a:gd name="T8" fmla="*/ 0 w 884"/>
                <a:gd name="T9" fmla="*/ 199 h 444"/>
                <a:gd name="T10" fmla="*/ 40 w 884"/>
                <a:gd name="T11" fmla="*/ 130 h 444"/>
                <a:gd name="T12" fmla="*/ 106 w 884"/>
                <a:gd name="T13" fmla="*/ 91 h 444"/>
                <a:gd name="T14" fmla="*/ 116 w 884"/>
                <a:gd name="T15" fmla="*/ 108 h 444"/>
                <a:gd name="T16" fmla="*/ 50 w 884"/>
                <a:gd name="T17" fmla="*/ 147 h 444"/>
                <a:gd name="T18" fmla="*/ 20 w 884"/>
                <a:gd name="T19" fmla="*/ 199 h 444"/>
                <a:gd name="T20" fmla="*/ 50 w 884"/>
                <a:gd name="T21" fmla="*/ 251 h 444"/>
                <a:gd name="T22" fmla="*/ 334 w 884"/>
                <a:gd name="T23" fmla="*/ 416 h 444"/>
                <a:gd name="T24" fmla="*/ 394 w 884"/>
                <a:gd name="T25" fmla="*/ 416 h 444"/>
                <a:gd name="T26" fmla="*/ 834 w 884"/>
                <a:gd name="T27" fmla="*/ 160 h 444"/>
                <a:gd name="T28" fmla="*/ 864 w 884"/>
                <a:gd name="T29" fmla="*/ 107 h 444"/>
                <a:gd name="T30" fmla="*/ 833 w 884"/>
                <a:gd name="T31" fmla="*/ 55 h 444"/>
                <a:gd name="T32" fmla="*/ 767 w 884"/>
                <a:gd name="T33" fmla="*/ 17 h 444"/>
                <a:gd name="T34" fmla="*/ 777 w 884"/>
                <a:gd name="T35" fmla="*/ 0 h 444"/>
                <a:gd name="T36" fmla="*/ 843 w 884"/>
                <a:gd name="T37" fmla="*/ 38 h 444"/>
                <a:gd name="T38" fmla="*/ 884 w 884"/>
                <a:gd name="T39" fmla="*/ 107 h 444"/>
                <a:gd name="T40" fmla="*/ 844 w 884"/>
                <a:gd name="T41" fmla="*/ 177 h 444"/>
                <a:gd name="T42" fmla="*/ 405 w 884"/>
                <a:gd name="T43" fmla="*/ 433 h 444"/>
                <a:gd name="T44" fmla="*/ 364 w 884"/>
                <a:gd name="T45" fmla="*/ 444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84" h="444">
                  <a:moveTo>
                    <a:pt x="364" y="444"/>
                  </a:moveTo>
                  <a:lnTo>
                    <a:pt x="364" y="444"/>
                  </a:lnTo>
                  <a:cubicBezTo>
                    <a:pt x="350" y="444"/>
                    <a:pt x="336" y="440"/>
                    <a:pt x="324" y="433"/>
                  </a:cubicBezTo>
                  <a:lnTo>
                    <a:pt x="40" y="269"/>
                  </a:lnTo>
                  <a:cubicBezTo>
                    <a:pt x="15" y="254"/>
                    <a:pt x="0" y="228"/>
                    <a:pt x="0" y="199"/>
                  </a:cubicBezTo>
                  <a:cubicBezTo>
                    <a:pt x="0" y="170"/>
                    <a:pt x="15" y="144"/>
                    <a:pt x="40" y="130"/>
                  </a:cubicBezTo>
                  <a:lnTo>
                    <a:pt x="106" y="91"/>
                  </a:lnTo>
                  <a:lnTo>
                    <a:pt x="116" y="108"/>
                  </a:lnTo>
                  <a:lnTo>
                    <a:pt x="50" y="147"/>
                  </a:lnTo>
                  <a:cubicBezTo>
                    <a:pt x="31" y="158"/>
                    <a:pt x="20" y="177"/>
                    <a:pt x="20" y="199"/>
                  </a:cubicBezTo>
                  <a:cubicBezTo>
                    <a:pt x="20" y="221"/>
                    <a:pt x="31" y="240"/>
                    <a:pt x="50" y="251"/>
                  </a:cubicBezTo>
                  <a:lnTo>
                    <a:pt x="334" y="416"/>
                  </a:lnTo>
                  <a:cubicBezTo>
                    <a:pt x="353" y="426"/>
                    <a:pt x="376" y="426"/>
                    <a:pt x="394" y="416"/>
                  </a:cubicBezTo>
                  <a:lnTo>
                    <a:pt x="834" y="160"/>
                  </a:lnTo>
                  <a:cubicBezTo>
                    <a:pt x="852" y="149"/>
                    <a:pt x="864" y="129"/>
                    <a:pt x="864" y="107"/>
                  </a:cubicBezTo>
                  <a:cubicBezTo>
                    <a:pt x="864" y="86"/>
                    <a:pt x="852" y="66"/>
                    <a:pt x="833" y="55"/>
                  </a:cubicBezTo>
                  <a:lnTo>
                    <a:pt x="767" y="17"/>
                  </a:lnTo>
                  <a:lnTo>
                    <a:pt x="777" y="0"/>
                  </a:lnTo>
                  <a:lnTo>
                    <a:pt x="843" y="38"/>
                  </a:lnTo>
                  <a:cubicBezTo>
                    <a:pt x="869" y="52"/>
                    <a:pt x="884" y="78"/>
                    <a:pt x="884" y="107"/>
                  </a:cubicBezTo>
                  <a:cubicBezTo>
                    <a:pt x="884" y="136"/>
                    <a:pt x="869" y="162"/>
                    <a:pt x="844" y="177"/>
                  </a:cubicBezTo>
                  <a:lnTo>
                    <a:pt x="405" y="433"/>
                  </a:lnTo>
                  <a:cubicBezTo>
                    <a:pt x="392" y="440"/>
                    <a:pt x="378" y="444"/>
                    <a:pt x="364" y="444"/>
                  </a:cubicBez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289" name="Freeform 557">
              <a:extLst>
                <a:ext uri="{FF2B5EF4-FFF2-40B4-BE49-F238E27FC236}">
                  <a16:creationId xmlns:a16="http://schemas.microsoft.com/office/drawing/2014/main" id="{2A87CF5F-7B62-4860-82F7-0058C1731239}"/>
                </a:ext>
              </a:extLst>
            </p:cNvPr>
            <p:cNvSpPr>
              <a:spLocks noEditPoints="1"/>
            </p:cNvSpPr>
            <p:nvPr/>
          </p:nvSpPr>
          <p:spPr bwMode="auto">
            <a:xfrm>
              <a:off x="6759575" y="3900488"/>
              <a:ext cx="323850" cy="212725"/>
            </a:xfrm>
            <a:custGeom>
              <a:avLst/>
              <a:gdLst>
                <a:gd name="T0" fmla="*/ 518 w 882"/>
                <a:gd name="T1" fmla="*/ 24 h 583"/>
                <a:gd name="T2" fmla="*/ 518 w 882"/>
                <a:gd name="T3" fmla="*/ 24 h 583"/>
                <a:gd name="T4" fmla="*/ 487 w 882"/>
                <a:gd name="T5" fmla="*/ 32 h 583"/>
                <a:gd name="T6" fmla="*/ 49 w 882"/>
                <a:gd name="T7" fmla="*/ 287 h 583"/>
                <a:gd name="T8" fmla="*/ 20 w 882"/>
                <a:gd name="T9" fmla="*/ 340 h 583"/>
                <a:gd name="T10" fmla="*/ 50 w 882"/>
                <a:gd name="T11" fmla="*/ 392 h 583"/>
                <a:gd name="T12" fmla="*/ 333 w 882"/>
                <a:gd name="T13" fmla="*/ 555 h 583"/>
                <a:gd name="T14" fmla="*/ 394 w 882"/>
                <a:gd name="T15" fmla="*/ 555 h 583"/>
                <a:gd name="T16" fmla="*/ 832 w 882"/>
                <a:gd name="T17" fmla="*/ 299 h 583"/>
                <a:gd name="T18" fmla="*/ 862 w 882"/>
                <a:gd name="T19" fmla="*/ 247 h 583"/>
                <a:gd name="T20" fmla="*/ 831 w 882"/>
                <a:gd name="T21" fmla="*/ 195 h 583"/>
                <a:gd name="T22" fmla="*/ 548 w 882"/>
                <a:gd name="T23" fmla="*/ 32 h 583"/>
                <a:gd name="T24" fmla="*/ 518 w 882"/>
                <a:gd name="T25" fmla="*/ 24 h 583"/>
                <a:gd name="T26" fmla="*/ 363 w 882"/>
                <a:gd name="T27" fmla="*/ 583 h 583"/>
                <a:gd name="T28" fmla="*/ 363 w 882"/>
                <a:gd name="T29" fmla="*/ 583 h 583"/>
                <a:gd name="T30" fmla="*/ 323 w 882"/>
                <a:gd name="T31" fmla="*/ 573 h 583"/>
                <a:gd name="T32" fmla="*/ 40 w 882"/>
                <a:gd name="T33" fmla="*/ 409 h 583"/>
                <a:gd name="T34" fmla="*/ 0 w 882"/>
                <a:gd name="T35" fmla="*/ 340 h 583"/>
                <a:gd name="T36" fmla="*/ 39 w 882"/>
                <a:gd name="T37" fmla="*/ 270 h 583"/>
                <a:gd name="T38" fmla="*/ 477 w 882"/>
                <a:gd name="T39" fmla="*/ 14 h 583"/>
                <a:gd name="T40" fmla="*/ 558 w 882"/>
                <a:gd name="T41" fmla="*/ 14 h 583"/>
                <a:gd name="T42" fmla="*/ 841 w 882"/>
                <a:gd name="T43" fmla="*/ 178 h 583"/>
                <a:gd name="T44" fmla="*/ 882 w 882"/>
                <a:gd name="T45" fmla="*/ 247 h 583"/>
                <a:gd name="T46" fmla="*/ 842 w 882"/>
                <a:gd name="T47" fmla="*/ 317 h 583"/>
                <a:gd name="T48" fmla="*/ 404 w 882"/>
                <a:gd name="T49" fmla="*/ 572 h 583"/>
                <a:gd name="T50" fmla="*/ 363 w 882"/>
                <a:gd name="T51" fmla="*/ 583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82" h="583">
                  <a:moveTo>
                    <a:pt x="518" y="24"/>
                  </a:moveTo>
                  <a:lnTo>
                    <a:pt x="518" y="24"/>
                  </a:lnTo>
                  <a:cubicBezTo>
                    <a:pt x="507" y="24"/>
                    <a:pt x="497" y="26"/>
                    <a:pt x="487" y="32"/>
                  </a:cubicBezTo>
                  <a:lnTo>
                    <a:pt x="49" y="287"/>
                  </a:lnTo>
                  <a:cubicBezTo>
                    <a:pt x="31" y="298"/>
                    <a:pt x="20" y="318"/>
                    <a:pt x="20" y="340"/>
                  </a:cubicBezTo>
                  <a:cubicBezTo>
                    <a:pt x="20" y="361"/>
                    <a:pt x="31" y="381"/>
                    <a:pt x="50" y="392"/>
                  </a:cubicBezTo>
                  <a:lnTo>
                    <a:pt x="333" y="555"/>
                  </a:lnTo>
                  <a:cubicBezTo>
                    <a:pt x="352" y="566"/>
                    <a:pt x="375" y="566"/>
                    <a:pt x="394" y="555"/>
                  </a:cubicBezTo>
                  <a:lnTo>
                    <a:pt x="832" y="299"/>
                  </a:lnTo>
                  <a:cubicBezTo>
                    <a:pt x="850" y="288"/>
                    <a:pt x="862" y="269"/>
                    <a:pt x="862" y="247"/>
                  </a:cubicBezTo>
                  <a:cubicBezTo>
                    <a:pt x="862" y="226"/>
                    <a:pt x="850" y="206"/>
                    <a:pt x="831" y="195"/>
                  </a:cubicBezTo>
                  <a:lnTo>
                    <a:pt x="548" y="32"/>
                  </a:lnTo>
                  <a:cubicBezTo>
                    <a:pt x="539" y="26"/>
                    <a:pt x="528" y="24"/>
                    <a:pt x="518" y="24"/>
                  </a:cubicBezTo>
                  <a:close/>
                  <a:moveTo>
                    <a:pt x="363" y="583"/>
                  </a:moveTo>
                  <a:lnTo>
                    <a:pt x="363" y="583"/>
                  </a:lnTo>
                  <a:cubicBezTo>
                    <a:pt x="350" y="583"/>
                    <a:pt x="336" y="580"/>
                    <a:pt x="323" y="573"/>
                  </a:cubicBezTo>
                  <a:lnTo>
                    <a:pt x="40" y="409"/>
                  </a:lnTo>
                  <a:cubicBezTo>
                    <a:pt x="15" y="394"/>
                    <a:pt x="0" y="369"/>
                    <a:pt x="0" y="340"/>
                  </a:cubicBezTo>
                  <a:cubicBezTo>
                    <a:pt x="0" y="311"/>
                    <a:pt x="14" y="285"/>
                    <a:pt x="39" y="270"/>
                  </a:cubicBezTo>
                  <a:lnTo>
                    <a:pt x="477" y="14"/>
                  </a:lnTo>
                  <a:cubicBezTo>
                    <a:pt x="502" y="0"/>
                    <a:pt x="533" y="0"/>
                    <a:pt x="558" y="14"/>
                  </a:cubicBezTo>
                  <a:lnTo>
                    <a:pt x="841" y="178"/>
                  </a:lnTo>
                  <a:cubicBezTo>
                    <a:pt x="867" y="192"/>
                    <a:pt x="882" y="218"/>
                    <a:pt x="882" y="247"/>
                  </a:cubicBezTo>
                  <a:cubicBezTo>
                    <a:pt x="882" y="276"/>
                    <a:pt x="867" y="302"/>
                    <a:pt x="842" y="317"/>
                  </a:cubicBezTo>
                  <a:lnTo>
                    <a:pt x="404" y="572"/>
                  </a:lnTo>
                  <a:cubicBezTo>
                    <a:pt x="391" y="580"/>
                    <a:pt x="377" y="583"/>
                    <a:pt x="363" y="583"/>
                  </a:cubicBez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290" name="Freeform 558">
              <a:extLst>
                <a:ext uri="{FF2B5EF4-FFF2-40B4-BE49-F238E27FC236}">
                  <a16:creationId xmlns:a16="http://schemas.microsoft.com/office/drawing/2014/main" id="{6ECEE33C-5677-43AC-9D93-B570632667B9}"/>
                </a:ext>
              </a:extLst>
            </p:cNvPr>
            <p:cNvSpPr>
              <a:spLocks/>
            </p:cNvSpPr>
            <p:nvPr/>
          </p:nvSpPr>
          <p:spPr bwMode="auto">
            <a:xfrm>
              <a:off x="6799263" y="4000500"/>
              <a:ext cx="38100" cy="26988"/>
            </a:xfrm>
            <a:custGeom>
              <a:avLst/>
              <a:gdLst>
                <a:gd name="T0" fmla="*/ 10 w 106"/>
                <a:gd name="T1" fmla="*/ 74 h 74"/>
                <a:gd name="T2" fmla="*/ 10 w 106"/>
                <a:gd name="T3" fmla="*/ 74 h 74"/>
                <a:gd name="T4" fmla="*/ 0 w 106"/>
                <a:gd name="T5" fmla="*/ 57 h 74"/>
                <a:gd name="T6" fmla="*/ 96 w 106"/>
                <a:gd name="T7" fmla="*/ 0 h 74"/>
                <a:gd name="T8" fmla="*/ 106 w 106"/>
                <a:gd name="T9" fmla="*/ 18 h 74"/>
                <a:gd name="T10" fmla="*/ 10 w 106"/>
                <a:gd name="T11" fmla="*/ 74 h 74"/>
              </a:gdLst>
              <a:ahLst/>
              <a:cxnLst>
                <a:cxn ang="0">
                  <a:pos x="T0" y="T1"/>
                </a:cxn>
                <a:cxn ang="0">
                  <a:pos x="T2" y="T3"/>
                </a:cxn>
                <a:cxn ang="0">
                  <a:pos x="T4" y="T5"/>
                </a:cxn>
                <a:cxn ang="0">
                  <a:pos x="T6" y="T7"/>
                </a:cxn>
                <a:cxn ang="0">
                  <a:pos x="T8" y="T9"/>
                </a:cxn>
                <a:cxn ang="0">
                  <a:pos x="T10" y="T11"/>
                </a:cxn>
              </a:cxnLst>
              <a:rect l="0" t="0" r="r" b="b"/>
              <a:pathLst>
                <a:path w="106" h="74">
                  <a:moveTo>
                    <a:pt x="10" y="74"/>
                  </a:moveTo>
                  <a:lnTo>
                    <a:pt x="10" y="74"/>
                  </a:lnTo>
                  <a:lnTo>
                    <a:pt x="0" y="57"/>
                  </a:lnTo>
                  <a:lnTo>
                    <a:pt x="96" y="0"/>
                  </a:lnTo>
                  <a:lnTo>
                    <a:pt x="106" y="18"/>
                  </a:lnTo>
                  <a:lnTo>
                    <a:pt x="10" y="74"/>
                  </a:ln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291" name="Freeform 559">
              <a:extLst>
                <a:ext uri="{FF2B5EF4-FFF2-40B4-BE49-F238E27FC236}">
                  <a16:creationId xmlns:a16="http://schemas.microsoft.com/office/drawing/2014/main" id="{ABA277AE-18B8-41C1-B94E-47815BF5CCAF}"/>
                </a:ext>
              </a:extLst>
            </p:cNvPr>
            <p:cNvSpPr>
              <a:spLocks/>
            </p:cNvSpPr>
            <p:nvPr/>
          </p:nvSpPr>
          <p:spPr bwMode="auto">
            <a:xfrm>
              <a:off x="6850063" y="3949700"/>
              <a:ext cx="74613" cy="47625"/>
            </a:xfrm>
            <a:custGeom>
              <a:avLst/>
              <a:gdLst>
                <a:gd name="T0" fmla="*/ 10 w 205"/>
                <a:gd name="T1" fmla="*/ 131 h 131"/>
                <a:gd name="T2" fmla="*/ 10 w 205"/>
                <a:gd name="T3" fmla="*/ 131 h 131"/>
                <a:gd name="T4" fmla="*/ 0 w 205"/>
                <a:gd name="T5" fmla="*/ 114 h 131"/>
                <a:gd name="T6" fmla="*/ 195 w 205"/>
                <a:gd name="T7" fmla="*/ 0 h 131"/>
                <a:gd name="T8" fmla="*/ 205 w 205"/>
                <a:gd name="T9" fmla="*/ 18 h 131"/>
                <a:gd name="T10" fmla="*/ 10 w 205"/>
                <a:gd name="T11" fmla="*/ 131 h 131"/>
              </a:gdLst>
              <a:ahLst/>
              <a:cxnLst>
                <a:cxn ang="0">
                  <a:pos x="T0" y="T1"/>
                </a:cxn>
                <a:cxn ang="0">
                  <a:pos x="T2" y="T3"/>
                </a:cxn>
                <a:cxn ang="0">
                  <a:pos x="T4" y="T5"/>
                </a:cxn>
                <a:cxn ang="0">
                  <a:pos x="T6" y="T7"/>
                </a:cxn>
                <a:cxn ang="0">
                  <a:pos x="T8" y="T9"/>
                </a:cxn>
                <a:cxn ang="0">
                  <a:pos x="T10" y="T11"/>
                </a:cxn>
              </a:cxnLst>
              <a:rect l="0" t="0" r="r" b="b"/>
              <a:pathLst>
                <a:path w="205" h="131">
                  <a:moveTo>
                    <a:pt x="10" y="131"/>
                  </a:moveTo>
                  <a:lnTo>
                    <a:pt x="10" y="131"/>
                  </a:lnTo>
                  <a:lnTo>
                    <a:pt x="0" y="114"/>
                  </a:lnTo>
                  <a:lnTo>
                    <a:pt x="195" y="0"/>
                  </a:lnTo>
                  <a:lnTo>
                    <a:pt x="205" y="18"/>
                  </a:lnTo>
                  <a:lnTo>
                    <a:pt x="10" y="131"/>
                  </a:ln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292" name="Freeform 560">
              <a:extLst>
                <a:ext uri="{FF2B5EF4-FFF2-40B4-BE49-F238E27FC236}">
                  <a16:creationId xmlns:a16="http://schemas.microsoft.com/office/drawing/2014/main" id="{06C3204F-A8B9-4D28-B4FC-1EDF1E772E74}"/>
                </a:ext>
              </a:extLst>
            </p:cNvPr>
            <p:cNvSpPr>
              <a:spLocks/>
            </p:cNvSpPr>
            <p:nvPr/>
          </p:nvSpPr>
          <p:spPr bwMode="auto">
            <a:xfrm>
              <a:off x="6935788" y="3927475"/>
              <a:ext cx="26988" cy="20638"/>
            </a:xfrm>
            <a:custGeom>
              <a:avLst/>
              <a:gdLst>
                <a:gd name="T0" fmla="*/ 10 w 73"/>
                <a:gd name="T1" fmla="*/ 54 h 54"/>
                <a:gd name="T2" fmla="*/ 10 w 73"/>
                <a:gd name="T3" fmla="*/ 54 h 54"/>
                <a:gd name="T4" fmla="*/ 0 w 73"/>
                <a:gd name="T5" fmla="*/ 37 h 54"/>
                <a:gd name="T6" fmla="*/ 63 w 73"/>
                <a:gd name="T7" fmla="*/ 0 h 54"/>
                <a:gd name="T8" fmla="*/ 73 w 73"/>
                <a:gd name="T9" fmla="*/ 17 h 54"/>
                <a:gd name="T10" fmla="*/ 10 w 73"/>
                <a:gd name="T11" fmla="*/ 54 h 54"/>
              </a:gdLst>
              <a:ahLst/>
              <a:cxnLst>
                <a:cxn ang="0">
                  <a:pos x="T0" y="T1"/>
                </a:cxn>
                <a:cxn ang="0">
                  <a:pos x="T2" y="T3"/>
                </a:cxn>
                <a:cxn ang="0">
                  <a:pos x="T4" y="T5"/>
                </a:cxn>
                <a:cxn ang="0">
                  <a:pos x="T6" y="T7"/>
                </a:cxn>
                <a:cxn ang="0">
                  <a:pos x="T8" y="T9"/>
                </a:cxn>
                <a:cxn ang="0">
                  <a:pos x="T10" y="T11"/>
                </a:cxn>
              </a:cxnLst>
              <a:rect l="0" t="0" r="r" b="b"/>
              <a:pathLst>
                <a:path w="73" h="54">
                  <a:moveTo>
                    <a:pt x="10" y="54"/>
                  </a:moveTo>
                  <a:lnTo>
                    <a:pt x="10" y="54"/>
                  </a:lnTo>
                  <a:lnTo>
                    <a:pt x="0" y="37"/>
                  </a:lnTo>
                  <a:lnTo>
                    <a:pt x="63" y="0"/>
                  </a:lnTo>
                  <a:lnTo>
                    <a:pt x="73" y="17"/>
                  </a:lnTo>
                  <a:lnTo>
                    <a:pt x="10" y="54"/>
                  </a:ln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293" name="Freeform 561">
              <a:extLst>
                <a:ext uri="{FF2B5EF4-FFF2-40B4-BE49-F238E27FC236}">
                  <a16:creationId xmlns:a16="http://schemas.microsoft.com/office/drawing/2014/main" id="{92A39906-7779-4A92-B910-3C31093B7DF5}"/>
                </a:ext>
              </a:extLst>
            </p:cNvPr>
            <p:cNvSpPr>
              <a:spLocks/>
            </p:cNvSpPr>
            <p:nvPr/>
          </p:nvSpPr>
          <p:spPr bwMode="auto">
            <a:xfrm>
              <a:off x="6818313" y="3997325"/>
              <a:ext cx="69850" cy="44450"/>
            </a:xfrm>
            <a:custGeom>
              <a:avLst/>
              <a:gdLst>
                <a:gd name="T0" fmla="*/ 10 w 188"/>
                <a:gd name="T1" fmla="*/ 121 h 121"/>
                <a:gd name="T2" fmla="*/ 10 w 188"/>
                <a:gd name="T3" fmla="*/ 121 h 121"/>
                <a:gd name="T4" fmla="*/ 0 w 188"/>
                <a:gd name="T5" fmla="*/ 104 h 121"/>
                <a:gd name="T6" fmla="*/ 178 w 188"/>
                <a:gd name="T7" fmla="*/ 0 h 121"/>
                <a:gd name="T8" fmla="*/ 188 w 188"/>
                <a:gd name="T9" fmla="*/ 18 h 121"/>
                <a:gd name="T10" fmla="*/ 10 w 188"/>
                <a:gd name="T11" fmla="*/ 121 h 121"/>
              </a:gdLst>
              <a:ahLst/>
              <a:cxnLst>
                <a:cxn ang="0">
                  <a:pos x="T0" y="T1"/>
                </a:cxn>
                <a:cxn ang="0">
                  <a:pos x="T2" y="T3"/>
                </a:cxn>
                <a:cxn ang="0">
                  <a:pos x="T4" y="T5"/>
                </a:cxn>
                <a:cxn ang="0">
                  <a:pos x="T6" y="T7"/>
                </a:cxn>
                <a:cxn ang="0">
                  <a:pos x="T8" y="T9"/>
                </a:cxn>
                <a:cxn ang="0">
                  <a:pos x="T10" y="T11"/>
                </a:cxn>
              </a:cxnLst>
              <a:rect l="0" t="0" r="r" b="b"/>
              <a:pathLst>
                <a:path w="188" h="121">
                  <a:moveTo>
                    <a:pt x="10" y="121"/>
                  </a:moveTo>
                  <a:lnTo>
                    <a:pt x="10" y="121"/>
                  </a:lnTo>
                  <a:lnTo>
                    <a:pt x="0" y="104"/>
                  </a:lnTo>
                  <a:lnTo>
                    <a:pt x="178" y="0"/>
                  </a:lnTo>
                  <a:lnTo>
                    <a:pt x="188" y="18"/>
                  </a:lnTo>
                  <a:lnTo>
                    <a:pt x="10" y="121"/>
                  </a:ln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294" name="Freeform 562">
              <a:extLst>
                <a:ext uri="{FF2B5EF4-FFF2-40B4-BE49-F238E27FC236}">
                  <a16:creationId xmlns:a16="http://schemas.microsoft.com/office/drawing/2014/main" id="{8A96055F-855B-4256-91AA-3FFBA2290DEC}"/>
                </a:ext>
              </a:extLst>
            </p:cNvPr>
            <p:cNvSpPr>
              <a:spLocks/>
            </p:cNvSpPr>
            <p:nvPr/>
          </p:nvSpPr>
          <p:spPr bwMode="auto">
            <a:xfrm>
              <a:off x="6902450" y="3951288"/>
              <a:ext cx="61913" cy="41275"/>
            </a:xfrm>
            <a:custGeom>
              <a:avLst/>
              <a:gdLst>
                <a:gd name="T0" fmla="*/ 10 w 168"/>
                <a:gd name="T1" fmla="*/ 109 h 109"/>
                <a:gd name="T2" fmla="*/ 10 w 168"/>
                <a:gd name="T3" fmla="*/ 109 h 109"/>
                <a:gd name="T4" fmla="*/ 0 w 168"/>
                <a:gd name="T5" fmla="*/ 92 h 109"/>
                <a:gd name="T6" fmla="*/ 157 w 168"/>
                <a:gd name="T7" fmla="*/ 0 h 109"/>
                <a:gd name="T8" fmla="*/ 168 w 168"/>
                <a:gd name="T9" fmla="*/ 18 h 109"/>
                <a:gd name="T10" fmla="*/ 10 w 168"/>
                <a:gd name="T11" fmla="*/ 109 h 109"/>
              </a:gdLst>
              <a:ahLst/>
              <a:cxnLst>
                <a:cxn ang="0">
                  <a:pos x="T0" y="T1"/>
                </a:cxn>
                <a:cxn ang="0">
                  <a:pos x="T2" y="T3"/>
                </a:cxn>
                <a:cxn ang="0">
                  <a:pos x="T4" y="T5"/>
                </a:cxn>
                <a:cxn ang="0">
                  <a:pos x="T6" y="T7"/>
                </a:cxn>
                <a:cxn ang="0">
                  <a:pos x="T8" y="T9"/>
                </a:cxn>
                <a:cxn ang="0">
                  <a:pos x="T10" y="T11"/>
                </a:cxn>
              </a:cxnLst>
              <a:rect l="0" t="0" r="r" b="b"/>
              <a:pathLst>
                <a:path w="168" h="109">
                  <a:moveTo>
                    <a:pt x="10" y="109"/>
                  </a:moveTo>
                  <a:lnTo>
                    <a:pt x="10" y="109"/>
                  </a:lnTo>
                  <a:lnTo>
                    <a:pt x="0" y="92"/>
                  </a:lnTo>
                  <a:lnTo>
                    <a:pt x="157" y="0"/>
                  </a:lnTo>
                  <a:lnTo>
                    <a:pt x="168" y="18"/>
                  </a:lnTo>
                  <a:lnTo>
                    <a:pt x="10" y="109"/>
                  </a:ln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295" name="Freeform 563">
              <a:extLst>
                <a:ext uri="{FF2B5EF4-FFF2-40B4-BE49-F238E27FC236}">
                  <a16:creationId xmlns:a16="http://schemas.microsoft.com/office/drawing/2014/main" id="{B4BF0677-F4FC-41FE-9D98-0A72D314FEE2}"/>
                </a:ext>
              </a:extLst>
            </p:cNvPr>
            <p:cNvSpPr>
              <a:spLocks/>
            </p:cNvSpPr>
            <p:nvPr/>
          </p:nvSpPr>
          <p:spPr bwMode="auto">
            <a:xfrm>
              <a:off x="6842125" y="3990975"/>
              <a:ext cx="98425" cy="63500"/>
            </a:xfrm>
            <a:custGeom>
              <a:avLst/>
              <a:gdLst>
                <a:gd name="T0" fmla="*/ 10 w 272"/>
                <a:gd name="T1" fmla="*/ 170 h 170"/>
                <a:gd name="T2" fmla="*/ 10 w 272"/>
                <a:gd name="T3" fmla="*/ 170 h 170"/>
                <a:gd name="T4" fmla="*/ 0 w 272"/>
                <a:gd name="T5" fmla="*/ 153 h 170"/>
                <a:gd name="T6" fmla="*/ 262 w 272"/>
                <a:gd name="T7" fmla="*/ 0 h 170"/>
                <a:gd name="T8" fmla="*/ 272 w 272"/>
                <a:gd name="T9" fmla="*/ 17 h 170"/>
                <a:gd name="T10" fmla="*/ 10 w 272"/>
                <a:gd name="T11" fmla="*/ 170 h 170"/>
              </a:gdLst>
              <a:ahLst/>
              <a:cxnLst>
                <a:cxn ang="0">
                  <a:pos x="T0" y="T1"/>
                </a:cxn>
                <a:cxn ang="0">
                  <a:pos x="T2" y="T3"/>
                </a:cxn>
                <a:cxn ang="0">
                  <a:pos x="T4" y="T5"/>
                </a:cxn>
                <a:cxn ang="0">
                  <a:pos x="T6" y="T7"/>
                </a:cxn>
                <a:cxn ang="0">
                  <a:pos x="T8" y="T9"/>
                </a:cxn>
                <a:cxn ang="0">
                  <a:pos x="T10" y="T11"/>
                </a:cxn>
              </a:cxnLst>
              <a:rect l="0" t="0" r="r" b="b"/>
              <a:pathLst>
                <a:path w="272" h="170">
                  <a:moveTo>
                    <a:pt x="10" y="170"/>
                  </a:moveTo>
                  <a:lnTo>
                    <a:pt x="10" y="170"/>
                  </a:lnTo>
                  <a:lnTo>
                    <a:pt x="0" y="153"/>
                  </a:lnTo>
                  <a:lnTo>
                    <a:pt x="262" y="0"/>
                  </a:lnTo>
                  <a:lnTo>
                    <a:pt x="272" y="17"/>
                  </a:lnTo>
                  <a:lnTo>
                    <a:pt x="10" y="170"/>
                  </a:ln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296" name="Freeform 564">
              <a:extLst>
                <a:ext uri="{FF2B5EF4-FFF2-40B4-BE49-F238E27FC236}">
                  <a16:creationId xmlns:a16="http://schemas.microsoft.com/office/drawing/2014/main" id="{4562098C-C784-4A02-9DD8-7502EFD39E14}"/>
                </a:ext>
              </a:extLst>
            </p:cNvPr>
            <p:cNvSpPr>
              <a:spLocks/>
            </p:cNvSpPr>
            <p:nvPr/>
          </p:nvSpPr>
          <p:spPr bwMode="auto">
            <a:xfrm>
              <a:off x="6954838" y="3957638"/>
              <a:ext cx="42863" cy="30163"/>
            </a:xfrm>
            <a:custGeom>
              <a:avLst/>
              <a:gdLst>
                <a:gd name="T0" fmla="*/ 10 w 117"/>
                <a:gd name="T1" fmla="*/ 80 h 80"/>
                <a:gd name="T2" fmla="*/ 10 w 117"/>
                <a:gd name="T3" fmla="*/ 80 h 80"/>
                <a:gd name="T4" fmla="*/ 0 w 117"/>
                <a:gd name="T5" fmla="*/ 62 h 80"/>
                <a:gd name="T6" fmla="*/ 107 w 117"/>
                <a:gd name="T7" fmla="*/ 0 h 80"/>
                <a:gd name="T8" fmla="*/ 117 w 117"/>
                <a:gd name="T9" fmla="*/ 17 h 80"/>
                <a:gd name="T10" fmla="*/ 10 w 117"/>
                <a:gd name="T11" fmla="*/ 80 h 80"/>
              </a:gdLst>
              <a:ahLst/>
              <a:cxnLst>
                <a:cxn ang="0">
                  <a:pos x="T0" y="T1"/>
                </a:cxn>
                <a:cxn ang="0">
                  <a:pos x="T2" y="T3"/>
                </a:cxn>
                <a:cxn ang="0">
                  <a:pos x="T4" y="T5"/>
                </a:cxn>
                <a:cxn ang="0">
                  <a:pos x="T6" y="T7"/>
                </a:cxn>
                <a:cxn ang="0">
                  <a:pos x="T8" y="T9"/>
                </a:cxn>
                <a:cxn ang="0">
                  <a:pos x="T10" y="T11"/>
                </a:cxn>
              </a:cxnLst>
              <a:rect l="0" t="0" r="r" b="b"/>
              <a:pathLst>
                <a:path w="117" h="80">
                  <a:moveTo>
                    <a:pt x="10" y="80"/>
                  </a:moveTo>
                  <a:lnTo>
                    <a:pt x="10" y="80"/>
                  </a:lnTo>
                  <a:lnTo>
                    <a:pt x="0" y="62"/>
                  </a:lnTo>
                  <a:lnTo>
                    <a:pt x="107" y="0"/>
                  </a:lnTo>
                  <a:lnTo>
                    <a:pt x="117" y="17"/>
                  </a:lnTo>
                  <a:lnTo>
                    <a:pt x="10" y="80"/>
                  </a:ln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297" name="Freeform 565">
              <a:extLst>
                <a:ext uri="{FF2B5EF4-FFF2-40B4-BE49-F238E27FC236}">
                  <a16:creationId xmlns:a16="http://schemas.microsoft.com/office/drawing/2014/main" id="{0761BB98-83D0-4DD5-B9FA-144A26A4EDD4}"/>
                </a:ext>
              </a:extLst>
            </p:cNvPr>
            <p:cNvSpPr>
              <a:spLocks/>
            </p:cNvSpPr>
            <p:nvPr/>
          </p:nvSpPr>
          <p:spPr bwMode="auto">
            <a:xfrm>
              <a:off x="6861175" y="4048125"/>
              <a:ext cx="25400" cy="19050"/>
            </a:xfrm>
            <a:custGeom>
              <a:avLst/>
              <a:gdLst>
                <a:gd name="T0" fmla="*/ 10 w 69"/>
                <a:gd name="T1" fmla="*/ 52 h 52"/>
                <a:gd name="T2" fmla="*/ 10 w 69"/>
                <a:gd name="T3" fmla="*/ 52 h 52"/>
                <a:gd name="T4" fmla="*/ 0 w 69"/>
                <a:gd name="T5" fmla="*/ 35 h 52"/>
                <a:gd name="T6" fmla="*/ 59 w 69"/>
                <a:gd name="T7" fmla="*/ 0 h 52"/>
                <a:gd name="T8" fmla="*/ 69 w 69"/>
                <a:gd name="T9" fmla="*/ 17 h 52"/>
                <a:gd name="T10" fmla="*/ 10 w 69"/>
                <a:gd name="T11" fmla="*/ 52 h 52"/>
              </a:gdLst>
              <a:ahLst/>
              <a:cxnLst>
                <a:cxn ang="0">
                  <a:pos x="T0" y="T1"/>
                </a:cxn>
                <a:cxn ang="0">
                  <a:pos x="T2" y="T3"/>
                </a:cxn>
                <a:cxn ang="0">
                  <a:pos x="T4" y="T5"/>
                </a:cxn>
                <a:cxn ang="0">
                  <a:pos x="T6" y="T7"/>
                </a:cxn>
                <a:cxn ang="0">
                  <a:pos x="T8" y="T9"/>
                </a:cxn>
                <a:cxn ang="0">
                  <a:pos x="T10" y="T11"/>
                </a:cxn>
              </a:cxnLst>
              <a:rect l="0" t="0" r="r" b="b"/>
              <a:pathLst>
                <a:path w="69" h="52">
                  <a:moveTo>
                    <a:pt x="10" y="52"/>
                  </a:moveTo>
                  <a:lnTo>
                    <a:pt x="10" y="52"/>
                  </a:lnTo>
                  <a:lnTo>
                    <a:pt x="0" y="35"/>
                  </a:lnTo>
                  <a:lnTo>
                    <a:pt x="59" y="0"/>
                  </a:lnTo>
                  <a:lnTo>
                    <a:pt x="69" y="17"/>
                  </a:lnTo>
                  <a:lnTo>
                    <a:pt x="10" y="52"/>
                  </a:ln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298" name="Freeform 566">
              <a:extLst>
                <a:ext uri="{FF2B5EF4-FFF2-40B4-BE49-F238E27FC236}">
                  <a16:creationId xmlns:a16="http://schemas.microsoft.com/office/drawing/2014/main" id="{586C6EE4-67F5-4BCC-9055-BB1C8981294D}"/>
                </a:ext>
              </a:extLst>
            </p:cNvPr>
            <p:cNvSpPr>
              <a:spLocks/>
            </p:cNvSpPr>
            <p:nvPr/>
          </p:nvSpPr>
          <p:spPr bwMode="auto">
            <a:xfrm>
              <a:off x="6902450" y="3986213"/>
              <a:ext cx="90488" cy="57150"/>
            </a:xfrm>
            <a:custGeom>
              <a:avLst/>
              <a:gdLst>
                <a:gd name="T0" fmla="*/ 10 w 247"/>
                <a:gd name="T1" fmla="*/ 156 h 156"/>
                <a:gd name="T2" fmla="*/ 10 w 247"/>
                <a:gd name="T3" fmla="*/ 156 h 156"/>
                <a:gd name="T4" fmla="*/ 0 w 247"/>
                <a:gd name="T5" fmla="*/ 138 h 156"/>
                <a:gd name="T6" fmla="*/ 237 w 247"/>
                <a:gd name="T7" fmla="*/ 0 h 156"/>
                <a:gd name="T8" fmla="*/ 247 w 247"/>
                <a:gd name="T9" fmla="*/ 17 h 156"/>
                <a:gd name="T10" fmla="*/ 10 w 247"/>
                <a:gd name="T11" fmla="*/ 156 h 156"/>
              </a:gdLst>
              <a:ahLst/>
              <a:cxnLst>
                <a:cxn ang="0">
                  <a:pos x="T0" y="T1"/>
                </a:cxn>
                <a:cxn ang="0">
                  <a:pos x="T2" y="T3"/>
                </a:cxn>
                <a:cxn ang="0">
                  <a:pos x="T4" y="T5"/>
                </a:cxn>
                <a:cxn ang="0">
                  <a:pos x="T6" y="T7"/>
                </a:cxn>
                <a:cxn ang="0">
                  <a:pos x="T8" y="T9"/>
                </a:cxn>
                <a:cxn ang="0">
                  <a:pos x="T10" y="T11"/>
                </a:cxn>
              </a:cxnLst>
              <a:rect l="0" t="0" r="r" b="b"/>
              <a:pathLst>
                <a:path w="247" h="156">
                  <a:moveTo>
                    <a:pt x="10" y="156"/>
                  </a:moveTo>
                  <a:lnTo>
                    <a:pt x="10" y="156"/>
                  </a:lnTo>
                  <a:lnTo>
                    <a:pt x="0" y="138"/>
                  </a:lnTo>
                  <a:lnTo>
                    <a:pt x="237" y="0"/>
                  </a:lnTo>
                  <a:lnTo>
                    <a:pt x="247" y="17"/>
                  </a:lnTo>
                  <a:lnTo>
                    <a:pt x="10" y="156"/>
                  </a:ln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299" name="Freeform 567">
              <a:extLst>
                <a:ext uri="{FF2B5EF4-FFF2-40B4-BE49-F238E27FC236}">
                  <a16:creationId xmlns:a16="http://schemas.microsoft.com/office/drawing/2014/main" id="{3E666F4D-6719-47D9-B773-4D925AC12DB7}"/>
                </a:ext>
              </a:extLst>
            </p:cNvPr>
            <p:cNvSpPr>
              <a:spLocks/>
            </p:cNvSpPr>
            <p:nvPr/>
          </p:nvSpPr>
          <p:spPr bwMode="auto">
            <a:xfrm>
              <a:off x="6883400" y="4022725"/>
              <a:ext cx="88900" cy="55563"/>
            </a:xfrm>
            <a:custGeom>
              <a:avLst/>
              <a:gdLst>
                <a:gd name="T0" fmla="*/ 10 w 241"/>
                <a:gd name="T1" fmla="*/ 152 h 152"/>
                <a:gd name="T2" fmla="*/ 10 w 241"/>
                <a:gd name="T3" fmla="*/ 152 h 152"/>
                <a:gd name="T4" fmla="*/ 0 w 241"/>
                <a:gd name="T5" fmla="*/ 135 h 152"/>
                <a:gd name="T6" fmla="*/ 231 w 241"/>
                <a:gd name="T7" fmla="*/ 0 h 152"/>
                <a:gd name="T8" fmla="*/ 241 w 241"/>
                <a:gd name="T9" fmla="*/ 18 h 152"/>
                <a:gd name="T10" fmla="*/ 10 w 241"/>
                <a:gd name="T11" fmla="*/ 152 h 152"/>
              </a:gdLst>
              <a:ahLst/>
              <a:cxnLst>
                <a:cxn ang="0">
                  <a:pos x="T0" y="T1"/>
                </a:cxn>
                <a:cxn ang="0">
                  <a:pos x="T2" y="T3"/>
                </a:cxn>
                <a:cxn ang="0">
                  <a:pos x="T4" y="T5"/>
                </a:cxn>
                <a:cxn ang="0">
                  <a:pos x="T6" y="T7"/>
                </a:cxn>
                <a:cxn ang="0">
                  <a:pos x="T8" y="T9"/>
                </a:cxn>
                <a:cxn ang="0">
                  <a:pos x="T10" y="T11"/>
                </a:cxn>
              </a:cxnLst>
              <a:rect l="0" t="0" r="r" b="b"/>
              <a:pathLst>
                <a:path w="241" h="152">
                  <a:moveTo>
                    <a:pt x="10" y="152"/>
                  </a:moveTo>
                  <a:lnTo>
                    <a:pt x="10" y="152"/>
                  </a:lnTo>
                  <a:lnTo>
                    <a:pt x="0" y="135"/>
                  </a:lnTo>
                  <a:lnTo>
                    <a:pt x="231" y="0"/>
                  </a:lnTo>
                  <a:lnTo>
                    <a:pt x="241" y="18"/>
                  </a:lnTo>
                  <a:lnTo>
                    <a:pt x="10" y="152"/>
                  </a:ln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300" name="Freeform 568">
              <a:extLst>
                <a:ext uri="{FF2B5EF4-FFF2-40B4-BE49-F238E27FC236}">
                  <a16:creationId xmlns:a16="http://schemas.microsoft.com/office/drawing/2014/main" id="{BC6E8C0C-43C2-49FE-9035-DEF7ED89688A}"/>
                </a:ext>
              </a:extLst>
            </p:cNvPr>
            <p:cNvSpPr>
              <a:spLocks/>
            </p:cNvSpPr>
            <p:nvPr/>
          </p:nvSpPr>
          <p:spPr bwMode="auto">
            <a:xfrm>
              <a:off x="6985000" y="3978275"/>
              <a:ext cx="63500" cy="39688"/>
            </a:xfrm>
            <a:custGeom>
              <a:avLst/>
              <a:gdLst>
                <a:gd name="T0" fmla="*/ 10 w 170"/>
                <a:gd name="T1" fmla="*/ 110 h 110"/>
                <a:gd name="T2" fmla="*/ 10 w 170"/>
                <a:gd name="T3" fmla="*/ 110 h 110"/>
                <a:gd name="T4" fmla="*/ 0 w 170"/>
                <a:gd name="T5" fmla="*/ 93 h 110"/>
                <a:gd name="T6" fmla="*/ 160 w 170"/>
                <a:gd name="T7" fmla="*/ 0 h 110"/>
                <a:gd name="T8" fmla="*/ 170 w 170"/>
                <a:gd name="T9" fmla="*/ 17 h 110"/>
                <a:gd name="T10" fmla="*/ 10 w 170"/>
                <a:gd name="T11" fmla="*/ 110 h 110"/>
              </a:gdLst>
              <a:ahLst/>
              <a:cxnLst>
                <a:cxn ang="0">
                  <a:pos x="T0" y="T1"/>
                </a:cxn>
                <a:cxn ang="0">
                  <a:pos x="T2" y="T3"/>
                </a:cxn>
                <a:cxn ang="0">
                  <a:pos x="T4" y="T5"/>
                </a:cxn>
                <a:cxn ang="0">
                  <a:pos x="T6" y="T7"/>
                </a:cxn>
                <a:cxn ang="0">
                  <a:pos x="T8" y="T9"/>
                </a:cxn>
                <a:cxn ang="0">
                  <a:pos x="T10" y="T11"/>
                </a:cxn>
              </a:cxnLst>
              <a:rect l="0" t="0" r="r" b="b"/>
              <a:pathLst>
                <a:path w="170" h="110">
                  <a:moveTo>
                    <a:pt x="10" y="110"/>
                  </a:moveTo>
                  <a:lnTo>
                    <a:pt x="10" y="110"/>
                  </a:lnTo>
                  <a:lnTo>
                    <a:pt x="0" y="93"/>
                  </a:lnTo>
                  <a:lnTo>
                    <a:pt x="160" y="0"/>
                  </a:lnTo>
                  <a:lnTo>
                    <a:pt x="170" y="17"/>
                  </a:lnTo>
                  <a:lnTo>
                    <a:pt x="10" y="110"/>
                  </a:ln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301" name="Freeform 569">
              <a:extLst>
                <a:ext uri="{FF2B5EF4-FFF2-40B4-BE49-F238E27FC236}">
                  <a16:creationId xmlns:a16="http://schemas.microsoft.com/office/drawing/2014/main" id="{B3606E8E-71F0-4CDB-B7CC-221F782FAAD2}"/>
                </a:ext>
              </a:extLst>
            </p:cNvPr>
            <p:cNvSpPr>
              <a:spLocks/>
            </p:cNvSpPr>
            <p:nvPr/>
          </p:nvSpPr>
          <p:spPr bwMode="auto">
            <a:xfrm>
              <a:off x="6797675" y="4146550"/>
              <a:ext cx="31750" cy="23813"/>
            </a:xfrm>
            <a:custGeom>
              <a:avLst/>
              <a:gdLst>
                <a:gd name="T0" fmla="*/ 10 w 89"/>
                <a:gd name="T1" fmla="*/ 63 h 63"/>
                <a:gd name="T2" fmla="*/ 10 w 89"/>
                <a:gd name="T3" fmla="*/ 63 h 63"/>
                <a:gd name="T4" fmla="*/ 0 w 89"/>
                <a:gd name="T5" fmla="*/ 46 h 63"/>
                <a:gd name="T6" fmla="*/ 79 w 89"/>
                <a:gd name="T7" fmla="*/ 0 h 63"/>
                <a:gd name="T8" fmla="*/ 89 w 89"/>
                <a:gd name="T9" fmla="*/ 17 h 63"/>
                <a:gd name="T10" fmla="*/ 10 w 89"/>
                <a:gd name="T11" fmla="*/ 63 h 63"/>
              </a:gdLst>
              <a:ahLst/>
              <a:cxnLst>
                <a:cxn ang="0">
                  <a:pos x="T0" y="T1"/>
                </a:cxn>
                <a:cxn ang="0">
                  <a:pos x="T2" y="T3"/>
                </a:cxn>
                <a:cxn ang="0">
                  <a:pos x="T4" y="T5"/>
                </a:cxn>
                <a:cxn ang="0">
                  <a:pos x="T6" y="T7"/>
                </a:cxn>
                <a:cxn ang="0">
                  <a:pos x="T8" y="T9"/>
                </a:cxn>
                <a:cxn ang="0">
                  <a:pos x="T10" y="T11"/>
                </a:cxn>
              </a:cxnLst>
              <a:rect l="0" t="0" r="r" b="b"/>
              <a:pathLst>
                <a:path w="89" h="63">
                  <a:moveTo>
                    <a:pt x="10" y="63"/>
                  </a:moveTo>
                  <a:lnTo>
                    <a:pt x="10" y="63"/>
                  </a:lnTo>
                  <a:lnTo>
                    <a:pt x="0" y="46"/>
                  </a:lnTo>
                  <a:lnTo>
                    <a:pt x="79" y="0"/>
                  </a:lnTo>
                  <a:lnTo>
                    <a:pt x="89" y="17"/>
                  </a:lnTo>
                  <a:lnTo>
                    <a:pt x="10" y="63"/>
                  </a:ln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302" name="Freeform 570">
              <a:extLst>
                <a:ext uri="{FF2B5EF4-FFF2-40B4-BE49-F238E27FC236}">
                  <a16:creationId xmlns:a16="http://schemas.microsoft.com/office/drawing/2014/main" id="{41694AD5-44FD-42C3-9A61-501EDB04ABC1}"/>
                </a:ext>
              </a:extLst>
            </p:cNvPr>
            <p:cNvSpPr>
              <a:spLocks/>
            </p:cNvSpPr>
            <p:nvPr/>
          </p:nvSpPr>
          <p:spPr bwMode="auto">
            <a:xfrm>
              <a:off x="6838950" y="4171950"/>
              <a:ext cx="33338" cy="23813"/>
            </a:xfrm>
            <a:custGeom>
              <a:avLst/>
              <a:gdLst>
                <a:gd name="T0" fmla="*/ 10 w 91"/>
                <a:gd name="T1" fmla="*/ 65 h 65"/>
                <a:gd name="T2" fmla="*/ 10 w 91"/>
                <a:gd name="T3" fmla="*/ 65 h 65"/>
                <a:gd name="T4" fmla="*/ 0 w 91"/>
                <a:gd name="T5" fmla="*/ 47 h 65"/>
                <a:gd name="T6" fmla="*/ 81 w 91"/>
                <a:gd name="T7" fmla="*/ 0 h 65"/>
                <a:gd name="T8" fmla="*/ 91 w 91"/>
                <a:gd name="T9" fmla="*/ 17 h 65"/>
                <a:gd name="T10" fmla="*/ 10 w 91"/>
                <a:gd name="T11" fmla="*/ 65 h 65"/>
              </a:gdLst>
              <a:ahLst/>
              <a:cxnLst>
                <a:cxn ang="0">
                  <a:pos x="T0" y="T1"/>
                </a:cxn>
                <a:cxn ang="0">
                  <a:pos x="T2" y="T3"/>
                </a:cxn>
                <a:cxn ang="0">
                  <a:pos x="T4" y="T5"/>
                </a:cxn>
                <a:cxn ang="0">
                  <a:pos x="T6" y="T7"/>
                </a:cxn>
                <a:cxn ang="0">
                  <a:pos x="T8" y="T9"/>
                </a:cxn>
                <a:cxn ang="0">
                  <a:pos x="T10" y="T11"/>
                </a:cxn>
              </a:cxnLst>
              <a:rect l="0" t="0" r="r" b="b"/>
              <a:pathLst>
                <a:path w="91" h="65">
                  <a:moveTo>
                    <a:pt x="10" y="65"/>
                  </a:moveTo>
                  <a:lnTo>
                    <a:pt x="10" y="65"/>
                  </a:lnTo>
                  <a:lnTo>
                    <a:pt x="0" y="47"/>
                  </a:lnTo>
                  <a:lnTo>
                    <a:pt x="81" y="0"/>
                  </a:lnTo>
                  <a:lnTo>
                    <a:pt x="91" y="17"/>
                  </a:lnTo>
                  <a:lnTo>
                    <a:pt x="10" y="65"/>
                  </a:ln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303" name="Freeform 571">
              <a:extLst>
                <a:ext uri="{FF2B5EF4-FFF2-40B4-BE49-F238E27FC236}">
                  <a16:creationId xmlns:a16="http://schemas.microsoft.com/office/drawing/2014/main" id="{CD08557C-34F1-494B-A69B-E25EF039BD8D}"/>
                </a:ext>
              </a:extLst>
            </p:cNvPr>
            <p:cNvSpPr>
              <a:spLocks/>
            </p:cNvSpPr>
            <p:nvPr/>
          </p:nvSpPr>
          <p:spPr bwMode="auto">
            <a:xfrm>
              <a:off x="6881813" y="4194175"/>
              <a:ext cx="38100" cy="26988"/>
            </a:xfrm>
            <a:custGeom>
              <a:avLst/>
              <a:gdLst>
                <a:gd name="T0" fmla="*/ 10 w 104"/>
                <a:gd name="T1" fmla="*/ 72 h 72"/>
                <a:gd name="T2" fmla="*/ 10 w 104"/>
                <a:gd name="T3" fmla="*/ 72 h 72"/>
                <a:gd name="T4" fmla="*/ 0 w 104"/>
                <a:gd name="T5" fmla="*/ 54 h 72"/>
                <a:gd name="T6" fmla="*/ 94 w 104"/>
                <a:gd name="T7" fmla="*/ 0 h 72"/>
                <a:gd name="T8" fmla="*/ 104 w 104"/>
                <a:gd name="T9" fmla="*/ 17 h 72"/>
                <a:gd name="T10" fmla="*/ 10 w 104"/>
                <a:gd name="T11" fmla="*/ 72 h 72"/>
              </a:gdLst>
              <a:ahLst/>
              <a:cxnLst>
                <a:cxn ang="0">
                  <a:pos x="T0" y="T1"/>
                </a:cxn>
                <a:cxn ang="0">
                  <a:pos x="T2" y="T3"/>
                </a:cxn>
                <a:cxn ang="0">
                  <a:pos x="T4" y="T5"/>
                </a:cxn>
                <a:cxn ang="0">
                  <a:pos x="T6" y="T7"/>
                </a:cxn>
                <a:cxn ang="0">
                  <a:pos x="T8" y="T9"/>
                </a:cxn>
                <a:cxn ang="0">
                  <a:pos x="T10" y="T11"/>
                </a:cxn>
              </a:cxnLst>
              <a:rect l="0" t="0" r="r" b="b"/>
              <a:pathLst>
                <a:path w="104" h="72">
                  <a:moveTo>
                    <a:pt x="10" y="72"/>
                  </a:moveTo>
                  <a:lnTo>
                    <a:pt x="10" y="72"/>
                  </a:lnTo>
                  <a:lnTo>
                    <a:pt x="0" y="54"/>
                  </a:lnTo>
                  <a:lnTo>
                    <a:pt x="94" y="0"/>
                  </a:lnTo>
                  <a:lnTo>
                    <a:pt x="104" y="17"/>
                  </a:lnTo>
                  <a:lnTo>
                    <a:pt x="10" y="72"/>
                  </a:ln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304" name="Freeform 572">
              <a:extLst>
                <a:ext uri="{FF2B5EF4-FFF2-40B4-BE49-F238E27FC236}">
                  <a16:creationId xmlns:a16="http://schemas.microsoft.com/office/drawing/2014/main" id="{495A1C2C-5B74-488F-9CAA-14748FA3117F}"/>
                </a:ext>
              </a:extLst>
            </p:cNvPr>
            <p:cNvSpPr>
              <a:spLocks/>
            </p:cNvSpPr>
            <p:nvPr/>
          </p:nvSpPr>
          <p:spPr bwMode="auto">
            <a:xfrm>
              <a:off x="6932613" y="4164013"/>
              <a:ext cx="38100" cy="26988"/>
            </a:xfrm>
            <a:custGeom>
              <a:avLst/>
              <a:gdLst>
                <a:gd name="T0" fmla="*/ 10 w 105"/>
                <a:gd name="T1" fmla="*/ 72 h 72"/>
                <a:gd name="T2" fmla="*/ 10 w 105"/>
                <a:gd name="T3" fmla="*/ 72 h 72"/>
                <a:gd name="T4" fmla="*/ 0 w 105"/>
                <a:gd name="T5" fmla="*/ 55 h 72"/>
                <a:gd name="T6" fmla="*/ 95 w 105"/>
                <a:gd name="T7" fmla="*/ 0 h 72"/>
                <a:gd name="T8" fmla="*/ 105 w 105"/>
                <a:gd name="T9" fmla="*/ 17 h 72"/>
                <a:gd name="T10" fmla="*/ 10 w 105"/>
                <a:gd name="T11" fmla="*/ 72 h 72"/>
              </a:gdLst>
              <a:ahLst/>
              <a:cxnLst>
                <a:cxn ang="0">
                  <a:pos x="T0" y="T1"/>
                </a:cxn>
                <a:cxn ang="0">
                  <a:pos x="T2" y="T3"/>
                </a:cxn>
                <a:cxn ang="0">
                  <a:pos x="T4" y="T5"/>
                </a:cxn>
                <a:cxn ang="0">
                  <a:pos x="T6" y="T7"/>
                </a:cxn>
                <a:cxn ang="0">
                  <a:pos x="T8" y="T9"/>
                </a:cxn>
                <a:cxn ang="0">
                  <a:pos x="T10" y="T11"/>
                </a:cxn>
              </a:cxnLst>
              <a:rect l="0" t="0" r="r" b="b"/>
              <a:pathLst>
                <a:path w="105" h="72">
                  <a:moveTo>
                    <a:pt x="10" y="72"/>
                  </a:moveTo>
                  <a:lnTo>
                    <a:pt x="10" y="72"/>
                  </a:lnTo>
                  <a:lnTo>
                    <a:pt x="0" y="55"/>
                  </a:lnTo>
                  <a:lnTo>
                    <a:pt x="95" y="0"/>
                  </a:lnTo>
                  <a:lnTo>
                    <a:pt x="105" y="17"/>
                  </a:lnTo>
                  <a:lnTo>
                    <a:pt x="10" y="72"/>
                  </a:ln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305" name="Freeform 573">
              <a:extLst>
                <a:ext uri="{FF2B5EF4-FFF2-40B4-BE49-F238E27FC236}">
                  <a16:creationId xmlns:a16="http://schemas.microsoft.com/office/drawing/2014/main" id="{4525A178-836A-4106-8FD9-B5F5C559F5A4}"/>
                </a:ext>
              </a:extLst>
            </p:cNvPr>
            <p:cNvSpPr>
              <a:spLocks/>
            </p:cNvSpPr>
            <p:nvPr/>
          </p:nvSpPr>
          <p:spPr bwMode="auto">
            <a:xfrm>
              <a:off x="6983413" y="4140200"/>
              <a:ext cx="28575" cy="20638"/>
            </a:xfrm>
            <a:custGeom>
              <a:avLst/>
              <a:gdLst>
                <a:gd name="T0" fmla="*/ 10 w 76"/>
                <a:gd name="T1" fmla="*/ 56 h 56"/>
                <a:gd name="T2" fmla="*/ 10 w 76"/>
                <a:gd name="T3" fmla="*/ 56 h 56"/>
                <a:gd name="T4" fmla="*/ 0 w 76"/>
                <a:gd name="T5" fmla="*/ 38 h 56"/>
                <a:gd name="T6" fmla="*/ 66 w 76"/>
                <a:gd name="T7" fmla="*/ 0 h 56"/>
                <a:gd name="T8" fmla="*/ 76 w 76"/>
                <a:gd name="T9" fmla="*/ 17 h 56"/>
                <a:gd name="T10" fmla="*/ 10 w 76"/>
                <a:gd name="T11" fmla="*/ 56 h 56"/>
              </a:gdLst>
              <a:ahLst/>
              <a:cxnLst>
                <a:cxn ang="0">
                  <a:pos x="T0" y="T1"/>
                </a:cxn>
                <a:cxn ang="0">
                  <a:pos x="T2" y="T3"/>
                </a:cxn>
                <a:cxn ang="0">
                  <a:pos x="T4" y="T5"/>
                </a:cxn>
                <a:cxn ang="0">
                  <a:pos x="T6" y="T7"/>
                </a:cxn>
                <a:cxn ang="0">
                  <a:pos x="T8" y="T9"/>
                </a:cxn>
                <a:cxn ang="0">
                  <a:pos x="T10" y="T11"/>
                </a:cxn>
              </a:cxnLst>
              <a:rect l="0" t="0" r="r" b="b"/>
              <a:pathLst>
                <a:path w="76" h="56">
                  <a:moveTo>
                    <a:pt x="10" y="56"/>
                  </a:moveTo>
                  <a:lnTo>
                    <a:pt x="10" y="56"/>
                  </a:lnTo>
                  <a:lnTo>
                    <a:pt x="0" y="38"/>
                  </a:lnTo>
                  <a:lnTo>
                    <a:pt x="66" y="0"/>
                  </a:lnTo>
                  <a:lnTo>
                    <a:pt x="76" y="17"/>
                  </a:lnTo>
                  <a:lnTo>
                    <a:pt x="10" y="56"/>
                  </a:ln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306" name="Freeform 574">
              <a:extLst>
                <a:ext uri="{FF2B5EF4-FFF2-40B4-BE49-F238E27FC236}">
                  <a16:creationId xmlns:a16="http://schemas.microsoft.com/office/drawing/2014/main" id="{287DC326-EE68-450E-9CC5-BFA94C12287C}"/>
                </a:ext>
              </a:extLst>
            </p:cNvPr>
            <p:cNvSpPr>
              <a:spLocks/>
            </p:cNvSpPr>
            <p:nvPr/>
          </p:nvSpPr>
          <p:spPr bwMode="auto">
            <a:xfrm>
              <a:off x="7024688" y="4119563"/>
              <a:ext cx="22225" cy="17463"/>
            </a:xfrm>
            <a:custGeom>
              <a:avLst/>
              <a:gdLst>
                <a:gd name="T0" fmla="*/ 10 w 59"/>
                <a:gd name="T1" fmla="*/ 46 h 46"/>
                <a:gd name="T2" fmla="*/ 10 w 59"/>
                <a:gd name="T3" fmla="*/ 46 h 46"/>
                <a:gd name="T4" fmla="*/ 0 w 59"/>
                <a:gd name="T5" fmla="*/ 28 h 46"/>
                <a:gd name="T6" fmla="*/ 49 w 59"/>
                <a:gd name="T7" fmla="*/ 0 h 46"/>
                <a:gd name="T8" fmla="*/ 59 w 59"/>
                <a:gd name="T9" fmla="*/ 17 h 46"/>
                <a:gd name="T10" fmla="*/ 10 w 59"/>
                <a:gd name="T11" fmla="*/ 46 h 46"/>
              </a:gdLst>
              <a:ahLst/>
              <a:cxnLst>
                <a:cxn ang="0">
                  <a:pos x="T0" y="T1"/>
                </a:cxn>
                <a:cxn ang="0">
                  <a:pos x="T2" y="T3"/>
                </a:cxn>
                <a:cxn ang="0">
                  <a:pos x="T4" y="T5"/>
                </a:cxn>
                <a:cxn ang="0">
                  <a:pos x="T6" y="T7"/>
                </a:cxn>
                <a:cxn ang="0">
                  <a:pos x="T8" y="T9"/>
                </a:cxn>
                <a:cxn ang="0">
                  <a:pos x="T10" y="T11"/>
                </a:cxn>
              </a:cxnLst>
              <a:rect l="0" t="0" r="r" b="b"/>
              <a:pathLst>
                <a:path w="59" h="46">
                  <a:moveTo>
                    <a:pt x="10" y="46"/>
                  </a:moveTo>
                  <a:lnTo>
                    <a:pt x="10" y="46"/>
                  </a:lnTo>
                  <a:lnTo>
                    <a:pt x="0" y="28"/>
                  </a:lnTo>
                  <a:lnTo>
                    <a:pt x="49" y="0"/>
                  </a:lnTo>
                  <a:lnTo>
                    <a:pt x="59" y="17"/>
                  </a:lnTo>
                  <a:lnTo>
                    <a:pt x="10" y="46"/>
                  </a:ln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307" name="Freeform 575">
              <a:extLst>
                <a:ext uri="{FF2B5EF4-FFF2-40B4-BE49-F238E27FC236}">
                  <a16:creationId xmlns:a16="http://schemas.microsoft.com/office/drawing/2014/main" id="{D9B9D764-C1D0-4D7D-851B-F1F3A1ABBEC8}"/>
                </a:ext>
              </a:extLst>
            </p:cNvPr>
            <p:cNvSpPr>
              <a:spLocks/>
            </p:cNvSpPr>
            <p:nvPr/>
          </p:nvSpPr>
          <p:spPr bwMode="auto">
            <a:xfrm>
              <a:off x="6878638" y="4125913"/>
              <a:ext cx="33338" cy="23813"/>
            </a:xfrm>
            <a:custGeom>
              <a:avLst/>
              <a:gdLst>
                <a:gd name="T0" fmla="*/ 10 w 94"/>
                <a:gd name="T1" fmla="*/ 66 h 66"/>
                <a:gd name="T2" fmla="*/ 10 w 94"/>
                <a:gd name="T3" fmla="*/ 66 h 66"/>
                <a:gd name="T4" fmla="*/ 0 w 94"/>
                <a:gd name="T5" fmla="*/ 49 h 66"/>
                <a:gd name="T6" fmla="*/ 84 w 94"/>
                <a:gd name="T7" fmla="*/ 0 h 66"/>
                <a:gd name="T8" fmla="*/ 94 w 94"/>
                <a:gd name="T9" fmla="*/ 17 h 66"/>
                <a:gd name="T10" fmla="*/ 10 w 94"/>
                <a:gd name="T11" fmla="*/ 66 h 66"/>
              </a:gdLst>
              <a:ahLst/>
              <a:cxnLst>
                <a:cxn ang="0">
                  <a:pos x="T0" y="T1"/>
                </a:cxn>
                <a:cxn ang="0">
                  <a:pos x="T2" y="T3"/>
                </a:cxn>
                <a:cxn ang="0">
                  <a:pos x="T4" y="T5"/>
                </a:cxn>
                <a:cxn ang="0">
                  <a:pos x="T6" y="T7"/>
                </a:cxn>
                <a:cxn ang="0">
                  <a:pos x="T8" y="T9"/>
                </a:cxn>
                <a:cxn ang="0">
                  <a:pos x="T10" y="T11"/>
                </a:cxn>
              </a:cxnLst>
              <a:rect l="0" t="0" r="r" b="b"/>
              <a:pathLst>
                <a:path w="94" h="66">
                  <a:moveTo>
                    <a:pt x="10" y="66"/>
                  </a:moveTo>
                  <a:lnTo>
                    <a:pt x="10" y="66"/>
                  </a:lnTo>
                  <a:lnTo>
                    <a:pt x="0" y="49"/>
                  </a:lnTo>
                  <a:lnTo>
                    <a:pt x="84" y="0"/>
                  </a:lnTo>
                  <a:lnTo>
                    <a:pt x="94" y="17"/>
                  </a:lnTo>
                  <a:lnTo>
                    <a:pt x="10" y="66"/>
                  </a:ln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308" name="Freeform 576">
              <a:extLst>
                <a:ext uri="{FF2B5EF4-FFF2-40B4-BE49-F238E27FC236}">
                  <a16:creationId xmlns:a16="http://schemas.microsoft.com/office/drawing/2014/main" id="{43691290-4E20-4C1C-81EF-04A65B246D2E}"/>
                </a:ext>
              </a:extLst>
            </p:cNvPr>
            <p:cNvSpPr>
              <a:spLocks/>
            </p:cNvSpPr>
            <p:nvPr/>
          </p:nvSpPr>
          <p:spPr bwMode="auto">
            <a:xfrm>
              <a:off x="6926263" y="4083050"/>
              <a:ext cx="57150" cy="38100"/>
            </a:xfrm>
            <a:custGeom>
              <a:avLst/>
              <a:gdLst>
                <a:gd name="T0" fmla="*/ 10 w 156"/>
                <a:gd name="T1" fmla="*/ 103 h 103"/>
                <a:gd name="T2" fmla="*/ 10 w 156"/>
                <a:gd name="T3" fmla="*/ 103 h 103"/>
                <a:gd name="T4" fmla="*/ 0 w 156"/>
                <a:gd name="T5" fmla="*/ 86 h 103"/>
                <a:gd name="T6" fmla="*/ 146 w 156"/>
                <a:gd name="T7" fmla="*/ 0 h 103"/>
                <a:gd name="T8" fmla="*/ 156 w 156"/>
                <a:gd name="T9" fmla="*/ 18 h 103"/>
                <a:gd name="T10" fmla="*/ 10 w 156"/>
                <a:gd name="T11" fmla="*/ 103 h 103"/>
              </a:gdLst>
              <a:ahLst/>
              <a:cxnLst>
                <a:cxn ang="0">
                  <a:pos x="T0" y="T1"/>
                </a:cxn>
                <a:cxn ang="0">
                  <a:pos x="T2" y="T3"/>
                </a:cxn>
                <a:cxn ang="0">
                  <a:pos x="T4" y="T5"/>
                </a:cxn>
                <a:cxn ang="0">
                  <a:pos x="T6" y="T7"/>
                </a:cxn>
                <a:cxn ang="0">
                  <a:pos x="T8" y="T9"/>
                </a:cxn>
                <a:cxn ang="0">
                  <a:pos x="T10" y="T11"/>
                </a:cxn>
              </a:cxnLst>
              <a:rect l="0" t="0" r="r" b="b"/>
              <a:pathLst>
                <a:path w="156" h="103">
                  <a:moveTo>
                    <a:pt x="10" y="103"/>
                  </a:moveTo>
                  <a:lnTo>
                    <a:pt x="10" y="103"/>
                  </a:lnTo>
                  <a:lnTo>
                    <a:pt x="0" y="86"/>
                  </a:lnTo>
                  <a:lnTo>
                    <a:pt x="146" y="0"/>
                  </a:lnTo>
                  <a:lnTo>
                    <a:pt x="156" y="18"/>
                  </a:lnTo>
                  <a:lnTo>
                    <a:pt x="10" y="103"/>
                  </a:ln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309" name="Freeform 577">
              <a:extLst>
                <a:ext uri="{FF2B5EF4-FFF2-40B4-BE49-F238E27FC236}">
                  <a16:creationId xmlns:a16="http://schemas.microsoft.com/office/drawing/2014/main" id="{CF1B4F95-912C-4BC6-8E34-8CE34E759B6E}"/>
                </a:ext>
              </a:extLst>
            </p:cNvPr>
            <p:cNvSpPr>
              <a:spLocks/>
            </p:cNvSpPr>
            <p:nvPr/>
          </p:nvSpPr>
          <p:spPr bwMode="auto">
            <a:xfrm>
              <a:off x="6997700" y="4056063"/>
              <a:ext cx="33338" cy="23813"/>
            </a:xfrm>
            <a:custGeom>
              <a:avLst/>
              <a:gdLst>
                <a:gd name="T0" fmla="*/ 10 w 93"/>
                <a:gd name="T1" fmla="*/ 66 h 66"/>
                <a:gd name="T2" fmla="*/ 10 w 93"/>
                <a:gd name="T3" fmla="*/ 66 h 66"/>
                <a:gd name="T4" fmla="*/ 0 w 93"/>
                <a:gd name="T5" fmla="*/ 49 h 66"/>
                <a:gd name="T6" fmla="*/ 83 w 93"/>
                <a:gd name="T7" fmla="*/ 0 h 66"/>
                <a:gd name="T8" fmla="*/ 93 w 93"/>
                <a:gd name="T9" fmla="*/ 17 h 66"/>
                <a:gd name="T10" fmla="*/ 10 w 93"/>
                <a:gd name="T11" fmla="*/ 66 h 66"/>
              </a:gdLst>
              <a:ahLst/>
              <a:cxnLst>
                <a:cxn ang="0">
                  <a:pos x="T0" y="T1"/>
                </a:cxn>
                <a:cxn ang="0">
                  <a:pos x="T2" y="T3"/>
                </a:cxn>
                <a:cxn ang="0">
                  <a:pos x="T4" y="T5"/>
                </a:cxn>
                <a:cxn ang="0">
                  <a:pos x="T6" y="T7"/>
                </a:cxn>
                <a:cxn ang="0">
                  <a:pos x="T8" y="T9"/>
                </a:cxn>
                <a:cxn ang="0">
                  <a:pos x="T10" y="T11"/>
                </a:cxn>
              </a:cxnLst>
              <a:rect l="0" t="0" r="r" b="b"/>
              <a:pathLst>
                <a:path w="93" h="66">
                  <a:moveTo>
                    <a:pt x="10" y="66"/>
                  </a:moveTo>
                  <a:lnTo>
                    <a:pt x="10" y="66"/>
                  </a:lnTo>
                  <a:lnTo>
                    <a:pt x="0" y="49"/>
                  </a:lnTo>
                  <a:lnTo>
                    <a:pt x="83" y="0"/>
                  </a:lnTo>
                  <a:lnTo>
                    <a:pt x="93" y="17"/>
                  </a:lnTo>
                  <a:lnTo>
                    <a:pt x="10" y="66"/>
                  </a:ln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310" name="Freeform 578">
              <a:extLst>
                <a:ext uri="{FF2B5EF4-FFF2-40B4-BE49-F238E27FC236}">
                  <a16:creationId xmlns:a16="http://schemas.microsoft.com/office/drawing/2014/main" id="{C46C963D-55AF-4726-9189-90C6BADB0A7C}"/>
                </a:ext>
              </a:extLst>
            </p:cNvPr>
            <p:cNvSpPr>
              <a:spLocks/>
            </p:cNvSpPr>
            <p:nvPr/>
          </p:nvSpPr>
          <p:spPr bwMode="auto">
            <a:xfrm>
              <a:off x="6784975" y="4598988"/>
              <a:ext cx="58738" cy="7938"/>
            </a:xfrm>
            <a:custGeom>
              <a:avLst/>
              <a:gdLst>
                <a:gd name="T0" fmla="*/ 158 w 158"/>
                <a:gd name="T1" fmla="*/ 20 h 20"/>
                <a:gd name="T2" fmla="*/ 158 w 158"/>
                <a:gd name="T3" fmla="*/ 20 h 20"/>
                <a:gd name="T4" fmla="*/ 0 w 158"/>
                <a:gd name="T5" fmla="*/ 20 h 20"/>
                <a:gd name="T6" fmla="*/ 0 w 158"/>
                <a:gd name="T7" fmla="*/ 0 h 20"/>
                <a:gd name="T8" fmla="*/ 158 w 158"/>
                <a:gd name="T9" fmla="*/ 0 h 20"/>
                <a:gd name="T10" fmla="*/ 158 w 158"/>
                <a:gd name="T11" fmla="*/ 20 h 20"/>
              </a:gdLst>
              <a:ahLst/>
              <a:cxnLst>
                <a:cxn ang="0">
                  <a:pos x="T0" y="T1"/>
                </a:cxn>
                <a:cxn ang="0">
                  <a:pos x="T2" y="T3"/>
                </a:cxn>
                <a:cxn ang="0">
                  <a:pos x="T4" y="T5"/>
                </a:cxn>
                <a:cxn ang="0">
                  <a:pos x="T6" y="T7"/>
                </a:cxn>
                <a:cxn ang="0">
                  <a:pos x="T8" y="T9"/>
                </a:cxn>
                <a:cxn ang="0">
                  <a:pos x="T10" y="T11"/>
                </a:cxn>
              </a:cxnLst>
              <a:rect l="0" t="0" r="r" b="b"/>
              <a:pathLst>
                <a:path w="158" h="20">
                  <a:moveTo>
                    <a:pt x="158" y="20"/>
                  </a:moveTo>
                  <a:lnTo>
                    <a:pt x="158" y="20"/>
                  </a:lnTo>
                  <a:lnTo>
                    <a:pt x="0" y="20"/>
                  </a:lnTo>
                  <a:lnTo>
                    <a:pt x="0" y="0"/>
                  </a:lnTo>
                  <a:lnTo>
                    <a:pt x="158" y="0"/>
                  </a:lnTo>
                  <a:lnTo>
                    <a:pt x="158" y="20"/>
                  </a:ln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311" name="Freeform 579">
              <a:extLst>
                <a:ext uri="{FF2B5EF4-FFF2-40B4-BE49-F238E27FC236}">
                  <a16:creationId xmlns:a16="http://schemas.microsoft.com/office/drawing/2014/main" id="{48F27CA1-1238-4956-969C-637BD50910AD}"/>
                </a:ext>
              </a:extLst>
            </p:cNvPr>
            <p:cNvSpPr>
              <a:spLocks/>
            </p:cNvSpPr>
            <p:nvPr/>
          </p:nvSpPr>
          <p:spPr bwMode="auto">
            <a:xfrm>
              <a:off x="6781800" y="4419600"/>
              <a:ext cx="292100" cy="220663"/>
            </a:xfrm>
            <a:custGeom>
              <a:avLst/>
              <a:gdLst>
                <a:gd name="T0" fmla="*/ 751 w 799"/>
                <a:gd name="T1" fmla="*/ 603 h 603"/>
                <a:gd name="T2" fmla="*/ 751 w 799"/>
                <a:gd name="T3" fmla="*/ 603 h 603"/>
                <a:gd name="T4" fmla="*/ 552 w 799"/>
                <a:gd name="T5" fmla="*/ 603 h 603"/>
                <a:gd name="T6" fmla="*/ 552 w 799"/>
                <a:gd name="T7" fmla="*/ 583 h 603"/>
                <a:gd name="T8" fmla="*/ 751 w 799"/>
                <a:gd name="T9" fmla="*/ 583 h 603"/>
                <a:gd name="T10" fmla="*/ 779 w 799"/>
                <a:gd name="T11" fmla="*/ 555 h 603"/>
                <a:gd name="T12" fmla="*/ 779 w 799"/>
                <a:gd name="T13" fmla="*/ 48 h 603"/>
                <a:gd name="T14" fmla="*/ 751 w 799"/>
                <a:gd name="T15" fmla="*/ 20 h 603"/>
                <a:gd name="T16" fmla="*/ 49 w 799"/>
                <a:gd name="T17" fmla="*/ 20 h 603"/>
                <a:gd name="T18" fmla="*/ 20 w 799"/>
                <a:gd name="T19" fmla="*/ 48 h 603"/>
                <a:gd name="T20" fmla="*/ 20 w 799"/>
                <a:gd name="T21" fmla="*/ 555 h 603"/>
                <a:gd name="T22" fmla="*/ 49 w 799"/>
                <a:gd name="T23" fmla="*/ 583 h 603"/>
                <a:gd name="T24" fmla="*/ 168 w 799"/>
                <a:gd name="T25" fmla="*/ 583 h 603"/>
                <a:gd name="T26" fmla="*/ 168 w 799"/>
                <a:gd name="T27" fmla="*/ 603 h 603"/>
                <a:gd name="T28" fmla="*/ 49 w 799"/>
                <a:gd name="T29" fmla="*/ 603 h 603"/>
                <a:gd name="T30" fmla="*/ 0 w 799"/>
                <a:gd name="T31" fmla="*/ 555 h 603"/>
                <a:gd name="T32" fmla="*/ 0 w 799"/>
                <a:gd name="T33" fmla="*/ 48 h 603"/>
                <a:gd name="T34" fmla="*/ 49 w 799"/>
                <a:gd name="T35" fmla="*/ 0 h 603"/>
                <a:gd name="T36" fmla="*/ 751 w 799"/>
                <a:gd name="T37" fmla="*/ 0 h 603"/>
                <a:gd name="T38" fmla="*/ 799 w 799"/>
                <a:gd name="T39" fmla="*/ 48 h 603"/>
                <a:gd name="T40" fmla="*/ 799 w 799"/>
                <a:gd name="T41" fmla="*/ 555 h 603"/>
                <a:gd name="T42" fmla="*/ 751 w 799"/>
                <a:gd name="T43" fmla="*/ 603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99" h="603">
                  <a:moveTo>
                    <a:pt x="751" y="603"/>
                  </a:moveTo>
                  <a:lnTo>
                    <a:pt x="751" y="603"/>
                  </a:lnTo>
                  <a:lnTo>
                    <a:pt x="552" y="603"/>
                  </a:lnTo>
                  <a:lnTo>
                    <a:pt x="552" y="583"/>
                  </a:lnTo>
                  <a:lnTo>
                    <a:pt x="751" y="583"/>
                  </a:lnTo>
                  <a:cubicBezTo>
                    <a:pt x="766" y="583"/>
                    <a:pt x="779" y="571"/>
                    <a:pt x="779" y="555"/>
                  </a:cubicBezTo>
                  <a:lnTo>
                    <a:pt x="779" y="48"/>
                  </a:lnTo>
                  <a:cubicBezTo>
                    <a:pt x="779" y="32"/>
                    <a:pt x="767" y="20"/>
                    <a:pt x="751" y="20"/>
                  </a:cubicBezTo>
                  <a:lnTo>
                    <a:pt x="49" y="20"/>
                  </a:lnTo>
                  <a:cubicBezTo>
                    <a:pt x="32" y="20"/>
                    <a:pt x="20" y="32"/>
                    <a:pt x="20" y="48"/>
                  </a:cubicBezTo>
                  <a:lnTo>
                    <a:pt x="20" y="555"/>
                  </a:lnTo>
                  <a:cubicBezTo>
                    <a:pt x="20" y="571"/>
                    <a:pt x="33" y="583"/>
                    <a:pt x="49" y="583"/>
                  </a:cubicBezTo>
                  <a:lnTo>
                    <a:pt x="168" y="583"/>
                  </a:lnTo>
                  <a:lnTo>
                    <a:pt x="168" y="603"/>
                  </a:lnTo>
                  <a:lnTo>
                    <a:pt x="49" y="603"/>
                  </a:lnTo>
                  <a:cubicBezTo>
                    <a:pt x="22" y="603"/>
                    <a:pt x="0" y="582"/>
                    <a:pt x="0" y="555"/>
                  </a:cubicBezTo>
                  <a:lnTo>
                    <a:pt x="0" y="48"/>
                  </a:lnTo>
                  <a:cubicBezTo>
                    <a:pt x="0" y="21"/>
                    <a:pt x="21" y="0"/>
                    <a:pt x="49" y="0"/>
                  </a:cubicBezTo>
                  <a:lnTo>
                    <a:pt x="751" y="0"/>
                  </a:lnTo>
                  <a:cubicBezTo>
                    <a:pt x="778" y="0"/>
                    <a:pt x="799" y="21"/>
                    <a:pt x="799" y="48"/>
                  </a:cubicBezTo>
                  <a:lnTo>
                    <a:pt x="799" y="555"/>
                  </a:lnTo>
                  <a:cubicBezTo>
                    <a:pt x="799" y="582"/>
                    <a:pt x="777" y="603"/>
                    <a:pt x="751" y="603"/>
                  </a:cubicBez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312" name="Freeform 580">
              <a:extLst>
                <a:ext uri="{FF2B5EF4-FFF2-40B4-BE49-F238E27FC236}">
                  <a16:creationId xmlns:a16="http://schemas.microsoft.com/office/drawing/2014/main" id="{671EB22D-5959-40A6-B2C3-84062DBE7450}"/>
                </a:ext>
              </a:extLst>
            </p:cNvPr>
            <p:cNvSpPr>
              <a:spLocks/>
            </p:cNvSpPr>
            <p:nvPr/>
          </p:nvSpPr>
          <p:spPr bwMode="auto">
            <a:xfrm>
              <a:off x="6983413" y="4598988"/>
              <a:ext cx="87313" cy="7938"/>
            </a:xfrm>
            <a:custGeom>
              <a:avLst/>
              <a:gdLst>
                <a:gd name="T0" fmla="*/ 237 w 237"/>
                <a:gd name="T1" fmla="*/ 20 h 20"/>
                <a:gd name="T2" fmla="*/ 237 w 237"/>
                <a:gd name="T3" fmla="*/ 20 h 20"/>
                <a:gd name="T4" fmla="*/ 0 w 237"/>
                <a:gd name="T5" fmla="*/ 20 h 20"/>
                <a:gd name="T6" fmla="*/ 0 w 237"/>
                <a:gd name="T7" fmla="*/ 0 h 20"/>
                <a:gd name="T8" fmla="*/ 237 w 237"/>
                <a:gd name="T9" fmla="*/ 0 h 20"/>
                <a:gd name="T10" fmla="*/ 237 w 237"/>
                <a:gd name="T11" fmla="*/ 20 h 20"/>
              </a:gdLst>
              <a:ahLst/>
              <a:cxnLst>
                <a:cxn ang="0">
                  <a:pos x="T0" y="T1"/>
                </a:cxn>
                <a:cxn ang="0">
                  <a:pos x="T2" y="T3"/>
                </a:cxn>
                <a:cxn ang="0">
                  <a:pos x="T4" y="T5"/>
                </a:cxn>
                <a:cxn ang="0">
                  <a:pos x="T6" y="T7"/>
                </a:cxn>
                <a:cxn ang="0">
                  <a:pos x="T8" y="T9"/>
                </a:cxn>
                <a:cxn ang="0">
                  <a:pos x="T10" y="T11"/>
                </a:cxn>
              </a:cxnLst>
              <a:rect l="0" t="0" r="r" b="b"/>
              <a:pathLst>
                <a:path w="237" h="20">
                  <a:moveTo>
                    <a:pt x="237" y="20"/>
                  </a:moveTo>
                  <a:lnTo>
                    <a:pt x="237" y="20"/>
                  </a:lnTo>
                  <a:lnTo>
                    <a:pt x="0" y="20"/>
                  </a:lnTo>
                  <a:lnTo>
                    <a:pt x="0" y="0"/>
                  </a:lnTo>
                  <a:lnTo>
                    <a:pt x="237" y="0"/>
                  </a:lnTo>
                  <a:lnTo>
                    <a:pt x="237" y="20"/>
                  </a:ln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313" name="Freeform 581">
              <a:extLst>
                <a:ext uri="{FF2B5EF4-FFF2-40B4-BE49-F238E27FC236}">
                  <a16:creationId xmlns:a16="http://schemas.microsoft.com/office/drawing/2014/main" id="{53D91769-3AEC-410F-B03B-7E541B8C712A}"/>
                </a:ext>
              </a:extLst>
            </p:cNvPr>
            <p:cNvSpPr>
              <a:spLocks noEditPoints="1"/>
            </p:cNvSpPr>
            <p:nvPr/>
          </p:nvSpPr>
          <p:spPr bwMode="auto">
            <a:xfrm>
              <a:off x="6864350" y="4548188"/>
              <a:ext cx="96838" cy="179388"/>
            </a:xfrm>
            <a:custGeom>
              <a:avLst/>
              <a:gdLst>
                <a:gd name="T0" fmla="*/ 40 w 264"/>
                <a:gd name="T1" fmla="*/ 20 h 491"/>
                <a:gd name="T2" fmla="*/ 40 w 264"/>
                <a:gd name="T3" fmla="*/ 20 h 491"/>
                <a:gd name="T4" fmla="*/ 20 w 264"/>
                <a:gd name="T5" fmla="*/ 40 h 491"/>
                <a:gd name="T6" fmla="*/ 20 w 264"/>
                <a:gd name="T7" fmla="*/ 358 h 491"/>
                <a:gd name="T8" fmla="*/ 132 w 264"/>
                <a:gd name="T9" fmla="*/ 471 h 491"/>
                <a:gd name="T10" fmla="*/ 244 w 264"/>
                <a:gd name="T11" fmla="*/ 358 h 491"/>
                <a:gd name="T12" fmla="*/ 244 w 264"/>
                <a:gd name="T13" fmla="*/ 210 h 491"/>
                <a:gd name="T14" fmla="*/ 224 w 264"/>
                <a:gd name="T15" fmla="*/ 190 h 491"/>
                <a:gd name="T16" fmla="*/ 203 w 264"/>
                <a:gd name="T17" fmla="*/ 210 h 491"/>
                <a:gd name="T18" fmla="*/ 203 w 264"/>
                <a:gd name="T19" fmla="*/ 245 h 491"/>
                <a:gd name="T20" fmla="*/ 193 w 264"/>
                <a:gd name="T21" fmla="*/ 255 h 491"/>
                <a:gd name="T22" fmla="*/ 193 w 264"/>
                <a:gd name="T23" fmla="*/ 255 h 491"/>
                <a:gd name="T24" fmla="*/ 183 w 264"/>
                <a:gd name="T25" fmla="*/ 245 h 491"/>
                <a:gd name="T26" fmla="*/ 183 w 264"/>
                <a:gd name="T27" fmla="*/ 188 h 491"/>
                <a:gd name="T28" fmla="*/ 162 w 264"/>
                <a:gd name="T29" fmla="*/ 168 h 491"/>
                <a:gd name="T30" fmla="*/ 142 w 264"/>
                <a:gd name="T31" fmla="*/ 188 h 491"/>
                <a:gd name="T32" fmla="*/ 142 w 264"/>
                <a:gd name="T33" fmla="*/ 245 h 491"/>
                <a:gd name="T34" fmla="*/ 132 w 264"/>
                <a:gd name="T35" fmla="*/ 255 h 491"/>
                <a:gd name="T36" fmla="*/ 132 w 264"/>
                <a:gd name="T37" fmla="*/ 255 h 491"/>
                <a:gd name="T38" fmla="*/ 122 w 264"/>
                <a:gd name="T39" fmla="*/ 245 h 491"/>
                <a:gd name="T40" fmla="*/ 122 w 264"/>
                <a:gd name="T41" fmla="*/ 188 h 491"/>
                <a:gd name="T42" fmla="*/ 122 w 264"/>
                <a:gd name="T43" fmla="*/ 188 h 491"/>
                <a:gd name="T44" fmla="*/ 122 w 264"/>
                <a:gd name="T45" fmla="*/ 175 h 491"/>
                <a:gd name="T46" fmla="*/ 101 w 264"/>
                <a:gd name="T47" fmla="*/ 155 h 491"/>
                <a:gd name="T48" fmla="*/ 81 w 264"/>
                <a:gd name="T49" fmla="*/ 175 h 491"/>
                <a:gd name="T50" fmla="*/ 81 w 264"/>
                <a:gd name="T51" fmla="*/ 245 h 491"/>
                <a:gd name="T52" fmla="*/ 71 w 264"/>
                <a:gd name="T53" fmla="*/ 255 h 491"/>
                <a:gd name="T54" fmla="*/ 71 w 264"/>
                <a:gd name="T55" fmla="*/ 255 h 491"/>
                <a:gd name="T56" fmla="*/ 61 w 264"/>
                <a:gd name="T57" fmla="*/ 245 h 491"/>
                <a:gd name="T58" fmla="*/ 61 w 264"/>
                <a:gd name="T59" fmla="*/ 40 h 491"/>
                <a:gd name="T60" fmla="*/ 40 w 264"/>
                <a:gd name="T61" fmla="*/ 20 h 491"/>
                <a:gd name="T62" fmla="*/ 132 w 264"/>
                <a:gd name="T63" fmla="*/ 491 h 491"/>
                <a:gd name="T64" fmla="*/ 132 w 264"/>
                <a:gd name="T65" fmla="*/ 491 h 491"/>
                <a:gd name="T66" fmla="*/ 0 w 264"/>
                <a:gd name="T67" fmla="*/ 358 h 491"/>
                <a:gd name="T68" fmla="*/ 0 w 264"/>
                <a:gd name="T69" fmla="*/ 40 h 491"/>
                <a:gd name="T70" fmla="*/ 40 w 264"/>
                <a:gd name="T71" fmla="*/ 0 h 491"/>
                <a:gd name="T72" fmla="*/ 81 w 264"/>
                <a:gd name="T73" fmla="*/ 40 h 491"/>
                <a:gd name="T74" fmla="*/ 81 w 264"/>
                <a:gd name="T75" fmla="*/ 140 h 491"/>
                <a:gd name="T76" fmla="*/ 101 w 264"/>
                <a:gd name="T77" fmla="*/ 135 h 491"/>
                <a:gd name="T78" fmla="*/ 137 w 264"/>
                <a:gd name="T79" fmla="*/ 157 h 491"/>
                <a:gd name="T80" fmla="*/ 162 w 264"/>
                <a:gd name="T81" fmla="*/ 148 h 491"/>
                <a:gd name="T82" fmla="*/ 201 w 264"/>
                <a:gd name="T83" fmla="*/ 176 h 491"/>
                <a:gd name="T84" fmla="*/ 224 w 264"/>
                <a:gd name="T85" fmla="*/ 170 h 491"/>
                <a:gd name="T86" fmla="*/ 264 w 264"/>
                <a:gd name="T87" fmla="*/ 210 h 491"/>
                <a:gd name="T88" fmla="*/ 264 w 264"/>
                <a:gd name="T89" fmla="*/ 358 h 491"/>
                <a:gd name="T90" fmla="*/ 132 w 264"/>
                <a:gd name="T91" fmla="*/ 491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64" h="491">
                  <a:moveTo>
                    <a:pt x="40" y="20"/>
                  </a:moveTo>
                  <a:lnTo>
                    <a:pt x="40" y="20"/>
                  </a:lnTo>
                  <a:cubicBezTo>
                    <a:pt x="29" y="20"/>
                    <a:pt x="20" y="29"/>
                    <a:pt x="20" y="40"/>
                  </a:cubicBezTo>
                  <a:lnTo>
                    <a:pt x="20" y="358"/>
                  </a:lnTo>
                  <a:cubicBezTo>
                    <a:pt x="20" y="420"/>
                    <a:pt x="70" y="471"/>
                    <a:pt x="132" y="471"/>
                  </a:cubicBezTo>
                  <a:cubicBezTo>
                    <a:pt x="194" y="471"/>
                    <a:pt x="244" y="420"/>
                    <a:pt x="244" y="358"/>
                  </a:cubicBezTo>
                  <a:lnTo>
                    <a:pt x="244" y="210"/>
                  </a:lnTo>
                  <a:cubicBezTo>
                    <a:pt x="244" y="199"/>
                    <a:pt x="235" y="190"/>
                    <a:pt x="224" y="190"/>
                  </a:cubicBezTo>
                  <a:cubicBezTo>
                    <a:pt x="212" y="190"/>
                    <a:pt x="203" y="199"/>
                    <a:pt x="203" y="210"/>
                  </a:cubicBezTo>
                  <a:lnTo>
                    <a:pt x="203" y="245"/>
                  </a:lnTo>
                  <a:cubicBezTo>
                    <a:pt x="203" y="251"/>
                    <a:pt x="199" y="255"/>
                    <a:pt x="193" y="255"/>
                  </a:cubicBezTo>
                  <a:lnTo>
                    <a:pt x="193" y="255"/>
                  </a:lnTo>
                  <a:cubicBezTo>
                    <a:pt x="188" y="255"/>
                    <a:pt x="183" y="251"/>
                    <a:pt x="183" y="245"/>
                  </a:cubicBezTo>
                  <a:lnTo>
                    <a:pt x="183" y="188"/>
                  </a:lnTo>
                  <a:cubicBezTo>
                    <a:pt x="183" y="177"/>
                    <a:pt x="174" y="168"/>
                    <a:pt x="162" y="168"/>
                  </a:cubicBezTo>
                  <a:cubicBezTo>
                    <a:pt x="151" y="168"/>
                    <a:pt x="142" y="177"/>
                    <a:pt x="142" y="188"/>
                  </a:cubicBezTo>
                  <a:lnTo>
                    <a:pt x="142" y="245"/>
                  </a:lnTo>
                  <a:cubicBezTo>
                    <a:pt x="142" y="251"/>
                    <a:pt x="137" y="255"/>
                    <a:pt x="132" y="255"/>
                  </a:cubicBezTo>
                  <a:lnTo>
                    <a:pt x="132" y="255"/>
                  </a:lnTo>
                  <a:cubicBezTo>
                    <a:pt x="126" y="255"/>
                    <a:pt x="122" y="251"/>
                    <a:pt x="122" y="245"/>
                  </a:cubicBezTo>
                  <a:lnTo>
                    <a:pt x="122" y="188"/>
                  </a:lnTo>
                  <a:lnTo>
                    <a:pt x="122" y="188"/>
                  </a:lnTo>
                  <a:lnTo>
                    <a:pt x="122" y="175"/>
                  </a:lnTo>
                  <a:cubicBezTo>
                    <a:pt x="122" y="164"/>
                    <a:pt x="112" y="155"/>
                    <a:pt x="101" y="155"/>
                  </a:cubicBezTo>
                  <a:cubicBezTo>
                    <a:pt x="90" y="155"/>
                    <a:pt x="81" y="164"/>
                    <a:pt x="81" y="175"/>
                  </a:cubicBezTo>
                  <a:lnTo>
                    <a:pt x="81" y="245"/>
                  </a:lnTo>
                  <a:cubicBezTo>
                    <a:pt x="81" y="251"/>
                    <a:pt x="76" y="255"/>
                    <a:pt x="71" y="255"/>
                  </a:cubicBezTo>
                  <a:lnTo>
                    <a:pt x="71" y="255"/>
                  </a:lnTo>
                  <a:cubicBezTo>
                    <a:pt x="65" y="255"/>
                    <a:pt x="61" y="251"/>
                    <a:pt x="61" y="245"/>
                  </a:cubicBezTo>
                  <a:lnTo>
                    <a:pt x="61" y="40"/>
                  </a:lnTo>
                  <a:cubicBezTo>
                    <a:pt x="61" y="29"/>
                    <a:pt x="51" y="20"/>
                    <a:pt x="40" y="20"/>
                  </a:cubicBezTo>
                  <a:close/>
                  <a:moveTo>
                    <a:pt x="132" y="491"/>
                  </a:moveTo>
                  <a:lnTo>
                    <a:pt x="132" y="491"/>
                  </a:lnTo>
                  <a:cubicBezTo>
                    <a:pt x="59" y="491"/>
                    <a:pt x="0" y="431"/>
                    <a:pt x="0" y="358"/>
                  </a:cubicBezTo>
                  <a:lnTo>
                    <a:pt x="0" y="40"/>
                  </a:lnTo>
                  <a:cubicBezTo>
                    <a:pt x="0" y="18"/>
                    <a:pt x="18" y="0"/>
                    <a:pt x="40" y="0"/>
                  </a:cubicBezTo>
                  <a:cubicBezTo>
                    <a:pt x="62" y="0"/>
                    <a:pt x="81" y="18"/>
                    <a:pt x="81" y="40"/>
                  </a:cubicBezTo>
                  <a:lnTo>
                    <a:pt x="81" y="140"/>
                  </a:lnTo>
                  <a:cubicBezTo>
                    <a:pt x="87" y="137"/>
                    <a:pt x="94" y="135"/>
                    <a:pt x="101" y="135"/>
                  </a:cubicBezTo>
                  <a:cubicBezTo>
                    <a:pt x="117" y="135"/>
                    <a:pt x="130" y="144"/>
                    <a:pt x="137" y="157"/>
                  </a:cubicBezTo>
                  <a:cubicBezTo>
                    <a:pt x="144" y="151"/>
                    <a:pt x="153" y="148"/>
                    <a:pt x="162" y="148"/>
                  </a:cubicBezTo>
                  <a:cubicBezTo>
                    <a:pt x="181" y="148"/>
                    <a:pt x="196" y="160"/>
                    <a:pt x="201" y="176"/>
                  </a:cubicBezTo>
                  <a:cubicBezTo>
                    <a:pt x="207" y="172"/>
                    <a:pt x="215" y="170"/>
                    <a:pt x="224" y="170"/>
                  </a:cubicBezTo>
                  <a:cubicBezTo>
                    <a:pt x="246" y="170"/>
                    <a:pt x="264" y="188"/>
                    <a:pt x="264" y="210"/>
                  </a:cubicBezTo>
                  <a:lnTo>
                    <a:pt x="264" y="358"/>
                  </a:lnTo>
                  <a:cubicBezTo>
                    <a:pt x="264" y="431"/>
                    <a:pt x="205" y="491"/>
                    <a:pt x="132" y="491"/>
                  </a:cubicBez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314" name="Freeform 582">
              <a:extLst>
                <a:ext uri="{FF2B5EF4-FFF2-40B4-BE49-F238E27FC236}">
                  <a16:creationId xmlns:a16="http://schemas.microsoft.com/office/drawing/2014/main" id="{7DB4B9D2-372E-4251-9454-C8531B0E6DDC}"/>
                </a:ext>
              </a:extLst>
            </p:cNvPr>
            <p:cNvSpPr>
              <a:spLocks noEditPoints="1"/>
            </p:cNvSpPr>
            <p:nvPr/>
          </p:nvSpPr>
          <p:spPr bwMode="auto">
            <a:xfrm>
              <a:off x="6799263" y="5314950"/>
              <a:ext cx="277813" cy="279400"/>
            </a:xfrm>
            <a:custGeom>
              <a:avLst/>
              <a:gdLst>
                <a:gd name="T0" fmla="*/ 119 w 761"/>
                <a:gd name="T1" fmla="*/ 740 h 760"/>
                <a:gd name="T2" fmla="*/ 119 w 761"/>
                <a:gd name="T3" fmla="*/ 740 h 760"/>
                <a:gd name="T4" fmla="*/ 690 w 761"/>
                <a:gd name="T5" fmla="*/ 740 h 760"/>
                <a:gd name="T6" fmla="*/ 741 w 761"/>
                <a:gd name="T7" fmla="*/ 689 h 760"/>
                <a:gd name="T8" fmla="*/ 741 w 761"/>
                <a:gd name="T9" fmla="*/ 225 h 760"/>
                <a:gd name="T10" fmla="*/ 720 w 761"/>
                <a:gd name="T11" fmla="*/ 205 h 760"/>
                <a:gd name="T12" fmla="*/ 162 w 761"/>
                <a:gd name="T13" fmla="*/ 205 h 760"/>
                <a:gd name="T14" fmla="*/ 141 w 761"/>
                <a:gd name="T15" fmla="*/ 225 h 760"/>
                <a:gd name="T16" fmla="*/ 141 w 761"/>
                <a:gd name="T17" fmla="*/ 687 h 760"/>
                <a:gd name="T18" fmla="*/ 119 w 761"/>
                <a:gd name="T19" fmla="*/ 740 h 760"/>
                <a:gd name="T20" fmla="*/ 41 w 761"/>
                <a:gd name="T21" fmla="*/ 20 h 760"/>
                <a:gd name="T22" fmla="*/ 41 w 761"/>
                <a:gd name="T23" fmla="*/ 20 h 760"/>
                <a:gd name="T24" fmla="*/ 20 w 761"/>
                <a:gd name="T25" fmla="*/ 40 h 760"/>
                <a:gd name="T26" fmla="*/ 20 w 761"/>
                <a:gd name="T27" fmla="*/ 689 h 760"/>
                <a:gd name="T28" fmla="*/ 36 w 761"/>
                <a:gd name="T29" fmla="*/ 726 h 760"/>
                <a:gd name="T30" fmla="*/ 71 w 761"/>
                <a:gd name="T31" fmla="*/ 740 h 760"/>
                <a:gd name="T32" fmla="*/ 71 w 761"/>
                <a:gd name="T33" fmla="*/ 740 h 760"/>
                <a:gd name="T34" fmla="*/ 71 w 761"/>
                <a:gd name="T35" fmla="*/ 740 h 760"/>
                <a:gd name="T36" fmla="*/ 72 w 761"/>
                <a:gd name="T37" fmla="*/ 740 h 760"/>
                <a:gd name="T38" fmla="*/ 121 w 761"/>
                <a:gd name="T39" fmla="*/ 687 h 760"/>
                <a:gd name="T40" fmla="*/ 121 w 761"/>
                <a:gd name="T41" fmla="*/ 225 h 760"/>
                <a:gd name="T42" fmla="*/ 162 w 761"/>
                <a:gd name="T43" fmla="*/ 185 h 760"/>
                <a:gd name="T44" fmla="*/ 621 w 761"/>
                <a:gd name="T45" fmla="*/ 185 h 760"/>
                <a:gd name="T46" fmla="*/ 621 w 761"/>
                <a:gd name="T47" fmla="*/ 111 h 760"/>
                <a:gd name="T48" fmla="*/ 600 w 761"/>
                <a:gd name="T49" fmla="*/ 91 h 760"/>
                <a:gd name="T50" fmla="*/ 440 w 761"/>
                <a:gd name="T51" fmla="*/ 91 h 760"/>
                <a:gd name="T52" fmla="*/ 304 w 761"/>
                <a:gd name="T53" fmla="*/ 54 h 760"/>
                <a:gd name="T54" fmla="*/ 179 w 761"/>
                <a:gd name="T55" fmla="*/ 20 h 760"/>
                <a:gd name="T56" fmla="*/ 41 w 761"/>
                <a:gd name="T57" fmla="*/ 20 h 760"/>
                <a:gd name="T58" fmla="*/ 71 w 761"/>
                <a:gd name="T59" fmla="*/ 760 h 760"/>
                <a:gd name="T60" fmla="*/ 71 w 761"/>
                <a:gd name="T61" fmla="*/ 760 h 760"/>
                <a:gd name="T62" fmla="*/ 22 w 761"/>
                <a:gd name="T63" fmla="*/ 740 h 760"/>
                <a:gd name="T64" fmla="*/ 0 w 761"/>
                <a:gd name="T65" fmla="*/ 689 h 760"/>
                <a:gd name="T66" fmla="*/ 0 w 761"/>
                <a:gd name="T67" fmla="*/ 40 h 760"/>
                <a:gd name="T68" fmla="*/ 41 w 761"/>
                <a:gd name="T69" fmla="*/ 0 h 760"/>
                <a:gd name="T70" fmla="*/ 179 w 761"/>
                <a:gd name="T71" fmla="*/ 0 h 760"/>
                <a:gd name="T72" fmla="*/ 314 w 761"/>
                <a:gd name="T73" fmla="*/ 37 h 760"/>
                <a:gd name="T74" fmla="*/ 440 w 761"/>
                <a:gd name="T75" fmla="*/ 71 h 760"/>
                <a:gd name="T76" fmla="*/ 600 w 761"/>
                <a:gd name="T77" fmla="*/ 71 h 760"/>
                <a:gd name="T78" fmla="*/ 641 w 761"/>
                <a:gd name="T79" fmla="*/ 111 h 760"/>
                <a:gd name="T80" fmla="*/ 641 w 761"/>
                <a:gd name="T81" fmla="*/ 185 h 760"/>
                <a:gd name="T82" fmla="*/ 720 w 761"/>
                <a:gd name="T83" fmla="*/ 185 h 760"/>
                <a:gd name="T84" fmla="*/ 761 w 761"/>
                <a:gd name="T85" fmla="*/ 225 h 760"/>
                <a:gd name="T86" fmla="*/ 761 w 761"/>
                <a:gd name="T87" fmla="*/ 689 h 760"/>
                <a:gd name="T88" fmla="*/ 690 w 761"/>
                <a:gd name="T89" fmla="*/ 760 h 760"/>
                <a:gd name="T90" fmla="*/ 71 w 761"/>
                <a:gd name="T91" fmla="*/ 760 h 760"/>
                <a:gd name="T92" fmla="*/ 71 w 761"/>
                <a:gd name="T93" fmla="*/ 760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61" h="760">
                  <a:moveTo>
                    <a:pt x="119" y="740"/>
                  </a:moveTo>
                  <a:lnTo>
                    <a:pt x="119" y="740"/>
                  </a:lnTo>
                  <a:lnTo>
                    <a:pt x="690" y="740"/>
                  </a:lnTo>
                  <a:cubicBezTo>
                    <a:pt x="718" y="740"/>
                    <a:pt x="741" y="717"/>
                    <a:pt x="741" y="689"/>
                  </a:cubicBezTo>
                  <a:lnTo>
                    <a:pt x="741" y="225"/>
                  </a:lnTo>
                  <a:cubicBezTo>
                    <a:pt x="741" y="214"/>
                    <a:pt x="731" y="205"/>
                    <a:pt x="720" y="205"/>
                  </a:cubicBezTo>
                  <a:lnTo>
                    <a:pt x="162" y="205"/>
                  </a:lnTo>
                  <a:cubicBezTo>
                    <a:pt x="151" y="205"/>
                    <a:pt x="141" y="214"/>
                    <a:pt x="141" y="225"/>
                  </a:cubicBezTo>
                  <a:lnTo>
                    <a:pt x="141" y="687"/>
                  </a:lnTo>
                  <a:cubicBezTo>
                    <a:pt x="141" y="708"/>
                    <a:pt x="133" y="727"/>
                    <a:pt x="119" y="740"/>
                  </a:cubicBezTo>
                  <a:close/>
                  <a:moveTo>
                    <a:pt x="41" y="20"/>
                  </a:moveTo>
                  <a:lnTo>
                    <a:pt x="41" y="20"/>
                  </a:lnTo>
                  <a:cubicBezTo>
                    <a:pt x="29" y="20"/>
                    <a:pt x="20" y="29"/>
                    <a:pt x="20" y="40"/>
                  </a:cubicBezTo>
                  <a:lnTo>
                    <a:pt x="20" y="689"/>
                  </a:lnTo>
                  <a:cubicBezTo>
                    <a:pt x="20" y="703"/>
                    <a:pt x="26" y="716"/>
                    <a:pt x="36" y="726"/>
                  </a:cubicBezTo>
                  <a:cubicBezTo>
                    <a:pt x="45" y="735"/>
                    <a:pt x="58" y="740"/>
                    <a:pt x="71" y="740"/>
                  </a:cubicBezTo>
                  <a:lnTo>
                    <a:pt x="71" y="740"/>
                  </a:lnTo>
                  <a:lnTo>
                    <a:pt x="71" y="740"/>
                  </a:lnTo>
                  <a:cubicBezTo>
                    <a:pt x="72" y="740"/>
                    <a:pt x="72" y="740"/>
                    <a:pt x="72" y="740"/>
                  </a:cubicBezTo>
                  <a:cubicBezTo>
                    <a:pt x="99" y="739"/>
                    <a:pt x="121" y="715"/>
                    <a:pt x="121" y="687"/>
                  </a:cubicBezTo>
                  <a:lnTo>
                    <a:pt x="121" y="225"/>
                  </a:lnTo>
                  <a:cubicBezTo>
                    <a:pt x="121" y="203"/>
                    <a:pt x="140" y="185"/>
                    <a:pt x="162" y="185"/>
                  </a:cubicBezTo>
                  <a:lnTo>
                    <a:pt x="621" y="185"/>
                  </a:lnTo>
                  <a:lnTo>
                    <a:pt x="621" y="111"/>
                  </a:lnTo>
                  <a:cubicBezTo>
                    <a:pt x="621" y="100"/>
                    <a:pt x="612" y="91"/>
                    <a:pt x="600" y="91"/>
                  </a:cubicBezTo>
                  <a:lnTo>
                    <a:pt x="440" y="91"/>
                  </a:lnTo>
                  <a:cubicBezTo>
                    <a:pt x="392" y="91"/>
                    <a:pt x="346" y="78"/>
                    <a:pt x="304" y="54"/>
                  </a:cubicBezTo>
                  <a:cubicBezTo>
                    <a:pt x="266" y="32"/>
                    <a:pt x="223" y="20"/>
                    <a:pt x="179" y="20"/>
                  </a:cubicBezTo>
                  <a:lnTo>
                    <a:pt x="41" y="20"/>
                  </a:lnTo>
                  <a:close/>
                  <a:moveTo>
                    <a:pt x="71" y="760"/>
                  </a:moveTo>
                  <a:lnTo>
                    <a:pt x="71" y="760"/>
                  </a:lnTo>
                  <a:cubicBezTo>
                    <a:pt x="52" y="760"/>
                    <a:pt x="35" y="753"/>
                    <a:pt x="22" y="740"/>
                  </a:cubicBezTo>
                  <a:cubicBezTo>
                    <a:pt x="8" y="727"/>
                    <a:pt x="0" y="709"/>
                    <a:pt x="0" y="689"/>
                  </a:cubicBezTo>
                  <a:lnTo>
                    <a:pt x="0" y="40"/>
                  </a:lnTo>
                  <a:cubicBezTo>
                    <a:pt x="0" y="18"/>
                    <a:pt x="18" y="0"/>
                    <a:pt x="41" y="0"/>
                  </a:cubicBezTo>
                  <a:lnTo>
                    <a:pt x="179" y="0"/>
                  </a:lnTo>
                  <a:cubicBezTo>
                    <a:pt x="226" y="0"/>
                    <a:pt x="273" y="12"/>
                    <a:pt x="314" y="37"/>
                  </a:cubicBezTo>
                  <a:cubicBezTo>
                    <a:pt x="353" y="59"/>
                    <a:pt x="396" y="71"/>
                    <a:pt x="440" y="71"/>
                  </a:cubicBezTo>
                  <a:lnTo>
                    <a:pt x="600" y="71"/>
                  </a:lnTo>
                  <a:cubicBezTo>
                    <a:pt x="623" y="71"/>
                    <a:pt x="641" y="89"/>
                    <a:pt x="641" y="111"/>
                  </a:cubicBezTo>
                  <a:lnTo>
                    <a:pt x="641" y="185"/>
                  </a:lnTo>
                  <a:lnTo>
                    <a:pt x="720" y="185"/>
                  </a:lnTo>
                  <a:cubicBezTo>
                    <a:pt x="742" y="185"/>
                    <a:pt x="761" y="203"/>
                    <a:pt x="761" y="225"/>
                  </a:cubicBezTo>
                  <a:lnTo>
                    <a:pt x="761" y="689"/>
                  </a:lnTo>
                  <a:cubicBezTo>
                    <a:pt x="761" y="728"/>
                    <a:pt x="729" y="760"/>
                    <a:pt x="690" y="760"/>
                  </a:cubicBezTo>
                  <a:lnTo>
                    <a:pt x="71" y="760"/>
                  </a:lnTo>
                  <a:lnTo>
                    <a:pt x="71" y="760"/>
                  </a:ln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grpSp>
      <p:grpSp>
        <p:nvGrpSpPr>
          <p:cNvPr id="731" name="Group 730">
            <a:extLst>
              <a:ext uri="{FF2B5EF4-FFF2-40B4-BE49-F238E27FC236}">
                <a16:creationId xmlns:a16="http://schemas.microsoft.com/office/drawing/2014/main" id="{7D87D64F-70F7-4EB1-9E72-F3F1AE6F2782}"/>
              </a:ext>
            </a:extLst>
          </p:cNvPr>
          <p:cNvGrpSpPr/>
          <p:nvPr/>
        </p:nvGrpSpPr>
        <p:grpSpPr>
          <a:xfrm>
            <a:off x="5661035" y="2234826"/>
            <a:ext cx="1468398" cy="2164415"/>
            <a:chOff x="9634538" y="2979738"/>
            <a:chExt cx="2143125" cy="2886075"/>
          </a:xfrm>
        </p:grpSpPr>
        <p:sp>
          <p:nvSpPr>
            <p:cNvPr id="529" name="Freeform 5">
              <a:extLst>
                <a:ext uri="{FF2B5EF4-FFF2-40B4-BE49-F238E27FC236}">
                  <a16:creationId xmlns:a16="http://schemas.microsoft.com/office/drawing/2014/main" id="{0AC16CDD-09D3-41A8-81FB-BF82745C0D68}"/>
                </a:ext>
              </a:extLst>
            </p:cNvPr>
            <p:cNvSpPr>
              <a:spLocks/>
            </p:cNvSpPr>
            <p:nvPr/>
          </p:nvSpPr>
          <p:spPr bwMode="auto">
            <a:xfrm>
              <a:off x="9986963" y="3587751"/>
              <a:ext cx="17463" cy="17463"/>
            </a:xfrm>
            <a:custGeom>
              <a:avLst/>
              <a:gdLst>
                <a:gd name="T0" fmla="*/ 49 w 49"/>
                <a:gd name="T1" fmla="*/ 24 h 49"/>
                <a:gd name="T2" fmla="*/ 49 w 49"/>
                <a:gd name="T3" fmla="*/ 24 h 49"/>
                <a:gd name="T4" fmla="*/ 24 w 49"/>
                <a:gd name="T5" fmla="*/ 0 h 49"/>
                <a:gd name="T6" fmla="*/ 0 w 49"/>
                <a:gd name="T7" fmla="*/ 24 h 49"/>
                <a:gd name="T8" fmla="*/ 24 w 49"/>
                <a:gd name="T9" fmla="*/ 49 h 49"/>
                <a:gd name="T10" fmla="*/ 49 w 49"/>
                <a:gd name="T11" fmla="*/ 24 h 49"/>
              </a:gdLst>
              <a:ahLst/>
              <a:cxnLst>
                <a:cxn ang="0">
                  <a:pos x="T0" y="T1"/>
                </a:cxn>
                <a:cxn ang="0">
                  <a:pos x="T2" y="T3"/>
                </a:cxn>
                <a:cxn ang="0">
                  <a:pos x="T4" y="T5"/>
                </a:cxn>
                <a:cxn ang="0">
                  <a:pos x="T6" y="T7"/>
                </a:cxn>
                <a:cxn ang="0">
                  <a:pos x="T8" y="T9"/>
                </a:cxn>
                <a:cxn ang="0">
                  <a:pos x="T10" y="T11"/>
                </a:cxn>
              </a:cxnLst>
              <a:rect l="0" t="0" r="r" b="b"/>
              <a:pathLst>
                <a:path w="49" h="49">
                  <a:moveTo>
                    <a:pt x="49" y="24"/>
                  </a:moveTo>
                  <a:lnTo>
                    <a:pt x="49" y="24"/>
                  </a:lnTo>
                  <a:cubicBezTo>
                    <a:pt x="49" y="11"/>
                    <a:pt x="38" y="0"/>
                    <a:pt x="24" y="0"/>
                  </a:cubicBezTo>
                  <a:cubicBezTo>
                    <a:pt x="11" y="0"/>
                    <a:pt x="0" y="11"/>
                    <a:pt x="0" y="24"/>
                  </a:cubicBezTo>
                  <a:cubicBezTo>
                    <a:pt x="0" y="38"/>
                    <a:pt x="11" y="49"/>
                    <a:pt x="24" y="49"/>
                  </a:cubicBezTo>
                  <a:cubicBezTo>
                    <a:pt x="38" y="49"/>
                    <a:pt x="49" y="38"/>
                    <a:pt x="49" y="24"/>
                  </a:cubicBez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530" name="Freeform 6">
              <a:extLst>
                <a:ext uri="{FF2B5EF4-FFF2-40B4-BE49-F238E27FC236}">
                  <a16:creationId xmlns:a16="http://schemas.microsoft.com/office/drawing/2014/main" id="{1BAF2DE9-87CC-4E80-A7C3-59E64D6D05DF}"/>
                </a:ext>
              </a:extLst>
            </p:cNvPr>
            <p:cNvSpPr>
              <a:spLocks noEditPoints="1"/>
            </p:cNvSpPr>
            <p:nvPr/>
          </p:nvSpPr>
          <p:spPr bwMode="auto">
            <a:xfrm>
              <a:off x="9837738" y="3429001"/>
              <a:ext cx="315913" cy="315913"/>
            </a:xfrm>
            <a:custGeom>
              <a:avLst/>
              <a:gdLst>
                <a:gd name="T0" fmla="*/ 95 w 861"/>
                <a:gd name="T1" fmla="*/ 23 h 861"/>
                <a:gd name="T2" fmla="*/ 95 w 861"/>
                <a:gd name="T3" fmla="*/ 168 h 861"/>
                <a:gd name="T4" fmla="*/ 95 w 861"/>
                <a:gd name="T5" fmla="*/ 23 h 861"/>
                <a:gd name="T6" fmla="*/ 95 w 861"/>
                <a:gd name="T7" fmla="*/ 191 h 861"/>
                <a:gd name="T8" fmla="*/ 95 w 861"/>
                <a:gd name="T9" fmla="*/ 0 h 861"/>
                <a:gd name="T10" fmla="*/ 95 w 861"/>
                <a:gd name="T11" fmla="*/ 191 h 861"/>
                <a:gd name="T12" fmla="*/ 682 w 861"/>
                <a:gd name="T13" fmla="*/ 442 h 861"/>
                <a:gd name="T14" fmla="*/ 621 w 861"/>
                <a:gd name="T15" fmla="*/ 430 h 861"/>
                <a:gd name="T16" fmla="*/ 682 w 861"/>
                <a:gd name="T17" fmla="*/ 419 h 861"/>
                <a:gd name="T18" fmla="*/ 682 w 861"/>
                <a:gd name="T19" fmla="*/ 107 h 861"/>
                <a:gd name="T20" fmla="*/ 244 w 861"/>
                <a:gd name="T21" fmla="*/ 96 h 861"/>
                <a:gd name="T22" fmla="*/ 682 w 861"/>
                <a:gd name="T23" fmla="*/ 84 h 861"/>
                <a:gd name="T24" fmla="*/ 682 w 861"/>
                <a:gd name="T25" fmla="*/ 442 h 861"/>
                <a:gd name="T26" fmla="*/ 430 w 861"/>
                <a:gd name="T27" fmla="*/ 518 h 861"/>
                <a:gd name="T28" fmla="*/ 419 w 861"/>
                <a:gd name="T29" fmla="*/ 453 h 861"/>
                <a:gd name="T30" fmla="*/ 442 w 861"/>
                <a:gd name="T31" fmla="*/ 453 h 861"/>
                <a:gd name="T32" fmla="*/ 430 w 861"/>
                <a:gd name="T33" fmla="*/ 518 h 861"/>
                <a:gd name="T34" fmla="*/ 430 w 861"/>
                <a:gd name="T35" fmla="*/ 212 h 861"/>
                <a:gd name="T36" fmla="*/ 375 w 861"/>
                <a:gd name="T37" fmla="*/ 335 h 861"/>
                <a:gd name="T38" fmla="*/ 486 w 861"/>
                <a:gd name="T39" fmla="*/ 335 h 861"/>
                <a:gd name="T40" fmla="*/ 430 w 861"/>
                <a:gd name="T41" fmla="*/ 212 h 861"/>
                <a:gd name="T42" fmla="*/ 430 w 861"/>
                <a:gd name="T43" fmla="*/ 347 h 861"/>
                <a:gd name="T44" fmla="*/ 430 w 861"/>
                <a:gd name="T45" fmla="*/ 593 h 861"/>
                <a:gd name="T46" fmla="*/ 430 w 861"/>
                <a:gd name="T47" fmla="*/ 347 h 861"/>
                <a:gd name="T48" fmla="*/ 430 w 861"/>
                <a:gd name="T49" fmla="*/ 616 h 861"/>
                <a:gd name="T50" fmla="*/ 352 w 861"/>
                <a:gd name="T51" fmla="*/ 347 h 861"/>
                <a:gd name="T52" fmla="*/ 430 w 861"/>
                <a:gd name="T53" fmla="*/ 189 h 861"/>
                <a:gd name="T54" fmla="*/ 509 w 861"/>
                <a:gd name="T55" fmla="*/ 347 h 861"/>
                <a:gd name="T56" fmla="*/ 430 w 861"/>
                <a:gd name="T57" fmla="*/ 616 h 861"/>
                <a:gd name="T58" fmla="*/ 606 w 861"/>
                <a:gd name="T59" fmla="*/ 777 h 861"/>
                <a:gd name="T60" fmla="*/ 0 w 861"/>
                <a:gd name="T61" fmla="*/ 598 h 861"/>
                <a:gd name="T62" fmla="*/ 229 w 861"/>
                <a:gd name="T63" fmla="*/ 419 h 861"/>
                <a:gd name="T64" fmla="*/ 229 w 861"/>
                <a:gd name="T65" fmla="*/ 442 h 861"/>
                <a:gd name="T66" fmla="*/ 23 w 861"/>
                <a:gd name="T67" fmla="*/ 598 h 861"/>
                <a:gd name="T68" fmla="*/ 606 w 861"/>
                <a:gd name="T69" fmla="*/ 754 h 861"/>
                <a:gd name="T70" fmla="*/ 606 w 861"/>
                <a:gd name="T71" fmla="*/ 777 h 861"/>
                <a:gd name="T72" fmla="*/ 766 w 861"/>
                <a:gd name="T73" fmla="*/ 694 h 861"/>
                <a:gd name="T74" fmla="*/ 766 w 861"/>
                <a:gd name="T75" fmla="*/ 838 h 861"/>
                <a:gd name="T76" fmla="*/ 766 w 861"/>
                <a:gd name="T77" fmla="*/ 694 h 861"/>
                <a:gd name="T78" fmla="*/ 766 w 861"/>
                <a:gd name="T79" fmla="*/ 861 h 861"/>
                <a:gd name="T80" fmla="*/ 766 w 861"/>
                <a:gd name="T81" fmla="*/ 671 h 861"/>
                <a:gd name="T82" fmla="*/ 766 w 861"/>
                <a:gd name="T83" fmla="*/ 861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61" h="861">
                  <a:moveTo>
                    <a:pt x="95" y="23"/>
                  </a:moveTo>
                  <a:lnTo>
                    <a:pt x="95" y="23"/>
                  </a:lnTo>
                  <a:cubicBezTo>
                    <a:pt x="55" y="23"/>
                    <a:pt x="23" y="56"/>
                    <a:pt x="23" y="96"/>
                  </a:cubicBezTo>
                  <a:cubicBezTo>
                    <a:pt x="23" y="136"/>
                    <a:pt x="55" y="168"/>
                    <a:pt x="95" y="168"/>
                  </a:cubicBezTo>
                  <a:cubicBezTo>
                    <a:pt x="135" y="168"/>
                    <a:pt x="168" y="136"/>
                    <a:pt x="168" y="96"/>
                  </a:cubicBezTo>
                  <a:cubicBezTo>
                    <a:pt x="168" y="56"/>
                    <a:pt x="135" y="23"/>
                    <a:pt x="95" y="23"/>
                  </a:cubicBezTo>
                  <a:close/>
                  <a:moveTo>
                    <a:pt x="95" y="191"/>
                  </a:moveTo>
                  <a:lnTo>
                    <a:pt x="95" y="191"/>
                  </a:lnTo>
                  <a:cubicBezTo>
                    <a:pt x="43" y="191"/>
                    <a:pt x="0" y="148"/>
                    <a:pt x="0" y="96"/>
                  </a:cubicBezTo>
                  <a:cubicBezTo>
                    <a:pt x="0" y="43"/>
                    <a:pt x="43" y="0"/>
                    <a:pt x="95" y="0"/>
                  </a:cubicBezTo>
                  <a:cubicBezTo>
                    <a:pt x="148" y="0"/>
                    <a:pt x="191" y="43"/>
                    <a:pt x="191" y="96"/>
                  </a:cubicBezTo>
                  <a:cubicBezTo>
                    <a:pt x="191" y="148"/>
                    <a:pt x="148" y="191"/>
                    <a:pt x="95" y="191"/>
                  </a:cubicBezTo>
                  <a:close/>
                  <a:moveTo>
                    <a:pt x="682" y="442"/>
                  </a:moveTo>
                  <a:lnTo>
                    <a:pt x="682" y="442"/>
                  </a:lnTo>
                  <a:lnTo>
                    <a:pt x="632" y="442"/>
                  </a:lnTo>
                  <a:cubicBezTo>
                    <a:pt x="626" y="442"/>
                    <a:pt x="621" y="437"/>
                    <a:pt x="621" y="430"/>
                  </a:cubicBezTo>
                  <a:cubicBezTo>
                    <a:pt x="621" y="424"/>
                    <a:pt x="626" y="419"/>
                    <a:pt x="632" y="419"/>
                  </a:cubicBezTo>
                  <a:lnTo>
                    <a:pt x="682" y="419"/>
                  </a:lnTo>
                  <a:cubicBezTo>
                    <a:pt x="768" y="419"/>
                    <a:pt x="838" y="349"/>
                    <a:pt x="838" y="263"/>
                  </a:cubicBezTo>
                  <a:cubicBezTo>
                    <a:pt x="838" y="177"/>
                    <a:pt x="768" y="107"/>
                    <a:pt x="682" y="107"/>
                  </a:cubicBezTo>
                  <a:lnTo>
                    <a:pt x="255" y="107"/>
                  </a:lnTo>
                  <a:cubicBezTo>
                    <a:pt x="249" y="107"/>
                    <a:pt x="244" y="102"/>
                    <a:pt x="244" y="96"/>
                  </a:cubicBezTo>
                  <a:cubicBezTo>
                    <a:pt x="244" y="89"/>
                    <a:pt x="249" y="84"/>
                    <a:pt x="255" y="84"/>
                  </a:cubicBezTo>
                  <a:lnTo>
                    <a:pt x="682" y="84"/>
                  </a:lnTo>
                  <a:cubicBezTo>
                    <a:pt x="781" y="84"/>
                    <a:pt x="861" y="164"/>
                    <a:pt x="861" y="263"/>
                  </a:cubicBezTo>
                  <a:cubicBezTo>
                    <a:pt x="861" y="362"/>
                    <a:pt x="781" y="442"/>
                    <a:pt x="682" y="442"/>
                  </a:cubicBezTo>
                  <a:close/>
                  <a:moveTo>
                    <a:pt x="430" y="518"/>
                  </a:moveTo>
                  <a:lnTo>
                    <a:pt x="430" y="518"/>
                  </a:lnTo>
                  <a:cubicBezTo>
                    <a:pt x="424" y="518"/>
                    <a:pt x="419" y="513"/>
                    <a:pt x="419" y="506"/>
                  </a:cubicBezTo>
                  <a:lnTo>
                    <a:pt x="419" y="453"/>
                  </a:lnTo>
                  <a:cubicBezTo>
                    <a:pt x="419" y="447"/>
                    <a:pt x="424" y="442"/>
                    <a:pt x="430" y="442"/>
                  </a:cubicBezTo>
                  <a:cubicBezTo>
                    <a:pt x="437" y="442"/>
                    <a:pt x="442" y="447"/>
                    <a:pt x="442" y="453"/>
                  </a:cubicBezTo>
                  <a:lnTo>
                    <a:pt x="442" y="506"/>
                  </a:lnTo>
                  <a:cubicBezTo>
                    <a:pt x="442" y="513"/>
                    <a:pt x="437" y="518"/>
                    <a:pt x="430" y="518"/>
                  </a:cubicBezTo>
                  <a:close/>
                  <a:moveTo>
                    <a:pt x="430" y="212"/>
                  </a:moveTo>
                  <a:lnTo>
                    <a:pt x="430" y="212"/>
                  </a:lnTo>
                  <a:cubicBezTo>
                    <a:pt x="400" y="212"/>
                    <a:pt x="375" y="237"/>
                    <a:pt x="375" y="268"/>
                  </a:cubicBezTo>
                  <a:lnTo>
                    <a:pt x="375" y="335"/>
                  </a:lnTo>
                  <a:cubicBezTo>
                    <a:pt x="392" y="328"/>
                    <a:pt x="411" y="324"/>
                    <a:pt x="430" y="324"/>
                  </a:cubicBezTo>
                  <a:cubicBezTo>
                    <a:pt x="450" y="324"/>
                    <a:pt x="469" y="328"/>
                    <a:pt x="486" y="335"/>
                  </a:cubicBezTo>
                  <a:lnTo>
                    <a:pt x="486" y="268"/>
                  </a:lnTo>
                  <a:cubicBezTo>
                    <a:pt x="486" y="237"/>
                    <a:pt x="461" y="212"/>
                    <a:pt x="430" y="212"/>
                  </a:cubicBezTo>
                  <a:close/>
                  <a:moveTo>
                    <a:pt x="430" y="347"/>
                  </a:moveTo>
                  <a:lnTo>
                    <a:pt x="430" y="347"/>
                  </a:lnTo>
                  <a:cubicBezTo>
                    <a:pt x="362" y="347"/>
                    <a:pt x="307" y="402"/>
                    <a:pt x="307" y="470"/>
                  </a:cubicBezTo>
                  <a:cubicBezTo>
                    <a:pt x="307" y="538"/>
                    <a:pt x="362" y="593"/>
                    <a:pt x="430" y="593"/>
                  </a:cubicBezTo>
                  <a:cubicBezTo>
                    <a:pt x="498" y="593"/>
                    <a:pt x="554" y="538"/>
                    <a:pt x="554" y="470"/>
                  </a:cubicBezTo>
                  <a:cubicBezTo>
                    <a:pt x="554" y="402"/>
                    <a:pt x="498" y="347"/>
                    <a:pt x="430" y="347"/>
                  </a:cubicBezTo>
                  <a:close/>
                  <a:moveTo>
                    <a:pt x="430" y="616"/>
                  </a:moveTo>
                  <a:lnTo>
                    <a:pt x="430" y="616"/>
                  </a:lnTo>
                  <a:cubicBezTo>
                    <a:pt x="350" y="616"/>
                    <a:pt x="284" y="551"/>
                    <a:pt x="284" y="470"/>
                  </a:cubicBezTo>
                  <a:cubicBezTo>
                    <a:pt x="284" y="418"/>
                    <a:pt x="311" y="373"/>
                    <a:pt x="352" y="347"/>
                  </a:cubicBezTo>
                  <a:lnTo>
                    <a:pt x="352" y="268"/>
                  </a:lnTo>
                  <a:cubicBezTo>
                    <a:pt x="352" y="224"/>
                    <a:pt x="387" y="189"/>
                    <a:pt x="430" y="189"/>
                  </a:cubicBezTo>
                  <a:cubicBezTo>
                    <a:pt x="474" y="189"/>
                    <a:pt x="509" y="224"/>
                    <a:pt x="509" y="268"/>
                  </a:cubicBezTo>
                  <a:lnTo>
                    <a:pt x="509" y="347"/>
                  </a:lnTo>
                  <a:cubicBezTo>
                    <a:pt x="550" y="373"/>
                    <a:pt x="577" y="418"/>
                    <a:pt x="577" y="470"/>
                  </a:cubicBezTo>
                  <a:cubicBezTo>
                    <a:pt x="577" y="551"/>
                    <a:pt x="511" y="616"/>
                    <a:pt x="430" y="616"/>
                  </a:cubicBezTo>
                  <a:close/>
                  <a:moveTo>
                    <a:pt x="606" y="777"/>
                  </a:moveTo>
                  <a:lnTo>
                    <a:pt x="606" y="777"/>
                  </a:lnTo>
                  <a:lnTo>
                    <a:pt x="179" y="777"/>
                  </a:lnTo>
                  <a:cubicBezTo>
                    <a:pt x="80" y="777"/>
                    <a:pt x="0" y="697"/>
                    <a:pt x="0" y="598"/>
                  </a:cubicBezTo>
                  <a:cubicBezTo>
                    <a:pt x="0" y="500"/>
                    <a:pt x="80" y="419"/>
                    <a:pt x="179" y="419"/>
                  </a:cubicBezTo>
                  <a:lnTo>
                    <a:pt x="229" y="419"/>
                  </a:lnTo>
                  <a:cubicBezTo>
                    <a:pt x="235" y="419"/>
                    <a:pt x="240" y="424"/>
                    <a:pt x="240" y="431"/>
                  </a:cubicBezTo>
                  <a:cubicBezTo>
                    <a:pt x="240" y="437"/>
                    <a:pt x="235" y="442"/>
                    <a:pt x="229" y="442"/>
                  </a:cubicBezTo>
                  <a:lnTo>
                    <a:pt x="179" y="442"/>
                  </a:lnTo>
                  <a:cubicBezTo>
                    <a:pt x="93" y="442"/>
                    <a:pt x="23" y="512"/>
                    <a:pt x="23" y="598"/>
                  </a:cubicBezTo>
                  <a:cubicBezTo>
                    <a:pt x="23" y="684"/>
                    <a:pt x="93" y="754"/>
                    <a:pt x="179" y="754"/>
                  </a:cubicBezTo>
                  <a:lnTo>
                    <a:pt x="606" y="754"/>
                  </a:lnTo>
                  <a:cubicBezTo>
                    <a:pt x="612" y="754"/>
                    <a:pt x="617" y="759"/>
                    <a:pt x="617" y="765"/>
                  </a:cubicBezTo>
                  <a:cubicBezTo>
                    <a:pt x="617" y="772"/>
                    <a:pt x="612" y="777"/>
                    <a:pt x="606" y="777"/>
                  </a:cubicBezTo>
                  <a:close/>
                  <a:moveTo>
                    <a:pt x="766" y="694"/>
                  </a:moveTo>
                  <a:lnTo>
                    <a:pt x="766" y="694"/>
                  </a:lnTo>
                  <a:cubicBezTo>
                    <a:pt x="726" y="694"/>
                    <a:pt x="693" y="726"/>
                    <a:pt x="693" y="766"/>
                  </a:cubicBezTo>
                  <a:cubicBezTo>
                    <a:pt x="693" y="806"/>
                    <a:pt x="726" y="838"/>
                    <a:pt x="766" y="838"/>
                  </a:cubicBezTo>
                  <a:cubicBezTo>
                    <a:pt x="805" y="838"/>
                    <a:pt x="838" y="806"/>
                    <a:pt x="838" y="766"/>
                  </a:cubicBezTo>
                  <a:cubicBezTo>
                    <a:pt x="838" y="726"/>
                    <a:pt x="805" y="694"/>
                    <a:pt x="766" y="694"/>
                  </a:cubicBezTo>
                  <a:close/>
                  <a:moveTo>
                    <a:pt x="766" y="861"/>
                  </a:moveTo>
                  <a:lnTo>
                    <a:pt x="766" y="861"/>
                  </a:lnTo>
                  <a:cubicBezTo>
                    <a:pt x="713" y="861"/>
                    <a:pt x="670" y="818"/>
                    <a:pt x="670" y="766"/>
                  </a:cubicBezTo>
                  <a:cubicBezTo>
                    <a:pt x="670" y="713"/>
                    <a:pt x="713" y="671"/>
                    <a:pt x="766" y="671"/>
                  </a:cubicBezTo>
                  <a:cubicBezTo>
                    <a:pt x="818" y="671"/>
                    <a:pt x="861" y="713"/>
                    <a:pt x="861" y="766"/>
                  </a:cubicBezTo>
                  <a:cubicBezTo>
                    <a:pt x="861" y="818"/>
                    <a:pt x="818" y="861"/>
                    <a:pt x="766" y="861"/>
                  </a:cubicBez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531" name="Freeform 7">
              <a:extLst>
                <a:ext uri="{FF2B5EF4-FFF2-40B4-BE49-F238E27FC236}">
                  <a16:creationId xmlns:a16="http://schemas.microsoft.com/office/drawing/2014/main" id="{15140FE7-5400-437D-B1B1-6DF86827E71E}"/>
                </a:ext>
              </a:extLst>
            </p:cNvPr>
            <p:cNvSpPr>
              <a:spLocks/>
            </p:cNvSpPr>
            <p:nvPr/>
          </p:nvSpPr>
          <p:spPr bwMode="auto">
            <a:xfrm>
              <a:off x="9642475" y="3030538"/>
              <a:ext cx="2127250" cy="290513"/>
            </a:xfrm>
            <a:custGeom>
              <a:avLst/>
              <a:gdLst>
                <a:gd name="T0" fmla="*/ 5805 w 5805"/>
                <a:gd name="T1" fmla="*/ 793 h 793"/>
                <a:gd name="T2" fmla="*/ 5805 w 5805"/>
                <a:gd name="T3" fmla="*/ 793 h 793"/>
                <a:gd name="T4" fmla="*/ 0 w 5805"/>
                <a:gd name="T5" fmla="*/ 793 h 793"/>
                <a:gd name="T6" fmla="*/ 0 w 5805"/>
                <a:gd name="T7" fmla="*/ 0 h 793"/>
                <a:gd name="T8" fmla="*/ 5805 w 5805"/>
                <a:gd name="T9" fmla="*/ 0 h 793"/>
                <a:gd name="T10" fmla="*/ 5805 w 5805"/>
                <a:gd name="T11" fmla="*/ 793 h 793"/>
              </a:gdLst>
              <a:ahLst/>
              <a:cxnLst>
                <a:cxn ang="0">
                  <a:pos x="T0" y="T1"/>
                </a:cxn>
                <a:cxn ang="0">
                  <a:pos x="T2" y="T3"/>
                </a:cxn>
                <a:cxn ang="0">
                  <a:pos x="T4" y="T5"/>
                </a:cxn>
                <a:cxn ang="0">
                  <a:pos x="T6" y="T7"/>
                </a:cxn>
                <a:cxn ang="0">
                  <a:pos x="T8" y="T9"/>
                </a:cxn>
                <a:cxn ang="0">
                  <a:pos x="T10" y="T11"/>
                </a:cxn>
              </a:cxnLst>
              <a:rect l="0" t="0" r="r" b="b"/>
              <a:pathLst>
                <a:path w="5805" h="793">
                  <a:moveTo>
                    <a:pt x="5805" y="793"/>
                  </a:moveTo>
                  <a:lnTo>
                    <a:pt x="5805" y="793"/>
                  </a:lnTo>
                  <a:lnTo>
                    <a:pt x="0" y="793"/>
                  </a:lnTo>
                  <a:lnTo>
                    <a:pt x="0" y="0"/>
                  </a:lnTo>
                  <a:lnTo>
                    <a:pt x="5805" y="0"/>
                  </a:lnTo>
                  <a:lnTo>
                    <a:pt x="5805" y="793"/>
                  </a:lnTo>
                  <a:close/>
                </a:path>
              </a:pathLst>
            </a:custGeom>
            <a:solidFill>
              <a:srgbClr val="CCCCCC"/>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532" name="Freeform 8">
              <a:extLst>
                <a:ext uri="{FF2B5EF4-FFF2-40B4-BE49-F238E27FC236}">
                  <a16:creationId xmlns:a16="http://schemas.microsoft.com/office/drawing/2014/main" id="{6E3A6729-B7B7-401D-B802-D98FF2FBC6F8}"/>
                </a:ext>
              </a:extLst>
            </p:cNvPr>
            <p:cNvSpPr>
              <a:spLocks noEditPoints="1"/>
            </p:cNvSpPr>
            <p:nvPr/>
          </p:nvSpPr>
          <p:spPr bwMode="auto">
            <a:xfrm>
              <a:off x="9640888" y="3027363"/>
              <a:ext cx="2132013" cy="296863"/>
            </a:xfrm>
            <a:custGeom>
              <a:avLst/>
              <a:gdLst>
                <a:gd name="T0" fmla="*/ 14 w 5819"/>
                <a:gd name="T1" fmla="*/ 793 h 808"/>
                <a:gd name="T2" fmla="*/ 14 w 5819"/>
                <a:gd name="T3" fmla="*/ 793 h 808"/>
                <a:gd name="T4" fmla="*/ 5805 w 5819"/>
                <a:gd name="T5" fmla="*/ 793 h 808"/>
                <a:gd name="T6" fmla="*/ 5805 w 5819"/>
                <a:gd name="T7" fmla="*/ 15 h 808"/>
                <a:gd name="T8" fmla="*/ 14 w 5819"/>
                <a:gd name="T9" fmla="*/ 15 h 808"/>
                <a:gd name="T10" fmla="*/ 14 w 5819"/>
                <a:gd name="T11" fmla="*/ 793 h 808"/>
                <a:gd name="T12" fmla="*/ 5819 w 5819"/>
                <a:gd name="T13" fmla="*/ 808 h 808"/>
                <a:gd name="T14" fmla="*/ 5819 w 5819"/>
                <a:gd name="T15" fmla="*/ 808 h 808"/>
                <a:gd name="T16" fmla="*/ 0 w 5819"/>
                <a:gd name="T17" fmla="*/ 808 h 808"/>
                <a:gd name="T18" fmla="*/ 0 w 5819"/>
                <a:gd name="T19" fmla="*/ 0 h 808"/>
                <a:gd name="T20" fmla="*/ 5819 w 5819"/>
                <a:gd name="T21" fmla="*/ 0 h 808"/>
                <a:gd name="T22" fmla="*/ 5819 w 5819"/>
                <a:gd name="T23" fmla="*/ 808 h 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19" h="808">
                  <a:moveTo>
                    <a:pt x="14" y="793"/>
                  </a:moveTo>
                  <a:lnTo>
                    <a:pt x="14" y="793"/>
                  </a:lnTo>
                  <a:lnTo>
                    <a:pt x="5805" y="793"/>
                  </a:lnTo>
                  <a:lnTo>
                    <a:pt x="5805" y="15"/>
                  </a:lnTo>
                  <a:lnTo>
                    <a:pt x="14" y="15"/>
                  </a:lnTo>
                  <a:lnTo>
                    <a:pt x="14" y="793"/>
                  </a:lnTo>
                  <a:close/>
                  <a:moveTo>
                    <a:pt x="5819" y="808"/>
                  </a:moveTo>
                  <a:lnTo>
                    <a:pt x="5819" y="808"/>
                  </a:lnTo>
                  <a:lnTo>
                    <a:pt x="0" y="808"/>
                  </a:lnTo>
                  <a:lnTo>
                    <a:pt x="0" y="0"/>
                  </a:lnTo>
                  <a:lnTo>
                    <a:pt x="5819" y="0"/>
                  </a:lnTo>
                  <a:lnTo>
                    <a:pt x="5819" y="808"/>
                  </a:lnTo>
                  <a:close/>
                </a:path>
              </a:pathLst>
            </a:custGeom>
            <a:solidFill>
              <a:srgbClr val="CCCCCC"/>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533" name="Freeform 9">
              <a:extLst>
                <a:ext uri="{FF2B5EF4-FFF2-40B4-BE49-F238E27FC236}">
                  <a16:creationId xmlns:a16="http://schemas.microsoft.com/office/drawing/2014/main" id="{D203B129-8BAF-4976-99C1-1B0A34CA48E7}"/>
                </a:ext>
              </a:extLst>
            </p:cNvPr>
            <p:cNvSpPr>
              <a:spLocks/>
            </p:cNvSpPr>
            <p:nvPr/>
          </p:nvSpPr>
          <p:spPr bwMode="auto">
            <a:xfrm>
              <a:off x="10471150" y="3141663"/>
              <a:ext cx="68263" cy="84138"/>
            </a:xfrm>
            <a:custGeom>
              <a:avLst/>
              <a:gdLst>
                <a:gd name="T0" fmla="*/ 152 w 188"/>
                <a:gd name="T1" fmla="*/ 193 h 231"/>
                <a:gd name="T2" fmla="*/ 152 w 188"/>
                <a:gd name="T3" fmla="*/ 193 h 231"/>
                <a:gd name="T4" fmla="*/ 151 w 188"/>
                <a:gd name="T5" fmla="*/ 193 h 231"/>
                <a:gd name="T6" fmla="*/ 92 w 188"/>
                <a:gd name="T7" fmla="*/ 231 h 231"/>
                <a:gd name="T8" fmla="*/ 0 w 188"/>
                <a:gd name="T9" fmla="*/ 116 h 231"/>
                <a:gd name="T10" fmla="*/ 99 w 188"/>
                <a:gd name="T11" fmla="*/ 0 h 231"/>
                <a:gd name="T12" fmla="*/ 184 w 188"/>
                <a:gd name="T13" fmla="*/ 51 h 231"/>
                <a:gd name="T14" fmla="*/ 150 w 188"/>
                <a:gd name="T15" fmla="*/ 71 h 231"/>
                <a:gd name="T16" fmla="*/ 99 w 188"/>
                <a:gd name="T17" fmla="*/ 38 h 231"/>
                <a:gd name="T18" fmla="*/ 45 w 188"/>
                <a:gd name="T19" fmla="*/ 98 h 231"/>
                <a:gd name="T20" fmla="*/ 45 w 188"/>
                <a:gd name="T21" fmla="*/ 134 h 231"/>
                <a:gd name="T22" fmla="*/ 100 w 188"/>
                <a:gd name="T23" fmla="*/ 194 h 231"/>
                <a:gd name="T24" fmla="*/ 148 w 188"/>
                <a:gd name="T25" fmla="*/ 156 h 231"/>
                <a:gd name="T26" fmla="*/ 148 w 188"/>
                <a:gd name="T27" fmla="*/ 141 h 231"/>
                <a:gd name="T28" fmla="*/ 104 w 188"/>
                <a:gd name="T29" fmla="*/ 141 h 231"/>
                <a:gd name="T30" fmla="*/ 104 w 188"/>
                <a:gd name="T31" fmla="*/ 106 h 231"/>
                <a:gd name="T32" fmla="*/ 188 w 188"/>
                <a:gd name="T33" fmla="*/ 106 h 231"/>
                <a:gd name="T34" fmla="*/ 188 w 188"/>
                <a:gd name="T35" fmla="*/ 227 h 231"/>
                <a:gd name="T36" fmla="*/ 152 w 188"/>
                <a:gd name="T37" fmla="*/ 227 h 231"/>
                <a:gd name="T38" fmla="*/ 152 w 188"/>
                <a:gd name="T39" fmla="*/ 19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8" h="231">
                  <a:moveTo>
                    <a:pt x="152" y="193"/>
                  </a:moveTo>
                  <a:lnTo>
                    <a:pt x="152" y="193"/>
                  </a:lnTo>
                  <a:lnTo>
                    <a:pt x="151" y="193"/>
                  </a:lnTo>
                  <a:cubicBezTo>
                    <a:pt x="147" y="215"/>
                    <a:pt x="126" y="231"/>
                    <a:pt x="92" y="231"/>
                  </a:cubicBezTo>
                  <a:cubicBezTo>
                    <a:pt x="40" y="231"/>
                    <a:pt x="0" y="191"/>
                    <a:pt x="0" y="116"/>
                  </a:cubicBezTo>
                  <a:cubicBezTo>
                    <a:pt x="0" y="41"/>
                    <a:pt x="40" y="0"/>
                    <a:pt x="99" y="0"/>
                  </a:cubicBezTo>
                  <a:cubicBezTo>
                    <a:pt x="139" y="0"/>
                    <a:pt x="168" y="18"/>
                    <a:pt x="184" y="51"/>
                  </a:cubicBezTo>
                  <a:lnTo>
                    <a:pt x="150" y="71"/>
                  </a:lnTo>
                  <a:cubicBezTo>
                    <a:pt x="142" y="52"/>
                    <a:pt x="126" y="38"/>
                    <a:pt x="99" y="38"/>
                  </a:cubicBezTo>
                  <a:cubicBezTo>
                    <a:pt x="66" y="38"/>
                    <a:pt x="45" y="58"/>
                    <a:pt x="45" y="98"/>
                  </a:cubicBezTo>
                  <a:lnTo>
                    <a:pt x="45" y="134"/>
                  </a:lnTo>
                  <a:cubicBezTo>
                    <a:pt x="45" y="173"/>
                    <a:pt x="66" y="194"/>
                    <a:pt x="100" y="194"/>
                  </a:cubicBezTo>
                  <a:cubicBezTo>
                    <a:pt x="126" y="194"/>
                    <a:pt x="148" y="181"/>
                    <a:pt x="148" y="156"/>
                  </a:cubicBezTo>
                  <a:lnTo>
                    <a:pt x="148" y="141"/>
                  </a:lnTo>
                  <a:lnTo>
                    <a:pt x="104" y="141"/>
                  </a:lnTo>
                  <a:lnTo>
                    <a:pt x="104" y="106"/>
                  </a:lnTo>
                  <a:lnTo>
                    <a:pt x="188" y="106"/>
                  </a:lnTo>
                  <a:lnTo>
                    <a:pt x="188" y="227"/>
                  </a:lnTo>
                  <a:lnTo>
                    <a:pt x="152" y="227"/>
                  </a:lnTo>
                  <a:lnTo>
                    <a:pt x="152" y="193"/>
                  </a:lnTo>
                  <a:close/>
                </a:path>
              </a:pathLst>
            </a:custGeom>
            <a:solidFill>
              <a:srgbClr val="FFFFFF"/>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534" name="Freeform 10">
              <a:extLst>
                <a:ext uri="{FF2B5EF4-FFF2-40B4-BE49-F238E27FC236}">
                  <a16:creationId xmlns:a16="http://schemas.microsoft.com/office/drawing/2014/main" id="{C63CF507-EAC3-42C2-A70F-76706C3D106A}"/>
                </a:ext>
              </a:extLst>
            </p:cNvPr>
            <p:cNvSpPr>
              <a:spLocks noEditPoints="1"/>
            </p:cNvSpPr>
            <p:nvPr/>
          </p:nvSpPr>
          <p:spPr bwMode="auto">
            <a:xfrm>
              <a:off x="10550525" y="3143251"/>
              <a:ext cx="73025" cy="80963"/>
            </a:xfrm>
            <a:custGeom>
              <a:avLst/>
              <a:gdLst>
                <a:gd name="T0" fmla="*/ 101 w 201"/>
                <a:gd name="T1" fmla="*/ 38 h 223"/>
                <a:gd name="T2" fmla="*/ 101 w 201"/>
                <a:gd name="T3" fmla="*/ 38 h 223"/>
                <a:gd name="T4" fmla="*/ 99 w 201"/>
                <a:gd name="T5" fmla="*/ 38 h 223"/>
                <a:gd name="T6" fmla="*/ 71 w 201"/>
                <a:gd name="T7" fmla="*/ 130 h 223"/>
                <a:gd name="T8" fmla="*/ 129 w 201"/>
                <a:gd name="T9" fmla="*/ 130 h 223"/>
                <a:gd name="T10" fmla="*/ 101 w 201"/>
                <a:gd name="T11" fmla="*/ 38 h 223"/>
                <a:gd name="T12" fmla="*/ 158 w 201"/>
                <a:gd name="T13" fmla="*/ 223 h 223"/>
                <a:gd name="T14" fmla="*/ 158 w 201"/>
                <a:gd name="T15" fmla="*/ 223 h 223"/>
                <a:gd name="T16" fmla="*/ 140 w 201"/>
                <a:gd name="T17" fmla="*/ 166 h 223"/>
                <a:gd name="T18" fmla="*/ 60 w 201"/>
                <a:gd name="T19" fmla="*/ 166 h 223"/>
                <a:gd name="T20" fmla="*/ 43 w 201"/>
                <a:gd name="T21" fmla="*/ 223 h 223"/>
                <a:gd name="T22" fmla="*/ 0 w 201"/>
                <a:gd name="T23" fmla="*/ 223 h 223"/>
                <a:gd name="T24" fmla="*/ 75 w 201"/>
                <a:gd name="T25" fmla="*/ 0 h 223"/>
                <a:gd name="T26" fmla="*/ 127 w 201"/>
                <a:gd name="T27" fmla="*/ 0 h 223"/>
                <a:gd name="T28" fmla="*/ 201 w 201"/>
                <a:gd name="T29" fmla="*/ 223 h 223"/>
                <a:gd name="T30" fmla="*/ 158 w 201"/>
                <a:gd name="T31" fmla="*/ 22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1" h="223">
                  <a:moveTo>
                    <a:pt x="101" y="38"/>
                  </a:moveTo>
                  <a:lnTo>
                    <a:pt x="101" y="38"/>
                  </a:lnTo>
                  <a:lnTo>
                    <a:pt x="99" y="38"/>
                  </a:lnTo>
                  <a:lnTo>
                    <a:pt x="71" y="130"/>
                  </a:lnTo>
                  <a:lnTo>
                    <a:pt x="129" y="130"/>
                  </a:lnTo>
                  <a:lnTo>
                    <a:pt x="101" y="38"/>
                  </a:lnTo>
                  <a:close/>
                  <a:moveTo>
                    <a:pt x="158" y="223"/>
                  </a:moveTo>
                  <a:lnTo>
                    <a:pt x="158" y="223"/>
                  </a:lnTo>
                  <a:lnTo>
                    <a:pt x="140" y="166"/>
                  </a:lnTo>
                  <a:lnTo>
                    <a:pt x="60" y="166"/>
                  </a:lnTo>
                  <a:lnTo>
                    <a:pt x="43" y="223"/>
                  </a:lnTo>
                  <a:lnTo>
                    <a:pt x="0" y="223"/>
                  </a:lnTo>
                  <a:lnTo>
                    <a:pt x="75" y="0"/>
                  </a:lnTo>
                  <a:lnTo>
                    <a:pt x="127" y="0"/>
                  </a:lnTo>
                  <a:lnTo>
                    <a:pt x="201" y="223"/>
                  </a:lnTo>
                  <a:lnTo>
                    <a:pt x="158" y="223"/>
                  </a:lnTo>
                  <a:close/>
                </a:path>
              </a:pathLst>
            </a:custGeom>
            <a:solidFill>
              <a:srgbClr val="FFFFFF"/>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535" name="Freeform 11">
              <a:extLst>
                <a:ext uri="{FF2B5EF4-FFF2-40B4-BE49-F238E27FC236}">
                  <a16:creationId xmlns:a16="http://schemas.microsoft.com/office/drawing/2014/main" id="{6DEFE80B-C60B-451D-93CE-39D1A57820A6}"/>
                </a:ext>
              </a:extLst>
            </p:cNvPr>
            <p:cNvSpPr>
              <a:spLocks/>
            </p:cNvSpPr>
            <p:nvPr/>
          </p:nvSpPr>
          <p:spPr bwMode="auto">
            <a:xfrm>
              <a:off x="10621963" y="3143251"/>
              <a:ext cx="61913" cy="80963"/>
            </a:xfrm>
            <a:custGeom>
              <a:avLst/>
              <a:gdLst>
                <a:gd name="T0" fmla="*/ 105 w 169"/>
                <a:gd name="T1" fmla="*/ 37 h 223"/>
                <a:gd name="T2" fmla="*/ 105 w 169"/>
                <a:gd name="T3" fmla="*/ 37 h 223"/>
                <a:gd name="T4" fmla="*/ 105 w 169"/>
                <a:gd name="T5" fmla="*/ 223 h 223"/>
                <a:gd name="T6" fmla="*/ 63 w 169"/>
                <a:gd name="T7" fmla="*/ 223 h 223"/>
                <a:gd name="T8" fmla="*/ 63 w 169"/>
                <a:gd name="T9" fmla="*/ 37 h 223"/>
                <a:gd name="T10" fmla="*/ 0 w 169"/>
                <a:gd name="T11" fmla="*/ 37 h 223"/>
                <a:gd name="T12" fmla="*/ 0 w 169"/>
                <a:gd name="T13" fmla="*/ 0 h 223"/>
                <a:gd name="T14" fmla="*/ 169 w 169"/>
                <a:gd name="T15" fmla="*/ 0 h 223"/>
                <a:gd name="T16" fmla="*/ 169 w 169"/>
                <a:gd name="T17" fmla="*/ 37 h 223"/>
                <a:gd name="T18" fmla="*/ 105 w 169"/>
                <a:gd name="T19" fmla="*/ 37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9" h="223">
                  <a:moveTo>
                    <a:pt x="105" y="37"/>
                  </a:moveTo>
                  <a:lnTo>
                    <a:pt x="105" y="37"/>
                  </a:lnTo>
                  <a:lnTo>
                    <a:pt x="105" y="223"/>
                  </a:lnTo>
                  <a:lnTo>
                    <a:pt x="63" y="223"/>
                  </a:lnTo>
                  <a:lnTo>
                    <a:pt x="63" y="37"/>
                  </a:lnTo>
                  <a:lnTo>
                    <a:pt x="0" y="37"/>
                  </a:lnTo>
                  <a:lnTo>
                    <a:pt x="0" y="0"/>
                  </a:lnTo>
                  <a:lnTo>
                    <a:pt x="169" y="0"/>
                  </a:lnTo>
                  <a:lnTo>
                    <a:pt x="169" y="37"/>
                  </a:lnTo>
                  <a:lnTo>
                    <a:pt x="105" y="37"/>
                  </a:lnTo>
                  <a:close/>
                </a:path>
              </a:pathLst>
            </a:custGeom>
            <a:solidFill>
              <a:srgbClr val="FFFFFF"/>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536" name="Freeform 12">
              <a:extLst>
                <a:ext uri="{FF2B5EF4-FFF2-40B4-BE49-F238E27FC236}">
                  <a16:creationId xmlns:a16="http://schemas.microsoft.com/office/drawing/2014/main" id="{9E0B1193-8851-4925-861E-0FDDF26DE334}"/>
                </a:ext>
              </a:extLst>
            </p:cNvPr>
            <p:cNvSpPr>
              <a:spLocks/>
            </p:cNvSpPr>
            <p:nvPr/>
          </p:nvSpPr>
          <p:spPr bwMode="auto">
            <a:xfrm>
              <a:off x="10696575" y="3143251"/>
              <a:ext cx="53975" cy="80963"/>
            </a:xfrm>
            <a:custGeom>
              <a:avLst/>
              <a:gdLst>
                <a:gd name="T0" fmla="*/ 0 w 147"/>
                <a:gd name="T1" fmla="*/ 223 h 223"/>
                <a:gd name="T2" fmla="*/ 0 w 147"/>
                <a:gd name="T3" fmla="*/ 223 h 223"/>
                <a:gd name="T4" fmla="*/ 0 w 147"/>
                <a:gd name="T5" fmla="*/ 0 h 223"/>
                <a:gd name="T6" fmla="*/ 147 w 147"/>
                <a:gd name="T7" fmla="*/ 0 h 223"/>
                <a:gd name="T8" fmla="*/ 147 w 147"/>
                <a:gd name="T9" fmla="*/ 37 h 223"/>
                <a:gd name="T10" fmla="*/ 42 w 147"/>
                <a:gd name="T11" fmla="*/ 37 h 223"/>
                <a:gd name="T12" fmla="*/ 42 w 147"/>
                <a:gd name="T13" fmla="*/ 90 h 223"/>
                <a:gd name="T14" fmla="*/ 135 w 147"/>
                <a:gd name="T15" fmla="*/ 90 h 223"/>
                <a:gd name="T16" fmla="*/ 135 w 147"/>
                <a:gd name="T17" fmla="*/ 127 h 223"/>
                <a:gd name="T18" fmla="*/ 42 w 147"/>
                <a:gd name="T19" fmla="*/ 127 h 223"/>
                <a:gd name="T20" fmla="*/ 42 w 147"/>
                <a:gd name="T21" fmla="*/ 186 h 223"/>
                <a:gd name="T22" fmla="*/ 147 w 147"/>
                <a:gd name="T23" fmla="*/ 186 h 223"/>
                <a:gd name="T24" fmla="*/ 147 w 147"/>
                <a:gd name="T25" fmla="*/ 223 h 223"/>
                <a:gd name="T26" fmla="*/ 0 w 147"/>
                <a:gd name="T27" fmla="*/ 22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7" h="223">
                  <a:moveTo>
                    <a:pt x="0" y="223"/>
                  </a:moveTo>
                  <a:lnTo>
                    <a:pt x="0" y="223"/>
                  </a:lnTo>
                  <a:lnTo>
                    <a:pt x="0" y="0"/>
                  </a:lnTo>
                  <a:lnTo>
                    <a:pt x="147" y="0"/>
                  </a:lnTo>
                  <a:lnTo>
                    <a:pt x="147" y="37"/>
                  </a:lnTo>
                  <a:lnTo>
                    <a:pt x="42" y="37"/>
                  </a:lnTo>
                  <a:lnTo>
                    <a:pt x="42" y="90"/>
                  </a:lnTo>
                  <a:lnTo>
                    <a:pt x="135" y="90"/>
                  </a:lnTo>
                  <a:lnTo>
                    <a:pt x="135" y="127"/>
                  </a:lnTo>
                  <a:lnTo>
                    <a:pt x="42" y="127"/>
                  </a:lnTo>
                  <a:lnTo>
                    <a:pt x="42" y="186"/>
                  </a:lnTo>
                  <a:lnTo>
                    <a:pt x="147" y="186"/>
                  </a:lnTo>
                  <a:lnTo>
                    <a:pt x="147" y="223"/>
                  </a:lnTo>
                  <a:lnTo>
                    <a:pt x="0" y="223"/>
                  </a:lnTo>
                  <a:close/>
                </a:path>
              </a:pathLst>
            </a:custGeom>
            <a:solidFill>
              <a:srgbClr val="FFFFFF"/>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537" name="Freeform 13">
              <a:extLst>
                <a:ext uri="{FF2B5EF4-FFF2-40B4-BE49-F238E27FC236}">
                  <a16:creationId xmlns:a16="http://schemas.microsoft.com/office/drawing/2014/main" id="{4E0FC671-04AE-4BEC-899E-489AA2748019}"/>
                </a:ext>
              </a:extLst>
            </p:cNvPr>
            <p:cNvSpPr>
              <a:spLocks/>
            </p:cNvSpPr>
            <p:nvPr/>
          </p:nvSpPr>
          <p:spPr bwMode="auto">
            <a:xfrm>
              <a:off x="10760075" y="3143251"/>
              <a:ext cx="104775" cy="80963"/>
            </a:xfrm>
            <a:custGeom>
              <a:avLst/>
              <a:gdLst>
                <a:gd name="T0" fmla="*/ 52 w 287"/>
                <a:gd name="T1" fmla="*/ 223 h 223"/>
                <a:gd name="T2" fmla="*/ 52 w 287"/>
                <a:gd name="T3" fmla="*/ 223 h 223"/>
                <a:gd name="T4" fmla="*/ 0 w 287"/>
                <a:gd name="T5" fmla="*/ 0 h 223"/>
                <a:gd name="T6" fmla="*/ 42 w 287"/>
                <a:gd name="T7" fmla="*/ 0 h 223"/>
                <a:gd name="T8" fmla="*/ 65 w 287"/>
                <a:gd name="T9" fmla="*/ 107 h 223"/>
                <a:gd name="T10" fmla="*/ 78 w 287"/>
                <a:gd name="T11" fmla="*/ 176 h 223"/>
                <a:gd name="T12" fmla="*/ 79 w 287"/>
                <a:gd name="T13" fmla="*/ 176 h 223"/>
                <a:gd name="T14" fmla="*/ 95 w 287"/>
                <a:gd name="T15" fmla="*/ 107 h 223"/>
                <a:gd name="T16" fmla="*/ 121 w 287"/>
                <a:gd name="T17" fmla="*/ 0 h 223"/>
                <a:gd name="T18" fmla="*/ 168 w 287"/>
                <a:gd name="T19" fmla="*/ 0 h 223"/>
                <a:gd name="T20" fmla="*/ 193 w 287"/>
                <a:gd name="T21" fmla="*/ 107 h 223"/>
                <a:gd name="T22" fmla="*/ 209 w 287"/>
                <a:gd name="T23" fmla="*/ 176 h 223"/>
                <a:gd name="T24" fmla="*/ 210 w 287"/>
                <a:gd name="T25" fmla="*/ 176 h 223"/>
                <a:gd name="T26" fmla="*/ 224 w 287"/>
                <a:gd name="T27" fmla="*/ 107 h 223"/>
                <a:gd name="T28" fmla="*/ 247 w 287"/>
                <a:gd name="T29" fmla="*/ 0 h 223"/>
                <a:gd name="T30" fmla="*/ 287 w 287"/>
                <a:gd name="T31" fmla="*/ 0 h 223"/>
                <a:gd name="T32" fmla="*/ 234 w 287"/>
                <a:gd name="T33" fmla="*/ 223 h 223"/>
                <a:gd name="T34" fmla="*/ 186 w 287"/>
                <a:gd name="T35" fmla="*/ 223 h 223"/>
                <a:gd name="T36" fmla="*/ 157 w 287"/>
                <a:gd name="T37" fmla="*/ 105 h 223"/>
                <a:gd name="T38" fmla="*/ 144 w 287"/>
                <a:gd name="T39" fmla="*/ 46 h 223"/>
                <a:gd name="T40" fmla="*/ 143 w 287"/>
                <a:gd name="T41" fmla="*/ 46 h 223"/>
                <a:gd name="T42" fmla="*/ 129 w 287"/>
                <a:gd name="T43" fmla="*/ 105 h 223"/>
                <a:gd name="T44" fmla="*/ 100 w 287"/>
                <a:gd name="T45" fmla="*/ 223 h 223"/>
                <a:gd name="T46" fmla="*/ 52 w 287"/>
                <a:gd name="T47" fmla="*/ 22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7" h="223">
                  <a:moveTo>
                    <a:pt x="52" y="223"/>
                  </a:moveTo>
                  <a:lnTo>
                    <a:pt x="52" y="223"/>
                  </a:lnTo>
                  <a:lnTo>
                    <a:pt x="0" y="0"/>
                  </a:lnTo>
                  <a:lnTo>
                    <a:pt x="42" y="0"/>
                  </a:lnTo>
                  <a:lnTo>
                    <a:pt x="65" y="107"/>
                  </a:lnTo>
                  <a:lnTo>
                    <a:pt x="78" y="176"/>
                  </a:lnTo>
                  <a:lnTo>
                    <a:pt x="79" y="176"/>
                  </a:lnTo>
                  <a:lnTo>
                    <a:pt x="95" y="107"/>
                  </a:lnTo>
                  <a:lnTo>
                    <a:pt x="121" y="0"/>
                  </a:lnTo>
                  <a:lnTo>
                    <a:pt x="168" y="0"/>
                  </a:lnTo>
                  <a:lnTo>
                    <a:pt x="193" y="107"/>
                  </a:lnTo>
                  <a:lnTo>
                    <a:pt x="209" y="176"/>
                  </a:lnTo>
                  <a:lnTo>
                    <a:pt x="210" y="176"/>
                  </a:lnTo>
                  <a:lnTo>
                    <a:pt x="224" y="107"/>
                  </a:lnTo>
                  <a:lnTo>
                    <a:pt x="247" y="0"/>
                  </a:lnTo>
                  <a:lnTo>
                    <a:pt x="287" y="0"/>
                  </a:lnTo>
                  <a:lnTo>
                    <a:pt x="234" y="223"/>
                  </a:lnTo>
                  <a:lnTo>
                    <a:pt x="186" y="223"/>
                  </a:lnTo>
                  <a:lnTo>
                    <a:pt x="157" y="105"/>
                  </a:lnTo>
                  <a:lnTo>
                    <a:pt x="144" y="46"/>
                  </a:lnTo>
                  <a:lnTo>
                    <a:pt x="143" y="46"/>
                  </a:lnTo>
                  <a:lnTo>
                    <a:pt x="129" y="105"/>
                  </a:lnTo>
                  <a:lnTo>
                    <a:pt x="100" y="223"/>
                  </a:lnTo>
                  <a:lnTo>
                    <a:pt x="52" y="223"/>
                  </a:lnTo>
                  <a:close/>
                </a:path>
              </a:pathLst>
            </a:custGeom>
            <a:solidFill>
              <a:srgbClr val="FFFFFF"/>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538" name="Freeform 14">
              <a:extLst>
                <a:ext uri="{FF2B5EF4-FFF2-40B4-BE49-F238E27FC236}">
                  <a16:creationId xmlns:a16="http://schemas.microsoft.com/office/drawing/2014/main" id="{A152139D-17B0-44BA-9BD5-5FE64201EE92}"/>
                </a:ext>
              </a:extLst>
            </p:cNvPr>
            <p:cNvSpPr>
              <a:spLocks noEditPoints="1"/>
            </p:cNvSpPr>
            <p:nvPr/>
          </p:nvSpPr>
          <p:spPr bwMode="auto">
            <a:xfrm>
              <a:off x="10869613" y="3143251"/>
              <a:ext cx="73025" cy="80963"/>
            </a:xfrm>
            <a:custGeom>
              <a:avLst/>
              <a:gdLst>
                <a:gd name="T0" fmla="*/ 100 w 201"/>
                <a:gd name="T1" fmla="*/ 38 h 223"/>
                <a:gd name="T2" fmla="*/ 100 w 201"/>
                <a:gd name="T3" fmla="*/ 38 h 223"/>
                <a:gd name="T4" fmla="*/ 99 w 201"/>
                <a:gd name="T5" fmla="*/ 38 h 223"/>
                <a:gd name="T6" fmla="*/ 70 w 201"/>
                <a:gd name="T7" fmla="*/ 130 h 223"/>
                <a:gd name="T8" fmla="*/ 129 w 201"/>
                <a:gd name="T9" fmla="*/ 130 h 223"/>
                <a:gd name="T10" fmla="*/ 100 w 201"/>
                <a:gd name="T11" fmla="*/ 38 h 223"/>
                <a:gd name="T12" fmla="*/ 157 w 201"/>
                <a:gd name="T13" fmla="*/ 223 h 223"/>
                <a:gd name="T14" fmla="*/ 157 w 201"/>
                <a:gd name="T15" fmla="*/ 223 h 223"/>
                <a:gd name="T16" fmla="*/ 139 w 201"/>
                <a:gd name="T17" fmla="*/ 166 h 223"/>
                <a:gd name="T18" fmla="*/ 60 w 201"/>
                <a:gd name="T19" fmla="*/ 166 h 223"/>
                <a:gd name="T20" fmla="*/ 42 w 201"/>
                <a:gd name="T21" fmla="*/ 223 h 223"/>
                <a:gd name="T22" fmla="*/ 0 w 201"/>
                <a:gd name="T23" fmla="*/ 223 h 223"/>
                <a:gd name="T24" fmla="*/ 74 w 201"/>
                <a:gd name="T25" fmla="*/ 0 h 223"/>
                <a:gd name="T26" fmla="*/ 127 w 201"/>
                <a:gd name="T27" fmla="*/ 0 h 223"/>
                <a:gd name="T28" fmla="*/ 201 w 201"/>
                <a:gd name="T29" fmla="*/ 223 h 223"/>
                <a:gd name="T30" fmla="*/ 157 w 201"/>
                <a:gd name="T31" fmla="*/ 22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1" h="223">
                  <a:moveTo>
                    <a:pt x="100" y="38"/>
                  </a:moveTo>
                  <a:lnTo>
                    <a:pt x="100" y="38"/>
                  </a:lnTo>
                  <a:lnTo>
                    <a:pt x="99" y="38"/>
                  </a:lnTo>
                  <a:lnTo>
                    <a:pt x="70" y="130"/>
                  </a:lnTo>
                  <a:lnTo>
                    <a:pt x="129" y="130"/>
                  </a:lnTo>
                  <a:lnTo>
                    <a:pt x="100" y="38"/>
                  </a:lnTo>
                  <a:close/>
                  <a:moveTo>
                    <a:pt x="157" y="223"/>
                  </a:moveTo>
                  <a:lnTo>
                    <a:pt x="157" y="223"/>
                  </a:lnTo>
                  <a:lnTo>
                    <a:pt x="139" y="166"/>
                  </a:lnTo>
                  <a:lnTo>
                    <a:pt x="60" y="166"/>
                  </a:lnTo>
                  <a:lnTo>
                    <a:pt x="42" y="223"/>
                  </a:lnTo>
                  <a:lnTo>
                    <a:pt x="0" y="223"/>
                  </a:lnTo>
                  <a:lnTo>
                    <a:pt x="74" y="0"/>
                  </a:lnTo>
                  <a:lnTo>
                    <a:pt x="127" y="0"/>
                  </a:lnTo>
                  <a:lnTo>
                    <a:pt x="201" y="223"/>
                  </a:lnTo>
                  <a:lnTo>
                    <a:pt x="157" y="223"/>
                  </a:lnTo>
                  <a:close/>
                </a:path>
              </a:pathLst>
            </a:custGeom>
            <a:solidFill>
              <a:srgbClr val="FFFFFF"/>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539" name="Freeform 15">
              <a:extLst>
                <a:ext uri="{FF2B5EF4-FFF2-40B4-BE49-F238E27FC236}">
                  <a16:creationId xmlns:a16="http://schemas.microsoft.com/office/drawing/2014/main" id="{0A21C09C-C40B-4595-A03B-F2781A444238}"/>
                </a:ext>
              </a:extLst>
            </p:cNvPr>
            <p:cNvSpPr>
              <a:spLocks/>
            </p:cNvSpPr>
            <p:nvPr/>
          </p:nvSpPr>
          <p:spPr bwMode="auto">
            <a:xfrm>
              <a:off x="10937875" y="3143251"/>
              <a:ext cx="73025" cy="80963"/>
            </a:xfrm>
            <a:custGeom>
              <a:avLst/>
              <a:gdLst>
                <a:gd name="T0" fmla="*/ 76 w 196"/>
                <a:gd name="T1" fmla="*/ 223 h 223"/>
                <a:gd name="T2" fmla="*/ 76 w 196"/>
                <a:gd name="T3" fmla="*/ 223 h 223"/>
                <a:gd name="T4" fmla="*/ 76 w 196"/>
                <a:gd name="T5" fmla="*/ 136 h 223"/>
                <a:gd name="T6" fmla="*/ 0 w 196"/>
                <a:gd name="T7" fmla="*/ 0 h 223"/>
                <a:gd name="T8" fmla="*/ 47 w 196"/>
                <a:gd name="T9" fmla="*/ 0 h 223"/>
                <a:gd name="T10" fmla="*/ 99 w 196"/>
                <a:gd name="T11" fmla="*/ 94 h 223"/>
                <a:gd name="T12" fmla="*/ 100 w 196"/>
                <a:gd name="T13" fmla="*/ 94 h 223"/>
                <a:gd name="T14" fmla="*/ 150 w 196"/>
                <a:gd name="T15" fmla="*/ 0 h 223"/>
                <a:gd name="T16" fmla="*/ 196 w 196"/>
                <a:gd name="T17" fmla="*/ 0 h 223"/>
                <a:gd name="T18" fmla="*/ 119 w 196"/>
                <a:gd name="T19" fmla="*/ 135 h 223"/>
                <a:gd name="T20" fmla="*/ 119 w 196"/>
                <a:gd name="T21" fmla="*/ 223 h 223"/>
                <a:gd name="T22" fmla="*/ 76 w 196"/>
                <a:gd name="T23" fmla="*/ 22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6" h="223">
                  <a:moveTo>
                    <a:pt x="76" y="223"/>
                  </a:moveTo>
                  <a:lnTo>
                    <a:pt x="76" y="223"/>
                  </a:lnTo>
                  <a:lnTo>
                    <a:pt x="76" y="136"/>
                  </a:lnTo>
                  <a:lnTo>
                    <a:pt x="0" y="0"/>
                  </a:lnTo>
                  <a:lnTo>
                    <a:pt x="47" y="0"/>
                  </a:lnTo>
                  <a:lnTo>
                    <a:pt x="99" y="94"/>
                  </a:lnTo>
                  <a:lnTo>
                    <a:pt x="100" y="94"/>
                  </a:lnTo>
                  <a:lnTo>
                    <a:pt x="150" y="0"/>
                  </a:lnTo>
                  <a:lnTo>
                    <a:pt x="196" y="0"/>
                  </a:lnTo>
                  <a:lnTo>
                    <a:pt x="119" y="135"/>
                  </a:lnTo>
                  <a:lnTo>
                    <a:pt x="119" y="223"/>
                  </a:lnTo>
                  <a:lnTo>
                    <a:pt x="76" y="223"/>
                  </a:lnTo>
                  <a:close/>
                </a:path>
              </a:pathLst>
            </a:custGeom>
            <a:solidFill>
              <a:srgbClr val="FFFFFF"/>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540" name="Freeform 16">
              <a:extLst>
                <a:ext uri="{FF2B5EF4-FFF2-40B4-BE49-F238E27FC236}">
                  <a16:creationId xmlns:a16="http://schemas.microsoft.com/office/drawing/2014/main" id="{714FBDB3-DE28-477D-BFF1-80F7CCB04FA9}"/>
                </a:ext>
              </a:extLst>
            </p:cNvPr>
            <p:cNvSpPr>
              <a:spLocks/>
            </p:cNvSpPr>
            <p:nvPr/>
          </p:nvSpPr>
          <p:spPr bwMode="auto">
            <a:xfrm>
              <a:off x="10337800" y="3478213"/>
              <a:ext cx="58738" cy="85725"/>
            </a:xfrm>
            <a:custGeom>
              <a:avLst/>
              <a:gdLst>
                <a:gd name="T0" fmla="*/ 0 w 159"/>
                <a:gd name="T1" fmla="*/ 193 h 231"/>
                <a:gd name="T2" fmla="*/ 0 w 159"/>
                <a:gd name="T3" fmla="*/ 193 h 231"/>
                <a:gd name="T4" fmla="*/ 23 w 159"/>
                <a:gd name="T5" fmla="*/ 173 h 231"/>
                <a:gd name="T6" fmla="*/ 82 w 159"/>
                <a:gd name="T7" fmla="*/ 204 h 231"/>
                <a:gd name="T8" fmla="*/ 128 w 159"/>
                <a:gd name="T9" fmla="*/ 165 h 231"/>
                <a:gd name="T10" fmla="*/ 90 w 159"/>
                <a:gd name="T11" fmla="*/ 129 h 231"/>
                <a:gd name="T12" fmla="*/ 71 w 159"/>
                <a:gd name="T13" fmla="*/ 125 h 231"/>
                <a:gd name="T14" fmla="*/ 7 w 159"/>
                <a:gd name="T15" fmla="*/ 63 h 231"/>
                <a:gd name="T16" fmla="*/ 83 w 159"/>
                <a:gd name="T17" fmla="*/ 0 h 231"/>
                <a:gd name="T18" fmla="*/ 158 w 159"/>
                <a:gd name="T19" fmla="*/ 36 h 231"/>
                <a:gd name="T20" fmla="*/ 135 w 159"/>
                <a:gd name="T21" fmla="*/ 54 h 231"/>
                <a:gd name="T22" fmla="*/ 81 w 159"/>
                <a:gd name="T23" fmla="*/ 28 h 231"/>
                <a:gd name="T24" fmla="*/ 38 w 159"/>
                <a:gd name="T25" fmla="*/ 61 h 231"/>
                <a:gd name="T26" fmla="*/ 77 w 159"/>
                <a:gd name="T27" fmla="*/ 96 h 231"/>
                <a:gd name="T28" fmla="*/ 96 w 159"/>
                <a:gd name="T29" fmla="*/ 100 h 231"/>
                <a:gd name="T30" fmla="*/ 159 w 159"/>
                <a:gd name="T31" fmla="*/ 163 h 231"/>
                <a:gd name="T32" fmla="*/ 80 w 159"/>
                <a:gd name="T33" fmla="*/ 231 h 231"/>
                <a:gd name="T34" fmla="*/ 0 w 159"/>
                <a:gd name="T35" fmla="*/ 19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9" h="231">
                  <a:moveTo>
                    <a:pt x="0" y="193"/>
                  </a:moveTo>
                  <a:lnTo>
                    <a:pt x="0" y="193"/>
                  </a:lnTo>
                  <a:lnTo>
                    <a:pt x="23" y="173"/>
                  </a:lnTo>
                  <a:cubicBezTo>
                    <a:pt x="38" y="193"/>
                    <a:pt x="57" y="204"/>
                    <a:pt x="82" y="204"/>
                  </a:cubicBezTo>
                  <a:cubicBezTo>
                    <a:pt x="112" y="204"/>
                    <a:pt x="128" y="189"/>
                    <a:pt x="128" y="165"/>
                  </a:cubicBezTo>
                  <a:cubicBezTo>
                    <a:pt x="128" y="145"/>
                    <a:pt x="118" y="135"/>
                    <a:pt x="90" y="129"/>
                  </a:cubicBezTo>
                  <a:lnTo>
                    <a:pt x="71" y="125"/>
                  </a:lnTo>
                  <a:cubicBezTo>
                    <a:pt x="29" y="117"/>
                    <a:pt x="7" y="98"/>
                    <a:pt x="7" y="63"/>
                  </a:cubicBezTo>
                  <a:cubicBezTo>
                    <a:pt x="7" y="23"/>
                    <a:pt x="37" y="0"/>
                    <a:pt x="83" y="0"/>
                  </a:cubicBezTo>
                  <a:cubicBezTo>
                    <a:pt x="117" y="0"/>
                    <a:pt x="141" y="13"/>
                    <a:pt x="158" y="36"/>
                  </a:cubicBezTo>
                  <a:lnTo>
                    <a:pt x="135" y="54"/>
                  </a:lnTo>
                  <a:cubicBezTo>
                    <a:pt x="123" y="38"/>
                    <a:pt x="107" y="28"/>
                    <a:pt x="81" y="28"/>
                  </a:cubicBezTo>
                  <a:cubicBezTo>
                    <a:pt x="54" y="28"/>
                    <a:pt x="38" y="39"/>
                    <a:pt x="38" y="61"/>
                  </a:cubicBezTo>
                  <a:cubicBezTo>
                    <a:pt x="38" y="81"/>
                    <a:pt x="50" y="90"/>
                    <a:pt x="77" y="96"/>
                  </a:cubicBezTo>
                  <a:lnTo>
                    <a:pt x="96" y="100"/>
                  </a:lnTo>
                  <a:cubicBezTo>
                    <a:pt x="140" y="109"/>
                    <a:pt x="159" y="129"/>
                    <a:pt x="159" y="163"/>
                  </a:cubicBezTo>
                  <a:cubicBezTo>
                    <a:pt x="159" y="205"/>
                    <a:pt x="130" y="231"/>
                    <a:pt x="80" y="231"/>
                  </a:cubicBezTo>
                  <a:cubicBezTo>
                    <a:pt x="44" y="231"/>
                    <a:pt x="18" y="217"/>
                    <a:pt x="0" y="193"/>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541" name="Freeform 17">
              <a:extLst>
                <a:ext uri="{FF2B5EF4-FFF2-40B4-BE49-F238E27FC236}">
                  <a16:creationId xmlns:a16="http://schemas.microsoft.com/office/drawing/2014/main" id="{F8E5C028-8CC1-4522-91CB-42CD007ED679}"/>
                </a:ext>
              </a:extLst>
            </p:cNvPr>
            <p:cNvSpPr>
              <a:spLocks noEditPoints="1"/>
            </p:cNvSpPr>
            <p:nvPr/>
          </p:nvSpPr>
          <p:spPr bwMode="auto">
            <a:xfrm>
              <a:off x="10410825" y="3475038"/>
              <a:ext cx="12700" cy="87313"/>
            </a:xfrm>
            <a:custGeom>
              <a:avLst/>
              <a:gdLst>
                <a:gd name="T0" fmla="*/ 3 w 36"/>
                <a:gd name="T1" fmla="*/ 72 h 238"/>
                <a:gd name="T2" fmla="*/ 3 w 36"/>
                <a:gd name="T3" fmla="*/ 72 h 238"/>
                <a:gd name="T4" fmla="*/ 33 w 36"/>
                <a:gd name="T5" fmla="*/ 72 h 238"/>
                <a:gd name="T6" fmla="*/ 33 w 36"/>
                <a:gd name="T7" fmla="*/ 238 h 238"/>
                <a:gd name="T8" fmla="*/ 3 w 36"/>
                <a:gd name="T9" fmla="*/ 238 h 238"/>
                <a:gd name="T10" fmla="*/ 3 w 36"/>
                <a:gd name="T11" fmla="*/ 72 h 238"/>
                <a:gd name="T12" fmla="*/ 0 w 36"/>
                <a:gd name="T13" fmla="*/ 21 h 238"/>
                <a:gd name="T14" fmla="*/ 0 w 36"/>
                <a:gd name="T15" fmla="*/ 21 h 238"/>
                <a:gd name="T16" fmla="*/ 0 w 36"/>
                <a:gd name="T17" fmla="*/ 16 h 238"/>
                <a:gd name="T18" fmla="*/ 18 w 36"/>
                <a:gd name="T19" fmla="*/ 0 h 238"/>
                <a:gd name="T20" fmla="*/ 36 w 36"/>
                <a:gd name="T21" fmla="*/ 16 h 238"/>
                <a:gd name="T22" fmla="*/ 36 w 36"/>
                <a:gd name="T23" fmla="*/ 21 h 238"/>
                <a:gd name="T24" fmla="*/ 18 w 36"/>
                <a:gd name="T25" fmla="*/ 37 h 238"/>
                <a:gd name="T26" fmla="*/ 0 w 36"/>
                <a:gd name="T27" fmla="*/ 21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238">
                  <a:moveTo>
                    <a:pt x="3" y="72"/>
                  </a:moveTo>
                  <a:lnTo>
                    <a:pt x="3" y="72"/>
                  </a:lnTo>
                  <a:lnTo>
                    <a:pt x="33" y="72"/>
                  </a:lnTo>
                  <a:lnTo>
                    <a:pt x="33" y="238"/>
                  </a:lnTo>
                  <a:lnTo>
                    <a:pt x="3" y="238"/>
                  </a:lnTo>
                  <a:lnTo>
                    <a:pt x="3" y="72"/>
                  </a:lnTo>
                  <a:close/>
                  <a:moveTo>
                    <a:pt x="0" y="21"/>
                  </a:moveTo>
                  <a:lnTo>
                    <a:pt x="0" y="21"/>
                  </a:lnTo>
                  <a:lnTo>
                    <a:pt x="0" y="16"/>
                  </a:lnTo>
                  <a:cubicBezTo>
                    <a:pt x="0" y="7"/>
                    <a:pt x="5" y="0"/>
                    <a:pt x="18" y="0"/>
                  </a:cubicBezTo>
                  <a:cubicBezTo>
                    <a:pt x="30" y="0"/>
                    <a:pt x="36" y="7"/>
                    <a:pt x="36" y="16"/>
                  </a:cubicBezTo>
                  <a:lnTo>
                    <a:pt x="36" y="21"/>
                  </a:lnTo>
                  <a:cubicBezTo>
                    <a:pt x="36" y="31"/>
                    <a:pt x="30" y="37"/>
                    <a:pt x="18" y="37"/>
                  </a:cubicBezTo>
                  <a:cubicBezTo>
                    <a:pt x="5" y="37"/>
                    <a:pt x="0" y="31"/>
                    <a:pt x="0" y="21"/>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542" name="Freeform 18">
              <a:extLst>
                <a:ext uri="{FF2B5EF4-FFF2-40B4-BE49-F238E27FC236}">
                  <a16:creationId xmlns:a16="http://schemas.microsoft.com/office/drawing/2014/main" id="{A86A8913-406C-4C4D-BDF0-BC6A97814082}"/>
                </a:ext>
              </a:extLst>
            </p:cNvPr>
            <p:cNvSpPr>
              <a:spLocks noEditPoints="1"/>
            </p:cNvSpPr>
            <p:nvPr/>
          </p:nvSpPr>
          <p:spPr bwMode="auto">
            <a:xfrm>
              <a:off x="10436225" y="3492501"/>
              <a:ext cx="57150" cy="95250"/>
            </a:xfrm>
            <a:custGeom>
              <a:avLst/>
              <a:gdLst>
                <a:gd name="T0" fmla="*/ 108 w 156"/>
                <a:gd name="T1" fmla="*/ 82 h 258"/>
                <a:gd name="T2" fmla="*/ 108 w 156"/>
                <a:gd name="T3" fmla="*/ 82 h 258"/>
                <a:gd name="T4" fmla="*/ 108 w 156"/>
                <a:gd name="T5" fmla="*/ 74 h 258"/>
                <a:gd name="T6" fmla="*/ 74 w 156"/>
                <a:gd name="T7" fmla="*/ 44 h 258"/>
                <a:gd name="T8" fmla="*/ 39 w 156"/>
                <a:gd name="T9" fmla="*/ 74 h 258"/>
                <a:gd name="T10" fmla="*/ 39 w 156"/>
                <a:gd name="T11" fmla="*/ 82 h 258"/>
                <a:gd name="T12" fmla="*/ 74 w 156"/>
                <a:gd name="T13" fmla="*/ 112 h 258"/>
                <a:gd name="T14" fmla="*/ 108 w 156"/>
                <a:gd name="T15" fmla="*/ 82 h 258"/>
                <a:gd name="T16" fmla="*/ 96 w 156"/>
                <a:gd name="T17" fmla="*/ 190 h 258"/>
                <a:gd name="T18" fmla="*/ 96 w 156"/>
                <a:gd name="T19" fmla="*/ 190 h 258"/>
                <a:gd name="T20" fmla="*/ 40 w 156"/>
                <a:gd name="T21" fmla="*/ 190 h 258"/>
                <a:gd name="T22" fmla="*/ 27 w 156"/>
                <a:gd name="T23" fmla="*/ 211 h 258"/>
                <a:gd name="T24" fmla="*/ 63 w 156"/>
                <a:gd name="T25" fmla="*/ 236 h 258"/>
                <a:gd name="T26" fmla="*/ 85 w 156"/>
                <a:gd name="T27" fmla="*/ 236 h 258"/>
                <a:gd name="T28" fmla="*/ 129 w 156"/>
                <a:gd name="T29" fmla="*/ 210 h 258"/>
                <a:gd name="T30" fmla="*/ 96 w 156"/>
                <a:gd name="T31" fmla="*/ 190 h 258"/>
                <a:gd name="T32" fmla="*/ 74 w 156"/>
                <a:gd name="T33" fmla="*/ 258 h 258"/>
                <a:gd name="T34" fmla="*/ 74 w 156"/>
                <a:gd name="T35" fmla="*/ 258 h 258"/>
                <a:gd name="T36" fmla="*/ 0 w 156"/>
                <a:gd name="T37" fmla="*/ 218 h 258"/>
                <a:gd name="T38" fmla="*/ 27 w 156"/>
                <a:gd name="T39" fmla="*/ 186 h 258"/>
                <a:gd name="T40" fmla="*/ 27 w 156"/>
                <a:gd name="T41" fmla="*/ 183 h 258"/>
                <a:gd name="T42" fmla="*/ 11 w 156"/>
                <a:gd name="T43" fmla="*/ 158 h 258"/>
                <a:gd name="T44" fmla="*/ 40 w 156"/>
                <a:gd name="T45" fmla="*/ 129 h 258"/>
                <a:gd name="T46" fmla="*/ 40 w 156"/>
                <a:gd name="T47" fmla="*/ 128 h 258"/>
                <a:gd name="T48" fmla="*/ 9 w 156"/>
                <a:gd name="T49" fmla="*/ 78 h 258"/>
                <a:gd name="T50" fmla="*/ 73 w 156"/>
                <a:gd name="T51" fmla="*/ 21 h 258"/>
                <a:gd name="T52" fmla="*/ 104 w 156"/>
                <a:gd name="T53" fmla="*/ 27 h 258"/>
                <a:gd name="T54" fmla="*/ 104 w 156"/>
                <a:gd name="T55" fmla="*/ 23 h 258"/>
                <a:gd name="T56" fmla="*/ 124 w 156"/>
                <a:gd name="T57" fmla="*/ 0 h 258"/>
                <a:gd name="T58" fmla="*/ 149 w 156"/>
                <a:gd name="T59" fmla="*/ 0 h 258"/>
                <a:gd name="T60" fmla="*/ 149 w 156"/>
                <a:gd name="T61" fmla="*/ 25 h 258"/>
                <a:gd name="T62" fmla="*/ 117 w 156"/>
                <a:gd name="T63" fmla="*/ 25 h 258"/>
                <a:gd name="T64" fmla="*/ 117 w 156"/>
                <a:gd name="T65" fmla="*/ 34 h 258"/>
                <a:gd name="T66" fmla="*/ 138 w 156"/>
                <a:gd name="T67" fmla="*/ 78 h 258"/>
                <a:gd name="T68" fmla="*/ 73 w 156"/>
                <a:gd name="T69" fmla="*/ 135 h 258"/>
                <a:gd name="T70" fmla="*/ 55 w 156"/>
                <a:gd name="T71" fmla="*/ 133 h 258"/>
                <a:gd name="T72" fmla="*/ 36 w 156"/>
                <a:gd name="T73" fmla="*/ 150 h 258"/>
                <a:gd name="T74" fmla="*/ 60 w 156"/>
                <a:gd name="T75" fmla="*/ 163 h 258"/>
                <a:gd name="T76" fmla="*/ 98 w 156"/>
                <a:gd name="T77" fmla="*/ 163 h 258"/>
                <a:gd name="T78" fmla="*/ 156 w 156"/>
                <a:gd name="T79" fmla="*/ 208 h 258"/>
                <a:gd name="T80" fmla="*/ 74 w 156"/>
                <a:gd name="T81" fmla="*/ 258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6" h="258">
                  <a:moveTo>
                    <a:pt x="108" y="82"/>
                  </a:moveTo>
                  <a:lnTo>
                    <a:pt x="108" y="82"/>
                  </a:lnTo>
                  <a:lnTo>
                    <a:pt x="108" y="74"/>
                  </a:lnTo>
                  <a:cubicBezTo>
                    <a:pt x="108" y="54"/>
                    <a:pt x="95" y="44"/>
                    <a:pt x="74" y="44"/>
                  </a:cubicBezTo>
                  <a:cubicBezTo>
                    <a:pt x="52" y="44"/>
                    <a:pt x="39" y="54"/>
                    <a:pt x="39" y="74"/>
                  </a:cubicBezTo>
                  <a:lnTo>
                    <a:pt x="39" y="82"/>
                  </a:lnTo>
                  <a:cubicBezTo>
                    <a:pt x="39" y="102"/>
                    <a:pt x="52" y="112"/>
                    <a:pt x="74" y="112"/>
                  </a:cubicBezTo>
                  <a:cubicBezTo>
                    <a:pt x="95" y="112"/>
                    <a:pt x="108" y="102"/>
                    <a:pt x="108" y="82"/>
                  </a:cubicBezTo>
                  <a:close/>
                  <a:moveTo>
                    <a:pt x="96" y="190"/>
                  </a:moveTo>
                  <a:lnTo>
                    <a:pt x="96" y="190"/>
                  </a:lnTo>
                  <a:lnTo>
                    <a:pt x="40" y="190"/>
                  </a:lnTo>
                  <a:cubicBezTo>
                    <a:pt x="31" y="195"/>
                    <a:pt x="27" y="202"/>
                    <a:pt x="27" y="211"/>
                  </a:cubicBezTo>
                  <a:cubicBezTo>
                    <a:pt x="27" y="225"/>
                    <a:pt x="37" y="236"/>
                    <a:pt x="63" y="236"/>
                  </a:cubicBezTo>
                  <a:lnTo>
                    <a:pt x="85" y="236"/>
                  </a:lnTo>
                  <a:cubicBezTo>
                    <a:pt x="113" y="236"/>
                    <a:pt x="129" y="227"/>
                    <a:pt x="129" y="210"/>
                  </a:cubicBezTo>
                  <a:cubicBezTo>
                    <a:pt x="129" y="198"/>
                    <a:pt x="120" y="190"/>
                    <a:pt x="96" y="190"/>
                  </a:cubicBezTo>
                  <a:close/>
                  <a:moveTo>
                    <a:pt x="74" y="258"/>
                  </a:moveTo>
                  <a:lnTo>
                    <a:pt x="74" y="258"/>
                  </a:lnTo>
                  <a:cubicBezTo>
                    <a:pt x="21" y="258"/>
                    <a:pt x="0" y="244"/>
                    <a:pt x="0" y="218"/>
                  </a:cubicBezTo>
                  <a:cubicBezTo>
                    <a:pt x="0" y="200"/>
                    <a:pt x="10" y="190"/>
                    <a:pt x="27" y="186"/>
                  </a:cubicBezTo>
                  <a:lnTo>
                    <a:pt x="27" y="183"/>
                  </a:lnTo>
                  <a:cubicBezTo>
                    <a:pt x="17" y="178"/>
                    <a:pt x="11" y="170"/>
                    <a:pt x="11" y="158"/>
                  </a:cubicBezTo>
                  <a:cubicBezTo>
                    <a:pt x="11" y="142"/>
                    <a:pt x="24" y="133"/>
                    <a:pt x="40" y="129"/>
                  </a:cubicBezTo>
                  <a:lnTo>
                    <a:pt x="40" y="128"/>
                  </a:lnTo>
                  <a:cubicBezTo>
                    <a:pt x="20" y="119"/>
                    <a:pt x="9" y="101"/>
                    <a:pt x="9" y="78"/>
                  </a:cubicBezTo>
                  <a:cubicBezTo>
                    <a:pt x="9" y="44"/>
                    <a:pt x="34" y="21"/>
                    <a:pt x="73" y="21"/>
                  </a:cubicBezTo>
                  <a:cubicBezTo>
                    <a:pt x="85" y="21"/>
                    <a:pt x="95" y="23"/>
                    <a:pt x="104" y="27"/>
                  </a:cubicBezTo>
                  <a:lnTo>
                    <a:pt x="104" y="23"/>
                  </a:lnTo>
                  <a:cubicBezTo>
                    <a:pt x="104" y="9"/>
                    <a:pt x="110" y="0"/>
                    <a:pt x="124" y="0"/>
                  </a:cubicBezTo>
                  <a:lnTo>
                    <a:pt x="149" y="0"/>
                  </a:lnTo>
                  <a:lnTo>
                    <a:pt x="149" y="25"/>
                  </a:lnTo>
                  <a:lnTo>
                    <a:pt x="117" y="25"/>
                  </a:lnTo>
                  <a:lnTo>
                    <a:pt x="117" y="34"/>
                  </a:lnTo>
                  <a:cubicBezTo>
                    <a:pt x="130" y="44"/>
                    <a:pt x="138" y="60"/>
                    <a:pt x="138" y="78"/>
                  </a:cubicBezTo>
                  <a:cubicBezTo>
                    <a:pt x="138" y="112"/>
                    <a:pt x="113" y="135"/>
                    <a:pt x="73" y="135"/>
                  </a:cubicBezTo>
                  <a:cubicBezTo>
                    <a:pt x="67" y="135"/>
                    <a:pt x="60" y="134"/>
                    <a:pt x="55" y="133"/>
                  </a:cubicBezTo>
                  <a:cubicBezTo>
                    <a:pt x="45" y="136"/>
                    <a:pt x="36" y="141"/>
                    <a:pt x="36" y="150"/>
                  </a:cubicBezTo>
                  <a:cubicBezTo>
                    <a:pt x="36" y="160"/>
                    <a:pt x="45" y="163"/>
                    <a:pt x="60" y="163"/>
                  </a:cubicBezTo>
                  <a:lnTo>
                    <a:pt x="98" y="163"/>
                  </a:lnTo>
                  <a:cubicBezTo>
                    <a:pt x="139" y="163"/>
                    <a:pt x="156" y="180"/>
                    <a:pt x="156" y="208"/>
                  </a:cubicBezTo>
                  <a:cubicBezTo>
                    <a:pt x="156" y="242"/>
                    <a:pt x="130" y="258"/>
                    <a:pt x="74" y="258"/>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543" name="Freeform 19">
              <a:extLst>
                <a:ext uri="{FF2B5EF4-FFF2-40B4-BE49-F238E27FC236}">
                  <a16:creationId xmlns:a16="http://schemas.microsoft.com/office/drawing/2014/main" id="{F22C5AA7-FADC-419A-B714-BD6C60D5CC3B}"/>
                </a:ext>
              </a:extLst>
            </p:cNvPr>
            <p:cNvSpPr>
              <a:spLocks/>
            </p:cNvSpPr>
            <p:nvPr/>
          </p:nvSpPr>
          <p:spPr bwMode="auto">
            <a:xfrm>
              <a:off x="10504488" y="3500438"/>
              <a:ext cx="47625" cy="61913"/>
            </a:xfrm>
            <a:custGeom>
              <a:avLst/>
              <a:gdLst>
                <a:gd name="T0" fmla="*/ 0 w 132"/>
                <a:gd name="T1" fmla="*/ 170 h 170"/>
                <a:gd name="T2" fmla="*/ 0 w 132"/>
                <a:gd name="T3" fmla="*/ 170 h 170"/>
                <a:gd name="T4" fmla="*/ 0 w 132"/>
                <a:gd name="T5" fmla="*/ 4 h 170"/>
                <a:gd name="T6" fmla="*/ 29 w 132"/>
                <a:gd name="T7" fmla="*/ 4 h 170"/>
                <a:gd name="T8" fmla="*/ 29 w 132"/>
                <a:gd name="T9" fmla="*/ 31 h 170"/>
                <a:gd name="T10" fmla="*/ 31 w 132"/>
                <a:gd name="T11" fmla="*/ 31 h 170"/>
                <a:gd name="T12" fmla="*/ 78 w 132"/>
                <a:gd name="T13" fmla="*/ 0 h 170"/>
                <a:gd name="T14" fmla="*/ 132 w 132"/>
                <a:gd name="T15" fmla="*/ 64 h 170"/>
                <a:gd name="T16" fmla="*/ 132 w 132"/>
                <a:gd name="T17" fmla="*/ 170 h 170"/>
                <a:gd name="T18" fmla="*/ 103 w 132"/>
                <a:gd name="T19" fmla="*/ 170 h 170"/>
                <a:gd name="T20" fmla="*/ 103 w 132"/>
                <a:gd name="T21" fmla="*/ 68 h 170"/>
                <a:gd name="T22" fmla="*/ 68 w 132"/>
                <a:gd name="T23" fmla="*/ 26 h 170"/>
                <a:gd name="T24" fmla="*/ 29 w 132"/>
                <a:gd name="T25" fmla="*/ 56 h 170"/>
                <a:gd name="T26" fmla="*/ 29 w 132"/>
                <a:gd name="T27" fmla="*/ 170 h 170"/>
                <a:gd name="T28" fmla="*/ 0 w 132"/>
                <a:gd name="T29" fmla="*/ 1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2" h="170">
                  <a:moveTo>
                    <a:pt x="0" y="170"/>
                  </a:moveTo>
                  <a:lnTo>
                    <a:pt x="0" y="170"/>
                  </a:lnTo>
                  <a:lnTo>
                    <a:pt x="0" y="4"/>
                  </a:lnTo>
                  <a:lnTo>
                    <a:pt x="29" y="4"/>
                  </a:lnTo>
                  <a:lnTo>
                    <a:pt x="29" y="31"/>
                  </a:lnTo>
                  <a:lnTo>
                    <a:pt x="31" y="31"/>
                  </a:lnTo>
                  <a:cubicBezTo>
                    <a:pt x="39" y="13"/>
                    <a:pt x="53" y="0"/>
                    <a:pt x="78" y="0"/>
                  </a:cubicBezTo>
                  <a:cubicBezTo>
                    <a:pt x="112" y="0"/>
                    <a:pt x="132" y="23"/>
                    <a:pt x="132" y="64"/>
                  </a:cubicBezTo>
                  <a:lnTo>
                    <a:pt x="132" y="170"/>
                  </a:lnTo>
                  <a:lnTo>
                    <a:pt x="103" y="170"/>
                  </a:lnTo>
                  <a:lnTo>
                    <a:pt x="103" y="68"/>
                  </a:lnTo>
                  <a:cubicBezTo>
                    <a:pt x="103" y="40"/>
                    <a:pt x="91" y="26"/>
                    <a:pt x="68" y="26"/>
                  </a:cubicBezTo>
                  <a:cubicBezTo>
                    <a:pt x="48" y="26"/>
                    <a:pt x="29" y="36"/>
                    <a:pt x="29" y="56"/>
                  </a:cubicBezTo>
                  <a:lnTo>
                    <a:pt x="29" y="170"/>
                  </a:lnTo>
                  <a:lnTo>
                    <a:pt x="0" y="170"/>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544" name="Freeform 20">
              <a:extLst>
                <a:ext uri="{FF2B5EF4-FFF2-40B4-BE49-F238E27FC236}">
                  <a16:creationId xmlns:a16="http://schemas.microsoft.com/office/drawing/2014/main" id="{264762FC-19D7-4663-99B6-C2C0E83E3A2B}"/>
                </a:ext>
              </a:extLst>
            </p:cNvPr>
            <p:cNvSpPr>
              <a:spLocks noEditPoints="1"/>
            </p:cNvSpPr>
            <p:nvPr/>
          </p:nvSpPr>
          <p:spPr bwMode="auto">
            <a:xfrm>
              <a:off x="10566400" y="3500438"/>
              <a:ext cx="55563" cy="63500"/>
            </a:xfrm>
            <a:custGeom>
              <a:avLst/>
              <a:gdLst>
                <a:gd name="T0" fmla="*/ 31 w 148"/>
                <a:gd name="T1" fmla="*/ 71 h 173"/>
                <a:gd name="T2" fmla="*/ 31 w 148"/>
                <a:gd name="T3" fmla="*/ 71 h 173"/>
                <a:gd name="T4" fmla="*/ 31 w 148"/>
                <a:gd name="T5" fmla="*/ 73 h 173"/>
                <a:gd name="T6" fmla="*/ 116 w 148"/>
                <a:gd name="T7" fmla="*/ 73 h 173"/>
                <a:gd name="T8" fmla="*/ 116 w 148"/>
                <a:gd name="T9" fmla="*/ 70 h 173"/>
                <a:gd name="T10" fmla="*/ 75 w 148"/>
                <a:gd name="T11" fmla="*/ 24 h 173"/>
                <a:gd name="T12" fmla="*/ 31 w 148"/>
                <a:gd name="T13" fmla="*/ 71 h 173"/>
                <a:gd name="T14" fmla="*/ 0 w 148"/>
                <a:gd name="T15" fmla="*/ 87 h 173"/>
                <a:gd name="T16" fmla="*/ 0 w 148"/>
                <a:gd name="T17" fmla="*/ 87 h 173"/>
                <a:gd name="T18" fmla="*/ 75 w 148"/>
                <a:gd name="T19" fmla="*/ 0 h 173"/>
                <a:gd name="T20" fmla="*/ 148 w 148"/>
                <a:gd name="T21" fmla="*/ 82 h 173"/>
                <a:gd name="T22" fmla="*/ 148 w 148"/>
                <a:gd name="T23" fmla="*/ 94 h 173"/>
                <a:gd name="T24" fmla="*/ 31 w 148"/>
                <a:gd name="T25" fmla="*/ 94 h 173"/>
                <a:gd name="T26" fmla="*/ 31 w 148"/>
                <a:gd name="T27" fmla="*/ 101 h 173"/>
                <a:gd name="T28" fmla="*/ 78 w 148"/>
                <a:gd name="T29" fmla="*/ 148 h 173"/>
                <a:gd name="T30" fmla="*/ 123 w 148"/>
                <a:gd name="T31" fmla="*/ 121 h 173"/>
                <a:gd name="T32" fmla="*/ 142 w 148"/>
                <a:gd name="T33" fmla="*/ 138 h 173"/>
                <a:gd name="T34" fmla="*/ 75 w 148"/>
                <a:gd name="T35" fmla="*/ 173 h 173"/>
                <a:gd name="T36" fmla="*/ 0 w 148"/>
                <a:gd name="T37" fmla="*/ 87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8" h="173">
                  <a:moveTo>
                    <a:pt x="31" y="71"/>
                  </a:moveTo>
                  <a:lnTo>
                    <a:pt x="31" y="71"/>
                  </a:lnTo>
                  <a:lnTo>
                    <a:pt x="31" y="73"/>
                  </a:lnTo>
                  <a:lnTo>
                    <a:pt x="116" y="73"/>
                  </a:lnTo>
                  <a:lnTo>
                    <a:pt x="116" y="70"/>
                  </a:lnTo>
                  <a:cubicBezTo>
                    <a:pt x="116" y="43"/>
                    <a:pt x="100" y="24"/>
                    <a:pt x="75" y="24"/>
                  </a:cubicBezTo>
                  <a:cubicBezTo>
                    <a:pt x="49" y="24"/>
                    <a:pt x="31" y="44"/>
                    <a:pt x="31" y="71"/>
                  </a:cubicBezTo>
                  <a:close/>
                  <a:moveTo>
                    <a:pt x="0" y="87"/>
                  </a:moveTo>
                  <a:lnTo>
                    <a:pt x="0" y="87"/>
                  </a:lnTo>
                  <a:cubicBezTo>
                    <a:pt x="0" y="34"/>
                    <a:pt x="29" y="0"/>
                    <a:pt x="75" y="0"/>
                  </a:cubicBezTo>
                  <a:cubicBezTo>
                    <a:pt x="122" y="0"/>
                    <a:pt x="148" y="35"/>
                    <a:pt x="148" y="82"/>
                  </a:cubicBezTo>
                  <a:lnTo>
                    <a:pt x="148" y="94"/>
                  </a:lnTo>
                  <a:lnTo>
                    <a:pt x="31" y="94"/>
                  </a:lnTo>
                  <a:lnTo>
                    <a:pt x="31" y="101"/>
                  </a:lnTo>
                  <a:cubicBezTo>
                    <a:pt x="31" y="128"/>
                    <a:pt x="48" y="148"/>
                    <a:pt x="78" y="148"/>
                  </a:cubicBezTo>
                  <a:cubicBezTo>
                    <a:pt x="99" y="148"/>
                    <a:pt x="114" y="138"/>
                    <a:pt x="123" y="121"/>
                  </a:cubicBezTo>
                  <a:lnTo>
                    <a:pt x="142" y="138"/>
                  </a:lnTo>
                  <a:cubicBezTo>
                    <a:pt x="130" y="159"/>
                    <a:pt x="106" y="173"/>
                    <a:pt x="75" y="173"/>
                  </a:cubicBezTo>
                  <a:cubicBezTo>
                    <a:pt x="29" y="173"/>
                    <a:pt x="0" y="139"/>
                    <a:pt x="0" y="87"/>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545" name="Freeform 21">
              <a:extLst>
                <a:ext uri="{FF2B5EF4-FFF2-40B4-BE49-F238E27FC236}">
                  <a16:creationId xmlns:a16="http://schemas.microsoft.com/office/drawing/2014/main" id="{2990550D-13A6-463E-BF80-57A58799E4F6}"/>
                </a:ext>
              </a:extLst>
            </p:cNvPr>
            <p:cNvSpPr>
              <a:spLocks noEditPoints="1"/>
            </p:cNvSpPr>
            <p:nvPr/>
          </p:nvSpPr>
          <p:spPr bwMode="auto">
            <a:xfrm>
              <a:off x="10631488" y="3475038"/>
              <a:ext cx="53975" cy="88900"/>
            </a:xfrm>
            <a:custGeom>
              <a:avLst/>
              <a:gdLst>
                <a:gd name="T0" fmla="*/ 116 w 145"/>
                <a:gd name="T1" fmla="*/ 184 h 240"/>
                <a:gd name="T2" fmla="*/ 116 w 145"/>
                <a:gd name="T3" fmla="*/ 184 h 240"/>
                <a:gd name="T4" fmla="*/ 116 w 145"/>
                <a:gd name="T5" fmla="*/ 123 h 240"/>
                <a:gd name="T6" fmla="*/ 75 w 145"/>
                <a:gd name="T7" fmla="*/ 93 h 240"/>
                <a:gd name="T8" fmla="*/ 32 w 145"/>
                <a:gd name="T9" fmla="*/ 140 h 240"/>
                <a:gd name="T10" fmla="*/ 32 w 145"/>
                <a:gd name="T11" fmla="*/ 168 h 240"/>
                <a:gd name="T12" fmla="*/ 75 w 145"/>
                <a:gd name="T13" fmla="*/ 214 h 240"/>
                <a:gd name="T14" fmla="*/ 116 w 145"/>
                <a:gd name="T15" fmla="*/ 184 h 240"/>
                <a:gd name="T16" fmla="*/ 116 w 145"/>
                <a:gd name="T17" fmla="*/ 209 h 240"/>
                <a:gd name="T18" fmla="*/ 116 w 145"/>
                <a:gd name="T19" fmla="*/ 209 h 240"/>
                <a:gd name="T20" fmla="*/ 114 w 145"/>
                <a:gd name="T21" fmla="*/ 209 h 240"/>
                <a:gd name="T22" fmla="*/ 67 w 145"/>
                <a:gd name="T23" fmla="*/ 240 h 240"/>
                <a:gd name="T24" fmla="*/ 0 w 145"/>
                <a:gd name="T25" fmla="*/ 154 h 240"/>
                <a:gd name="T26" fmla="*/ 67 w 145"/>
                <a:gd name="T27" fmla="*/ 67 h 240"/>
                <a:gd name="T28" fmla="*/ 114 w 145"/>
                <a:gd name="T29" fmla="*/ 98 h 240"/>
                <a:gd name="T30" fmla="*/ 116 w 145"/>
                <a:gd name="T31" fmla="*/ 98 h 240"/>
                <a:gd name="T32" fmla="*/ 116 w 145"/>
                <a:gd name="T33" fmla="*/ 0 h 240"/>
                <a:gd name="T34" fmla="*/ 145 w 145"/>
                <a:gd name="T35" fmla="*/ 0 h 240"/>
                <a:gd name="T36" fmla="*/ 145 w 145"/>
                <a:gd name="T37" fmla="*/ 237 h 240"/>
                <a:gd name="T38" fmla="*/ 116 w 145"/>
                <a:gd name="T39" fmla="*/ 237 h 240"/>
                <a:gd name="T40" fmla="*/ 116 w 145"/>
                <a:gd name="T41" fmla="*/ 209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5" h="240">
                  <a:moveTo>
                    <a:pt x="116" y="184"/>
                  </a:moveTo>
                  <a:lnTo>
                    <a:pt x="116" y="184"/>
                  </a:lnTo>
                  <a:lnTo>
                    <a:pt x="116" y="123"/>
                  </a:lnTo>
                  <a:cubicBezTo>
                    <a:pt x="116" y="106"/>
                    <a:pt x="98" y="93"/>
                    <a:pt x="75" y="93"/>
                  </a:cubicBezTo>
                  <a:cubicBezTo>
                    <a:pt x="49" y="93"/>
                    <a:pt x="32" y="112"/>
                    <a:pt x="32" y="140"/>
                  </a:cubicBezTo>
                  <a:lnTo>
                    <a:pt x="32" y="168"/>
                  </a:lnTo>
                  <a:cubicBezTo>
                    <a:pt x="32" y="196"/>
                    <a:pt x="49" y="214"/>
                    <a:pt x="75" y="214"/>
                  </a:cubicBezTo>
                  <a:cubicBezTo>
                    <a:pt x="98" y="214"/>
                    <a:pt x="116" y="202"/>
                    <a:pt x="116" y="184"/>
                  </a:cubicBezTo>
                  <a:close/>
                  <a:moveTo>
                    <a:pt x="116" y="209"/>
                  </a:moveTo>
                  <a:lnTo>
                    <a:pt x="116" y="209"/>
                  </a:lnTo>
                  <a:lnTo>
                    <a:pt x="114" y="209"/>
                  </a:lnTo>
                  <a:cubicBezTo>
                    <a:pt x="107" y="230"/>
                    <a:pt x="89" y="240"/>
                    <a:pt x="67" y="240"/>
                  </a:cubicBezTo>
                  <a:cubicBezTo>
                    <a:pt x="25" y="240"/>
                    <a:pt x="0" y="207"/>
                    <a:pt x="0" y="154"/>
                  </a:cubicBezTo>
                  <a:cubicBezTo>
                    <a:pt x="0" y="100"/>
                    <a:pt x="25" y="67"/>
                    <a:pt x="67" y="67"/>
                  </a:cubicBezTo>
                  <a:cubicBezTo>
                    <a:pt x="89" y="67"/>
                    <a:pt x="107" y="78"/>
                    <a:pt x="114" y="98"/>
                  </a:cubicBezTo>
                  <a:lnTo>
                    <a:pt x="116" y="98"/>
                  </a:lnTo>
                  <a:lnTo>
                    <a:pt x="116" y="0"/>
                  </a:lnTo>
                  <a:lnTo>
                    <a:pt x="145" y="0"/>
                  </a:lnTo>
                  <a:lnTo>
                    <a:pt x="145" y="237"/>
                  </a:lnTo>
                  <a:lnTo>
                    <a:pt x="116" y="237"/>
                  </a:lnTo>
                  <a:lnTo>
                    <a:pt x="116" y="209"/>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546" name="Freeform 22">
              <a:extLst>
                <a:ext uri="{FF2B5EF4-FFF2-40B4-BE49-F238E27FC236}">
                  <a16:creationId xmlns:a16="http://schemas.microsoft.com/office/drawing/2014/main" id="{98610D72-D7CA-444D-870F-0562C22D21CC}"/>
                </a:ext>
              </a:extLst>
            </p:cNvPr>
            <p:cNvSpPr>
              <a:spLocks noEditPoints="1"/>
            </p:cNvSpPr>
            <p:nvPr/>
          </p:nvSpPr>
          <p:spPr bwMode="auto">
            <a:xfrm>
              <a:off x="10731500" y="3478213"/>
              <a:ext cx="71438" cy="85725"/>
            </a:xfrm>
            <a:custGeom>
              <a:avLst/>
              <a:gdLst>
                <a:gd name="T0" fmla="*/ 49 w 195"/>
                <a:gd name="T1" fmla="*/ 53 h 231"/>
                <a:gd name="T2" fmla="*/ 49 w 195"/>
                <a:gd name="T3" fmla="*/ 53 h 231"/>
                <a:gd name="T4" fmla="*/ 49 w 195"/>
                <a:gd name="T5" fmla="*/ 56 h 231"/>
                <a:gd name="T6" fmla="*/ 70 w 195"/>
                <a:gd name="T7" fmla="*/ 94 h 231"/>
                <a:gd name="T8" fmla="*/ 107 w 195"/>
                <a:gd name="T9" fmla="*/ 53 h 231"/>
                <a:gd name="T10" fmla="*/ 107 w 195"/>
                <a:gd name="T11" fmla="*/ 50 h 231"/>
                <a:gd name="T12" fmla="*/ 78 w 195"/>
                <a:gd name="T13" fmla="*/ 25 h 231"/>
                <a:gd name="T14" fmla="*/ 49 w 195"/>
                <a:gd name="T15" fmla="*/ 53 h 231"/>
                <a:gd name="T16" fmla="*/ 118 w 195"/>
                <a:gd name="T17" fmla="*/ 185 h 231"/>
                <a:gd name="T18" fmla="*/ 118 w 195"/>
                <a:gd name="T19" fmla="*/ 185 h 231"/>
                <a:gd name="T20" fmla="*/ 61 w 195"/>
                <a:gd name="T21" fmla="*/ 124 h 231"/>
                <a:gd name="T22" fmla="*/ 30 w 195"/>
                <a:gd name="T23" fmla="*/ 165 h 231"/>
                <a:gd name="T24" fmla="*/ 30 w 195"/>
                <a:gd name="T25" fmla="*/ 170 h 231"/>
                <a:gd name="T26" fmla="*/ 73 w 195"/>
                <a:gd name="T27" fmla="*/ 206 h 231"/>
                <a:gd name="T28" fmla="*/ 118 w 195"/>
                <a:gd name="T29" fmla="*/ 185 h 231"/>
                <a:gd name="T30" fmla="*/ 135 w 195"/>
                <a:gd name="T31" fmla="*/ 203 h 231"/>
                <a:gd name="T32" fmla="*/ 135 w 195"/>
                <a:gd name="T33" fmla="*/ 203 h 231"/>
                <a:gd name="T34" fmla="*/ 70 w 195"/>
                <a:gd name="T35" fmla="*/ 231 h 231"/>
                <a:gd name="T36" fmla="*/ 0 w 195"/>
                <a:gd name="T37" fmla="*/ 170 h 231"/>
                <a:gd name="T38" fmla="*/ 45 w 195"/>
                <a:gd name="T39" fmla="*/ 107 h 231"/>
                <a:gd name="T40" fmla="*/ 20 w 195"/>
                <a:gd name="T41" fmla="*/ 54 h 231"/>
                <a:gd name="T42" fmla="*/ 80 w 195"/>
                <a:gd name="T43" fmla="*/ 0 h 231"/>
                <a:gd name="T44" fmla="*/ 135 w 195"/>
                <a:gd name="T45" fmla="*/ 49 h 231"/>
                <a:gd name="T46" fmla="*/ 86 w 195"/>
                <a:gd name="T47" fmla="*/ 110 h 231"/>
                <a:gd name="T48" fmla="*/ 133 w 195"/>
                <a:gd name="T49" fmla="*/ 161 h 231"/>
                <a:gd name="T50" fmla="*/ 143 w 195"/>
                <a:gd name="T51" fmla="*/ 109 h 231"/>
                <a:gd name="T52" fmla="*/ 189 w 195"/>
                <a:gd name="T53" fmla="*/ 109 h 231"/>
                <a:gd name="T54" fmla="*/ 189 w 195"/>
                <a:gd name="T55" fmla="*/ 134 h 231"/>
                <a:gd name="T56" fmla="*/ 167 w 195"/>
                <a:gd name="T57" fmla="*/ 134 h 231"/>
                <a:gd name="T58" fmla="*/ 151 w 195"/>
                <a:gd name="T59" fmla="*/ 181 h 231"/>
                <a:gd name="T60" fmla="*/ 195 w 195"/>
                <a:gd name="T61" fmla="*/ 228 h 231"/>
                <a:gd name="T62" fmla="*/ 157 w 195"/>
                <a:gd name="T63" fmla="*/ 228 h 231"/>
                <a:gd name="T64" fmla="*/ 135 w 195"/>
                <a:gd name="T65" fmla="*/ 20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5" h="231">
                  <a:moveTo>
                    <a:pt x="49" y="53"/>
                  </a:moveTo>
                  <a:lnTo>
                    <a:pt x="49" y="53"/>
                  </a:lnTo>
                  <a:lnTo>
                    <a:pt x="49" y="56"/>
                  </a:lnTo>
                  <a:cubicBezTo>
                    <a:pt x="49" y="68"/>
                    <a:pt x="57" y="79"/>
                    <a:pt x="70" y="94"/>
                  </a:cubicBezTo>
                  <a:cubicBezTo>
                    <a:pt x="89" y="83"/>
                    <a:pt x="107" y="70"/>
                    <a:pt x="107" y="53"/>
                  </a:cubicBezTo>
                  <a:lnTo>
                    <a:pt x="107" y="50"/>
                  </a:lnTo>
                  <a:cubicBezTo>
                    <a:pt x="107" y="34"/>
                    <a:pt x="94" y="25"/>
                    <a:pt x="78" y="25"/>
                  </a:cubicBezTo>
                  <a:cubicBezTo>
                    <a:pt x="62" y="25"/>
                    <a:pt x="49" y="37"/>
                    <a:pt x="49" y="53"/>
                  </a:cubicBezTo>
                  <a:close/>
                  <a:moveTo>
                    <a:pt x="118" y="185"/>
                  </a:moveTo>
                  <a:lnTo>
                    <a:pt x="118" y="185"/>
                  </a:lnTo>
                  <a:lnTo>
                    <a:pt x="61" y="124"/>
                  </a:lnTo>
                  <a:cubicBezTo>
                    <a:pt x="44" y="133"/>
                    <a:pt x="30" y="143"/>
                    <a:pt x="30" y="165"/>
                  </a:cubicBezTo>
                  <a:lnTo>
                    <a:pt x="30" y="170"/>
                  </a:lnTo>
                  <a:cubicBezTo>
                    <a:pt x="30" y="192"/>
                    <a:pt x="47" y="206"/>
                    <a:pt x="73" y="206"/>
                  </a:cubicBezTo>
                  <a:cubicBezTo>
                    <a:pt x="93" y="206"/>
                    <a:pt x="107" y="198"/>
                    <a:pt x="118" y="185"/>
                  </a:cubicBezTo>
                  <a:close/>
                  <a:moveTo>
                    <a:pt x="135" y="203"/>
                  </a:moveTo>
                  <a:lnTo>
                    <a:pt x="135" y="203"/>
                  </a:lnTo>
                  <a:cubicBezTo>
                    <a:pt x="125" y="214"/>
                    <a:pt x="105" y="231"/>
                    <a:pt x="70" y="231"/>
                  </a:cubicBezTo>
                  <a:cubicBezTo>
                    <a:pt x="24" y="231"/>
                    <a:pt x="0" y="204"/>
                    <a:pt x="0" y="170"/>
                  </a:cubicBezTo>
                  <a:cubicBezTo>
                    <a:pt x="0" y="137"/>
                    <a:pt x="22" y="120"/>
                    <a:pt x="45" y="107"/>
                  </a:cubicBezTo>
                  <a:cubicBezTo>
                    <a:pt x="30" y="91"/>
                    <a:pt x="20" y="74"/>
                    <a:pt x="20" y="54"/>
                  </a:cubicBezTo>
                  <a:cubicBezTo>
                    <a:pt x="20" y="24"/>
                    <a:pt x="44" y="0"/>
                    <a:pt x="80" y="0"/>
                  </a:cubicBezTo>
                  <a:cubicBezTo>
                    <a:pt x="112" y="0"/>
                    <a:pt x="135" y="20"/>
                    <a:pt x="135" y="49"/>
                  </a:cubicBezTo>
                  <a:cubicBezTo>
                    <a:pt x="135" y="78"/>
                    <a:pt x="113" y="95"/>
                    <a:pt x="86" y="110"/>
                  </a:cubicBezTo>
                  <a:lnTo>
                    <a:pt x="133" y="161"/>
                  </a:lnTo>
                  <a:cubicBezTo>
                    <a:pt x="139" y="145"/>
                    <a:pt x="142" y="127"/>
                    <a:pt x="143" y="109"/>
                  </a:cubicBezTo>
                  <a:lnTo>
                    <a:pt x="189" y="109"/>
                  </a:lnTo>
                  <a:lnTo>
                    <a:pt x="189" y="134"/>
                  </a:lnTo>
                  <a:lnTo>
                    <a:pt x="167" y="134"/>
                  </a:lnTo>
                  <a:cubicBezTo>
                    <a:pt x="163" y="152"/>
                    <a:pt x="158" y="167"/>
                    <a:pt x="151" y="181"/>
                  </a:cubicBezTo>
                  <a:lnTo>
                    <a:pt x="195" y="228"/>
                  </a:lnTo>
                  <a:lnTo>
                    <a:pt x="157" y="228"/>
                  </a:lnTo>
                  <a:lnTo>
                    <a:pt x="135" y="203"/>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547" name="Freeform 23">
              <a:extLst>
                <a:ext uri="{FF2B5EF4-FFF2-40B4-BE49-F238E27FC236}">
                  <a16:creationId xmlns:a16="http://schemas.microsoft.com/office/drawing/2014/main" id="{FB1CA005-6B24-490D-9C61-24C34BEC9200}"/>
                </a:ext>
              </a:extLst>
            </p:cNvPr>
            <p:cNvSpPr>
              <a:spLocks/>
            </p:cNvSpPr>
            <p:nvPr/>
          </p:nvSpPr>
          <p:spPr bwMode="auto">
            <a:xfrm>
              <a:off x="10842625" y="3479801"/>
              <a:ext cx="50800" cy="82550"/>
            </a:xfrm>
            <a:custGeom>
              <a:avLst/>
              <a:gdLst>
                <a:gd name="T0" fmla="*/ 0 w 139"/>
                <a:gd name="T1" fmla="*/ 224 h 224"/>
                <a:gd name="T2" fmla="*/ 0 w 139"/>
                <a:gd name="T3" fmla="*/ 224 h 224"/>
                <a:gd name="T4" fmla="*/ 0 w 139"/>
                <a:gd name="T5" fmla="*/ 0 h 224"/>
                <a:gd name="T6" fmla="*/ 139 w 139"/>
                <a:gd name="T7" fmla="*/ 0 h 224"/>
                <a:gd name="T8" fmla="*/ 139 w 139"/>
                <a:gd name="T9" fmla="*/ 28 h 224"/>
                <a:gd name="T10" fmla="*/ 31 w 139"/>
                <a:gd name="T11" fmla="*/ 28 h 224"/>
                <a:gd name="T12" fmla="*/ 31 w 139"/>
                <a:gd name="T13" fmla="*/ 93 h 224"/>
                <a:gd name="T14" fmla="*/ 131 w 139"/>
                <a:gd name="T15" fmla="*/ 93 h 224"/>
                <a:gd name="T16" fmla="*/ 131 w 139"/>
                <a:gd name="T17" fmla="*/ 120 h 224"/>
                <a:gd name="T18" fmla="*/ 31 w 139"/>
                <a:gd name="T19" fmla="*/ 120 h 224"/>
                <a:gd name="T20" fmla="*/ 31 w 139"/>
                <a:gd name="T21" fmla="*/ 196 h 224"/>
                <a:gd name="T22" fmla="*/ 139 w 139"/>
                <a:gd name="T23" fmla="*/ 196 h 224"/>
                <a:gd name="T24" fmla="*/ 139 w 139"/>
                <a:gd name="T25" fmla="*/ 224 h 224"/>
                <a:gd name="T26" fmla="*/ 0 w 139"/>
                <a:gd name="T27" fmla="*/ 22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9" h="224">
                  <a:moveTo>
                    <a:pt x="0" y="224"/>
                  </a:moveTo>
                  <a:lnTo>
                    <a:pt x="0" y="224"/>
                  </a:lnTo>
                  <a:lnTo>
                    <a:pt x="0" y="0"/>
                  </a:lnTo>
                  <a:lnTo>
                    <a:pt x="139" y="0"/>
                  </a:lnTo>
                  <a:lnTo>
                    <a:pt x="139" y="28"/>
                  </a:lnTo>
                  <a:lnTo>
                    <a:pt x="31" y="28"/>
                  </a:lnTo>
                  <a:lnTo>
                    <a:pt x="31" y="93"/>
                  </a:lnTo>
                  <a:lnTo>
                    <a:pt x="131" y="93"/>
                  </a:lnTo>
                  <a:lnTo>
                    <a:pt x="131" y="120"/>
                  </a:lnTo>
                  <a:lnTo>
                    <a:pt x="31" y="120"/>
                  </a:lnTo>
                  <a:lnTo>
                    <a:pt x="31" y="196"/>
                  </a:lnTo>
                  <a:lnTo>
                    <a:pt x="139" y="196"/>
                  </a:lnTo>
                  <a:lnTo>
                    <a:pt x="139" y="224"/>
                  </a:lnTo>
                  <a:lnTo>
                    <a:pt x="0" y="224"/>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548" name="Freeform 24">
              <a:extLst>
                <a:ext uri="{FF2B5EF4-FFF2-40B4-BE49-F238E27FC236}">
                  <a16:creationId xmlns:a16="http://schemas.microsoft.com/office/drawing/2014/main" id="{74B652AE-8935-428D-8B61-82AADB4D469A}"/>
                </a:ext>
              </a:extLst>
            </p:cNvPr>
            <p:cNvSpPr>
              <a:spLocks/>
            </p:cNvSpPr>
            <p:nvPr/>
          </p:nvSpPr>
          <p:spPr bwMode="auto">
            <a:xfrm>
              <a:off x="10910888" y="3500438"/>
              <a:ext cx="49213" cy="61913"/>
            </a:xfrm>
            <a:custGeom>
              <a:avLst/>
              <a:gdLst>
                <a:gd name="T0" fmla="*/ 0 w 132"/>
                <a:gd name="T1" fmla="*/ 170 h 170"/>
                <a:gd name="T2" fmla="*/ 0 w 132"/>
                <a:gd name="T3" fmla="*/ 170 h 170"/>
                <a:gd name="T4" fmla="*/ 0 w 132"/>
                <a:gd name="T5" fmla="*/ 4 h 170"/>
                <a:gd name="T6" fmla="*/ 29 w 132"/>
                <a:gd name="T7" fmla="*/ 4 h 170"/>
                <a:gd name="T8" fmla="*/ 29 w 132"/>
                <a:gd name="T9" fmla="*/ 31 h 170"/>
                <a:gd name="T10" fmla="*/ 31 w 132"/>
                <a:gd name="T11" fmla="*/ 31 h 170"/>
                <a:gd name="T12" fmla="*/ 78 w 132"/>
                <a:gd name="T13" fmla="*/ 0 h 170"/>
                <a:gd name="T14" fmla="*/ 132 w 132"/>
                <a:gd name="T15" fmla="*/ 64 h 170"/>
                <a:gd name="T16" fmla="*/ 132 w 132"/>
                <a:gd name="T17" fmla="*/ 170 h 170"/>
                <a:gd name="T18" fmla="*/ 103 w 132"/>
                <a:gd name="T19" fmla="*/ 170 h 170"/>
                <a:gd name="T20" fmla="*/ 103 w 132"/>
                <a:gd name="T21" fmla="*/ 68 h 170"/>
                <a:gd name="T22" fmla="*/ 68 w 132"/>
                <a:gd name="T23" fmla="*/ 26 h 170"/>
                <a:gd name="T24" fmla="*/ 29 w 132"/>
                <a:gd name="T25" fmla="*/ 56 h 170"/>
                <a:gd name="T26" fmla="*/ 29 w 132"/>
                <a:gd name="T27" fmla="*/ 170 h 170"/>
                <a:gd name="T28" fmla="*/ 0 w 132"/>
                <a:gd name="T29" fmla="*/ 1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2" h="170">
                  <a:moveTo>
                    <a:pt x="0" y="170"/>
                  </a:moveTo>
                  <a:lnTo>
                    <a:pt x="0" y="170"/>
                  </a:lnTo>
                  <a:lnTo>
                    <a:pt x="0" y="4"/>
                  </a:lnTo>
                  <a:lnTo>
                    <a:pt x="29" y="4"/>
                  </a:lnTo>
                  <a:lnTo>
                    <a:pt x="29" y="31"/>
                  </a:lnTo>
                  <a:lnTo>
                    <a:pt x="31" y="31"/>
                  </a:lnTo>
                  <a:cubicBezTo>
                    <a:pt x="39" y="13"/>
                    <a:pt x="53" y="0"/>
                    <a:pt x="78" y="0"/>
                  </a:cubicBezTo>
                  <a:cubicBezTo>
                    <a:pt x="112" y="0"/>
                    <a:pt x="132" y="23"/>
                    <a:pt x="132" y="64"/>
                  </a:cubicBezTo>
                  <a:lnTo>
                    <a:pt x="132" y="170"/>
                  </a:lnTo>
                  <a:lnTo>
                    <a:pt x="103" y="170"/>
                  </a:lnTo>
                  <a:lnTo>
                    <a:pt x="103" y="68"/>
                  </a:lnTo>
                  <a:cubicBezTo>
                    <a:pt x="103" y="40"/>
                    <a:pt x="91" y="26"/>
                    <a:pt x="68" y="26"/>
                  </a:cubicBezTo>
                  <a:cubicBezTo>
                    <a:pt x="48" y="26"/>
                    <a:pt x="29" y="36"/>
                    <a:pt x="29" y="56"/>
                  </a:cubicBezTo>
                  <a:lnTo>
                    <a:pt x="29" y="170"/>
                  </a:lnTo>
                  <a:lnTo>
                    <a:pt x="0" y="170"/>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549" name="Freeform 25">
              <a:extLst>
                <a:ext uri="{FF2B5EF4-FFF2-40B4-BE49-F238E27FC236}">
                  <a16:creationId xmlns:a16="http://schemas.microsoft.com/office/drawing/2014/main" id="{610D0A2D-F70D-4D18-8B0C-4B29A7A0CCC6}"/>
                </a:ext>
              </a:extLst>
            </p:cNvPr>
            <p:cNvSpPr>
              <a:spLocks/>
            </p:cNvSpPr>
            <p:nvPr/>
          </p:nvSpPr>
          <p:spPr bwMode="auto">
            <a:xfrm>
              <a:off x="10974388" y="3500438"/>
              <a:ext cx="50800" cy="63500"/>
            </a:xfrm>
            <a:custGeom>
              <a:avLst/>
              <a:gdLst>
                <a:gd name="T0" fmla="*/ 0 w 139"/>
                <a:gd name="T1" fmla="*/ 87 h 173"/>
                <a:gd name="T2" fmla="*/ 0 w 139"/>
                <a:gd name="T3" fmla="*/ 87 h 173"/>
                <a:gd name="T4" fmla="*/ 75 w 139"/>
                <a:gd name="T5" fmla="*/ 0 h 173"/>
                <a:gd name="T6" fmla="*/ 137 w 139"/>
                <a:gd name="T7" fmla="*/ 40 h 173"/>
                <a:gd name="T8" fmla="*/ 113 w 139"/>
                <a:gd name="T9" fmla="*/ 52 h 173"/>
                <a:gd name="T10" fmla="*/ 75 w 139"/>
                <a:gd name="T11" fmla="*/ 26 h 173"/>
                <a:gd name="T12" fmla="*/ 32 w 139"/>
                <a:gd name="T13" fmla="*/ 72 h 173"/>
                <a:gd name="T14" fmla="*/ 32 w 139"/>
                <a:gd name="T15" fmla="*/ 101 h 173"/>
                <a:gd name="T16" fmla="*/ 75 w 139"/>
                <a:gd name="T17" fmla="*/ 148 h 173"/>
                <a:gd name="T18" fmla="*/ 117 w 139"/>
                <a:gd name="T19" fmla="*/ 120 h 173"/>
                <a:gd name="T20" fmla="*/ 139 w 139"/>
                <a:gd name="T21" fmla="*/ 133 h 173"/>
                <a:gd name="T22" fmla="*/ 75 w 139"/>
                <a:gd name="T23" fmla="*/ 173 h 173"/>
                <a:gd name="T24" fmla="*/ 0 w 139"/>
                <a:gd name="T25" fmla="*/ 87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9" h="173">
                  <a:moveTo>
                    <a:pt x="0" y="87"/>
                  </a:moveTo>
                  <a:lnTo>
                    <a:pt x="0" y="87"/>
                  </a:lnTo>
                  <a:cubicBezTo>
                    <a:pt x="0" y="34"/>
                    <a:pt x="27" y="0"/>
                    <a:pt x="75" y="0"/>
                  </a:cubicBezTo>
                  <a:cubicBezTo>
                    <a:pt x="107" y="0"/>
                    <a:pt x="128" y="16"/>
                    <a:pt x="137" y="40"/>
                  </a:cubicBezTo>
                  <a:lnTo>
                    <a:pt x="113" y="52"/>
                  </a:lnTo>
                  <a:cubicBezTo>
                    <a:pt x="107" y="35"/>
                    <a:pt x="94" y="26"/>
                    <a:pt x="75" y="26"/>
                  </a:cubicBezTo>
                  <a:cubicBezTo>
                    <a:pt x="46" y="26"/>
                    <a:pt x="32" y="45"/>
                    <a:pt x="32" y="72"/>
                  </a:cubicBezTo>
                  <a:lnTo>
                    <a:pt x="32" y="101"/>
                  </a:lnTo>
                  <a:cubicBezTo>
                    <a:pt x="32" y="128"/>
                    <a:pt x="46" y="148"/>
                    <a:pt x="75" y="148"/>
                  </a:cubicBezTo>
                  <a:cubicBezTo>
                    <a:pt x="95" y="148"/>
                    <a:pt x="109" y="138"/>
                    <a:pt x="117" y="120"/>
                  </a:cubicBezTo>
                  <a:lnTo>
                    <a:pt x="139" y="133"/>
                  </a:lnTo>
                  <a:cubicBezTo>
                    <a:pt x="128" y="158"/>
                    <a:pt x="106" y="173"/>
                    <a:pt x="75" y="173"/>
                  </a:cubicBezTo>
                  <a:cubicBezTo>
                    <a:pt x="27" y="173"/>
                    <a:pt x="0" y="140"/>
                    <a:pt x="0" y="87"/>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550" name="Freeform 26">
              <a:extLst>
                <a:ext uri="{FF2B5EF4-FFF2-40B4-BE49-F238E27FC236}">
                  <a16:creationId xmlns:a16="http://schemas.microsoft.com/office/drawing/2014/main" id="{8A24B98A-2A30-4780-8B70-BDEB9C7A58BE}"/>
                </a:ext>
              </a:extLst>
            </p:cNvPr>
            <p:cNvSpPr>
              <a:spLocks/>
            </p:cNvSpPr>
            <p:nvPr/>
          </p:nvSpPr>
          <p:spPr bwMode="auto">
            <a:xfrm>
              <a:off x="11037888" y="3502026"/>
              <a:ext cx="31750" cy="60325"/>
            </a:xfrm>
            <a:custGeom>
              <a:avLst/>
              <a:gdLst>
                <a:gd name="T0" fmla="*/ 0 w 88"/>
                <a:gd name="T1" fmla="*/ 166 h 166"/>
                <a:gd name="T2" fmla="*/ 0 w 88"/>
                <a:gd name="T3" fmla="*/ 166 h 166"/>
                <a:gd name="T4" fmla="*/ 0 w 88"/>
                <a:gd name="T5" fmla="*/ 0 h 166"/>
                <a:gd name="T6" fmla="*/ 29 w 88"/>
                <a:gd name="T7" fmla="*/ 0 h 166"/>
                <a:gd name="T8" fmla="*/ 29 w 88"/>
                <a:gd name="T9" fmla="*/ 31 h 166"/>
                <a:gd name="T10" fmla="*/ 31 w 88"/>
                <a:gd name="T11" fmla="*/ 31 h 166"/>
                <a:gd name="T12" fmla="*/ 78 w 88"/>
                <a:gd name="T13" fmla="*/ 0 h 166"/>
                <a:gd name="T14" fmla="*/ 88 w 88"/>
                <a:gd name="T15" fmla="*/ 0 h 166"/>
                <a:gd name="T16" fmla="*/ 88 w 88"/>
                <a:gd name="T17" fmla="*/ 30 h 166"/>
                <a:gd name="T18" fmla="*/ 73 w 88"/>
                <a:gd name="T19" fmla="*/ 30 h 166"/>
                <a:gd name="T20" fmla="*/ 29 w 88"/>
                <a:gd name="T21" fmla="*/ 57 h 166"/>
                <a:gd name="T22" fmla="*/ 29 w 88"/>
                <a:gd name="T23" fmla="*/ 166 h 166"/>
                <a:gd name="T24" fmla="*/ 0 w 88"/>
                <a:gd name="T25" fmla="*/ 166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 h="166">
                  <a:moveTo>
                    <a:pt x="0" y="166"/>
                  </a:moveTo>
                  <a:lnTo>
                    <a:pt x="0" y="166"/>
                  </a:lnTo>
                  <a:lnTo>
                    <a:pt x="0" y="0"/>
                  </a:lnTo>
                  <a:lnTo>
                    <a:pt x="29" y="0"/>
                  </a:lnTo>
                  <a:lnTo>
                    <a:pt x="29" y="31"/>
                  </a:lnTo>
                  <a:lnTo>
                    <a:pt x="31" y="31"/>
                  </a:lnTo>
                  <a:cubicBezTo>
                    <a:pt x="36" y="15"/>
                    <a:pt x="51" y="0"/>
                    <a:pt x="78" y="0"/>
                  </a:cubicBezTo>
                  <a:lnTo>
                    <a:pt x="88" y="0"/>
                  </a:lnTo>
                  <a:lnTo>
                    <a:pt x="88" y="30"/>
                  </a:lnTo>
                  <a:lnTo>
                    <a:pt x="73" y="30"/>
                  </a:lnTo>
                  <a:cubicBezTo>
                    <a:pt x="45" y="30"/>
                    <a:pt x="29" y="40"/>
                    <a:pt x="29" y="57"/>
                  </a:cubicBezTo>
                  <a:lnTo>
                    <a:pt x="29" y="166"/>
                  </a:lnTo>
                  <a:lnTo>
                    <a:pt x="0" y="166"/>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551" name="Freeform 27">
              <a:extLst>
                <a:ext uri="{FF2B5EF4-FFF2-40B4-BE49-F238E27FC236}">
                  <a16:creationId xmlns:a16="http://schemas.microsoft.com/office/drawing/2014/main" id="{3B31F4BD-2A01-4AE5-BAD7-3F8AD085F260}"/>
                </a:ext>
              </a:extLst>
            </p:cNvPr>
            <p:cNvSpPr>
              <a:spLocks/>
            </p:cNvSpPr>
            <p:nvPr/>
          </p:nvSpPr>
          <p:spPr bwMode="auto">
            <a:xfrm>
              <a:off x="11074400" y="3502026"/>
              <a:ext cx="55563" cy="84138"/>
            </a:xfrm>
            <a:custGeom>
              <a:avLst/>
              <a:gdLst>
                <a:gd name="T0" fmla="*/ 124 w 152"/>
                <a:gd name="T1" fmla="*/ 0 h 230"/>
                <a:gd name="T2" fmla="*/ 124 w 152"/>
                <a:gd name="T3" fmla="*/ 0 h 230"/>
                <a:gd name="T4" fmla="*/ 152 w 152"/>
                <a:gd name="T5" fmla="*/ 0 h 230"/>
                <a:gd name="T6" fmla="*/ 80 w 152"/>
                <a:gd name="T7" fmla="*/ 202 h 230"/>
                <a:gd name="T8" fmla="*/ 39 w 152"/>
                <a:gd name="T9" fmla="*/ 230 h 230"/>
                <a:gd name="T10" fmla="*/ 23 w 152"/>
                <a:gd name="T11" fmla="*/ 230 h 230"/>
                <a:gd name="T12" fmla="*/ 23 w 152"/>
                <a:gd name="T13" fmla="*/ 204 h 230"/>
                <a:gd name="T14" fmla="*/ 50 w 152"/>
                <a:gd name="T15" fmla="*/ 204 h 230"/>
                <a:gd name="T16" fmla="*/ 61 w 152"/>
                <a:gd name="T17" fmla="*/ 172 h 230"/>
                <a:gd name="T18" fmla="*/ 0 w 152"/>
                <a:gd name="T19" fmla="*/ 0 h 230"/>
                <a:gd name="T20" fmla="*/ 30 w 152"/>
                <a:gd name="T21" fmla="*/ 0 h 230"/>
                <a:gd name="T22" fmla="*/ 67 w 152"/>
                <a:gd name="T23" fmla="*/ 106 h 230"/>
                <a:gd name="T24" fmla="*/ 75 w 152"/>
                <a:gd name="T25" fmla="*/ 137 h 230"/>
                <a:gd name="T26" fmla="*/ 77 w 152"/>
                <a:gd name="T27" fmla="*/ 137 h 230"/>
                <a:gd name="T28" fmla="*/ 86 w 152"/>
                <a:gd name="T29" fmla="*/ 106 h 230"/>
                <a:gd name="T30" fmla="*/ 124 w 152"/>
                <a:gd name="T31"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2" h="230">
                  <a:moveTo>
                    <a:pt x="124" y="0"/>
                  </a:moveTo>
                  <a:lnTo>
                    <a:pt x="124" y="0"/>
                  </a:lnTo>
                  <a:lnTo>
                    <a:pt x="152" y="0"/>
                  </a:lnTo>
                  <a:lnTo>
                    <a:pt x="80" y="202"/>
                  </a:lnTo>
                  <a:cubicBezTo>
                    <a:pt x="73" y="223"/>
                    <a:pt x="65" y="230"/>
                    <a:pt x="39" y="230"/>
                  </a:cubicBezTo>
                  <a:lnTo>
                    <a:pt x="23" y="230"/>
                  </a:lnTo>
                  <a:lnTo>
                    <a:pt x="23" y="204"/>
                  </a:lnTo>
                  <a:lnTo>
                    <a:pt x="50" y="204"/>
                  </a:lnTo>
                  <a:lnTo>
                    <a:pt x="61" y="172"/>
                  </a:lnTo>
                  <a:lnTo>
                    <a:pt x="0" y="0"/>
                  </a:lnTo>
                  <a:lnTo>
                    <a:pt x="30" y="0"/>
                  </a:lnTo>
                  <a:lnTo>
                    <a:pt x="67" y="106"/>
                  </a:lnTo>
                  <a:lnTo>
                    <a:pt x="75" y="137"/>
                  </a:lnTo>
                  <a:lnTo>
                    <a:pt x="77" y="137"/>
                  </a:lnTo>
                  <a:lnTo>
                    <a:pt x="86" y="106"/>
                  </a:lnTo>
                  <a:lnTo>
                    <a:pt x="124" y="0"/>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552" name="Freeform 28">
              <a:extLst>
                <a:ext uri="{FF2B5EF4-FFF2-40B4-BE49-F238E27FC236}">
                  <a16:creationId xmlns:a16="http://schemas.microsoft.com/office/drawing/2014/main" id="{E3234D1C-5B42-4DDC-B0CF-085EC2062A62}"/>
                </a:ext>
              </a:extLst>
            </p:cNvPr>
            <p:cNvSpPr>
              <a:spLocks noEditPoints="1"/>
            </p:cNvSpPr>
            <p:nvPr/>
          </p:nvSpPr>
          <p:spPr bwMode="auto">
            <a:xfrm>
              <a:off x="11141075" y="3500438"/>
              <a:ext cx="53975" cy="85725"/>
            </a:xfrm>
            <a:custGeom>
              <a:avLst/>
              <a:gdLst>
                <a:gd name="T0" fmla="*/ 114 w 146"/>
                <a:gd name="T1" fmla="*/ 101 h 234"/>
                <a:gd name="T2" fmla="*/ 114 w 146"/>
                <a:gd name="T3" fmla="*/ 101 h 234"/>
                <a:gd name="T4" fmla="*/ 114 w 146"/>
                <a:gd name="T5" fmla="*/ 73 h 234"/>
                <a:gd name="T6" fmla="*/ 70 w 146"/>
                <a:gd name="T7" fmla="*/ 26 h 234"/>
                <a:gd name="T8" fmla="*/ 30 w 146"/>
                <a:gd name="T9" fmla="*/ 56 h 234"/>
                <a:gd name="T10" fmla="*/ 30 w 146"/>
                <a:gd name="T11" fmla="*/ 117 h 234"/>
                <a:gd name="T12" fmla="*/ 70 w 146"/>
                <a:gd name="T13" fmla="*/ 147 h 234"/>
                <a:gd name="T14" fmla="*/ 114 w 146"/>
                <a:gd name="T15" fmla="*/ 101 h 234"/>
                <a:gd name="T16" fmla="*/ 0 w 146"/>
                <a:gd name="T17" fmla="*/ 4 h 234"/>
                <a:gd name="T18" fmla="*/ 0 w 146"/>
                <a:gd name="T19" fmla="*/ 4 h 234"/>
                <a:gd name="T20" fmla="*/ 30 w 146"/>
                <a:gd name="T21" fmla="*/ 4 h 234"/>
                <a:gd name="T22" fmla="*/ 30 w 146"/>
                <a:gd name="T23" fmla="*/ 31 h 234"/>
                <a:gd name="T24" fmla="*/ 31 w 146"/>
                <a:gd name="T25" fmla="*/ 31 h 234"/>
                <a:gd name="T26" fmla="*/ 79 w 146"/>
                <a:gd name="T27" fmla="*/ 0 h 234"/>
                <a:gd name="T28" fmla="*/ 146 w 146"/>
                <a:gd name="T29" fmla="*/ 87 h 234"/>
                <a:gd name="T30" fmla="*/ 79 w 146"/>
                <a:gd name="T31" fmla="*/ 173 h 234"/>
                <a:gd name="T32" fmla="*/ 31 w 146"/>
                <a:gd name="T33" fmla="*/ 142 h 234"/>
                <a:gd name="T34" fmla="*/ 30 w 146"/>
                <a:gd name="T35" fmla="*/ 142 h 234"/>
                <a:gd name="T36" fmla="*/ 30 w 146"/>
                <a:gd name="T37" fmla="*/ 234 h 234"/>
                <a:gd name="T38" fmla="*/ 0 w 146"/>
                <a:gd name="T39" fmla="*/ 234 h 234"/>
                <a:gd name="T40" fmla="*/ 0 w 146"/>
                <a:gd name="T41" fmla="*/ 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6" h="234">
                  <a:moveTo>
                    <a:pt x="114" y="101"/>
                  </a:moveTo>
                  <a:lnTo>
                    <a:pt x="114" y="101"/>
                  </a:lnTo>
                  <a:lnTo>
                    <a:pt x="114" y="73"/>
                  </a:lnTo>
                  <a:cubicBezTo>
                    <a:pt x="114" y="45"/>
                    <a:pt x="97" y="26"/>
                    <a:pt x="70" y="26"/>
                  </a:cubicBezTo>
                  <a:cubicBezTo>
                    <a:pt x="48" y="26"/>
                    <a:pt x="30" y="39"/>
                    <a:pt x="30" y="56"/>
                  </a:cubicBezTo>
                  <a:lnTo>
                    <a:pt x="30" y="117"/>
                  </a:lnTo>
                  <a:cubicBezTo>
                    <a:pt x="30" y="135"/>
                    <a:pt x="48" y="147"/>
                    <a:pt x="70" y="147"/>
                  </a:cubicBezTo>
                  <a:cubicBezTo>
                    <a:pt x="97" y="147"/>
                    <a:pt x="114" y="129"/>
                    <a:pt x="114" y="101"/>
                  </a:cubicBezTo>
                  <a:close/>
                  <a:moveTo>
                    <a:pt x="0" y="4"/>
                  </a:moveTo>
                  <a:lnTo>
                    <a:pt x="0" y="4"/>
                  </a:lnTo>
                  <a:lnTo>
                    <a:pt x="30" y="4"/>
                  </a:lnTo>
                  <a:lnTo>
                    <a:pt x="30" y="31"/>
                  </a:lnTo>
                  <a:lnTo>
                    <a:pt x="31" y="31"/>
                  </a:lnTo>
                  <a:cubicBezTo>
                    <a:pt x="39" y="11"/>
                    <a:pt x="56" y="0"/>
                    <a:pt x="79" y="0"/>
                  </a:cubicBezTo>
                  <a:cubicBezTo>
                    <a:pt x="121" y="0"/>
                    <a:pt x="146" y="33"/>
                    <a:pt x="146" y="87"/>
                  </a:cubicBezTo>
                  <a:cubicBezTo>
                    <a:pt x="146" y="140"/>
                    <a:pt x="121" y="173"/>
                    <a:pt x="79" y="173"/>
                  </a:cubicBezTo>
                  <a:cubicBezTo>
                    <a:pt x="56" y="173"/>
                    <a:pt x="39" y="163"/>
                    <a:pt x="31" y="142"/>
                  </a:cubicBezTo>
                  <a:lnTo>
                    <a:pt x="30" y="142"/>
                  </a:lnTo>
                  <a:lnTo>
                    <a:pt x="30" y="234"/>
                  </a:lnTo>
                  <a:lnTo>
                    <a:pt x="0" y="234"/>
                  </a:lnTo>
                  <a:lnTo>
                    <a:pt x="0" y="4"/>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553" name="Freeform 29">
              <a:extLst>
                <a:ext uri="{FF2B5EF4-FFF2-40B4-BE49-F238E27FC236}">
                  <a16:creationId xmlns:a16="http://schemas.microsoft.com/office/drawing/2014/main" id="{A8604A9B-A4E8-4289-8E67-F8FE1C8B2185}"/>
                </a:ext>
              </a:extLst>
            </p:cNvPr>
            <p:cNvSpPr>
              <a:spLocks/>
            </p:cNvSpPr>
            <p:nvPr/>
          </p:nvSpPr>
          <p:spPr bwMode="auto">
            <a:xfrm>
              <a:off x="11202988" y="3484563"/>
              <a:ext cx="33338" cy="77788"/>
            </a:xfrm>
            <a:custGeom>
              <a:avLst/>
              <a:gdLst>
                <a:gd name="T0" fmla="*/ 58 w 92"/>
                <a:gd name="T1" fmla="*/ 212 h 212"/>
                <a:gd name="T2" fmla="*/ 58 w 92"/>
                <a:gd name="T3" fmla="*/ 212 h 212"/>
                <a:gd name="T4" fmla="*/ 27 w 92"/>
                <a:gd name="T5" fmla="*/ 180 h 212"/>
                <a:gd name="T6" fmla="*/ 27 w 92"/>
                <a:gd name="T7" fmla="*/ 71 h 212"/>
                <a:gd name="T8" fmla="*/ 0 w 92"/>
                <a:gd name="T9" fmla="*/ 71 h 212"/>
                <a:gd name="T10" fmla="*/ 0 w 92"/>
                <a:gd name="T11" fmla="*/ 46 h 212"/>
                <a:gd name="T12" fmla="*/ 15 w 92"/>
                <a:gd name="T13" fmla="*/ 46 h 212"/>
                <a:gd name="T14" fmla="*/ 30 w 92"/>
                <a:gd name="T15" fmla="*/ 30 h 212"/>
                <a:gd name="T16" fmla="*/ 30 w 92"/>
                <a:gd name="T17" fmla="*/ 0 h 212"/>
                <a:gd name="T18" fmla="*/ 57 w 92"/>
                <a:gd name="T19" fmla="*/ 0 h 212"/>
                <a:gd name="T20" fmla="*/ 57 w 92"/>
                <a:gd name="T21" fmla="*/ 46 h 212"/>
                <a:gd name="T22" fmla="*/ 92 w 92"/>
                <a:gd name="T23" fmla="*/ 46 h 212"/>
                <a:gd name="T24" fmla="*/ 92 w 92"/>
                <a:gd name="T25" fmla="*/ 71 h 212"/>
                <a:gd name="T26" fmla="*/ 57 w 92"/>
                <a:gd name="T27" fmla="*/ 71 h 212"/>
                <a:gd name="T28" fmla="*/ 57 w 92"/>
                <a:gd name="T29" fmla="*/ 186 h 212"/>
                <a:gd name="T30" fmla="*/ 90 w 92"/>
                <a:gd name="T31" fmla="*/ 186 h 212"/>
                <a:gd name="T32" fmla="*/ 90 w 92"/>
                <a:gd name="T33" fmla="*/ 212 h 212"/>
                <a:gd name="T34" fmla="*/ 58 w 92"/>
                <a:gd name="T35" fmla="*/ 21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2" h="212">
                  <a:moveTo>
                    <a:pt x="58" y="212"/>
                  </a:moveTo>
                  <a:lnTo>
                    <a:pt x="58" y="212"/>
                  </a:lnTo>
                  <a:cubicBezTo>
                    <a:pt x="38" y="212"/>
                    <a:pt x="27" y="199"/>
                    <a:pt x="27" y="180"/>
                  </a:cubicBezTo>
                  <a:lnTo>
                    <a:pt x="27" y="71"/>
                  </a:lnTo>
                  <a:lnTo>
                    <a:pt x="0" y="71"/>
                  </a:lnTo>
                  <a:lnTo>
                    <a:pt x="0" y="46"/>
                  </a:lnTo>
                  <a:lnTo>
                    <a:pt x="15" y="46"/>
                  </a:lnTo>
                  <a:cubicBezTo>
                    <a:pt x="26" y="46"/>
                    <a:pt x="30" y="42"/>
                    <a:pt x="30" y="30"/>
                  </a:cubicBezTo>
                  <a:lnTo>
                    <a:pt x="30" y="0"/>
                  </a:lnTo>
                  <a:lnTo>
                    <a:pt x="57" y="0"/>
                  </a:lnTo>
                  <a:lnTo>
                    <a:pt x="57" y="46"/>
                  </a:lnTo>
                  <a:lnTo>
                    <a:pt x="92" y="46"/>
                  </a:lnTo>
                  <a:lnTo>
                    <a:pt x="92" y="71"/>
                  </a:lnTo>
                  <a:lnTo>
                    <a:pt x="57" y="71"/>
                  </a:lnTo>
                  <a:lnTo>
                    <a:pt x="57" y="186"/>
                  </a:lnTo>
                  <a:lnTo>
                    <a:pt x="90" y="186"/>
                  </a:lnTo>
                  <a:lnTo>
                    <a:pt x="90" y="212"/>
                  </a:lnTo>
                  <a:lnTo>
                    <a:pt x="58" y="212"/>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554" name="Freeform 30">
              <a:extLst>
                <a:ext uri="{FF2B5EF4-FFF2-40B4-BE49-F238E27FC236}">
                  <a16:creationId xmlns:a16="http://schemas.microsoft.com/office/drawing/2014/main" id="{61BDEA48-FFFF-4FE7-A266-7C941EA798E9}"/>
                </a:ext>
              </a:extLst>
            </p:cNvPr>
            <p:cNvSpPr>
              <a:spLocks noEditPoints="1"/>
            </p:cNvSpPr>
            <p:nvPr/>
          </p:nvSpPr>
          <p:spPr bwMode="auto">
            <a:xfrm>
              <a:off x="11247438" y="3500438"/>
              <a:ext cx="53975" cy="63500"/>
            </a:xfrm>
            <a:custGeom>
              <a:avLst/>
              <a:gdLst>
                <a:gd name="T0" fmla="*/ 31 w 148"/>
                <a:gd name="T1" fmla="*/ 71 h 173"/>
                <a:gd name="T2" fmla="*/ 31 w 148"/>
                <a:gd name="T3" fmla="*/ 71 h 173"/>
                <a:gd name="T4" fmla="*/ 31 w 148"/>
                <a:gd name="T5" fmla="*/ 73 h 173"/>
                <a:gd name="T6" fmla="*/ 116 w 148"/>
                <a:gd name="T7" fmla="*/ 73 h 173"/>
                <a:gd name="T8" fmla="*/ 116 w 148"/>
                <a:gd name="T9" fmla="*/ 70 h 173"/>
                <a:gd name="T10" fmla="*/ 75 w 148"/>
                <a:gd name="T11" fmla="*/ 24 h 173"/>
                <a:gd name="T12" fmla="*/ 31 w 148"/>
                <a:gd name="T13" fmla="*/ 71 h 173"/>
                <a:gd name="T14" fmla="*/ 0 w 148"/>
                <a:gd name="T15" fmla="*/ 87 h 173"/>
                <a:gd name="T16" fmla="*/ 0 w 148"/>
                <a:gd name="T17" fmla="*/ 87 h 173"/>
                <a:gd name="T18" fmla="*/ 75 w 148"/>
                <a:gd name="T19" fmla="*/ 0 h 173"/>
                <a:gd name="T20" fmla="*/ 148 w 148"/>
                <a:gd name="T21" fmla="*/ 82 h 173"/>
                <a:gd name="T22" fmla="*/ 148 w 148"/>
                <a:gd name="T23" fmla="*/ 94 h 173"/>
                <a:gd name="T24" fmla="*/ 31 w 148"/>
                <a:gd name="T25" fmla="*/ 94 h 173"/>
                <a:gd name="T26" fmla="*/ 31 w 148"/>
                <a:gd name="T27" fmla="*/ 101 h 173"/>
                <a:gd name="T28" fmla="*/ 78 w 148"/>
                <a:gd name="T29" fmla="*/ 148 h 173"/>
                <a:gd name="T30" fmla="*/ 122 w 148"/>
                <a:gd name="T31" fmla="*/ 121 h 173"/>
                <a:gd name="T32" fmla="*/ 142 w 148"/>
                <a:gd name="T33" fmla="*/ 138 h 173"/>
                <a:gd name="T34" fmla="*/ 75 w 148"/>
                <a:gd name="T35" fmla="*/ 173 h 173"/>
                <a:gd name="T36" fmla="*/ 0 w 148"/>
                <a:gd name="T37" fmla="*/ 87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8" h="173">
                  <a:moveTo>
                    <a:pt x="31" y="71"/>
                  </a:moveTo>
                  <a:lnTo>
                    <a:pt x="31" y="71"/>
                  </a:lnTo>
                  <a:lnTo>
                    <a:pt x="31" y="73"/>
                  </a:lnTo>
                  <a:lnTo>
                    <a:pt x="116" y="73"/>
                  </a:lnTo>
                  <a:lnTo>
                    <a:pt x="116" y="70"/>
                  </a:lnTo>
                  <a:cubicBezTo>
                    <a:pt x="116" y="43"/>
                    <a:pt x="100" y="24"/>
                    <a:pt x="75" y="24"/>
                  </a:cubicBezTo>
                  <a:cubicBezTo>
                    <a:pt x="49" y="24"/>
                    <a:pt x="31" y="44"/>
                    <a:pt x="31" y="71"/>
                  </a:cubicBezTo>
                  <a:close/>
                  <a:moveTo>
                    <a:pt x="0" y="87"/>
                  </a:moveTo>
                  <a:lnTo>
                    <a:pt x="0" y="87"/>
                  </a:lnTo>
                  <a:cubicBezTo>
                    <a:pt x="0" y="34"/>
                    <a:pt x="29" y="0"/>
                    <a:pt x="75" y="0"/>
                  </a:cubicBezTo>
                  <a:cubicBezTo>
                    <a:pt x="121" y="0"/>
                    <a:pt x="148" y="35"/>
                    <a:pt x="148" y="82"/>
                  </a:cubicBezTo>
                  <a:lnTo>
                    <a:pt x="148" y="94"/>
                  </a:lnTo>
                  <a:lnTo>
                    <a:pt x="31" y="94"/>
                  </a:lnTo>
                  <a:lnTo>
                    <a:pt x="31" y="101"/>
                  </a:lnTo>
                  <a:cubicBezTo>
                    <a:pt x="31" y="128"/>
                    <a:pt x="48" y="148"/>
                    <a:pt x="78" y="148"/>
                  </a:cubicBezTo>
                  <a:cubicBezTo>
                    <a:pt x="98" y="148"/>
                    <a:pt x="113" y="138"/>
                    <a:pt x="122" y="121"/>
                  </a:cubicBezTo>
                  <a:lnTo>
                    <a:pt x="142" y="138"/>
                  </a:lnTo>
                  <a:cubicBezTo>
                    <a:pt x="130" y="159"/>
                    <a:pt x="106" y="173"/>
                    <a:pt x="75" y="173"/>
                  </a:cubicBezTo>
                  <a:cubicBezTo>
                    <a:pt x="29" y="173"/>
                    <a:pt x="0" y="139"/>
                    <a:pt x="0" y="87"/>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555" name="Freeform 31">
              <a:extLst>
                <a:ext uri="{FF2B5EF4-FFF2-40B4-BE49-F238E27FC236}">
                  <a16:creationId xmlns:a16="http://schemas.microsoft.com/office/drawing/2014/main" id="{77E0DF76-2AAA-4081-9E72-C3204111B727}"/>
                </a:ext>
              </a:extLst>
            </p:cNvPr>
            <p:cNvSpPr>
              <a:spLocks noEditPoints="1"/>
            </p:cNvSpPr>
            <p:nvPr/>
          </p:nvSpPr>
          <p:spPr bwMode="auto">
            <a:xfrm>
              <a:off x="11312525" y="3475038"/>
              <a:ext cx="52388" cy="88900"/>
            </a:xfrm>
            <a:custGeom>
              <a:avLst/>
              <a:gdLst>
                <a:gd name="T0" fmla="*/ 115 w 145"/>
                <a:gd name="T1" fmla="*/ 184 h 240"/>
                <a:gd name="T2" fmla="*/ 115 w 145"/>
                <a:gd name="T3" fmla="*/ 184 h 240"/>
                <a:gd name="T4" fmla="*/ 115 w 145"/>
                <a:gd name="T5" fmla="*/ 123 h 240"/>
                <a:gd name="T6" fmla="*/ 75 w 145"/>
                <a:gd name="T7" fmla="*/ 93 h 240"/>
                <a:gd name="T8" fmla="*/ 31 w 145"/>
                <a:gd name="T9" fmla="*/ 140 h 240"/>
                <a:gd name="T10" fmla="*/ 31 w 145"/>
                <a:gd name="T11" fmla="*/ 168 h 240"/>
                <a:gd name="T12" fmla="*/ 75 w 145"/>
                <a:gd name="T13" fmla="*/ 214 h 240"/>
                <a:gd name="T14" fmla="*/ 115 w 145"/>
                <a:gd name="T15" fmla="*/ 184 h 240"/>
                <a:gd name="T16" fmla="*/ 115 w 145"/>
                <a:gd name="T17" fmla="*/ 209 h 240"/>
                <a:gd name="T18" fmla="*/ 115 w 145"/>
                <a:gd name="T19" fmla="*/ 209 h 240"/>
                <a:gd name="T20" fmla="*/ 114 w 145"/>
                <a:gd name="T21" fmla="*/ 209 h 240"/>
                <a:gd name="T22" fmla="*/ 66 w 145"/>
                <a:gd name="T23" fmla="*/ 240 h 240"/>
                <a:gd name="T24" fmla="*/ 0 w 145"/>
                <a:gd name="T25" fmla="*/ 154 h 240"/>
                <a:gd name="T26" fmla="*/ 66 w 145"/>
                <a:gd name="T27" fmla="*/ 67 h 240"/>
                <a:gd name="T28" fmla="*/ 114 w 145"/>
                <a:gd name="T29" fmla="*/ 98 h 240"/>
                <a:gd name="T30" fmla="*/ 115 w 145"/>
                <a:gd name="T31" fmla="*/ 98 h 240"/>
                <a:gd name="T32" fmla="*/ 115 w 145"/>
                <a:gd name="T33" fmla="*/ 0 h 240"/>
                <a:gd name="T34" fmla="*/ 145 w 145"/>
                <a:gd name="T35" fmla="*/ 0 h 240"/>
                <a:gd name="T36" fmla="*/ 145 w 145"/>
                <a:gd name="T37" fmla="*/ 237 h 240"/>
                <a:gd name="T38" fmla="*/ 115 w 145"/>
                <a:gd name="T39" fmla="*/ 237 h 240"/>
                <a:gd name="T40" fmla="*/ 115 w 145"/>
                <a:gd name="T41" fmla="*/ 209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5" h="240">
                  <a:moveTo>
                    <a:pt x="115" y="184"/>
                  </a:moveTo>
                  <a:lnTo>
                    <a:pt x="115" y="184"/>
                  </a:lnTo>
                  <a:lnTo>
                    <a:pt x="115" y="123"/>
                  </a:lnTo>
                  <a:cubicBezTo>
                    <a:pt x="115" y="106"/>
                    <a:pt x="97" y="93"/>
                    <a:pt x="75" y="93"/>
                  </a:cubicBezTo>
                  <a:cubicBezTo>
                    <a:pt x="48" y="93"/>
                    <a:pt x="31" y="112"/>
                    <a:pt x="31" y="140"/>
                  </a:cubicBezTo>
                  <a:lnTo>
                    <a:pt x="31" y="168"/>
                  </a:lnTo>
                  <a:cubicBezTo>
                    <a:pt x="31" y="196"/>
                    <a:pt x="48" y="214"/>
                    <a:pt x="75" y="214"/>
                  </a:cubicBezTo>
                  <a:cubicBezTo>
                    <a:pt x="97" y="214"/>
                    <a:pt x="115" y="202"/>
                    <a:pt x="115" y="184"/>
                  </a:cubicBezTo>
                  <a:close/>
                  <a:moveTo>
                    <a:pt x="115" y="209"/>
                  </a:moveTo>
                  <a:lnTo>
                    <a:pt x="115" y="209"/>
                  </a:lnTo>
                  <a:lnTo>
                    <a:pt x="114" y="209"/>
                  </a:lnTo>
                  <a:cubicBezTo>
                    <a:pt x="106" y="230"/>
                    <a:pt x="89" y="240"/>
                    <a:pt x="66" y="240"/>
                  </a:cubicBezTo>
                  <a:cubicBezTo>
                    <a:pt x="25" y="240"/>
                    <a:pt x="0" y="207"/>
                    <a:pt x="0" y="154"/>
                  </a:cubicBezTo>
                  <a:cubicBezTo>
                    <a:pt x="0" y="100"/>
                    <a:pt x="25" y="67"/>
                    <a:pt x="66" y="67"/>
                  </a:cubicBezTo>
                  <a:cubicBezTo>
                    <a:pt x="89" y="67"/>
                    <a:pt x="106" y="78"/>
                    <a:pt x="114" y="98"/>
                  </a:cubicBezTo>
                  <a:lnTo>
                    <a:pt x="115" y="98"/>
                  </a:lnTo>
                  <a:lnTo>
                    <a:pt x="115" y="0"/>
                  </a:lnTo>
                  <a:lnTo>
                    <a:pt x="145" y="0"/>
                  </a:lnTo>
                  <a:lnTo>
                    <a:pt x="145" y="237"/>
                  </a:lnTo>
                  <a:lnTo>
                    <a:pt x="115" y="237"/>
                  </a:lnTo>
                  <a:lnTo>
                    <a:pt x="115" y="209"/>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556" name="Freeform 32">
              <a:extLst>
                <a:ext uri="{FF2B5EF4-FFF2-40B4-BE49-F238E27FC236}">
                  <a16:creationId xmlns:a16="http://schemas.microsoft.com/office/drawing/2014/main" id="{22CD35CA-DCFE-4D53-9006-2CFE78CEBCA2}"/>
                </a:ext>
              </a:extLst>
            </p:cNvPr>
            <p:cNvSpPr>
              <a:spLocks/>
            </p:cNvSpPr>
            <p:nvPr/>
          </p:nvSpPr>
          <p:spPr bwMode="auto">
            <a:xfrm>
              <a:off x="10339388" y="3619501"/>
              <a:ext cx="66675" cy="85725"/>
            </a:xfrm>
            <a:custGeom>
              <a:avLst/>
              <a:gdLst>
                <a:gd name="T0" fmla="*/ 155 w 183"/>
                <a:gd name="T1" fmla="*/ 194 h 231"/>
                <a:gd name="T2" fmla="*/ 155 w 183"/>
                <a:gd name="T3" fmla="*/ 194 h 231"/>
                <a:gd name="T4" fmla="*/ 154 w 183"/>
                <a:gd name="T5" fmla="*/ 194 h 231"/>
                <a:gd name="T6" fmla="*/ 93 w 183"/>
                <a:gd name="T7" fmla="*/ 231 h 231"/>
                <a:gd name="T8" fmla="*/ 0 w 183"/>
                <a:gd name="T9" fmla="*/ 116 h 231"/>
                <a:gd name="T10" fmla="*/ 97 w 183"/>
                <a:gd name="T11" fmla="*/ 0 h 231"/>
                <a:gd name="T12" fmla="*/ 179 w 183"/>
                <a:gd name="T13" fmla="*/ 50 h 231"/>
                <a:gd name="T14" fmla="*/ 153 w 183"/>
                <a:gd name="T15" fmla="*/ 65 h 231"/>
                <a:gd name="T16" fmla="*/ 97 w 183"/>
                <a:gd name="T17" fmla="*/ 28 h 231"/>
                <a:gd name="T18" fmla="*/ 34 w 183"/>
                <a:gd name="T19" fmla="*/ 98 h 231"/>
                <a:gd name="T20" fmla="*/ 34 w 183"/>
                <a:gd name="T21" fmla="*/ 134 h 231"/>
                <a:gd name="T22" fmla="*/ 99 w 183"/>
                <a:gd name="T23" fmla="*/ 204 h 231"/>
                <a:gd name="T24" fmla="*/ 153 w 183"/>
                <a:gd name="T25" fmla="*/ 158 h 231"/>
                <a:gd name="T26" fmla="*/ 153 w 183"/>
                <a:gd name="T27" fmla="*/ 138 h 231"/>
                <a:gd name="T28" fmla="*/ 105 w 183"/>
                <a:gd name="T29" fmla="*/ 138 h 231"/>
                <a:gd name="T30" fmla="*/ 105 w 183"/>
                <a:gd name="T31" fmla="*/ 111 h 231"/>
                <a:gd name="T32" fmla="*/ 183 w 183"/>
                <a:gd name="T33" fmla="*/ 111 h 231"/>
                <a:gd name="T34" fmla="*/ 183 w 183"/>
                <a:gd name="T35" fmla="*/ 228 h 231"/>
                <a:gd name="T36" fmla="*/ 155 w 183"/>
                <a:gd name="T37" fmla="*/ 228 h 231"/>
                <a:gd name="T38" fmla="*/ 155 w 183"/>
                <a:gd name="T39" fmla="*/ 194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3" h="231">
                  <a:moveTo>
                    <a:pt x="155" y="194"/>
                  </a:moveTo>
                  <a:lnTo>
                    <a:pt x="155" y="194"/>
                  </a:lnTo>
                  <a:lnTo>
                    <a:pt x="154" y="194"/>
                  </a:lnTo>
                  <a:cubicBezTo>
                    <a:pt x="149" y="215"/>
                    <a:pt x="127" y="231"/>
                    <a:pt x="93" y="231"/>
                  </a:cubicBezTo>
                  <a:cubicBezTo>
                    <a:pt x="39" y="231"/>
                    <a:pt x="0" y="191"/>
                    <a:pt x="0" y="116"/>
                  </a:cubicBezTo>
                  <a:cubicBezTo>
                    <a:pt x="0" y="42"/>
                    <a:pt x="39" y="0"/>
                    <a:pt x="97" y="0"/>
                  </a:cubicBezTo>
                  <a:cubicBezTo>
                    <a:pt x="136" y="0"/>
                    <a:pt x="164" y="20"/>
                    <a:pt x="179" y="50"/>
                  </a:cubicBezTo>
                  <a:lnTo>
                    <a:pt x="153" y="65"/>
                  </a:lnTo>
                  <a:cubicBezTo>
                    <a:pt x="144" y="43"/>
                    <a:pt x="124" y="28"/>
                    <a:pt x="97" y="28"/>
                  </a:cubicBezTo>
                  <a:cubicBezTo>
                    <a:pt x="59" y="28"/>
                    <a:pt x="34" y="55"/>
                    <a:pt x="34" y="98"/>
                  </a:cubicBezTo>
                  <a:lnTo>
                    <a:pt x="34" y="134"/>
                  </a:lnTo>
                  <a:cubicBezTo>
                    <a:pt x="34" y="177"/>
                    <a:pt x="59" y="204"/>
                    <a:pt x="99" y="204"/>
                  </a:cubicBezTo>
                  <a:cubicBezTo>
                    <a:pt x="128" y="204"/>
                    <a:pt x="153" y="189"/>
                    <a:pt x="153" y="158"/>
                  </a:cubicBezTo>
                  <a:lnTo>
                    <a:pt x="153" y="138"/>
                  </a:lnTo>
                  <a:lnTo>
                    <a:pt x="105" y="138"/>
                  </a:lnTo>
                  <a:lnTo>
                    <a:pt x="105" y="111"/>
                  </a:lnTo>
                  <a:lnTo>
                    <a:pt x="183" y="111"/>
                  </a:lnTo>
                  <a:lnTo>
                    <a:pt x="183" y="228"/>
                  </a:lnTo>
                  <a:lnTo>
                    <a:pt x="155" y="228"/>
                  </a:lnTo>
                  <a:lnTo>
                    <a:pt x="155" y="194"/>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557" name="Freeform 33">
              <a:extLst>
                <a:ext uri="{FF2B5EF4-FFF2-40B4-BE49-F238E27FC236}">
                  <a16:creationId xmlns:a16="http://schemas.microsoft.com/office/drawing/2014/main" id="{3810B235-D51C-4675-A777-55C1A9639A70}"/>
                </a:ext>
              </a:extLst>
            </p:cNvPr>
            <p:cNvSpPr>
              <a:spLocks noEditPoints="1"/>
            </p:cNvSpPr>
            <p:nvPr/>
          </p:nvSpPr>
          <p:spPr bwMode="auto">
            <a:xfrm>
              <a:off x="10420350" y="3641726"/>
              <a:ext cx="53975" cy="63500"/>
            </a:xfrm>
            <a:custGeom>
              <a:avLst/>
              <a:gdLst>
                <a:gd name="T0" fmla="*/ 103 w 151"/>
                <a:gd name="T1" fmla="*/ 121 h 173"/>
                <a:gd name="T2" fmla="*/ 103 w 151"/>
                <a:gd name="T3" fmla="*/ 121 h 173"/>
                <a:gd name="T4" fmla="*/ 103 w 151"/>
                <a:gd name="T5" fmla="*/ 95 h 173"/>
                <a:gd name="T6" fmla="*/ 71 w 151"/>
                <a:gd name="T7" fmla="*/ 95 h 173"/>
                <a:gd name="T8" fmla="*/ 32 w 151"/>
                <a:gd name="T9" fmla="*/ 119 h 173"/>
                <a:gd name="T10" fmla="*/ 32 w 151"/>
                <a:gd name="T11" fmla="*/ 125 h 173"/>
                <a:gd name="T12" fmla="*/ 62 w 151"/>
                <a:gd name="T13" fmla="*/ 149 h 173"/>
                <a:gd name="T14" fmla="*/ 103 w 151"/>
                <a:gd name="T15" fmla="*/ 121 h 173"/>
                <a:gd name="T16" fmla="*/ 134 w 151"/>
                <a:gd name="T17" fmla="*/ 170 h 173"/>
                <a:gd name="T18" fmla="*/ 134 w 151"/>
                <a:gd name="T19" fmla="*/ 170 h 173"/>
                <a:gd name="T20" fmla="*/ 105 w 151"/>
                <a:gd name="T21" fmla="*/ 142 h 173"/>
                <a:gd name="T22" fmla="*/ 103 w 151"/>
                <a:gd name="T23" fmla="*/ 142 h 173"/>
                <a:gd name="T24" fmla="*/ 55 w 151"/>
                <a:gd name="T25" fmla="*/ 173 h 173"/>
                <a:gd name="T26" fmla="*/ 0 w 151"/>
                <a:gd name="T27" fmla="*/ 124 h 173"/>
                <a:gd name="T28" fmla="*/ 71 w 151"/>
                <a:gd name="T29" fmla="*/ 75 h 173"/>
                <a:gd name="T30" fmla="*/ 103 w 151"/>
                <a:gd name="T31" fmla="*/ 75 h 173"/>
                <a:gd name="T32" fmla="*/ 103 w 151"/>
                <a:gd name="T33" fmla="*/ 59 h 173"/>
                <a:gd name="T34" fmla="*/ 66 w 151"/>
                <a:gd name="T35" fmla="*/ 25 h 173"/>
                <a:gd name="T36" fmla="*/ 25 w 151"/>
                <a:gd name="T37" fmla="*/ 49 h 173"/>
                <a:gd name="T38" fmla="*/ 7 w 151"/>
                <a:gd name="T39" fmla="*/ 32 h 173"/>
                <a:gd name="T40" fmla="*/ 67 w 151"/>
                <a:gd name="T41" fmla="*/ 0 h 173"/>
                <a:gd name="T42" fmla="*/ 132 w 151"/>
                <a:gd name="T43" fmla="*/ 57 h 173"/>
                <a:gd name="T44" fmla="*/ 132 w 151"/>
                <a:gd name="T45" fmla="*/ 144 h 173"/>
                <a:gd name="T46" fmla="*/ 151 w 151"/>
                <a:gd name="T47" fmla="*/ 144 h 173"/>
                <a:gd name="T48" fmla="*/ 151 w 151"/>
                <a:gd name="T49" fmla="*/ 170 h 173"/>
                <a:gd name="T50" fmla="*/ 134 w 151"/>
                <a:gd name="T51" fmla="*/ 17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1" h="173">
                  <a:moveTo>
                    <a:pt x="103" y="121"/>
                  </a:moveTo>
                  <a:lnTo>
                    <a:pt x="103" y="121"/>
                  </a:lnTo>
                  <a:lnTo>
                    <a:pt x="103" y="95"/>
                  </a:lnTo>
                  <a:lnTo>
                    <a:pt x="71" y="95"/>
                  </a:lnTo>
                  <a:cubicBezTo>
                    <a:pt x="44" y="95"/>
                    <a:pt x="32" y="104"/>
                    <a:pt x="32" y="119"/>
                  </a:cubicBezTo>
                  <a:lnTo>
                    <a:pt x="32" y="125"/>
                  </a:lnTo>
                  <a:cubicBezTo>
                    <a:pt x="32" y="141"/>
                    <a:pt x="43" y="149"/>
                    <a:pt x="62" y="149"/>
                  </a:cubicBezTo>
                  <a:cubicBezTo>
                    <a:pt x="85" y="149"/>
                    <a:pt x="103" y="138"/>
                    <a:pt x="103" y="121"/>
                  </a:cubicBezTo>
                  <a:close/>
                  <a:moveTo>
                    <a:pt x="134" y="170"/>
                  </a:moveTo>
                  <a:lnTo>
                    <a:pt x="134" y="170"/>
                  </a:lnTo>
                  <a:cubicBezTo>
                    <a:pt x="116" y="170"/>
                    <a:pt x="107" y="158"/>
                    <a:pt x="105" y="142"/>
                  </a:cubicBezTo>
                  <a:lnTo>
                    <a:pt x="103" y="142"/>
                  </a:lnTo>
                  <a:cubicBezTo>
                    <a:pt x="96" y="163"/>
                    <a:pt x="79" y="173"/>
                    <a:pt x="55" y="173"/>
                  </a:cubicBezTo>
                  <a:cubicBezTo>
                    <a:pt x="21" y="173"/>
                    <a:pt x="0" y="154"/>
                    <a:pt x="0" y="124"/>
                  </a:cubicBezTo>
                  <a:cubicBezTo>
                    <a:pt x="0" y="92"/>
                    <a:pt x="24" y="75"/>
                    <a:pt x="71" y="75"/>
                  </a:cubicBezTo>
                  <a:lnTo>
                    <a:pt x="103" y="75"/>
                  </a:lnTo>
                  <a:lnTo>
                    <a:pt x="103" y="59"/>
                  </a:lnTo>
                  <a:cubicBezTo>
                    <a:pt x="103" y="37"/>
                    <a:pt x="91" y="25"/>
                    <a:pt x="66" y="25"/>
                  </a:cubicBezTo>
                  <a:cubicBezTo>
                    <a:pt x="46" y="25"/>
                    <a:pt x="34" y="35"/>
                    <a:pt x="25" y="49"/>
                  </a:cubicBezTo>
                  <a:lnTo>
                    <a:pt x="7" y="32"/>
                  </a:lnTo>
                  <a:cubicBezTo>
                    <a:pt x="17" y="14"/>
                    <a:pt x="37" y="0"/>
                    <a:pt x="67" y="0"/>
                  </a:cubicBezTo>
                  <a:cubicBezTo>
                    <a:pt x="109" y="0"/>
                    <a:pt x="132" y="21"/>
                    <a:pt x="132" y="57"/>
                  </a:cubicBezTo>
                  <a:lnTo>
                    <a:pt x="132" y="144"/>
                  </a:lnTo>
                  <a:lnTo>
                    <a:pt x="151" y="144"/>
                  </a:lnTo>
                  <a:lnTo>
                    <a:pt x="151" y="170"/>
                  </a:lnTo>
                  <a:lnTo>
                    <a:pt x="134" y="170"/>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558" name="Freeform 34">
              <a:extLst>
                <a:ext uri="{FF2B5EF4-FFF2-40B4-BE49-F238E27FC236}">
                  <a16:creationId xmlns:a16="http://schemas.microsoft.com/office/drawing/2014/main" id="{FA6E9BD7-15B9-44BE-90E0-68DE5C34FE83}"/>
                </a:ext>
              </a:extLst>
            </p:cNvPr>
            <p:cNvSpPr>
              <a:spLocks/>
            </p:cNvSpPr>
            <p:nvPr/>
          </p:nvSpPr>
          <p:spPr bwMode="auto">
            <a:xfrm>
              <a:off x="10482263" y="3625851"/>
              <a:ext cx="33338" cy="77788"/>
            </a:xfrm>
            <a:custGeom>
              <a:avLst/>
              <a:gdLst>
                <a:gd name="T0" fmla="*/ 58 w 92"/>
                <a:gd name="T1" fmla="*/ 212 h 212"/>
                <a:gd name="T2" fmla="*/ 58 w 92"/>
                <a:gd name="T3" fmla="*/ 212 h 212"/>
                <a:gd name="T4" fmla="*/ 26 w 92"/>
                <a:gd name="T5" fmla="*/ 180 h 212"/>
                <a:gd name="T6" fmla="*/ 26 w 92"/>
                <a:gd name="T7" fmla="*/ 71 h 212"/>
                <a:gd name="T8" fmla="*/ 0 w 92"/>
                <a:gd name="T9" fmla="*/ 71 h 212"/>
                <a:gd name="T10" fmla="*/ 0 w 92"/>
                <a:gd name="T11" fmla="*/ 46 h 212"/>
                <a:gd name="T12" fmla="*/ 15 w 92"/>
                <a:gd name="T13" fmla="*/ 46 h 212"/>
                <a:gd name="T14" fmla="*/ 29 w 92"/>
                <a:gd name="T15" fmla="*/ 30 h 212"/>
                <a:gd name="T16" fmla="*/ 29 w 92"/>
                <a:gd name="T17" fmla="*/ 0 h 212"/>
                <a:gd name="T18" fmla="*/ 56 w 92"/>
                <a:gd name="T19" fmla="*/ 0 h 212"/>
                <a:gd name="T20" fmla="*/ 56 w 92"/>
                <a:gd name="T21" fmla="*/ 46 h 212"/>
                <a:gd name="T22" fmla="*/ 92 w 92"/>
                <a:gd name="T23" fmla="*/ 46 h 212"/>
                <a:gd name="T24" fmla="*/ 92 w 92"/>
                <a:gd name="T25" fmla="*/ 71 h 212"/>
                <a:gd name="T26" fmla="*/ 56 w 92"/>
                <a:gd name="T27" fmla="*/ 71 h 212"/>
                <a:gd name="T28" fmla="*/ 56 w 92"/>
                <a:gd name="T29" fmla="*/ 186 h 212"/>
                <a:gd name="T30" fmla="*/ 89 w 92"/>
                <a:gd name="T31" fmla="*/ 186 h 212"/>
                <a:gd name="T32" fmla="*/ 89 w 92"/>
                <a:gd name="T33" fmla="*/ 212 h 212"/>
                <a:gd name="T34" fmla="*/ 58 w 92"/>
                <a:gd name="T35" fmla="*/ 21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2" h="212">
                  <a:moveTo>
                    <a:pt x="58" y="212"/>
                  </a:moveTo>
                  <a:lnTo>
                    <a:pt x="58" y="212"/>
                  </a:lnTo>
                  <a:cubicBezTo>
                    <a:pt x="37" y="212"/>
                    <a:pt x="26" y="199"/>
                    <a:pt x="26" y="180"/>
                  </a:cubicBezTo>
                  <a:lnTo>
                    <a:pt x="26" y="71"/>
                  </a:lnTo>
                  <a:lnTo>
                    <a:pt x="0" y="71"/>
                  </a:lnTo>
                  <a:lnTo>
                    <a:pt x="0" y="46"/>
                  </a:lnTo>
                  <a:lnTo>
                    <a:pt x="15" y="46"/>
                  </a:lnTo>
                  <a:cubicBezTo>
                    <a:pt x="26" y="46"/>
                    <a:pt x="29" y="42"/>
                    <a:pt x="29" y="30"/>
                  </a:cubicBezTo>
                  <a:lnTo>
                    <a:pt x="29" y="0"/>
                  </a:lnTo>
                  <a:lnTo>
                    <a:pt x="56" y="0"/>
                  </a:lnTo>
                  <a:lnTo>
                    <a:pt x="56" y="46"/>
                  </a:lnTo>
                  <a:lnTo>
                    <a:pt x="92" y="46"/>
                  </a:lnTo>
                  <a:lnTo>
                    <a:pt x="92" y="71"/>
                  </a:lnTo>
                  <a:lnTo>
                    <a:pt x="56" y="71"/>
                  </a:lnTo>
                  <a:lnTo>
                    <a:pt x="56" y="186"/>
                  </a:lnTo>
                  <a:lnTo>
                    <a:pt x="89" y="186"/>
                  </a:lnTo>
                  <a:lnTo>
                    <a:pt x="89" y="212"/>
                  </a:lnTo>
                  <a:lnTo>
                    <a:pt x="58" y="212"/>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559" name="Freeform 35">
              <a:extLst>
                <a:ext uri="{FF2B5EF4-FFF2-40B4-BE49-F238E27FC236}">
                  <a16:creationId xmlns:a16="http://schemas.microsoft.com/office/drawing/2014/main" id="{2D66CB3C-08C6-4030-9495-06092C11DF58}"/>
                </a:ext>
              </a:extLst>
            </p:cNvPr>
            <p:cNvSpPr>
              <a:spLocks noEditPoints="1"/>
            </p:cNvSpPr>
            <p:nvPr/>
          </p:nvSpPr>
          <p:spPr bwMode="auto">
            <a:xfrm>
              <a:off x="10525125" y="3641726"/>
              <a:ext cx="53975" cy="63500"/>
            </a:xfrm>
            <a:custGeom>
              <a:avLst/>
              <a:gdLst>
                <a:gd name="T0" fmla="*/ 31 w 148"/>
                <a:gd name="T1" fmla="*/ 71 h 173"/>
                <a:gd name="T2" fmla="*/ 31 w 148"/>
                <a:gd name="T3" fmla="*/ 71 h 173"/>
                <a:gd name="T4" fmla="*/ 31 w 148"/>
                <a:gd name="T5" fmla="*/ 73 h 173"/>
                <a:gd name="T6" fmla="*/ 116 w 148"/>
                <a:gd name="T7" fmla="*/ 73 h 173"/>
                <a:gd name="T8" fmla="*/ 116 w 148"/>
                <a:gd name="T9" fmla="*/ 70 h 173"/>
                <a:gd name="T10" fmla="*/ 75 w 148"/>
                <a:gd name="T11" fmla="*/ 24 h 173"/>
                <a:gd name="T12" fmla="*/ 31 w 148"/>
                <a:gd name="T13" fmla="*/ 71 h 173"/>
                <a:gd name="T14" fmla="*/ 0 w 148"/>
                <a:gd name="T15" fmla="*/ 87 h 173"/>
                <a:gd name="T16" fmla="*/ 0 w 148"/>
                <a:gd name="T17" fmla="*/ 87 h 173"/>
                <a:gd name="T18" fmla="*/ 75 w 148"/>
                <a:gd name="T19" fmla="*/ 0 h 173"/>
                <a:gd name="T20" fmla="*/ 148 w 148"/>
                <a:gd name="T21" fmla="*/ 82 h 173"/>
                <a:gd name="T22" fmla="*/ 148 w 148"/>
                <a:gd name="T23" fmla="*/ 94 h 173"/>
                <a:gd name="T24" fmla="*/ 31 w 148"/>
                <a:gd name="T25" fmla="*/ 94 h 173"/>
                <a:gd name="T26" fmla="*/ 31 w 148"/>
                <a:gd name="T27" fmla="*/ 101 h 173"/>
                <a:gd name="T28" fmla="*/ 78 w 148"/>
                <a:gd name="T29" fmla="*/ 148 h 173"/>
                <a:gd name="T30" fmla="*/ 123 w 148"/>
                <a:gd name="T31" fmla="*/ 121 h 173"/>
                <a:gd name="T32" fmla="*/ 142 w 148"/>
                <a:gd name="T33" fmla="*/ 138 h 173"/>
                <a:gd name="T34" fmla="*/ 75 w 148"/>
                <a:gd name="T35" fmla="*/ 173 h 173"/>
                <a:gd name="T36" fmla="*/ 0 w 148"/>
                <a:gd name="T37" fmla="*/ 87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8" h="173">
                  <a:moveTo>
                    <a:pt x="31" y="71"/>
                  </a:moveTo>
                  <a:lnTo>
                    <a:pt x="31" y="71"/>
                  </a:lnTo>
                  <a:lnTo>
                    <a:pt x="31" y="73"/>
                  </a:lnTo>
                  <a:lnTo>
                    <a:pt x="116" y="73"/>
                  </a:lnTo>
                  <a:lnTo>
                    <a:pt x="116" y="70"/>
                  </a:lnTo>
                  <a:cubicBezTo>
                    <a:pt x="116" y="43"/>
                    <a:pt x="100" y="24"/>
                    <a:pt x="75" y="24"/>
                  </a:cubicBezTo>
                  <a:cubicBezTo>
                    <a:pt x="49" y="24"/>
                    <a:pt x="31" y="44"/>
                    <a:pt x="31" y="71"/>
                  </a:cubicBezTo>
                  <a:close/>
                  <a:moveTo>
                    <a:pt x="0" y="87"/>
                  </a:moveTo>
                  <a:lnTo>
                    <a:pt x="0" y="87"/>
                  </a:lnTo>
                  <a:cubicBezTo>
                    <a:pt x="0" y="34"/>
                    <a:pt x="29" y="0"/>
                    <a:pt x="75" y="0"/>
                  </a:cubicBezTo>
                  <a:cubicBezTo>
                    <a:pt x="122" y="0"/>
                    <a:pt x="148" y="35"/>
                    <a:pt x="148" y="82"/>
                  </a:cubicBezTo>
                  <a:lnTo>
                    <a:pt x="148" y="94"/>
                  </a:lnTo>
                  <a:lnTo>
                    <a:pt x="31" y="94"/>
                  </a:lnTo>
                  <a:lnTo>
                    <a:pt x="31" y="101"/>
                  </a:lnTo>
                  <a:cubicBezTo>
                    <a:pt x="31" y="128"/>
                    <a:pt x="48" y="148"/>
                    <a:pt x="78" y="148"/>
                  </a:cubicBezTo>
                  <a:cubicBezTo>
                    <a:pt x="99" y="148"/>
                    <a:pt x="114" y="138"/>
                    <a:pt x="123" y="121"/>
                  </a:cubicBezTo>
                  <a:lnTo>
                    <a:pt x="142" y="138"/>
                  </a:lnTo>
                  <a:cubicBezTo>
                    <a:pt x="130" y="159"/>
                    <a:pt x="106" y="173"/>
                    <a:pt x="75" y="173"/>
                  </a:cubicBezTo>
                  <a:cubicBezTo>
                    <a:pt x="29" y="173"/>
                    <a:pt x="0" y="139"/>
                    <a:pt x="0" y="87"/>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560" name="Freeform 36">
              <a:extLst>
                <a:ext uri="{FF2B5EF4-FFF2-40B4-BE49-F238E27FC236}">
                  <a16:creationId xmlns:a16="http://schemas.microsoft.com/office/drawing/2014/main" id="{DECB2C2F-D5BF-41E7-A584-D5585D706EB8}"/>
                </a:ext>
              </a:extLst>
            </p:cNvPr>
            <p:cNvSpPr>
              <a:spLocks/>
            </p:cNvSpPr>
            <p:nvPr/>
          </p:nvSpPr>
          <p:spPr bwMode="auto">
            <a:xfrm>
              <a:off x="10587038" y="3643313"/>
              <a:ext cx="85725" cy="60325"/>
            </a:xfrm>
            <a:custGeom>
              <a:avLst/>
              <a:gdLst>
                <a:gd name="T0" fmla="*/ 0 w 232"/>
                <a:gd name="T1" fmla="*/ 0 h 166"/>
                <a:gd name="T2" fmla="*/ 0 w 232"/>
                <a:gd name="T3" fmla="*/ 0 h 166"/>
                <a:gd name="T4" fmla="*/ 29 w 232"/>
                <a:gd name="T5" fmla="*/ 0 h 166"/>
                <a:gd name="T6" fmla="*/ 46 w 232"/>
                <a:gd name="T7" fmla="*/ 71 h 166"/>
                <a:gd name="T8" fmla="*/ 63 w 232"/>
                <a:gd name="T9" fmla="*/ 139 h 166"/>
                <a:gd name="T10" fmla="*/ 63 w 232"/>
                <a:gd name="T11" fmla="*/ 139 h 166"/>
                <a:gd name="T12" fmla="*/ 82 w 232"/>
                <a:gd name="T13" fmla="*/ 71 h 166"/>
                <a:gd name="T14" fmla="*/ 103 w 232"/>
                <a:gd name="T15" fmla="*/ 0 h 166"/>
                <a:gd name="T16" fmla="*/ 129 w 232"/>
                <a:gd name="T17" fmla="*/ 0 h 166"/>
                <a:gd name="T18" fmla="*/ 151 w 232"/>
                <a:gd name="T19" fmla="*/ 71 h 166"/>
                <a:gd name="T20" fmla="*/ 170 w 232"/>
                <a:gd name="T21" fmla="*/ 139 h 166"/>
                <a:gd name="T22" fmla="*/ 171 w 232"/>
                <a:gd name="T23" fmla="*/ 139 h 166"/>
                <a:gd name="T24" fmla="*/ 186 w 232"/>
                <a:gd name="T25" fmla="*/ 71 h 166"/>
                <a:gd name="T26" fmla="*/ 204 w 232"/>
                <a:gd name="T27" fmla="*/ 0 h 166"/>
                <a:gd name="T28" fmla="*/ 232 w 232"/>
                <a:gd name="T29" fmla="*/ 0 h 166"/>
                <a:gd name="T30" fmla="*/ 188 w 232"/>
                <a:gd name="T31" fmla="*/ 166 h 166"/>
                <a:gd name="T32" fmla="*/ 152 w 232"/>
                <a:gd name="T33" fmla="*/ 166 h 166"/>
                <a:gd name="T34" fmla="*/ 130 w 232"/>
                <a:gd name="T35" fmla="*/ 88 h 166"/>
                <a:gd name="T36" fmla="*/ 116 w 232"/>
                <a:gd name="T37" fmla="*/ 39 h 166"/>
                <a:gd name="T38" fmla="*/ 115 w 232"/>
                <a:gd name="T39" fmla="*/ 39 h 166"/>
                <a:gd name="T40" fmla="*/ 102 w 232"/>
                <a:gd name="T41" fmla="*/ 88 h 166"/>
                <a:gd name="T42" fmla="*/ 79 w 232"/>
                <a:gd name="T43" fmla="*/ 166 h 166"/>
                <a:gd name="T44" fmla="*/ 45 w 232"/>
                <a:gd name="T45" fmla="*/ 166 h 166"/>
                <a:gd name="T46" fmla="*/ 0 w 232"/>
                <a:gd name="T47"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2" h="166">
                  <a:moveTo>
                    <a:pt x="0" y="0"/>
                  </a:moveTo>
                  <a:lnTo>
                    <a:pt x="0" y="0"/>
                  </a:lnTo>
                  <a:lnTo>
                    <a:pt x="29" y="0"/>
                  </a:lnTo>
                  <a:lnTo>
                    <a:pt x="46" y="71"/>
                  </a:lnTo>
                  <a:lnTo>
                    <a:pt x="63" y="139"/>
                  </a:lnTo>
                  <a:lnTo>
                    <a:pt x="63" y="139"/>
                  </a:lnTo>
                  <a:lnTo>
                    <a:pt x="82" y="71"/>
                  </a:lnTo>
                  <a:lnTo>
                    <a:pt x="103" y="0"/>
                  </a:lnTo>
                  <a:lnTo>
                    <a:pt x="129" y="0"/>
                  </a:lnTo>
                  <a:lnTo>
                    <a:pt x="151" y="71"/>
                  </a:lnTo>
                  <a:lnTo>
                    <a:pt x="170" y="139"/>
                  </a:lnTo>
                  <a:lnTo>
                    <a:pt x="171" y="139"/>
                  </a:lnTo>
                  <a:lnTo>
                    <a:pt x="186" y="71"/>
                  </a:lnTo>
                  <a:lnTo>
                    <a:pt x="204" y="0"/>
                  </a:lnTo>
                  <a:lnTo>
                    <a:pt x="232" y="0"/>
                  </a:lnTo>
                  <a:lnTo>
                    <a:pt x="188" y="166"/>
                  </a:lnTo>
                  <a:lnTo>
                    <a:pt x="152" y="166"/>
                  </a:lnTo>
                  <a:lnTo>
                    <a:pt x="130" y="88"/>
                  </a:lnTo>
                  <a:lnTo>
                    <a:pt x="116" y="39"/>
                  </a:lnTo>
                  <a:lnTo>
                    <a:pt x="115" y="39"/>
                  </a:lnTo>
                  <a:lnTo>
                    <a:pt x="102" y="88"/>
                  </a:lnTo>
                  <a:lnTo>
                    <a:pt x="79" y="166"/>
                  </a:lnTo>
                  <a:lnTo>
                    <a:pt x="45" y="166"/>
                  </a:lnTo>
                  <a:lnTo>
                    <a:pt x="0" y="0"/>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561" name="Freeform 37">
              <a:extLst>
                <a:ext uri="{FF2B5EF4-FFF2-40B4-BE49-F238E27FC236}">
                  <a16:creationId xmlns:a16="http://schemas.microsoft.com/office/drawing/2014/main" id="{308F1B7E-815A-402B-8A2D-68E538953982}"/>
                </a:ext>
              </a:extLst>
            </p:cNvPr>
            <p:cNvSpPr>
              <a:spLocks noEditPoints="1"/>
            </p:cNvSpPr>
            <p:nvPr/>
          </p:nvSpPr>
          <p:spPr bwMode="auto">
            <a:xfrm>
              <a:off x="10679113" y="3641726"/>
              <a:ext cx="55563" cy="63500"/>
            </a:xfrm>
            <a:custGeom>
              <a:avLst/>
              <a:gdLst>
                <a:gd name="T0" fmla="*/ 102 w 151"/>
                <a:gd name="T1" fmla="*/ 121 h 173"/>
                <a:gd name="T2" fmla="*/ 102 w 151"/>
                <a:gd name="T3" fmla="*/ 121 h 173"/>
                <a:gd name="T4" fmla="*/ 102 w 151"/>
                <a:gd name="T5" fmla="*/ 95 h 173"/>
                <a:gd name="T6" fmla="*/ 71 w 151"/>
                <a:gd name="T7" fmla="*/ 95 h 173"/>
                <a:gd name="T8" fmla="*/ 31 w 151"/>
                <a:gd name="T9" fmla="*/ 119 h 173"/>
                <a:gd name="T10" fmla="*/ 31 w 151"/>
                <a:gd name="T11" fmla="*/ 125 h 173"/>
                <a:gd name="T12" fmla="*/ 62 w 151"/>
                <a:gd name="T13" fmla="*/ 149 h 173"/>
                <a:gd name="T14" fmla="*/ 102 w 151"/>
                <a:gd name="T15" fmla="*/ 121 h 173"/>
                <a:gd name="T16" fmla="*/ 134 w 151"/>
                <a:gd name="T17" fmla="*/ 170 h 173"/>
                <a:gd name="T18" fmla="*/ 134 w 151"/>
                <a:gd name="T19" fmla="*/ 170 h 173"/>
                <a:gd name="T20" fmla="*/ 105 w 151"/>
                <a:gd name="T21" fmla="*/ 142 h 173"/>
                <a:gd name="T22" fmla="*/ 103 w 151"/>
                <a:gd name="T23" fmla="*/ 142 h 173"/>
                <a:gd name="T24" fmla="*/ 55 w 151"/>
                <a:gd name="T25" fmla="*/ 173 h 173"/>
                <a:gd name="T26" fmla="*/ 0 w 151"/>
                <a:gd name="T27" fmla="*/ 124 h 173"/>
                <a:gd name="T28" fmla="*/ 71 w 151"/>
                <a:gd name="T29" fmla="*/ 75 h 173"/>
                <a:gd name="T30" fmla="*/ 102 w 151"/>
                <a:gd name="T31" fmla="*/ 75 h 173"/>
                <a:gd name="T32" fmla="*/ 102 w 151"/>
                <a:gd name="T33" fmla="*/ 59 h 173"/>
                <a:gd name="T34" fmla="*/ 66 w 151"/>
                <a:gd name="T35" fmla="*/ 25 h 173"/>
                <a:gd name="T36" fmla="*/ 25 w 151"/>
                <a:gd name="T37" fmla="*/ 49 h 173"/>
                <a:gd name="T38" fmla="*/ 7 w 151"/>
                <a:gd name="T39" fmla="*/ 32 h 173"/>
                <a:gd name="T40" fmla="*/ 67 w 151"/>
                <a:gd name="T41" fmla="*/ 0 h 173"/>
                <a:gd name="T42" fmla="*/ 132 w 151"/>
                <a:gd name="T43" fmla="*/ 57 h 173"/>
                <a:gd name="T44" fmla="*/ 132 w 151"/>
                <a:gd name="T45" fmla="*/ 144 h 173"/>
                <a:gd name="T46" fmla="*/ 151 w 151"/>
                <a:gd name="T47" fmla="*/ 144 h 173"/>
                <a:gd name="T48" fmla="*/ 151 w 151"/>
                <a:gd name="T49" fmla="*/ 170 h 173"/>
                <a:gd name="T50" fmla="*/ 134 w 151"/>
                <a:gd name="T51" fmla="*/ 17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1" h="173">
                  <a:moveTo>
                    <a:pt x="102" y="121"/>
                  </a:moveTo>
                  <a:lnTo>
                    <a:pt x="102" y="121"/>
                  </a:lnTo>
                  <a:lnTo>
                    <a:pt x="102" y="95"/>
                  </a:lnTo>
                  <a:lnTo>
                    <a:pt x="71" y="95"/>
                  </a:lnTo>
                  <a:cubicBezTo>
                    <a:pt x="44" y="95"/>
                    <a:pt x="31" y="104"/>
                    <a:pt x="31" y="119"/>
                  </a:cubicBezTo>
                  <a:lnTo>
                    <a:pt x="31" y="125"/>
                  </a:lnTo>
                  <a:cubicBezTo>
                    <a:pt x="31" y="141"/>
                    <a:pt x="43" y="149"/>
                    <a:pt x="62" y="149"/>
                  </a:cubicBezTo>
                  <a:cubicBezTo>
                    <a:pt x="85" y="149"/>
                    <a:pt x="102" y="138"/>
                    <a:pt x="102" y="121"/>
                  </a:cubicBezTo>
                  <a:close/>
                  <a:moveTo>
                    <a:pt x="134" y="170"/>
                  </a:moveTo>
                  <a:lnTo>
                    <a:pt x="134" y="170"/>
                  </a:lnTo>
                  <a:cubicBezTo>
                    <a:pt x="116" y="170"/>
                    <a:pt x="107" y="158"/>
                    <a:pt x="105" y="142"/>
                  </a:cubicBezTo>
                  <a:lnTo>
                    <a:pt x="103" y="142"/>
                  </a:lnTo>
                  <a:cubicBezTo>
                    <a:pt x="96" y="163"/>
                    <a:pt x="79" y="173"/>
                    <a:pt x="55" y="173"/>
                  </a:cubicBezTo>
                  <a:cubicBezTo>
                    <a:pt x="20" y="173"/>
                    <a:pt x="0" y="154"/>
                    <a:pt x="0" y="124"/>
                  </a:cubicBezTo>
                  <a:cubicBezTo>
                    <a:pt x="0" y="92"/>
                    <a:pt x="24" y="75"/>
                    <a:pt x="71" y="75"/>
                  </a:cubicBezTo>
                  <a:lnTo>
                    <a:pt x="102" y="75"/>
                  </a:lnTo>
                  <a:lnTo>
                    <a:pt x="102" y="59"/>
                  </a:lnTo>
                  <a:cubicBezTo>
                    <a:pt x="102" y="37"/>
                    <a:pt x="91" y="25"/>
                    <a:pt x="66" y="25"/>
                  </a:cubicBezTo>
                  <a:cubicBezTo>
                    <a:pt x="46" y="25"/>
                    <a:pt x="34" y="35"/>
                    <a:pt x="25" y="49"/>
                  </a:cubicBezTo>
                  <a:lnTo>
                    <a:pt x="7" y="32"/>
                  </a:lnTo>
                  <a:cubicBezTo>
                    <a:pt x="17" y="14"/>
                    <a:pt x="36" y="0"/>
                    <a:pt x="67" y="0"/>
                  </a:cubicBezTo>
                  <a:cubicBezTo>
                    <a:pt x="108" y="0"/>
                    <a:pt x="132" y="21"/>
                    <a:pt x="132" y="57"/>
                  </a:cubicBezTo>
                  <a:lnTo>
                    <a:pt x="132" y="144"/>
                  </a:lnTo>
                  <a:lnTo>
                    <a:pt x="151" y="144"/>
                  </a:lnTo>
                  <a:lnTo>
                    <a:pt x="151" y="170"/>
                  </a:lnTo>
                  <a:lnTo>
                    <a:pt x="134" y="170"/>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562" name="Freeform 38">
              <a:extLst>
                <a:ext uri="{FF2B5EF4-FFF2-40B4-BE49-F238E27FC236}">
                  <a16:creationId xmlns:a16="http://schemas.microsoft.com/office/drawing/2014/main" id="{FF530CFF-C35B-4845-94A6-10679EA2A2C2}"/>
                </a:ext>
              </a:extLst>
            </p:cNvPr>
            <p:cNvSpPr>
              <a:spLocks/>
            </p:cNvSpPr>
            <p:nvPr/>
          </p:nvSpPr>
          <p:spPr bwMode="auto">
            <a:xfrm>
              <a:off x="10739438" y="3643313"/>
              <a:ext cx="55563" cy="84138"/>
            </a:xfrm>
            <a:custGeom>
              <a:avLst/>
              <a:gdLst>
                <a:gd name="T0" fmla="*/ 123 w 152"/>
                <a:gd name="T1" fmla="*/ 0 h 230"/>
                <a:gd name="T2" fmla="*/ 123 w 152"/>
                <a:gd name="T3" fmla="*/ 0 h 230"/>
                <a:gd name="T4" fmla="*/ 152 w 152"/>
                <a:gd name="T5" fmla="*/ 0 h 230"/>
                <a:gd name="T6" fmla="*/ 80 w 152"/>
                <a:gd name="T7" fmla="*/ 202 h 230"/>
                <a:gd name="T8" fmla="*/ 39 w 152"/>
                <a:gd name="T9" fmla="*/ 230 h 230"/>
                <a:gd name="T10" fmla="*/ 23 w 152"/>
                <a:gd name="T11" fmla="*/ 230 h 230"/>
                <a:gd name="T12" fmla="*/ 23 w 152"/>
                <a:gd name="T13" fmla="*/ 204 h 230"/>
                <a:gd name="T14" fmla="*/ 50 w 152"/>
                <a:gd name="T15" fmla="*/ 204 h 230"/>
                <a:gd name="T16" fmla="*/ 61 w 152"/>
                <a:gd name="T17" fmla="*/ 172 h 230"/>
                <a:gd name="T18" fmla="*/ 0 w 152"/>
                <a:gd name="T19" fmla="*/ 0 h 230"/>
                <a:gd name="T20" fmla="*/ 30 w 152"/>
                <a:gd name="T21" fmla="*/ 0 h 230"/>
                <a:gd name="T22" fmla="*/ 66 w 152"/>
                <a:gd name="T23" fmla="*/ 106 h 230"/>
                <a:gd name="T24" fmla="*/ 75 w 152"/>
                <a:gd name="T25" fmla="*/ 137 h 230"/>
                <a:gd name="T26" fmla="*/ 77 w 152"/>
                <a:gd name="T27" fmla="*/ 137 h 230"/>
                <a:gd name="T28" fmla="*/ 86 w 152"/>
                <a:gd name="T29" fmla="*/ 106 h 230"/>
                <a:gd name="T30" fmla="*/ 123 w 152"/>
                <a:gd name="T31"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2" h="230">
                  <a:moveTo>
                    <a:pt x="123" y="0"/>
                  </a:moveTo>
                  <a:lnTo>
                    <a:pt x="123" y="0"/>
                  </a:lnTo>
                  <a:lnTo>
                    <a:pt x="152" y="0"/>
                  </a:lnTo>
                  <a:lnTo>
                    <a:pt x="80" y="202"/>
                  </a:lnTo>
                  <a:cubicBezTo>
                    <a:pt x="73" y="223"/>
                    <a:pt x="64" y="230"/>
                    <a:pt x="39" y="230"/>
                  </a:cubicBezTo>
                  <a:lnTo>
                    <a:pt x="23" y="230"/>
                  </a:lnTo>
                  <a:lnTo>
                    <a:pt x="23" y="204"/>
                  </a:lnTo>
                  <a:lnTo>
                    <a:pt x="50" y="204"/>
                  </a:lnTo>
                  <a:lnTo>
                    <a:pt x="61" y="172"/>
                  </a:lnTo>
                  <a:lnTo>
                    <a:pt x="0" y="0"/>
                  </a:lnTo>
                  <a:lnTo>
                    <a:pt x="30" y="0"/>
                  </a:lnTo>
                  <a:lnTo>
                    <a:pt x="66" y="106"/>
                  </a:lnTo>
                  <a:lnTo>
                    <a:pt x="75" y="137"/>
                  </a:lnTo>
                  <a:lnTo>
                    <a:pt x="77" y="137"/>
                  </a:lnTo>
                  <a:lnTo>
                    <a:pt x="86" y="106"/>
                  </a:lnTo>
                  <a:lnTo>
                    <a:pt x="123" y="0"/>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563" name="Freeform 39">
              <a:extLst>
                <a:ext uri="{FF2B5EF4-FFF2-40B4-BE49-F238E27FC236}">
                  <a16:creationId xmlns:a16="http://schemas.microsoft.com/office/drawing/2014/main" id="{272B2366-7D8A-4AD2-BE29-22AB9795BDE1}"/>
                </a:ext>
              </a:extLst>
            </p:cNvPr>
            <p:cNvSpPr>
              <a:spLocks/>
            </p:cNvSpPr>
            <p:nvPr/>
          </p:nvSpPr>
          <p:spPr bwMode="auto">
            <a:xfrm>
              <a:off x="10828338" y="3619501"/>
              <a:ext cx="58738" cy="85725"/>
            </a:xfrm>
            <a:custGeom>
              <a:avLst/>
              <a:gdLst>
                <a:gd name="T0" fmla="*/ 0 w 158"/>
                <a:gd name="T1" fmla="*/ 193 h 231"/>
                <a:gd name="T2" fmla="*/ 0 w 158"/>
                <a:gd name="T3" fmla="*/ 193 h 231"/>
                <a:gd name="T4" fmla="*/ 22 w 158"/>
                <a:gd name="T5" fmla="*/ 173 h 231"/>
                <a:gd name="T6" fmla="*/ 81 w 158"/>
                <a:gd name="T7" fmla="*/ 204 h 231"/>
                <a:gd name="T8" fmla="*/ 128 w 158"/>
                <a:gd name="T9" fmla="*/ 165 h 231"/>
                <a:gd name="T10" fmla="*/ 89 w 158"/>
                <a:gd name="T11" fmla="*/ 129 h 231"/>
                <a:gd name="T12" fmla="*/ 70 w 158"/>
                <a:gd name="T13" fmla="*/ 125 h 231"/>
                <a:gd name="T14" fmla="*/ 6 w 158"/>
                <a:gd name="T15" fmla="*/ 63 h 231"/>
                <a:gd name="T16" fmla="*/ 82 w 158"/>
                <a:gd name="T17" fmla="*/ 0 h 231"/>
                <a:gd name="T18" fmla="*/ 157 w 158"/>
                <a:gd name="T19" fmla="*/ 36 h 231"/>
                <a:gd name="T20" fmla="*/ 134 w 158"/>
                <a:gd name="T21" fmla="*/ 54 h 231"/>
                <a:gd name="T22" fmla="*/ 81 w 158"/>
                <a:gd name="T23" fmla="*/ 28 h 231"/>
                <a:gd name="T24" fmla="*/ 37 w 158"/>
                <a:gd name="T25" fmla="*/ 61 h 231"/>
                <a:gd name="T26" fmla="*/ 76 w 158"/>
                <a:gd name="T27" fmla="*/ 96 h 231"/>
                <a:gd name="T28" fmla="*/ 95 w 158"/>
                <a:gd name="T29" fmla="*/ 100 h 231"/>
                <a:gd name="T30" fmla="*/ 158 w 158"/>
                <a:gd name="T31" fmla="*/ 163 h 231"/>
                <a:gd name="T32" fmla="*/ 80 w 158"/>
                <a:gd name="T33" fmla="*/ 231 h 231"/>
                <a:gd name="T34" fmla="*/ 0 w 158"/>
                <a:gd name="T35" fmla="*/ 19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8" h="231">
                  <a:moveTo>
                    <a:pt x="0" y="193"/>
                  </a:moveTo>
                  <a:lnTo>
                    <a:pt x="0" y="193"/>
                  </a:lnTo>
                  <a:lnTo>
                    <a:pt x="22" y="173"/>
                  </a:lnTo>
                  <a:cubicBezTo>
                    <a:pt x="37" y="193"/>
                    <a:pt x="56" y="204"/>
                    <a:pt x="81" y="204"/>
                  </a:cubicBezTo>
                  <a:cubicBezTo>
                    <a:pt x="111" y="204"/>
                    <a:pt x="128" y="189"/>
                    <a:pt x="128" y="165"/>
                  </a:cubicBezTo>
                  <a:cubicBezTo>
                    <a:pt x="128" y="145"/>
                    <a:pt x="117" y="135"/>
                    <a:pt x="89" y="129"/>
                  </a:cubicBezTo>
                  <a:lnTo>
                    <a:pt x="70" y="125"/>
                  </a:lnTo>
                  <a:cubicBezTo>
                    <a:pt x="28" y="117"/>
                    <a:pt x="6" y="98"/>
                    <a:pt x="6" y="63"/>
                  </a:cubicBezTo>
                  <a:cubicBezTo>
                    <a:pt x="6" y="23"/>
                    <a:pt x="36" y="0"/>
                    <a:pt x="82" y="0"/>
                  </a:cubicBezTo>
                  <a:cubicBezTo>
                    <a:pt x="116" y="0"/>
                    <a:pt x="140" y="13"/>
                    <a:pt x="157" y="36"/>
                  </a:cubicBezTo>
                  <a:lnTo>
                    <a:pt x="134" y="54"/>
                  </a:lnTo>
                  <a:cubicBezTo>
                    <a:pt x="122" y="38"/>
                    <a:pt x="106" y="28"/>
                    <a:pt x="81" y="28"/>
                  </a:cubicBezTo>
                  <a:cubicBezTo>
                    <a:pt x="53" y="28"/>
                    <a:pt x="37" y="39"/>
                    <a:pt x="37" y="61"/>
                  </a:cubicBezTo>
                  <a:cubicBezTo>
                    <a:pt x="37" y="81"/>
                    <a:pt x="50" y="90"/>
                    <a:pt x="76" y="96"/>
                  </a:cubicBezTo>
                  <a:lnTo>
                    <a:pt x="95" y="100"/>
                  </a:lnTo>
                  <a:cubicBezTo>
                    <a:pt x="139" y="109"/>
                    <a:pt x="158" y="129"/>
                    <a:pt x="158" y="163"/>
                  </a:cubicBezTo>
                  <a:cubicBezTo>
                    <a:pt x="158" y="205"/>
                    <a:pt x="129" y="231"/>
                    <a:pt x="80" y="231"/>
                  </a:cubicBezTo>
                  <a:cubicBezTo>
                    <a:pt x="43" y="231"/>
                    <a:pt x="18" y="217"/>
                    <a:pt x="0" y="193"/>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564" name="Freeform 40">
              <a:extLst>
                <a:ext uri="{FF2B5EF4-FFF2-40B4-BE49-F238E27FC236}">
                  <a16:creationId xmlns:a16="http://schemas.microsoft.com/office/drawing/2014/main" id="{3DAE4269-28CC-40A6-BB6A-92BC4AC07A87}"/>
                </a:ext>
              </a:extLst>
            </p:cNvPr>
            <p:cNvSpPr>
              <a:spLocks/>
            </p:cNvSpPr>
            <p:nvPr/>
          </p:nvSpPr>
          <p:spPr bwMode="auto">
            <a:xfrm>
              <a:off x="10896600" y="3625851"/>
              <a:ext cx="33338" cy="77788"/>
            </a:xfrm>
            <a:custGeom>
              <a:avLst/>
              <a:gdLst>
                <a:gd name="T0" fmla="*/ 58 w 92"/>
                <a:gd name="T1" fmla="*/ 212 h 212"/>
                <a:gd name="T2" fmla="*/ 58 w 92"/>
                <a:gd name="T3" fmla="*/ 212 h 212"/>
                <a:gd name="T4" fmla="*/ 27 w 92"/>
                <a:gd name="T5" fmla="*/ 180 h 212"/>
                <a:gd name="T6" fmla="*/ 27 w 92"/>
                <a:gd name="T7" fmla="*/ 71 h 212"/>
                <a:gd name="T8" fmla="*/ 0 w 92"/>
                <a:gd name="T9" fmla="*/ 71 h 212"/>
                <a:gd name="T10" fmla="*/ 0 w 92"/>
                <a:gd name="T11" fmla="*/ 46 h 212"/>
                <a:gd name="T12" fmla="*/ 15 w 92"/>
                <a:gd name="T13" fmla="*/ 46 h 212"/>
                <a:gd name="T14" fmla="*/ 30 w 92"/>
                <a:gd name="T15" fmla="*/ 30 h 212"/>
                <a:gd name="T16" fmla="*/ 30 w 92"/>
                <a:gd name="T17" fmla="*/ 0 h 212"/>
                <a:gd name="T18" fmla="*/ 57 w 92"/>
                <a:gd name="T19" fmla="*/ 0 h 212"/>
                <a:gd name="T20" fmla="*/ 57 w 92"/>
                <a:gd name="T21" fmla="*/ 46 h 212"/>
                <a:gd name="T22" fmla="*/ 92 w 92"/>
                <a:gd name="T23" fmla="*/ 46 h 212"/>
                <a:gd name="T24" fmla="*/ 92 w 92"/>
                <a:gd name="T25" fmla="*/ 71 h 212"/>
                <a:gd name="T26" fmla="*/ 57 w 92"/>
                <a:gd name="T27" fmla="*/ 71 h 212"/>
                <a:gd name="T28" fmla="*/ 57 w 92"/>
                <a:gd name="T29" fmla="*/ 186 h 212"/>
                <a:gd name="T30" fmla="*/ 90 w 92"/>
                <a:gd name="T31" fmla="*/ 186 h 212"/>
                <a:gd name="T32" fmla="*/ 90 w 92"/>
                <a:gd name="T33" fmla="*/ 212 h 212"/>
                <a:gd name="T34" fmla="*/ 58 w 92"/>
                <a:gd name="T35" fmla="*/ 21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2" h="212">
                  <a:moveTo>
                    <a:pt x="58" y="212"/>
                  </a:moveTo>
                  <a:lnTo>
                    <a:pt x="58" y="212"/>
                  </a:lnTo>
                  <a:cubicBezTo>
                    <a:pt x="38" y="212"/>
                    <a:pt x="27" y="199"/>
                    <a:pt x="27" y="180"/>
                  </a:cubicBezTo>
                  <a:lnTo>
                    <a:pt x="27" y="71"/>
                  </a:lnTo>
                  <a:lnTo>
                    <a:pt x="0" y="71"/>
                  </a:lnTo>
                  <a:lnTo>
                    <a:pt x="0" y="46"/>
                  </a:lnTo>
                  <a:lnTo>
                    <a:pt x="15" y="46"/>
                  </a:lnTo>
                  <a:cubicBezTo>
                    <a:pt x="26" y="46"/>
                    <a:pt x="30" y="42"/>
                    <a:pt x="30" y="30"/>
                  </a:cubicBezTo>
                  <a:lnTo>
                    <a:pt x="30" y="0"/>
                  </a:lnTo>
                  <a:lnTo>
                    <a:pt x="57" y="0"/>
                  </a:lnTo>
                  <a:lnTo>
                    <a:pt x="57" y="46"/>
                  </a:lnTo>
                  <a:lnTo>
                    <a:pt x="92" y="46"/>
                  </a:lnTo>
                  <a:lnTo>
                    <a:pt x="92" y="71"/>
                  </a:lnTo>
                  <a:lnTo>
                    <a:pt x="57" y="71"/>
                  </a:lnTo>
                  <a:lnTo>
                    <a:pt x="57" y="186"/>
                  </a:lnTo>
                  <a:lnTo>
                    <a:pt x="90" y="186"/>
                  </a:lnTo>
                  <a:lnTo>
                    <a:pt x="90" y="212"/>
                  </a:lnTo>
                  <a:lnTo>
                    <a:pt x="58" y="212"/>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565" name="Freeform 41">
              <a:extLst>
                <a:ext uri="{FF2B5EF4-FFF2-40B4-BE49-F238E27FC236}">
                  <a16:creationId xmlns:a16="http://schemas.microsoft.com/office/drawing/2014/main" id="{76B19BBC-25C2-48BB-8C5F-7FA26EFB219E}"/>
                </a:ext>
              </a:extLst>
            </p:cNvPr>
            <p:cNvSpPr>
              <a:spLocks noEditPoints="1"/>
            </p:cNvSpPr>
            <p:nvPr/>
          </p:nvSpPr>
          <p:spPr bwMode="auto">
            <a:xfrm>
              <a:off x="10939463" y="3641726"/>
              <a:ext cx="55563" cy="63500"/>
            </a:xfrm>
            <a:custGeom>
              <a:avLst/>
              <a:gdLst>
                <a:gd name="T0" fmla="*/ 102 w 150"/>
                <a:gd name="T1" fmla="*/ 121 h 173"/>
                <a:gd name="T2" fmla="*/ 102 w 150"/>
                <a:gd name="T3" fmla="*/ 121 h 173"/>
                <a:gd name="T4" fmla="*/ 102 w 150"/>
                <a:gd name="T5" fmla="*/ 95 h 173"/>
                <a:gd name="T6" fmla="*/ 70 w 150"/>
                <a:gd name="T7" fmla="*/ 95 h 173"/>
                <a:gd name="T8" fmla="*/ 31 w 150"/>
                <a:gd name="T9" fmla="*/ 119 h 173"/>
                <a:gd name="T10" fmla="*/ 31 w 150"/>
                <a:gd name="T11" fmla="*/ 125 h 173"/>
                <a:gd name="T12" fmla="*/ 61 w 150"/>
                <a:gd name="T13" fmla="*/ 149 h 173"/>
                <a:gd name="T14" fmla="*/ 102 w 150"/>
                <a:gd name="T15" fmla="*/ 121 h 173"/>
                <a:gd name="T16" fmla="*/ 133 w 150"/>
                <a:gd name="T17" fmla="*/ 170 h 173"/>
                <a:gd name="T18" fmla="*/ 133 w 150"/>
                <a:gd name="T19" fmla="*/ 170 h 173"/>
                <a:gd name="T20" fmla="*/ 104 w 150"/>
                <a:gd name="T21" fmla="*/ 142 h 173"/>
                <a:gd name="T22" fmla="*/ 103 w 150"/>
                <a:gd name="T23" fmla="*/ 142 h 173"/>
                <a:gd name="T24" fmla="*/ 55 w 150"/>
                <a:gd name="T25" fmla="*/ 173 h 173"/>
                <a:gd name="T26" fmla="*/ 0 w 150"/>
                <a:gd name="T27" fmla="*/ 124 h 173"/>
                <a:gd name="T28" fmla="*/ 71 w 150"/>
                <a:gd name="T29" fmla="*/ 75 h 173"/>
                <a:gd name="T30" fmla="*/ 102 w 150"/>
                <a:gd name="T31" fmla="*/ 75 h 173"/>
                <a:gd name="T32" fmla="*/ 102 w 150"/>
                <a:gd name="T33" fmla="*/ 59 h 173"/>
                <a:gd name="T34" fmla="*/ 65 w 150"/>
                <a:gd name="T35" fmla="*/ 25 h 173"/>
                <a:gd name="T36" fmla="*/ 25 w 150"/>
                <a:gd name="T37" fmla="*/ 49 h 173"/>
                <a:gd name="T38" fmla="*/ 7 w 150"/>
                <a:gd name="T39" fmla="*/ 32 h 173"/>
                <a:gd name="T40" fmla="*/ 67 w 150"/>
                <a:gd name="T41" fmla="*/ 0 h 173"/>
                <a:gd name="T42" fmla="*/ 132 w 150"/>
                <a:gd name="T43" fmla="*/ 57 h 173"/>
                <a:gd name="T44" fmla="*/ 132 w 150"/>
                <a:gd name="T45" fmla="*/ 144 h 173"/>
                <a:gd name="T46" fmla="*/ 150 w 150"/>
                <a:gd name="T47" fmla="*/ 144 h 173"/>
                <a:gd name="T48" fmla="*/ 150 w 150"/>
                <a:gd name="T49" fmla="*/ 170 h 173"/>
                <a:gd name="T50" fmla="*/ 133 w 150"/>
                <a:gd name="T51" fmla="*/ 17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0" h="173">
                  <a:moveTo>
                    <a:pt x="102" y="121"/>
                  </a:moveTo>
                  <a:lnTo>
                    <a:pt x="102" y="121"/>
                  </a:lnTo>
                  <a:lnTo>
                    <a:pt x="102" y="95"/>
                  </a:lnTo>
                  <a:lnTo>
                    <a:pt x="70" y="95"/>
                  </a:lnTo>
                  <a:cubicBezTo>
                    <a:pt x="43" y="95"/>
                    <a:pt x="31" y="104"/>
                    <a:pt x="31" y="119"/>
                  </a:cubicBezTo>
                  <a:lnTo>
                    <a:pt x="31" y="125"/>
                  </a:lnTo>
                  <a:cubicBezTo>
                    <a:pt x="31" y="141"/>
                    <a:pt x="43" y="149"/>
                    <a:pt x="61" y="149"/>
                  </a:cubicBezTo>
                  <a:cubicBezTo>
                    <a:pt x="85" y="149"/>
                    <a:pt x="102" y="138"/>
                    <a:pt x="102" y="121"/>
                  </a:cubicBezTo>
                  <a:close/>
                  <a:moveTo>
                    <a:pt x="133" y="170"/>
                  </a:moveTo>
                  <a:lnTo>
                    <a:pt x="133" y="170"/>
                  </a:lnTo>
                  <a:cubicBezTo>
                    <a:pt x="115" y="170"/>
                    <a:pt x="107" y="158"/>
                    <a:pt x="104" y="142"/>
                  </a:cubicBezTo>
                  <a:lnTo>
                    <a:pt x="103" y="142"/>
                  </a:lnTo>
                  <a:cubicBezTo>
                    <a:pt x="96" y="163"/>
                    <a:pt x="78" y="173"/>
                    <a:pt x="55" y="173"/>
                  </a:cubicBezTo>
                  <a:cubicBezTo>
                    <a:pt x="20" y="173"/>
                    <a:pt x="0" y="154"/>
                    <a:pt x="0" y="124"/>
                  </a:cubicBezTo>
                  <a:cubicBezTo>
                    <a:pt x="0" y="92"/>
                    <a:pt x="23" y="75"/>
                    <a:pt x="71" y="75"/>
                  </a:cubicBezTo>
                  <a:lnTo>
                    <a:pt x="102" y="75"/>
                  </a:lnTo>
                  <a:lnTo>
                    <a:pt x="102" y="59"/>
                  </a:lnTo>
                  <a:cubicBezTo>
                    <a:pt x="102" y="37"/>
                    <a:pt x="90" y="25"/>
                    <a:pt x="65" y="25"/>
                  </a:cubicBezTo>
                  <a:cubicBezTo>
                    <a:pt x="46" y="25"/>
                    <a:pt x="33" y="35"/>
                    <a:pt x="25" y="49"/>
                  </a:cubicBezTo>
                  <a:lnTo>
                    <a:pt x="7" y="32"/>
                  </a:lnTo>
                  <a:cubicBezTo>
                    <a:pt x="17" y="14"/>
                    <a:pt x="36" y="0"/>
                    <a:pt x="67" y="0"/>
                  </a:cubicBezTo>
                  <a:cubicBezTo>
                    <a:pt x="108" y="0"/>
                    <a:pt x="132" y="21"/>
                    <a:pt x="132" y="57"/>
                  </a:cubicBezTo>
                  <a:lnTo>
                    <a:pt x="132" y="144"/>
                  </a:lnTo>
                  <a:lnTo>
                    <a:pt x="150" y="144"/>
                  </a:lnTo>
                  <a:lnTo>
                    <a:pt x="150" y="170"/>
                  </a:lnTo>
                  <a:lnTo>
                    <a:pt x="133" y="170"/>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566" name="Freeform 42">
              <a:extLst>
                <a:ext uri="{FF2B5EF4-FFF2-40B4-BE49-F238E27FC236}">
                  <a16:creationId xmlns:a16="http://schemas.microsoft.com/office/drawing/2014/main" id="{55F03213-4F17-48EB-A184-96C3CB6E6FEB}"/>
                </a:ext>
              </a:extLst>
            </p:cNvPr>
            <p:cNvSpPr>
              <a:spLocks/>
            </p:cNvSpPr>
            <p:nvPr/>
          </p:nvSpPr>
          <p:spPr bwMode="auto">
            <a:xfrm>
              <a:off x="11002963" y="3641726"/>
              <a:ext cx="50800" cy="63500"/>
            </a:xfrm>
            <a:custGeom>
              <a:avLst/>
              <a:gdLst>
                <a:gd name="T0" fmla="*/ 0 w 139"/>
                <a:gd name="T1" fmla="*/ 87 h 173"/>
                <a:gd name="T2" fmla="*/ 0 w 139"/>
                <a:gd name="T3" fmla="*/ 87 h 173"/>
                <a:gd name="T4" fmla="*/ 75 w 139"/>
                <a:gd name="T5" fmla="*/ 0 h 173"/>
                <a:gd name="T6" fmla="*/ 137 w 139"/>
                <a:gd name="T7" fmla="*/ 40 h 173"/>
                <a:gd name="T8" fmla="*/ 113 w 139"/>
                <a:gd name="T9" fmla="*/ 52 h 173"/>
                <a:gd name="T10" fmla="*/ 75 w 139"/>
                <a:gd name="T11" fmla="*/ 26 h 173"/>
                <a:gd name="T12" fmla="*/ 32 w 139"/>
                <a:gd name="T13" fmla="*/ 72 h 173"/>
                <a:gd name="T14" fmla="*/ 32 w 139"/>
                <a:gd name="T15" fmla="*/ 101 h 173"/>
                <a:gd name="T16" fmla="*/ 75 w 139"/>
                <a:gd name="T17" fmla="*/ 148 h 173"/>
                <a:gd name="T18" fmla="*/ 117 w 139"/>
                <a:gd name="T19" fmla="*/ 120 h 173"/>
                <a:gd name="T20" fmla="*/ 139 w 139"/>
                <a:gd name="T21" fmla="*/ 133 h 173"/>
                <a:gd name="T22" fmla="*/ 75 w 139"/>
                <a:gd name="T23" fmla="*/ 173 h 173"/>
                <a:gd name="T24" fmla="*/ 0 w 139"/>
                <a:gd name="T25" fmla="*/ 87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9" h="173">
                  <a:moveTo>
                    <a:pt x="0" y="87"/>
                  </a:moveTo>
                  <a:lnTo>
                    <a:pt x="0" y="87"/>
                  </a:lnTo>
                  <a:cubicBezTo>
                    <a:pt x="0" y="34"/>
                    <a:pt x="27" y="0"/>
                    <a:pt x="75" y="0"/>
                  </a:cubicBezTo>
                  <a:cubicBezTo>
                    <a:pt x="107" y="0"/>
                    <a:pt x="128" y="16"/>
                    <a:pt x="137" y="40"/>
                  </a:cubicBezTo>
                  <a:lnTo>
                    <a:pt x="113" y="52"/>
                  </a:lnTo>
                  <a:cubicBezTo>
                    <a:pt x="107" y="35"/>
                    <a:pt x="94" y="26"/>
                    <a:pt x="75" y="26"/>
                  </a:cubicBezTo>
                  <a:cubicBezTo>
                    <a:pt x="46" y="26"/>
                    <a:pt x="32" y="45"/>
                    <a:pt x="32" y="72"/>
                  </a:cubicBezTo>
                  <a:lnTo>
                    <a:pt x="32" y="101"/>
                  </a:lnTo>
                  <a:cubicBezTo>
                    <a:pt x="32" y="128"/>
                    <a:pt x="46" y="148"/>
                    <a:pt x="75" y="148"/>
                  </a:cubicBezTo>
                  <a:cubicBezTo>
                    <a:pt x="95" y="148"/>
                    <a:pt x="109" y="138"/>
                    <a:pt x="117" y="120"/>
                  </a:cubicBezTo>
                  <a:lnTo>
                    <a:pt x="139" y="133"/>
                  </a:lnTo>
                  <a:cubicBezTo>
                    <a:pt x="128" y="158"/>
                    <a:pt x="106" y="173"/>
                    <a:pt x="75" y="173"/>
                  </a:cubicBezTo>
                  <a:cubicBezTo>
                    <a:pt x="27" y="173"/>
                    <a:pt x="0" y="140"/>
                    <a:pt x="0" y="87"/>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567" name="Freeform 43">
              <a:extLst>
                <a:ext uri="{FF2B5EF4-FFF2-40B4-BE49-F238E27FC236}">
                  <a16:creationId xmlns:a16="http://schemas.microsoft.com/office/drawing/2014/main" id="{1EA6CFFA-4239-4B72-A0A1-D3C9345E6B2F}"/>
                </a:ext>
              </a:extLst>
            </p:cNvPr>
            <p:cNvSpPr>
              <a:spLocks/>
            </p:cNvSpPr>
            <p:nvPr/>
          </p:nvSpPr>
          <p:spPr bwMode="auto">
            <a:xfrm>
              <a:off x="11066463" y="3616326"/>
              <a:ext cx="52388" cy="87313"/>
            </a:xfrm>
            <a:custGeom>
              <a:avLst/>
              <a:gdLst>
                <a:gd name="T0" fmla="*/ 0 w 141"/>
                <a:gd name="T1" fmla="*/ 0 h 237"/>
                <a:gd name="T2" fmla="*/ 0 w 141"/>
                <a:gd name="T3" fmla="*/ 0 h 237"/>
                <a:gd name="T4" fmla="*/ 29 w 141"/>
                <a:gd name="T5" fmla="*/ 0 h 237"/>
                <a:gd name="T6" fmla="*/ 29 w 141"/>
                <a:gd name="T7" fmla="*/ 147 h 237"/>
                <a:gd name="T8" fmla="*/ 31 w 141"/>
                <a:gd name="T9" fmla="*/ 147 h 237"/>
                <a:gd name="T10" fmla="*/ 55 w 141"/>
                <a:gd name="T11" fmla="*/ 118 h 237"/>
                <a:gd name="T12" fmla="*/ 98 w 141"/>
                <a:gd name="T13" fmla="*/ 71 h 237"/>
                <a:gd name="T14" fmla="*/ 133 w 141"/>
                <a:gd name="T15" fmla="*/ 71 h 237"/>
                <a:gd name="T16" fmla="*/ 74 w 141"/>
                <a:gd name="T17" fmla="*/ 135 h 237"/>
                <a:gd name="T18" fmla="*/ 141 w 141"/>
                <a:gd name="T19" fmla="*/ 237 h 237"/>
                <a:gd name="T20" fmla="*/ 105 w 141"/>
                <a:gd name="T21" fmla="*/ 237 h 237"/>
                <a:gd name="T22" fmla="*/ 53 w 141"/>
                <a:gd name="T23" fmla="*/ 154 h 237"/>
                <a:gd name="T24" fmla="*/ 29 w 141"/>
                <a:gd name="T25" fmla="*/ 179 h 237"/>
                <a:gd name="T26" fmla="*/ 29 w 141"/>
                <a:gd name="T27" fmla="*/ 237 h 237"/>
                <a:gd name="T28" fmla="*/ 0 w 141"/>
                <a:gd name="T29" fmla="*/ 237 h 237"/>
                <a:gd name="T30" fmla="*/ 0 w 141"/>
                <a:gd name="T31"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1" h="237">
                  <a:moveTo>
                    <a:pt x="0" y="0"/>
                  </a:moveTo>
                  <a:lnTo>
                    <a:pt x="0" y="0"/>
                  </a:lnTo>
                  <a:lnTo>
                    <a:pt x="29" y="0"/>
                  </a:lnTo>
                  <a:lnTo>
                    <a:pt x="29" y="147"/>
                  </a:lnTo>
                  <a:lnTo>
                    <a:pt x="31" y="147"/>
                  </a:lnTo>
                  <a:lnTo>
                    <a:pt x="55" y="118"/>
                  </a:lnTo>
                  <a:lnTo>
                    <a:pt x="98" y="71"/>
                  </a:lnTo>
                  <a:lnTo>
                    <a:pt x="133" y="71"/>
                  </a:lnTo>
                  <a:lnTo>
                    <a:pt x="74" y="135"/>
                  </a:lnTo>
                  <a:lnTo>
                    <a:pt x="141" y="237"/>
                  </a:lnTo>
                  <a:lnTo>
                    <a:pt x="105" y="237"/>
                  </a:lnTo>
                  <a:lnTo>
                    <a:pt x="53" y="154"/>
                  </a:lnTo>
                  <a:lnTo>
                    <a:pt x="29" y="179"/>
                  </a:lnTo>
                  <a:lnTo>
                    <a:pt x="29" y="237"/>
                  </a:lnTo>
                  <a:lnTo>
                    <a:pt x="0" y="237"/>
                  </a:lnTo>
                  <a:lnTo>
                    <a:pt x="0" y="0"/>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568" name="Freeform 44">
              <a:extLst>
                <a:ext uri="{FF2B5EF4-FFF2-40B4-BE49-F238E27FC236}">
                  <a16:creationId xmlns:a16="http://schemas.microsoft.com/office/drawing/2014/main" id="{C755D870-BD61-47BF-B51A-5937BADBCF7A}"/>
                </a:ext>
              </a:extLst>
            </p:cNvPr>
            <p:cNvSpPr>
              <a:spLocks/>
            </p:cNvSpPr>
            <p:nvPr/>
          </p:nvSpPr>
          <p:spPr bwMode="auto">
            <a:xfrm>
              <a:off x="10339388" y="3951288"/>
              <a:ext cx="34925" cy="80963"/>
            </a:xfrm>
            <a:custGeom>
              <a:avLst/>
              <a:gdLst>
                <a:gd name="T0" fmla="*/ 0 w 93"/>
                <a:gd name="T1" fmla="*/ 223 h 223"/>
                <a:gd name="T2" fmla="*/ 0 w 93"/>
                <a:gd name="T3" fmla="*/ 223 h 223"/>
                <a:gd name="T4" fmla="*/ 0 w 93"/>
                <a:gd name="T5" fmla="*/ 197 h 223"/>
                <a:gd name="T6" fmla="*/ 31 w 93"/>
                <a:gd name="T7" fmla="*/ 197 h 223"/>
                <a:gd name="T8" fmla="*/ 31 w 93"/>
                <a:gd name="T9" fmla="*/ 26 h 223"/>
                <a:gd name="T10" fmla="*/ 0 w 93"/>
                <a:gd name="T11" fmla="*/ 26 h 223"/>
                <a:gd name="T12" fmla="*/ 0 w 93"/>
                <a:gd name="T13" fmla="*/ 0 h 223"/>
                <a:gd name="T14" fmla="*/ 93 w 93"/>
                <a:gd name="T15" fmla="*/ 0 h 223"/>
                <a:gd name="T16" fmla="*/ 93 w 93"/>
                <a:gd name="T17" fmla="*/ 26 h 223"/>
                <a:gd name="T18" fmla="*/ 62 w 93"/>
                <a:gd name="T19" fmla="*/ 26 h 223"/>
                <a:gd name="T20" fmla="*/ 62 w 93"/>
                <a:gd name="T21" fmla="*/ 197 h 223"/>
                <a:gd name="T22" fmla="*/ 93 w 93"/>
                <a:gd name="T23" fmla="*/ 197 h 223"/>
                <a:gd name="T24" fmla="*/ 93 w 93"/>
                <a:gd name="T25" fmla="*/ 223 h 223"/>
                <a:gd name="T26" fmla="*/ 0 w 93"/>
                <a:gd name="T27" fmla="*/ 22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3" h="223">
                  <a:moveTo>
                    <a:pt x="0" y="223"/>
                  </a:moveTo>
                  <a:lnTo>
                    <a:pt x="0" y="223"/>
                  </a:lnTo>
                  <a:lnTo>
                    <a:pt x="0" y="197"/>
                  </a:lnTo>
                  <a:lnTo>
                    <a:pt x="31" y="197"/>
                  </a:lnTo>
                  <a:lnTo>
                    <a:pt x="31" y="26"/>
                  </a:lnTo>
                  <a:lnTo>
                    <a:pt x="0" y="26"/>
                  </a:lnTo>
                  <a:lnTo>
                    <a:pt x="0" y="0"/>
                  </a:lnTo>
                  <a:lnTo>
                    <a:pt x="93" y="0"/>
                  </a:lnTo>
                  <a:lnTo>
                    <a:pt x="93" y="26"/>
                  </a:lnTo>
                  <a:lnTo>
                    <a:pt x="62" y="26"/>
                  </a:lnTo>
                  <a:lnTo>
                    <a:pt x="62" y="197"/>
                  </a:lnTo>
                  <a:lnTo>
                    <a:pt x="93" y="197"/>
                  </a:lnTo>
                  <a:lnTo>
                    <a:pt x="93" y="223"/>
                  </a:lnTo>
                  <a:lnTo>
                    <a:pt x="0" y="223"/>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569" name="Freeform 45">
              <a:extLst>
                <a:ext uri="{FF2B5EF4-FFF2-40B4-BE49-F238E27FC236}">
                  <a16:creationId xmlns:a16="http://schemas.microsoft.com/office/drawing/2014/main" id="{8692C2C6-8FD1-40E9-81F8-C8F59A5CEAE5}"/>
                </a:ext>
              </a:extLst>
            </p:cNvPr>
            <p:cNvSpPr>
              <a:spLocks noEditPoints="1"/>
            </p:cNvSpPr>
            <p:nvPr/>
          </p:nvSpPr>
          <p:spPr bwMode="auto">
            <a:xfrm>
              <a:off x="10391775" y="3951288"/>
              <a:ext cx="58738" cy="80963"/>
            </a:xfrm>
            <a:custGeom>
              <a:avLst/>
              <a:gdLst>
                <a:gd name="T0" fmla="*/ 31 w 163"/>
                <a:gd name="T1" fmla="*/ 196 h 223"/>
                <a:gd name="T2" fmla="*/ 31 w 163"/>
                <a:gd name="T3" fmla="*/ 196 h 223"/>
                <a:gd name="T4" fmla="*/ 96 w 163"/>
                <a:gd name="T5" fmla="*/ 196 h 223"/>
                <a:gd name="T6" fmla="*/ 130 w 163"/>
                <a:gd name="T7" fmla="*/ 165 h 223"/>
                <a:gd name="T8" fmla="*/ 130 w 163"/>
                <a:gd name="T9" fmla="*/ 153 h 223"/>
                <a:gd name="T10" fmla="*/ 96 w 163"/>
                <a:gd name="T11" fmla="*/ 122 h 223"/>
                <a:gd name="T12" fmla="*/ 31 w 163"/>
                <a:gd name="T13" fmla="*/ 122 h 223"/>
                <a:gd name="T14" fmla="*/ 31 w 163"/>
                <a:gd name="T15" fmla="*/ 196 h 223"/>
                <a:gd name="T16" fmla="*/ 31 w 163"/>
                <a:gd name="T17" fmla="*/ 95 h 223"/>
                <a:gd name="T18" fmla="*/ 31 w 163"/>
                <a:gd name="T19" fmla="*/ 95 h 223"/>
                <a:gd name="T20" fmla="*/ 91 w 163"/>
                <a:gd name="T21" fmla="*/ 95 h 223"/>
                <a:gd name="T22" fmla="*/ 122 w 163"/>
                <a:gd name="T23" fmla="*/ 66 h 223"/>
                <a:gd name="T24" fmla="*/ 122 w 163"/>
                <a:gd name="T25" fmla="*/ 56 h 223"/>
                <a:gd name="T26" fmla="*/ 91 w 163"/>
                <a:gd name="T27" fmla="*/ 27 h 223"/>
                <a:gd name="T28" fmla="*/ 31 w 163"/>
                <a:gd name="T29" fmla="*/ 27 h 223"/>
                <a:gd name="T30" fmla="*/ 31 w 163"/>
                <a:gd name="T31" fmla="*/ 95 h 223"/>
                <a:gd name="T32" fmla="*/ 0 w 163"/>
                <a:gd name="T33" fmla="*/ 0 h 223"/>
                <a:gd name="T34" fmla="*/ 0 w 163"/>
                <a:gd name="T35" fmla="*/ 0 h 223"/>
                <a:gd name="T36" fmla="*/ 95 w 163"/>
                <a:gd name="T37" fmla="*/ 0 h 223"/>
                <a:gd name="T38" fmla="*/ 155 w 163"/>
                <a:gd name="T39" fmla="*/ 57 h 223"/>
                <a:gd name="T40" fmla="*/ 118 w 163"/>
                <a:gd name="T41" fmla="*/ 105 h 223"/>
                <a:gd name="T42" fmla="*/ 118 w 163"/>
                <a:gd name="T43" fmla="*/ 107 h 223"/>
                <a:gd name="T44" fmla="*/ 163 w 163"/>
                <a:gd name="T45" fmla="*/ 159 h 223"/>
                <a:gd name="T46" fmla="*/ 105 w 163"/>
                <a:gd name="T47" fmla="*/ 223 h 223"/>
                <a:gd name="T48" fmla="*/ 0 w 163"/>
                <a:gd name="T49" fmla="*/ 223 h 223"/>
                <a:gd name="T50" fmla="*/ 0 w 163"/>
                <a:gd name="T5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3" h="223">
                  <a:moveTo>
                    <a:pt x="31" y="196"/>
                  </a:moveTo>
                  <a:lnTo>
                    <a:pt x="31" y="196"/>
                  </a:lnTo>
                  <a:lnTo>
                    <a:pt x="96" y="196"/>
                  </a:lnTo>
                  <a:cubicBezTo>
                    <a:pt x="117" y="196"/>
                    <a:pt x="130" y="185"/>
                    <a:pt x="130" y="165"/>
                  </a:cubicBezTo>
                  <a:lnTo>
                    <a:pt x="130" y="153"/>
                  </a:lnTo>
                  <a:cubicBezTo>
                    <a:pt x="130" y="133"/>
                    <a:pt x="117" y="122"/>
                    <a:pt x="96" y="122"/>
                  </a:cubicBezTo>
                  <a:lnTo>
                    <a:pt x="31" y="122"/>
                  </a:lnTo>
                  <a:lnTo>
                    <a:pt x="31" y="196"/>
                  </a:lnTo>
                  <a:close/>
                  <a:moveTo>
                    <a:pt x="31" y="95"/>
                  </a:moveTo>
                  <a:lnTo>
                    <a:pt x="31" y="95"/>
                  </a:lnTo>
                  <a:lnTo>
                    <a:pt x="91" y="95"/>
                  </a:lnTo>
                  <a:cubicBezTo>
                    <a:pt x="110" y="95"/>
                    <a:pt x="122" y="85"/>
                    <a:pt x="122" y="66"/>
                  </a:cubicBezTo>
                  <a:lnTo>
                    <a:pt x="122" y="56"/>
                  </a:lnTo>
                  <a:cubicBezTo>
                    <a:pt x="122" y="37"/>
                    <a:pt x="110" y="27"/>
                    <a:pt x="91" y="27"/>
                  </a:cubicBezTo>
                  <a:lnTo>
                    <a:pt x="31" y="27"/>
                  </a:lnTo>
                  <a:lnTo>
                    <a:pt x="31" y="95"/>
                  </a:lnTo>
                  <a:close/>
                  <a:moveTo>
                    <a:pt x="0" y="0"/>
                  </a:moveTo>
                  <a:lnTo>
                    <a:pt x="0" y="0"/>
                  </a:lnTo>
                  <a:lnTo>
                    <a:pt x="95" y="0"/>
                  </a:lnTo>
                  <a:cubicBezTo>
                    <a:pt x="132" y="0"/>
                    <a:pt x="155" y="23"/>
                    <a:pt x="155" y="57"/>
                  </a:cubicBezTo>
                  <a:cubicBezTo>
                    <a:pt x="155" y="91"/>
                    <a:pt x="134" y="103"/>
                    <a:pt x="118" y="105"/>
                  </a:cubicBezTo>
                  <a:lnTo>
                    <a:pt x="118" y="107"/>
                  </a:lnTo>
                  <a:cubicBezTo>
                    <a:pt x="134" y="108"/>
                    <a:pt x="163" y="121"/>
                    <a:pt x="163" y="159"/>
                  </a:cubicBezTo>
                  <a:cubicBezTo>
                    <a:pt x="163" y="195"/>
                    <a:pt x="138" y="223"/>
                    <a:pt x="105" y="223"/>
                  </a:cubicBezTo>
                  <a:lnTo>
                    <a:pt x="0" y="223"/>
                  </a:lnTo>
                  <a:lnTo>
                    <a:pt x="0" y="0"/>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570" name="Freeform 46">
              <a:extLst>
                <a:ext uri="{FF2B5EF4-FFF2-40B4-BE49-F238E27FC236}">
                  <a16:creationId xmlns:a16="http://schemas.microsoft.com/office/drawing/2014/main" id="{D8AA7DED-0F19-4429-9D58-CA1A6BCB2604}"/>
                </a:ext>
              </a:extLst>
            </p:cNvPr>
            <p:cNvSpPr>
              <a:spLocks/>
            </p:cNvSpPr>
            <p:nvPr/>
          </p:nvSpPr>
          <p:spPr bwMode="auto">
            <a:xfrm>
              <a:off x="10467975" y="3951288"/>
              <a:ext cx="74613" cy="80963"/>
            </a:xfrm>
            <a:custGeom>
              <a:avLst/>
              <a:gdLst>
                <a:gd name="T0" fmla="*/ 172 w 202"/>
                <a:gd name="T1" fmla="*/ 43 h 223"/>
                <a:gd name="T2" fmla="*/ 172 w 202"/>
                <a:gd name="T3" fmla="*/ 43 h 223"/>
                <a:gd name="T4" fmla="*/ 170 w 202"/>
                <a:gd name="T5" fmla="*/ 43 h 223"/>
                <a:gd name="T6" fmla="*/ 152 w 202"/>
                <a:gd name="T7" fmla="*/ 79 h 223"/>
                <a:gd name="T8" fmla="*/ 101 w 202"/>
                <a:gd name="T9" fmla="*/ 173 h 223"/>
                <a:gd name="T10" fmla="*/ 50 w 202"/>
                <a:gd name="T11" fmla="*/ 79 h 223"/>
                <a:gd name="T12" fmla="*/ 31 w 202"/>
                <a:gd name="T13" fmla="*/ 43 h 223"/>
                <a:gd name="T14" fmla="*/ 30 w 202"/>
                <a:gd name="T15" fmla="*/ 43 h 223"/>
                <a:gd name="T16" fmla="*/ 30 w 202"/>
                <a:gd name="T17" fmla="*/ 223 h 223"/>
                <a:gd name="T18" fmla="*/ 0 w 202"/>
                <a:gd name="T19" fmla="*/ 223 h 223"/>
                <a:gd name="T20" fmla="*/ 0 w 202"/>
                <a:gd name="T21" fmla="*/ 0 h 223"/>
                <a:gd name="T22" fmla="*/ 38 w 202"/>
                <a:gd name="T23" fmla="*/ 0 h 223"/>
                <a:gd name="T24" fmla="*/ 100 w 202"/>
                <a:gd name="T25" fmla="*/ 117 h 223"/>
                <a:gd name="T26" fmla="*/ 101 w 202"/>
                <a:gd name="T27" fmla="*/ 117 h 223"/>
                <a:gd name="T28" fmla="*/ 163 w 202"/>
                <a:gd name="T29" fmla="*/ 0 h 223"/>
                <a:gd name="T30" fmla="*/ 202 w 202"/>
                <a:gd name="T31" fmla="*/ 0 h 223"/>
                <a:gd name="T32" fmla="*/ 202 w 202"/>
                <a:gd name="T33" fmla="*/ 223 h 223"/>
                <a:gd name="T34" fmla="*/ 172 w 202"/>
                <a:gd name="T35" fmla="*/ 223 h 223"/>
                <a:gd name="T36" fmla="*/ 172 w 202"/>
                <a:gd name="T37" fmla="*/ 4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2" h="223">
                  <a:moveTo>
                    <a:pt x="172" y="43"/>
                  </a:moveTo>
                  <a:lnTo>
                    <a:pt x="172" y="43"/>
                  </a:lnTo>
                  <a:lnTo>
                    <a:pt x="170" y="43"/>
                  </a:lnTo>
                  <a:lnTo>
                    <a:pt x="152" y="79"/>
                  </a:lnTo>
                  <a:lnTo>
                    <a:pt x="101" y="173"/>
                  </a:lnTo>
                  <a:lnTo>
                    <a:pt x="50" y="79"/>
                  </a:lnTo>
                  <a:lnTo>
                    <a:pt x="31" y="43"/>
                  </a:lnTo>
                  <a:lnTo>
                    <a:pt x="30" y="43"/>
                  </a:lnTo>
                  <a:lnTo>
                    <a:pt x="30" y="223"/>
                  </a:lnTo>
                  <a:lnTo>
                    <a:pt x="0" y="223"/>
                  </a:lnTo>
                  <a:lnTo>
                    <a:pt x="0" y="0"/>
                  </a:lnTo>
                  <a:lnTo>
                    <a:pt x="38" y="0"/>
                  </a:lnTo>
                  <a:lnTo>
                    <a:pt x="100" y="117"/>
                  </a:lnTo>
                  <a:lnTo>
                    <a:pt x="101" y="117"/>
                  </a:lnTo>
                  <a:lnTo>
                    <a:pt x="163" y="0"/>
                  </a:lnTo>
                  <a:lnTo>
                    <a:pt x="202" y="0"/>
                  </a:lnTo>
                  <a:lnTo>
                    <a:pt x="202" y="223"/>
                  </a:lnTo>
                  <a:lnTo>
                    <a:pt x="172" y="223"/>
                  </a:lnTo>
                  <a:lnTo>
                    <a:pt x="172" y="43"/>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571" name="Freeform 47">
              <a:extLst>
                <a:ext uri="{FF2B5EF4-FFF2-40B4-BE49-F238E27FC236}">
                  <a16:creationId xmlns:a16="http://schemas.microsoft.com/office/drawing/2014/main" id="{52C7C12A-A9FF-4CC6-B756-DB4D00954DCF}"/>
                </a:ext>
              </a:extLst>
            </p:cNvPr>
            <p:cNvSpPr>
              <a:spLocks noEditPoints="1"/>
            </p:cNvSpPr>
            <p:nvPr/>
          </p:nvSpPr>
          <p:spPr bwMode="auto">
            <a:xfrm>
              <a:off x="10587038" y="3949701"/>
              <a:ext cx="69850" cy="84138"/>
            </a:xfrm>
            <a:custGeom>
              <a:avLst/>
              <a:gdLst>
                <a:gd name="T0" fmla="*/ 158 w 191"/>
                <a:gd name="T1" fmla="*/ 134 h 231"/>
                <a:gd name="T2" fmla="*/ 158 w 191"/>
                <a:gd name="T3" fmla="*/ 134 h 231"/>
                <a:gd name="T4" fmla="*/ 158 w 191"/>
                <a:gd name="T5" fmla="*/ 97 h 231"/>
                <a:gd name="T6" fmla="*/ 95 w 191"/>
                <a:gd name="T7" fmla="*/ 28 h 231"/>
                <a:gd name="T8" fmla="*/ 33 w 191"/>
                <a:gd name="T9" fmla="*/ 97 h 231"/>
                <a:gd name="T10" fmla="*/ 33 w 191"/>
                <a:gd name="T11" fmla="*/ 134 h 231"/>
                <a:gd name="T12" fmla="*/ 95 w 191"/>
                <a:gd name="T13" fmla="*/ 203 h 231"/>
                <a:gd name="T14" fmla="*/ 158 w 191"/>
                <a:gd name="T15" fmla="*/ 134 h 231"/>
                <a:gd name="T16" fmla="*/ 0 w 191"/>
                <a:gd name="T17" fmla="*/ 115 h 231"/>
                <a:gd name="T18" fmla="*/ 0 w 191"/>
                <a:gd name="T19" fmla="*/ 115 h 231"/>
                <a:gd name="T20" fmla="*/ 95 w 191"/>
                <a:gd name="T21" fmla="*/ 0 h 231"/>
                <a:gd name="T22" fmla="*/ 191 w 191"/>
                <a:gd name="T23" fmla="*/ 115 h 231"/>
                <a:gd name="T24" fmla="*/ 95 w 191"/>
                <a:gd name="T25" fmla="*/ 231 h 231"/>
                <a:gd name="T26" fmla="*/ 0 w 191"/>
                <a:gd name="T27" fmla="*/ 115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1" h="231">
                  <a:moveTo>
                    <a:pt x="158" y="134"/>
                  </a:moveTo>
                  <a:lnTo>
                    <a:pt x="158" y="134"/>
                  </a:lnTo>
                  <a:lnTo>
                    <a:pt x="158" y="97"/>
                  </a:lnTo>
                  <a:cubicBezTo>
                    <a:pt x="158" y="55"/>
                    <a:pt x="133" y="28"/>
                    <a:pt x="95" y="28"/>
                  </a:cubicBezTo>
                  <a:cubicBezTo>
                    <a:pt x="58" y="28"/>
                    <a:pt x="33" y="55"/>
                    <a:pt x="33" y="97"/>
                  </a:cubicBezTo>
                  <a:lnTo>
                    <a:pt x="33" y="134"/>
                  </a:lnTo>
                  <a:cubicBezTo>
                    <a:pt x="33" y="176"/>
                    <a:pt x="58" y="203"/>
                    <a:pt x="95" y="203"/>
                  </a:cubicBezTo>
                  <a:cubicBezTo>
                    <a:pt x="133" y="203"/>
                    <a:pt x="158" y="176"/>
                    <a:pt x="158" y="134"/>
                  </a:cubicBezTo>
                  <a:close/>
                  <a:moveTo>
                    <a:pt x="0" y="115"/>
                  </a:moveTo>
                  <a:lnTo>
                    <a:pt x="0" y="115"/>
                  </a:lnTo>
                  <a:cubicBezTo>
                    <a:pt x="0" y="40"/>
                    <a:pt x="38" y="0"/>
                    <a:pt x="95" y="0"/>
                  </a:cubicBezTo>
                  <a:cubicBezTo>
                    <a:pt x="153" y="0"/>
                    <a:pt x="191" y="40"/>
                    <a:pt x="191" y="115"/>
                  </a:cubicBezTo>
                  <a:cubicBezTo>
                    <a:pt x="191" y="191"/>
                    <a:pt x="153" y="231"/>
                    <a:pt x="95" y="231"/>
                  </a:cubicBezTo>
                  <a:cubicBezTo>
                    <a:pt x="38" y="231"/>
                    <a:pt x="0" y="191"/>
                    <a:pt x="0" y="115"/>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572" name="Freeform 48">
              <a:extLst>
                <a:ext uri="{FF2B5EF4-FFF2-40B4-BE49-F238E27FC236}">
                  <a16:creationId xmlns:a16="http://schemas.microsoft.com/office/drawing/2014/main" id="{B165C79A-1064-4DD4-968B-00FBA2A76A6E}"/>
                </a:ext>
              </a:extLst>
            </p:cNvPr>
            <p:cNvSpPr>
              <a:spLocks noEditPoints="1"/>
            </p:cNvSpPr>
            <p:nvPr/>
          </p:nvSpPr>
          <p:spPr bwMode="auto">
            <a:xfrm>
              <a:off x="10672763" y="3970338"/>
              <a:ext cx="53975" cy="85725"/>
            </a:xfrm>
            <a:custGeom>
              <a:avLst/>
              <a:gdLst>
                <a:gd name="T0" fmla="*/ 114 w 145"/>
                <a:gd name="T1" fmla="*/ 100 h 233"/>
                <a:gd name="T2" fmla="*/ 114 w 145"/>
                <a:gd name="T3" fmla="*/ 100 h 233"/>
                <a:gd name="T4" fmla="*/ 114 w 145"/>
                <a:gd name="T5" fmla="*/ 72 h 233"/>
                <a:gd name="T6" fmla="*/ 70 w 145"/>
                <a:gd name="T7" fmla="*/ 25 h 233"/>
                <a:gd name="T8" fmla="*/ 30 w 145"/>
                <a:gd name="T9" fmla="*/ 56 h 233"/>
                <a:gd name="T10" fmla="*/ 30 w 145"/>
                <a:gd name="T11" fmla="*/ 117 h 233"/>
                <a:gd name="T12" fmla="*/ 70 w 145"/>
                <a:gd name="T13" fmla="*/ 147 h 233"/>
                <a:gd name="T14" fmla="*/ 114 w 145"/>
                <a:gd name="T15" fmla="*/ 100 h 233"/>
                <a:gd name="T16" fmla="*/ 0 w 145"/>
                <a:gd name="T17" fmla="*/ 3 h 233"/>
                <a:gd name="T18" fmla="*/ 0 w 145"/>
                <a:gd name="T19" fmla="*/ 3 h 233"/>
                <a:gd name="T20" fmla="*/ 30 w 145"/>
                <a:gd name="T21" fmla="*/ 3 h 233"/>
                <a:gd name="T22" fmla="*/ 30 w 145"/>
                <a:gd name="T23" fmla="*/ 31 h 233"/>
                <a:gd name="T24" fmla="*/ 31 w 145"/>
                <a:gd name="T25" fmla="*/ 31 h 233"/>
                <a:gd name="T26" fmla="*/ 79 w 145"/>
                <a:gd name="T27" fmla="*/ 0 h 233"/>
                <a:gd name="T28" fmla="*/ 145 w 145"/>
                <a:gd name="T29" fmla="*/ 86 h 233"/>
                <a:gd name="T30" fmla="*/ 79 w 145"/>
                <a:gd name="T31" fmla="*/ 173 h 233"/>
                <a:gd name="T32" fmla="*/ 31 w 145"/>
                <a:gd name="T33" fmla="*/ 142 h 233"/>
                <a:gd name="T34" fmla="*/ 30 w 145"/>
                <a:gd name="T35" fmla="*/ 142 h 233"/>
                <a:gd name="T36" fmla="*/ 30 w 145"/>
                <a:gd name="T37" fmla="*/ 233 h 233"/>
                <a:gd name="T38" fmla="*/ 0 w 145"/>
                <a:gd name="T39" fmla="*/ 233 h 233"/>
                <a:gd name="T40" fmla="*/ 0 w 145"/>
                <a:gd name="T41" fmla="*/ 3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5" h="233">
                  <a:moveTo>
                    <a:pt x="114" y="100"/>
                  </a:moveTo>
                  <a:lnTo>
                    <a:pt x="114" y="100"/>
                  </a:lnTo>
                  <a:lnTo>
                    <a:pt x="114" y="72"/>
                  </a:lnTo>
                  <a:cubicBezTo>
                    <a:pt x="114" y="44"/>
                    <a:pt x="97" y="25"/>
                    <a:pt x="70" y="25"/>
                  </a:cubicBezTo>
                  <a:cubicBezTo>
                    <a:pt x="48" y="25"/>
                    <a:pt x="30" y="38"/>
                    <a:pt x="30" y="56"/>
                  </a:cubicBezTo>
                  <a:lnTo>
                    <a:pt x="30" y="117"/>
                  </a:lnTo>
                  <a:cubicBezTo>
                    <a:pt x="30" y="134"/>
                    <a:pt x="48" y="147"/>
                    <a:pt x="70" y="147"/>
                  </a:cubicBezTo>
                  <a:cubicBezTo>
                    <a:pt x="97" y="147"/>
                    <a:pt x="114" y="128"/>
                    <a:pt x="114" y="100"/>
                  </a:cubicBezTo>
                  <a:close/>
                  <a:moveTo>
                    <a:pt x="0" y="3"/>
                  </a:moveTo>
                  <a:lnTo>
                    <a:pt x="0" y="3"/>
                  </a:lnTo>
                  <a:lnTo>
                    <a:pt x="30" y="3"/>
                  </a:lnTo>
                  <a:lnTo>
                    <a:pt x="30" y="31"/>
                  </a:lnTo>
                  <a:lnTo>
                    <a:pt x="31" y="31"/>
                  </a:lnTo>
                  <a:cubicBezTo>
                    <a:pt x="39" y="10"/>
                    <a:pt x="56" y="0"/>
                    <a:pt x="79" y="0"/>
                  </a:cubicBezTo>
                  <a:cubicBezTo>
                    <a:pt x="120" y="0"/>
                    <a:pt x="145" y="33"/>
                    <a:pt x="145" y="86"/>
                  </a:cubicBezTo>
                  <a:cubicBezTo>
                    <a:pt x="145" y="140"/>
                    <a:pt x="120" y="173"/>
                    <a:pt x="79" y="173"/>
                  </a:cubicBezTo>
                  <a:cubicBezTo>
                    <a:pt x="56" y="173"/>
                    <a:pt x="39" y="162"/>
                    <a:pt x="31" y="142"/>
                  </a:cubicBezTo>
                  <a:lnTo>
                    <a:pt x="30" y="142"/>
                  </a:lnTo>
                  <a:lnTo>
                    <a:pt x="30" y="233"/>
                  </a:lnTo>
                  <a:lnTo>
                    <a:pt x="0" y="233"/>
                  </a:lnTo>
                  <a:lnTo>
                    <a:pt x="0" y="3"/>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573" name="Freeform 49">
              <a:extLst>
                <a:ext uri="{FF2B5EF4-FFF2-40B4-BE49-F238E27FC236}">
                  <a16:creationId xmlns:a16="http://schemas.microsoft.com/office/drawing/2014/main" id="{B41F5453-B444-4DA2-8162-40303F3208CD}"/>
                </a:ext>
              </a:extLst>
            </p:cNvPr>
            <p:cNvSpPr>
              <a:spLocks/>
            </p:cNvSpPr>
            <p:nvPr/>
          </p:nvSpPr>
          <p:spPr bwMode="auto">
            <a:xfrm>
              <a:off x="10734675" y="3954463"/>
              <a:ext cx="33338" cy="77788"/>
            </a:xfrm>
            <a:custGeom>
              <a:avLst/>
              <a:gdLst>
                <a:gd name="T0" fmla="*/ 58 w 92"/>
                <a:gd name="T1" fmla="*/ 211 h 211"/>
                <a:gd name="T2" fmla="*/ 58 w 92"/>
                <a:gd name="T3" fmla="*/ 211 h 211"/>
                <a:gd name="T4" fmla="*/ 27 w 92"/>
                <a:gd name="T5" fmla="*/ 180 h 211"/>
                <a:gd name="T6" fmla="*/ 27 w 92"/>
                <a:gd name="T7" fmla="*/ 71 h 211"/>
                <a:gd name="T8" fmla="*/ 0 w 92"/>
                <a:gd name="T9" fmla="*/ 71 h 211"/>
                <a:gd name="T10" fmla="*/ 0 w 92"/>
                <a:gd name="T11" fmla="*/ 45 h 211"/>
                <a:gd name="T12" fmla="*/ 15 w 92"/>
                <a:gd name="T13" fmla="*/ 45 h 211"/>
                <a:gd name="T14" fmla="*/ 29 w 92"/>
                <a:gd name="T15" fmla="*/ 30 h 211"/>
                <a:gd name="T16" fmla="*/ 29 w 92"/>
                <a:gd name="T17" fmla="*/ 0 h 211"/>
                <a:gd name="T18" fmla="*/ 56 w 92"/>
                <a:gd name="T19" fmla="*/ 0 h 211"/>
                <a:gd name="T20" fmla="*/ 56 w 92"/>
                <a:gd name="T21" fmla="*/ 45 h 211"/>
                <a:gd name="T22" fmla="*/ 92 w 92"/>
                <a:gd name="T23" fmla="*/ 45 h 211"/>
                <a:gd name="T24" fmla="*/ 92 w 92"/>
                <a:gd name="T25" fmla="*/ 71 h 211"/>
                <a:gd name="T26" fmla="*/ 56 w 92"/>
                <a:gd name="T27" fmla="*/ 71 h 211"/>
                <a:gd name="T28" fmla="*/ 56 w 92"/>
                <a:gd name="T29" fmla="*/ 186 h 211"/>
                <a:gd name="T30" fmla="*/ 89 w 92"/>
                <a:gd name="T31" fmla="*/ 186 h 211"/>
                <a:gd name="T32" fmla="*/ 89 w 92"/>
                <a:gd name="T33" fmla="*/ 211 h 211"/>
                <a:gd name="T34" fmla="*/ 58 w 92"/>
                <a:gd name="T35" fmla="*/ 21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2" h="211">
                  <a:moveTo>
                    <a:pt x="58" y="211"/>
                  </a:moveTo>
                  <a:lnTo>
                    <a:pt x="58" y="211"/>
                  </a:lnTo>
                  <a:cubicBezTo>
                    <a:pt x="37" y="211"/>
                    <a:pt x="27" y="199"/>
                    <a:pt x="27" y="180"/>
                  </a:cubicBezTo>
                  <a:lnTo>
                    <a:pt x="27" y="71"/>
                  </a:lnTo>
                  <a:lnTo>
                    <a:pt x="0" y="71"/>
                  </a:lnTo>
                  <a:lnTo>
                    <a:pt x="0" y="45"/>
                  </a:lnTo>
                  <a:lnTo>
                    <a:pt x="15" y="45"/>
                  </a:lnTo>
                  <a:cubicBezTo>
                    <a:pt x="26" y="45"/>
                    <a:pt x="29" y="41"/>
                    <a:pt x="29" y="30"/>
                  </a:cubicBezTo>
                  <a:lnTo>
                    <a:pt x="29" y="0"/>
                  </a:lnTo>
                  <a:lnTo>
                    <a:pt x="56" y="0"/>
                  </a:lnTo>
                  <a:lnTo>
                    <a:pt x="56" y="45"/>
                  </a:lnTo>
                  <a:lnTo>
                    <a:pt x="92" y="45"/>
                  </a:lnTo>
                  <a:lnTo>
                    <a:pt x="92" y="71"/>
                  </a:lnTo>
                  <a:lnTo>
                    <a:pt x="56" y="71"/>
                  </a:lnTo>
                  <a:lnTo>
                    <a:pt x="56" y="186"/>
                  </a:lnTo>
                  <a:lnTo>
                    <a:pt x="89" y="186"/>
                  </a:lnTo>
                  <a:lnTo>
                    <a:pt x="89" y="211"/>
                  </a:lnTo>
                  <a:lnTo>
                    <a:pt x="58" y="211"/>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574" name="Freeform 50">
              <a:extLst>
                <a:ext uri="{FF2B5EF4-FFF2-40B4-BE49-F238E27FC236}">
                  <a16:creationId xmlns:a16="http://schemas.microsoft.com/office/drawing/2014/main" id="{55DA85B9-E920-472E-B51F-DA0341A8B21B}"/>
                </a:ext>
              </a:extLst>
            </p:cNvPr>
            <p:cNvSpPr>
              <a:spLocks noEditPoints="1"/>
            </p:cNvSpPr>
            <p:nvPr/>
          </p:nvSpPr>
          <p:spPr bwMode="auto">
            <a:xfrm>
              <a:off x="10782300" y="3944938"/>
              <a:ext cx="12700" cy="87313"/>
            </a:xfrm>
            <a:custGeom>
              <a:avLst/>
              <a:gdLst>
                <a:gd name="T0" fmla="*/ 2 w 35"/>
                <a:gd name="T1" fmla="*/ 71 h 237"/>
                <a:gd name="T2" fmla="*/ 2 w 35"/>
                <a:gd name="T3" fmla="*/ 71 h 237"/>
                <a:gd name="T4" fmla="*/ 32 w 35"/>
                <a:gd name="T5" fmla="*/ 71 h 237"/>
                <a:gd name="T6" fmla="*/ 32 w 35"/>
                <a:gd name="T7" fmla="*/ 237 h 237"/>
                <a:gd name="T8" fmla="*/ 2 w 35"/>
                <a:gd name="T9" fmla="*/ 237 h 237"/>
                <a:gd name="T10" fmla="*/ 2 w 35"/>
                <a:gd name="T11" fmla="*/ 71 h 237"/>
                <a:gd name="T12" fmla="*/ 0 w 35"/>
                <a:gd name="T13" fmla="*/ 21 h 237"/>
                <a:gd name="T14" fmla="*/ 0 w 35"/>
                <a:gd name="T15" fmla="*/ 21 h 237"/>
                <a:gd name="T16" fmla="*/ 0 w 35"/>
                <a:gd name="T17" fmla="*/ 16 h 237"/>
                <a:gd name="T18" fmla="*/ 18 w 35"/>
                <a:gd name="T19" fmla="*/ 0 h 237"/>
                <a:gd name="T20" fmla="*/ 35 w 35"/>
                <a:gd name="T21" fmla="*/ 16 h 237"/>
                <a:gd name="T22" fmla="*/ 35 w 35"/>
                <a:gd name="T23" fmla="*/ 21 h 237"/>
                <a:gd name="T24" fmla="*/ 18 w 35"/>
                <a:gd name="T25" fmla="*/ 37 h 237"/>
                <a:gd name="T26" fmla="*/ 0 w 35"/>
                <a:gd name="T27" fmla="*/ 21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 h="237">
                  <a:moveTo>
                    <a:pt x="2" y="71"/>
                  </a:moveTo>
                  <a:lnTo>
                    <a:pt x="2" y="71"/>
                  </a:lnTo>
                  <a:lnTo>
                    <a:pt x="32" y="71"/>
                  </a:lnTo>
                  <a:lnTo>
                    <a:pt x="32" y="237"/>
                  </a:lnTo>
                  <a:lnTo>
                    <a:pt x="2" y="237"/>
                  </a:lnTo>
                  <a:lnTo>
                    <a:pt x="2" y="71"/>
                  </a:lnTo>
                  <a:close/>
                  <a:moveTo>
                    <a:pt x="0" y="21"/>
                  </a:moveTo>
                  <a:lnTo>
                    <a:pt x="0" y="21"/>
                  </a:lnTo>
                  <a:lnTo>
                    <a:pt x="0" y="16"/>
                  </a:lnTo>
                  <a:cubicBezTo>
                    <a:pt x="0" y="6"/>
                    <a:pt x="5" y="0"/>
                    <a:pt x="18" y="0"/>
                  </a:cubicBezTo>
                  <a:cubicBezTo>
                    <a:pt x="30" y="0"/>
                    <a:pt x="35" y="6"/>
                    <a:pt x="35" y="16"/>
                  </a:cubicBezTo>
                  <a:lnTo>
                    <a:pt x="35" y="21"/>
                  </a:lnTo>
                  <a:cubicBezTo>
                    <a:pt x="35" y="30"/>
                    <a:pt x="30" y="37"/>
                    <a:pt x="18" y="37"/>
                  </a:cubicBezTo>
                  <a:cubicBezTo>
                    <a:pt x="5" y="37"/>
                    <a:pt x="0" y="30"/>
                    <a:pt x="0" y="21"/>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575" name="Freeform 51">
              <a:extLst>
                <a:ext uri="{FF2B5EF4-FFF2-40B4-BE49-F238E27FC236}">
                  <a16:creationId xmlns:a16="http://schemas.microsoft.com/office/drawing/2014/main" id="{007C0967-3669-447B-859C-6C71F500095C}"/>
                </a:ext>
              </a:extLst>
            </p:cNvPr>
            <p:cNvSpPr>
              <a:spLocks/>
            </p:cNvSpPr>
            <p:nvPr/>
          </p:nvSpPr>
          <p:spPr bwMode="auto">
            <a:xfrm>
              <a:off x="10812463" y="3970338"/>
              <a:ext cx="85725" cy="61913"/>
            </a:xfrm>
            <a:custGeom>
              <a:avLst/>
              <a:gdLst>
                <a:gd name="T0" fmla="*/ 0 w 230"/>
                <a:gd name="T1" fmla="*/ 169 h 169"/>
                <a:gd name="T2" fmla="*/ 0 w 230"/>
                <a:gd name="T3" fmla="*/ 169 h 169"/>
                <a:gd name="T4" fmla="*/ 0 w 230"/>
                <a:gd name="T5" fmla="*/ 3 h 169"/>
                <a:gd name="T6" fmla="*/ 29 w 230"/>
                <a:gd name="T7" fmla="*/ 3 h 169"/>
                <a:gd name="T8" fmla="*/ 29 w 230"/>
                <a:gd name="T9" fmla="*/ 31 h 169"/>
                <a:gd name="T10" fmla="*/ 31 w 230"/>
                <a:gd name="T11" fmla="*/ 31 h 169"/>
                <a:gd name="T12" fmla="*/ 75 w 230"/>
                <a:gd name="T13" fmla="*/ 0 h 169"/>
                <a:gd name="T14" fmla="*/ 126 w 230"/>
                <a:gd name="T15" fmla="*/ 33 h 169"/>
                <a:gd name="T16" fmla="*/ 126 w 230"/>
                <a:gd name="T17" fmla="*/ 33 h 169"/>
                <a:gd name="T18" fmla="*/ 177 w 230"/>
                <a:gd name="T19" fmla="*/ 0 h 169"/>
                <a:gd name="T20" fmla="*/ 230 w 230"/>
                <a:gd name="T21" fmla="*/ 63 h 169"/>
                <a:gd name="T22" fmla="*/ 230 w 230"/>
                <a:gd name="T23" fmla="*/ 169 h 169"/>
                <a:gd name="T24" fmla="*/ 200 w 230"/>
                <a:gd name="T25" fmla="*/ 169 h 169"/>
                <a:gd name="T26" fmla="*/ 200 w 230"/>
                <a:gd name="T27" fmla="*/ 68 h 169"/>
                <a:gd name="T28" fmla="*/ 166 w 230"/>
                <a:gd name="T29" fmla="*/ 25 h 169"/>
                <a:gd name="T30" fmla="*/ 130 w 230"/>
                <a:gd name="T31" fmla="*/ 56 h 169"/>
                <a:gd name="T32" fmla="*/ 130 w 230"/>
                <a:gd name="T33" fmla="*/ 169 h 169"/>
                <a:gd name="T34" fmla="*/ 100 w 230"/>
                <a:gd name="T35" fmla="*/ 169 h 169"/>
                <a:gd name="T36" fmla="*/ 100 w 230"/>
                <a:gd name="T37" fmla="*/ 68 h 169"/>
                <a:gd name="T38" fmla="*/ 67 w 230"/>
                <a:gd name="T39" fmla="*/ 25 h 169"/>
                <a:gd name="T40" fmla="*/ 29 w 230"/>
                <a:gd name="T41" fmla="*/ 56 h 169"/>
                <a:gd name="T42" fmla="*/ 29 w 230"/>
                <a:gd name="T43" fmla="*/ 169 h 169"/>
                <a:gd name="T44" fmla="*/ 0 w 230"/>
                <a:gd name="T45" fmla="*/ 169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30" h="169">
                  <a:moveTo>
                    <a:pt x="0" y="169"/>
                  </a:moveTo>
                  <a:lnTo>
                    <a:pt x="0" y="169"/>
                  </a:lnTo>
                  <a:lnTo>
                    <a:pt x="0" y="3"/>
                  </a:lnTo>
                  <a:lnTo>
                    <a:pt x="29" y="3"/>
                  </a:lnTo>
                  <a:lnTo>
                    <a:pt x="29" y="31"/>
                  </a:lnTo>
                  <a:lnTo>
                    <a:pt x="31" y="31"/>
                  </a:lnTo>
                  <a:cubicBezTo>
                    <a:pt x="38" y="14"/>
                    <a:pt x="53" y="0"/>
                    <a:pt x="75" y="0"/>
                  </a:cubicBezTo>
                  <a:cubicBezTo>
                    <a:pt x="97" y="0"/>
                    <a:pt x="117" y="10"/>
                    <a:pt x="126" y="33"/>
                  </a:cubicBezTo>
                  <a:lnTo>
                    <a:pt x="126" y="33"/>
                  </a:lnTo>
                  <a:cubicBezTo>
                    <a:pt x="132" y="15"/>
                    <a:pt x="149" y="0"/>
                    <a:pt x="177" y="0"/>
                  </a:cubicBezTo>
                  <a:cubicBezTo>
                    <a:pt x="210" y="0"/>
                    <a:pt x="230" y="23"/>
                    <a:pt x="230" y="63"/>
                  </a:cubicBezTo>
                  <a:lnTo>
                    <a:pt x="230" y="169"/>
                  </a:lnTo>
                  <a:lnTo>
                    <a:pt x="200" y="169"/>
                  </a:lnTo>
                  <a:lnTo>
                    <a:pt x="200" y="68"/>
                  </a:lnTo>
                  <a:cubicBezTo>
                    <a:pt x="200" y="40"/>
                    <a:pt x="190" y="25"/>
                    <a:pt x="166" y="25"/>
                  </a:cubicBezTo>
                  <a:cubicBezTo>
                    <a:pt x="147" y="25"/>
                    <a:pt x="130" y="35"/>
                    <a:pt x="130" y="56"/>
                  </a:cubicBezTo>
                  <a:lnTo>
                    <a:pt x="130" y="169"/>
                  </a:lnTo>
                  <a:lnTo>
                    <a:pt x="100" y="169"/>
                  </a:lnTo>
                  <a:lnTo>
                    <a:pt x="100" y="68"/>
                  </a:lnTo>
                  <a:cubicBezTo>
                    <a:pt x="100" y="40"/>
                    <a:pt x="89" y="25"/>
                    <a:pt x="67" y="25"/>
                  </a:cubicBezTo>
                  <a:cubicBezTo>
                    <a:pt x="48" y="25"/>
                    <a:pt x="29" y="35"/>
                    <a:pt x="29" y="56"/>
                  </a:cubicBezTo>
                  <a:lnTo>
                    <a:pt x="29" y="169"/>
                  </a:lnTo>
                  <a:lnTo>
                    <a:pt x="0" y="169"/>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576" name="Freeform 52">
              <a:extLst>
                <a:ext uri="{FF2B5EF4-FFF2-40B4-BE49-F238E27FC236}">
                  <a16:creationId xmlns:a16="http://schemas.microsoft.com/office/drawing/2014/main" id="{27A878C5-C839-4370-A339-73E99D24F5AF}"/>
                </a:ext>
              </a:extLst>
            </p:cNvPr>
            <p:cNvSpPr>
              <a:spLocks noEditPoints="1"/>
            </p:cNvSpPr>
            <p:nvPr/>
          </p:nvSpPr>
          <p:spPr bwMode="auto">
            <a:xfrm>
              <a:off x="10914063" y="3944938"/>
              <a:ext cx="14288" cy="87313"/>
            </a:xfrm>
            <a:custGeom>
              <a:avLst/>
              <a:gdLst>
                <a:gd name="T0" fmla="*/ 3 w 36"/>
                <a:gd name="T1" fmla="*/ 71 h 237"/>
                <a:gd name="T2" fmla="*/ 3 w 36"/>
                <a:gd name="T3" fmla="*/ 71 h 237"/>
                <a:gd name="T4" fmla="*/ 33 w 36"/>
                <a:gd name="T5" fmla="*/ 71 h 237"/>
                <a:gd name="T6" fmla="*/ 33 w 36"/>
                <a:gd name="T7" fmla="*/ 237 h 237"/>
                <a:gd name="T8" fmla="*/ 3 w 36"/>
                <a:gd name="T9" fmla="*/ 237 h 237"/>
                <a:gd name="T10" fmla="*/ 3 w 36"/>
                <a:gd name="T11" fmla="*/ 71 h 237"/>
                <a:gd name="T12" fmla="*/ 0 w 36"/>
                <a:gd name="T13" fmla="*/ 21 h 237"/>
                <a:gd name="T14" fmla="*/ 0 w 36"/>
                <a:gd name="T15" fmla="*/ 21 h 237"/>
                <a:gd name="T16" fmla="*/ 0 w 36"/>
                <a:gd name="T17" fmla="*/ 16 h 237"/>
                <a:gd name="T18" fmla="*/ 18 w 36"/>
                <a:gd name="T19" fmla="*/ 0 h 237"/>
                <a:gd name="T20" fmla="*/ 36 w 36"/>
                <a:gd name="T21" fmla="*/ 16 h 237"/>
                <a:gd name="T22" fmla="*/ 36 w 36"/>
                <a:gd name="T23" fmla="*/ 21 h 237"/>
                <a:gd name="T24" fmla="*/ 18 w 36"/>
                <a:gd name="T25" fmla="*/ 37 h 237"/>
                <a:gd name="T26" fmla="*/ 0 w 36"/>
                <a:gd name="T27" fmla="*/ 21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237">
                  <a:moveTo>
                    <a:pt x="3" y="71"/>
                  </a:moveTo>
                  <a:lnTo>
                    <a:pt x="3" y="71"/>
                  </a:lnTo>
                  <a:lnTo>
                    <a:pt x="33" y="71"/>
                  </a:lnTo>
                  <a:lnTo>
                    <a:pt x="33" y="237"/>
                  </a:lnTo>
                  <a:lnTo>
                    <a:pt x="3" y="237"/>
                  </a:lnTo>
                  <a:lnTo>
                    <a:pt x="3" y="71"/>
                  </a:lnTo>
                  <a:close/>
                  <a:moveTo>
                    <a:pt x="0" y="21"/>
                  </a:moveTo>
                  <a:lnTo>
                    <a:pt x="0" y="21"/>
                  </a:lnTo>
                  <a:lnTo>
                    <a:pt x="0" y="16"/>
                  </a:lnTo>
                  <a:cubicBezTo>
                    <a:pt x="0" y="6"/>
                    <a:pt x="6" y="0"/>
                    <a:pt x="18" y="0"/>
                  </a:cubicBezTo>
                  <a:cubicBezTo>
                    <a:pt x="31" y="0"/>
                    <a:pt x="36" y="6"/>
                    <a:pt x="36" y="16"/>
                  </a:cubicBezTo>
                  <a:lnTo>
                    <a:pt x="36" y="21"/>
                  </a:lnTo>
                  <a:cubicBezTo>
                    <a:pt x="36" y="30"/>
                    <a:pt x="31" y="37"/>
                    <a:pt x="18" y="37"/>
                  </a:cubicBezTo>
                  <a:cubicBezTo>
                    <a:pt x="6" y="37"/>
                    <a:pt x="0" y="30"/>
                    <a:pt x="0" y="21"/>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577" name="Freeform 53">
              <a:extLst>
                <a:ext uri="{FF2B5EF4-FFF2-40B4-BE49-F238E27FC236}">
                  <a16:creationId xmlns:a16="http://schemas.microsoft.com/office/drawing/2014/main" id="{9465377B-326C-467B-AC90-3B59249654DE}"/>
                </a:ext>
              </a:extLst>
            </p:cNvPr>
            <p:cNvSpPr>
              <a:spLocks/>
            </p:cNvSpPr>
            <p:nvPr/>
          </p:nvSpPr>
          <p:spPr bwMode="auto">
            <a:xfrm>
              <a:off x="10941050" y="3971926"/>
              <a:ext cx="47625" cy="60325"/>
            </a:xfrm>
            <a:custGeom>
              <a:avLst/>
              <a:gdLst>
                <a:gd name="T0" fmla="*/ 0 w 130"/>
                <a:gd name="T1" fmla="*/ 166 h 166"/>
                <a:gd name="T2" fmla="*/ 0 w 130"/>
                <a:gd name="T3" fmla="*/ 166 h 166"/>
                <a:gd name="T4" fmla="*/ 0 w 130"/>
                <a:gd name="T5" fmla="*/ 142 h 166"/>
                <a:gd name="T6" fmla="*/ 92 w 130"/>
                <a:gd name="T7" fmla="*/ 26 h 166"/>
                <a:gd name="T8" fmla="*/ 3 w 130"/>
                <a:gd name="T9" fmla="*/ 26 h 166"/>
                <a:gd name="T10" fmla="*/ 3 w 130"/>
                <a:gd name="T11" fmla="*/ 0 h 166"/>
                <a:gd name="T12" fmla="*/ 128 w 130"/>
                <a:gd name="T13" fmla="*/ 0 h 166"/>
                <a:gd name="T14" fmla="*/ 128 w 130"/>
                <a:gd name="T15" fmla="*/ 23 h 166"/>
                <a:gd name="T16" fmla="*/ 34 w 130"/>
                <a:gd name="T17" fmla="*/ 141 h 166"/>
                <a:gd name="T18" fmla="*/ 130 w 130"/>
                <a:gd name="T19" fmla="*/ 141 h 166"/>
                <a:gd name="T20" fmla="*/ 130 w 130"/>
                <a:gd name="T21" fmla="*/ 166 h 166"/>
                <a:gd name="T22" fmla="*/ 0 w 130"/>
                <a:gd name="T23" fmla="*/ 166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 h="166">
                  <a:moveTo>
                    <a:pt x="0" y="166"/>
                  </a:moveTo>
                  <a:lnTo>
                    <a:pt x="0" y="166"/>
                  </a:lnTo>
                  <a:lnTo>
                    <a:pt x="0" y="142"/>
                  </a:lnTo>
                  <a:lnTo>
                    <a:pt x="92" y="26"/>
                  </a:lnTo>
                  <a:lnTo>
                    <a:pt x="3" y="26"/>
                  </a:lnTo>
                  <a:lnTo>
                    <a:pt x="3" y="0"/>
                  </a:lnTo>
                  <a:lnTo>
                    <a:pt x="128" y="0"/>
                  </a:lnTo>
                  <a:lnTo>
                    <a:pt x="128" y="23"/>
                  </a:lnTo>
                  <a:lnTo>
                    <a:pt x="34" y="141"/>
                  </a:lnTo>
                  <a:lnTo>
                    <a:pt x="130" y="141"/>
                  </a:lnTo>
                  <a:lnTo>
                    <a:pt x="130" y="166"/>
                  </a:lnTo>
                  <a:lnTo>
                    <a:pt x="0" y="166"/>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578" name="Freeform 54">
              <a:extLst>
                <a:ext uri="{FF2B5EF4-FFF2-40B4-BE49-F238E27FC236}">
                  <a16:creationId xmlns:a16="http://schemas.microsoft.com/office/drawing/2014/main" id="{7537AFFB-E1E8-4B74-928E-FF0F3A90E369}"/>
                </a:ext>
              </a:extLst>
            </p:cNvPr>
            <p:cNvSpPr>
              <a:spLocks noEditPoints="1"/>
            </p:cNvSpPr>
            <p:nvPr/>
          </p:nvSpPr>
          <p:spPr bwMode="auto">
            <a:xfrm>
              <a:off x="10996613" y="3970338"/>
              <a:ext cx="53975" cy="63500"/>
            </a:xfrm>
            <a:custGeom>
              <a:avLst/>
              <a:gdLst>
                <a:gd name="T0" fmla="*/ 31 w 148"/>
                <a:gd name="T1" fmla="*/ 71 h 173"/>
                <a:gd name="T2" fmla="*/ 31 w 148"/>
                <a:gd name="T3" fmla="*/ 71 h 173"/>
                <a:gd name="T4" fmla="*/ 31 w 148"/>
                <a:gd name="T5" fmla="*/ 73 h 173"/>
                <a:gd name="T6" fmla="*/ 116 w 148"/>
                <a:gd name="T7" fmla="*/ 73 h 173"/>
                <a:gd name="T8" fmla="*/ 116 w 148"/>
                <a:gd name="T9" fmla="*/ 70 h 173"/>
                <a:gd name="T10" fmla="*/ 75 w 148"/>
                <a:gd name="T11" fmla="*/ 24 h 173"/>
                <a:gd name="T12" fmla="*/ 31 w 148"/>
                <a:gd name="T13" fmla="*/ 71 h 173"/>
                <a:gd name="T14" fmla="*/ 0 w 148"/>
                <a:gd name="T15" fmla="*/ 86 h 173"/>
                <a:gd name="T16" fmla="*/ 0 w 148"/>
                <a:gd name="T17" fmla="*/ 86 h 173"/>
                <a:gd name="T18" fmla="*/ 75 w 148"/>
                <a:gd name="T19" fmla="*/ 0 h 173"/>
                <a:gd name="T20" fmla="*/ 148 w 148"/>
                <a:gd name="T21" fmla="*/ 81 h 173"/>
                <a:gd name="T22" fmla="*/ 148 w 148"/>
                <a:gd name="T23" fmla="*/ 94 h 173"/>
                <a:gd name="T24" fmla="*/ 31 w 148"/>
                <a:gd name="T25" fmla="*/ 94 h 173"/>
                <a:gd name="T26" fmla="*/ 31 w 148"/>
                <a:gd name="T27" fmla="*/ 100 h 173"/>
                <a:gd name="T28" fmla="*/ 78 w 148"/>
                <a:gd name="T29" fmla="*/ 148 h 173"/>
                <a:gd name="T30" fmla="*/ 123 w 148"/>
                <a:gd name="T31" fmla="*/ 121 h 173"/>
                <a:gd name="T32" fmla="*/ 142 w 148"/>
                <a:gd name="T33" fmla="*/ 137 h 173"/>
                <a:gd name="T34" fmla="*/ 75 w 148"/>
                <a:gd name="T35" fmla="*/ 173 h 173"/>
                <a:gd name="T36" fmla="*/ 0 w 148"/>
                <a:gd name="T37" fmla="*/ 86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8" h="173">
                  <a:moveTo>
                    <a:pt x="31" y="71"/>
                  </a:moveTo>
                  <a:lnTo>
                    <a:pt x="31" y="71"/>
                  </a:lnTo>
                  <a:lnTo>
                    <a:pt x="31" y="73"/>
                  </a:lnTo>
                  <a:lnTo>
                    <a:pt x="116" y="73"/>
                  </a:lnTo>
                  <a:lnTo>
                    <a:pt x="116" y="70"/>
                  </a:lnTo>
                  <a:cubicBezTo>
                    <a:pt x="116" y="42"/>
                    <a:pt x="100" y="24"/>
                    <a:pt x="75" y="24"/>
                  </a:cubicBezTo>
                  <a:cubicBezTo>
                    <a:pt x="50" y="24"/>
                    <a:pt x="31" y="43"/>
                    <a:pt x="31" y="71"/>
                  </a:cubicBezTo>
                  <a:close/>
                  <a:moveTo>
                    <a:pt x="0" y="86"/>
                  </a:moveTo>
                  <a:lnTo>
                    <a:pt x="0" y="86"/>
                  </a:lnTo>
                  <a:cubicBezTo>
                    <a:pt x="0" y="34"/>
                    <a:pt x="29" y="0"/>
                    <a:pt x="75" y="0"/>
                  </a:cubicBezTo>
                  <a:cubicBezTo>
                    <a:pt x="122" y="0"/>
                    <a:pt x="148" y="35"/>
                    <a:pt x="148" y="81"/>
                  </a:cubicBezTo>
                  <a:lnTo>
                    <a:pt x="148" y="94"/>
                  </a:lnTo>
                  <a:lnTo>
                    <a:pt x="31" y="94"/>
                  </a:lnTo>
                  <a:lnTo>
                    <a:pt x="31" y="100"/>
                  </a:lnTo>
                  <a:cubicBezTo>
                    <a:pt x="31" y="128"/>
                    <a:pt x="48" y="148"/>
                    <a:pt x="78" y="148"/>
                  </a:cubicBezTo>
                  <a:cubicBezTo>
                    <a:pt x="99" y="148"/>
                    <a:pt x="114" y="138"/>
                    <a:pt x="123" y="121"/>
                  </a:cubicBezTo>
                  <a:lnTo>
                    <a:pt x="142" y="137"/>
                  </a:lnTo>
                  <a:cubicBezTo>
                    <a:pt x="130" y="159"/>
                    <a:pt x="107" y="173"/>
                    <a:pt x="75" y="173"/>
                  </a:cubicBezTo>
                  <a:cubicBezTo>
                    <a:pt x="29" y="173"/>
                    <a:pt x="0" y="139"/>
                    <a:pt x="0" y="86"/>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579" name="Freeform 55">
              <a:extLst>
                <a:ext uri="{FF2B5EF4-FFF2-40B4-BE49-F238E27FC236}">
                  <a16:creationId xmlns:a16="http://schemas.microsoft.com/office/drawing/2014/main" id="{D1F62515-0F01-42B9-872E-E979C30CBAE1}"/>
                </a:ext>
              </a:extLst>
            </p:cNvPr>
            <p:cNvSpPr>
              <a:spLocks noEditPoints="1"/>
            </p:cNvSpPr>
            <p:nvPr/>
          </p:nvSpPr>
          <p:spPr bwMode="auto">
            <a:xfrm>
              <a:off x="11061700" y="3944938"/>
              <a:ext cx="52388" cy="88900"/>
            </a:xfrm>
            <a:custGeom>
              <a:avLst/>
              <a:gdLst>
                <a:gd name="T0" fmla="*/ 116 w 145"/>
                <a:gd name="T1" fmla="*/ 185 h 241"/>
                <a:gd name="T2" fmla="*/ 116 w 145"/>
                <a:gd name="T3" fmla="*/ 185 h 241"/>
                <a:gd name="T4" fmla="*/ 116 w 145"/>
                <a:gd name="T5" fmla="*/ 124 h 241"/>
                <a:gd name="T6" fmla="*/ 75 w 145"/>
                <a:gd name="T7" fmla="*/ 93 h 241"/>
                <a:gd name="T8" fmla="*/ 32 w 145"/>
                <a:gd name="T9" fmla="*/ 140 h 241"/>
                <a:gd name="T10" fmla="*/ 32 w 145"/>
                <a:gd name="T11" fmla="*/ 168 h 241"/>
                <a:gd name="T12" fmla="*/ 75 w 145"/>
                <a:gd name="T13" fmla="*/ 215 h 241"/>
                <a:gd name="T14" fmla="*/ 116 w 145"/>
                <a:gd name="T15" fmla="*/ 185 h 241"/>
                <a:gd name="T16" fmla="*/ 116 w 145"/>
                <a:gd name="T17" fmla="*/ 210 h 241"/>
                <a:gd name="T18" fmla="*/ 116 w 145"/>
                <a:gd name="T19" fmla="*/ 210 h 241"/>
                <a:gd name="T20" fmla="*/ 114 w 145"/>
                <a:gd name="T21" fmla="*/ 210 h 241"/>
                <a:gd name="T22" fmla="*/ 67 w 145"/>
                <a:gd name="T23" fmla="*/ 241 h 241"/>
                <a:gd name="T24" fmla="*/ 0 w 145"/>
                <a:gd name="T25" fmla="*/ 154 h 241"/>
                <a:gd name="T26" fmla="*/ 67 w 145"/>
                <a:gd name="T27" fmla="*/ 68 h 241"/>
                <a:gd name="T28" fmla="*/ 114 w 145"/>
                <a:gd name="T29" fmla="*/ 99 h 241"/>
                <a:gd name="T30" fmla="*/ 116 w 145"/>
                <a:gd name="T31" fmla="*/ 99 h 241"/>
                <a:gd name="T32" fmla="*/ 116 w 145"/>
                <a:gd name="T33" fmla="*/ 0 h 241"/>
                <a:gd name="T34" fmla="*/ 145 w 145"/>
                <a:gd name="T35" fmla="*/ 0 h 241"/>
                <a:gd name="T36" fmla="*/ 145 w 145"/>
                <a:gd name="T37" fmla="*/ 237 h 241"/>
                <a:gd name="T38" fmla="*/ 116 w 145"/>
                <a:gd name="T39" fmla="*/ 237 h 241"/>
                <a:gd name="T40" fmla="*/ 116 w 145"/>
                <a:gd name="T41" fmla="*/ 21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5" h="241">
                  <a:moveTo>
                    <a:pt x="116" y="185"/>
                  </a:moveTo>
                  <a:lnTo>
                    <a:pt x="116" y="185"/>
                  </a:lnTo>
                  <a:lnTo>
                    <a:pt x="116" y="124"/>
                  </a:lnTo>
                  <a:cubicBezTo>
                    <a:pt x="116" y="106"/>
                    <a:pt x="98" y="93"/>
                    <a:pt x="75" y="93"/>
                  </a:cubicBezTo>
                  <a:cubicBezTo>
                    <a:pt x="49" y="93"/>
                    <a:pt x="32" y="112"/>
                    <a:pt x="32" y="140"/>
                  </a:cubicBezTo>
                  <a:lnTo>
                    <a:pt x="32" y="168"/>
                  </a:lnTo>
                  <a:cubicBezTo>
                    <a:pt x="32" y="196"/>
                    <a:pt x="49" y="215"/>
                    <a:pt x="75" y="215"/>
                  </a:cubicBezTo>
                  <a:cubicBezTo>
                    <a:pt x="98" y="215"/>
                    <a:pt x="116" y="202"/>
                    <a:pt x="116" y="185"/>
                  </a:cubicBezTo>
                  <a:close/>
                  <a:moveTo>
                    <a:pt x="116" y="210"/>
                  </a:moveTo>
                  <a:lnTo>
                    <a:pt x="116" y="210"/>
                  </a:lnTo>
                  <a:lnTo>
                    <a:pt x="114" y="210"/>
                  </a:lnTo>
                  <a:cubicBezTo>
                    <a:pt x="107" y="230"/>
                    <a:pt x="89" y="241"/>
                    <a:pt x="67" y="241"/>
                  </a:cubicBezTo>
                  <a:cubicBezTo>
                    <a:pt x="25" y="241"/>
                    <a:pt x="0" y="208"/>
                    <a:pt x="0" y="154"/>
                  </a:cubicBezTo>
                  <a:cubicBezTo>
                    <a:pt x="0" y="101"/>
                    <a:pt x="25" y="68"/>
                    <a:pt x="67" y="68"/>
                  </a:cubicBezTo>
                  <a:cubicBezTo>
                    <a:pt x="89" y="68"/>
                    <a:pt x="107" y="78"/>
                    <a:pt x="114" y="99"/>
                  </a:cubicBezTo>
                  <a:lnTo>
                    <a:pt x="116" y="99"/>
                  </a:lnTo>
                  <a:lnTo>
                    <a:pt x="116" y="0"/>
                  </a:lnTo>
                  <a:lnTo>
                    <a:pt x="145" y="0"/>
                  </a:lnTo>
                  <a:lnTo>
                    <a:pt x="145" y="237"/>
                  </a:lnTo>
                  <a:lnTo>
                    <a:pt x="116" y="237"/>
                  </a:lnTo>
                  <a:lnTo>
                    <a:pt x="116" y="210"/>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580" name="Freeform 56">
              <a:extLst>
                <a:ext uri="{FF2B5EF4-FFF2-40B4-BE49-F238E27FC236}">
                  <a16:creationId xmlns:a16="http://schemas.microsoft.com/office/drawing/2014/main" id="{B79B003F-07BE-418B-95B0-9D61CAA2E0B3}"/>
                </a:ext>
              </a:extLst>
            </p:cNvPr>
            <p:cNvSpPr>
              <a:spLocks noEditPoints="1"/>
            </p:cNvSpPr>
            <p:nvPr/>
          </p:nvSpPr>
          <p:spPr bwMode="auto">
            <a:xfrm>
              <a:off x="10334625" y="4090988"/>
              <a:ext cx="71438" cy="82550"/>
            </a:xfrm>
            <a:custGeom>
              <a:avLst/>
              <a:gdLst>
                <a:gd name="T0" fmla="*/ 97 w 194"/>
                <a:gd name="T1" fmla="*/ 28 h 223"/>
                <a:gd name="T2" fmla="*/ 97 w 194"/>
                <a:gd name="T3" fmla="*/ 28 h 223"/>
                <a:gd name="T4" fmla="*/ 96 w 194"/>
                <a:gd name="T5" fmla="*/ 28 h 223"/>
                <a:gd name="T6" fmla="*/ 61 w 194"/>
                <a:gd name="T7" fmla="*/ 133 h 223"/>
                <a:gd name="T8" fmla="*/ 133 w 194"/>
                <a:gd name="T9" fmla="*/ 133 h 223"/>
                <a:gd name="T10" fmla="*/ 97 w 194"/>
                <a:gd name="T11" fmla="*/ 28 h 223"/>
                <a:gd name="T12" fmla="*/ 161 w 194"/>
                <a:gd name="T13" fmla="*/ 223 h 223"/>
                <a:gd name="T14" fmla="*/ 161 w 194"/>
                <a:gd name="T15" fmla="*/ 223 h 223"/>
                <a:gd name="T16" fmla="*/ 140 w 194"/>
                <a:gd name="T17" fmla="*/ 160 h 223"/>
                <a:gd name="T18" fmla="*/ 53 w 194"/>
                <a:gd name="T19" fmla="*/ 160 h 223"/>
                <a:gd name="T20" fmla="*/ 32 w 194"/>
                <a:gd name="T21" fmla="*/ 223 h 223"/>
                <a:gd name="T22" fmla="*/ 0 w 194"/>
                <a:gd name="T23" fmla="*/ 223 h 223"/>
                <a:gd name="T24" fmla="*/ 78 w 194"/>
                <a:gd name="T25" fmla="*/ 0 h 223"/>
                <a:gd name="T26" fmla="*/ 117 w 194"/>
                <a:gd name="T27" fmla="*/ 0 h 223"/>
                <a:gd name="T28" fmla="*/ 194 w 194"/>
                <a:gd name="T29" fmla="*/ 223 h 223"/>
                <a:gd name="T30" fmla="*/ 161 w 194"/>
                <a:gd name="T31" fmla="*/ 22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4" h="223">
                  <a:moveTo>
                    <a:pt x="97" y="28"/>
                  </a:moveTo>
                  <a:lnTo>
                    <a:pt x="97" y="28"/>
                  </a:lnTo>
                  <a:lnTo>
                    <a:pt x="96" y="28"/>
                  </a:lnTo>
                  <a:lnTo>
                    <a:pt x="61" y="133"/>
                  </a:lnTo>
                  <a:lnTo>
                    <a:pt x="133" y="133"/>
                  </a:lnTo>
                  <a:lnTo>
                    <a:pt x="97" y="28"/>
                  </a:lnTo>
                  <a:close/>
                  <a:moveTo>
                    <a:pt x="161" y="223"/>
                  </a:moveTo>
                  <a:lnTo>
                    <a:pt x="161" y="223"/>
                  </a:lnTo>
                  <a:lnTo>
                    <a:pt x="140" y="160"/>
                  </a:lnTo>
                  <a:lnTo>
                    <a:pt x="53" y="160"/>
                  </a:lnTo>
                  <a:lnTo>
                    <a:pt x="32" y="223"/>
                  </a:lnTo>
                  <a:lnTo>
                    <a:pt x="0" y="223"/>
                  </a:lnTo>
                  <a:lnTo>
                    <a:pt x="78" y="0"/>
                  </a:lnTo>
                  <a:lnTo>
                    <a:pt x="117" y="0"/>
                  </a:lnTo>
                  <a:lnTo>
                    <a:pt x="194" y="223"/>
                  </a:lnTo>
                  <a:lnTo>
                    <a:pt x="161" y="223"/>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581" name="Freeform 57">
              <a:extLst>
                <a:ext uri="{FF2B5EF4-FFF2-40B4-BE49-F238E27FC236}">
                  <a16:creationId xmlns:a16="http://schemas.microsoft.com/office/drawing/2014/main" id="{046B0EF0-0E4D-4E8B-8AB2-9755DBE08FE5}"/>
                </a:ext>
              </a:extLst>
            </p:cNvPr>
            <p:cNvSpPr>
              <a:spLocks noEditPoints="1"/>
            </p:cNvSpPr>
            <p:nvPr/>
          </p:nvSpPr>
          <p:spPr bwMode="auto">
            <a:xfrm>
              <a:off x="10418763" y="4111626"/>
              <a:ext cx="53975" cy="85725"/>
            </a:xfrm>
            <a:custGeom>
              <a:avLst/>
              <a:gdLst>
                <a:gd name="T0" fmla="*/ 114 w 146"/>
                <a:gd name="T1" fmla="*/ 100 h 233"/>
                <a:gd name="T2" fmla="*/ 114 w 146"/>
                <a:gd name="T3" fmla="*/ 100 h 233"/>
                <a:gd name="T4" fmla="*/ 114 w 146"/>
                <a:gd name="T5" fmla="*/ 72 h 233"/>
                <a:gd name="T6" fmla="*/ 70 w 146"/>
                <a:gd name="T7" fmla="*/ 25 h 233"/>
                <a:gd name="T8" fmla="*/ 30 w 146"/>
                <a:gd name="T9" fmla="*/ 56 h 233"/>
                <a:gd name="T10" fmla="*/ 30 w 146"/>
                <a:gd name="T11" fmla="*/ 117 h 233"/>
                <a:gd name="T12" fmla="*/ 70 w 146"/>
                <a:gd name="T13" fmla="*/ 147 h 233"/>
                <a:gd name="T14" fmla="*/ 114 w 146"/>
                <a:gd name="T15" fmla="*/ 100 h 233"/>
                <a:gd name="T16" fmla="*/ 0 w 146"/>
                <a:gd name="T17" fmla="*/ 3 h 233"/>
                <a:gd name="T18" fmla="*/ 0 w 146"/>
                <a:gd name="T19" fmla="*/ 3 h 233"/>
                <a:gd name="T20" fmla="*/ 30 w 146"/>
                <a:gd name="T21" fmla="*/ 3 h 233"/>
                <a:gd name="T22" fmla="*/ 30 w 146"/>
                <a:gd name="T23" fmla="*/ 31 h 233"/>
                <a:gd name="T24" fmla="*/ 31 w 146"/>
                <a:gd name="T25" fmla="*/ 31 h 233"/>
                <a:gd name="T26" fmla="*/ 79 w 146"/>
                <a:gd name="T27" fmla="*/ 0 h 233"/>
                <a:gd name="T28" fmla="*/ 146 w 146"/>
                <a:gd name="T29" fmla="*/ 86 h 233"/>
                <a:gd name="T30" fmla="*/ 79 w 146"/>
                <a:gd name="T31" fmla="*/ 173 h 233"/>
                <a:gd name="T32" fmla="*/ 31 w 146"/>
                <a:gd name="T33" fmla="*/ 142 h 233"/>
                <a:gd name="T34" fmla="*/ 30 w 146"/>
                <a:gd name="T35" fmla="*/ 142 h 233"/>
                <a:gd name="T36" fmla="*/ 30 w 146"/>
                <a:gd name="T37" fmla="*/ 233 h 233"/>
                <a:gd name="T38" fmla="*/ 0 w 146"/>
                <a:gd name="T39" fmla="*/ 233 h 233"/>
                <a:gd name="T40" fmla="*/ 0 w 146"/>
                <a:gd name="T41" fmla="*/ 3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6" h="233">
                  <a:moveTo>
                    <a:pt x="114" y="100"/>
                  </a:moveTo>
                  <a:lnTo>
                    <a:pt x="114" y="100"/>
                  </a:lnTo>
                  <a:lnTo>
                    <a:pt x="114" y="72"/>
                  </a:lnTo>
                  <a:cubicBezTo>
                    <a:pt x="114" y="44"/>
                    <a:pt x="97" y="25"/>
                    <a:pt x="70" y="25"/>
                  </a:cubicBezTo>
                  <a:cubicBezTo>
                    <a:pt x="48" y="25"/>
                    <a:pt x="30" y="38"/>
                    <a:pt x="30" y="56"/>
                  </a:cubicBezTo>
                  <a:lnTo>
                    <a:pt x="30" y="117"/>
                  </a:lnTo>
                  <a:cubicBezTo>
                    <a:pt x="30" y="134"/>
                    <a:pt x="48" y="147"/>
                    <a:pt x="70" y="147"/>
                  </a:cubicBezTo>
                  <a:cubicBezTo>
                    <a:pt x="97" y="147"/>
                    <a:pt x="114" y="128"/>
                    <a:pt x="114" y="100"/>
                  </a:cubicBezTo>
                  <a:close/>
                  <a:moveTo>
                    <a:pt x="0" y="3"/>
                  </a:moveTo>
                  <a:lnTo>
                    <a:pt x="0" y="3"/>
                  </a:lnTo>
                  <a:lnTo>
                    <a:pt x="30" y="3"/>
                  </a:lnTo>
                  <a:lnTo>
                    <a:pt x="30" y="31"/>
                  </a:lnTo>
                  <a:lnTo>
                    <a:pt x="31" y="31"/>
                  </a:lnTo>
                  <a:cubicBezTo>
                    <a:pt x="39" y="10"/>
                    <a:pt x="56" y="0"/>
                    <a:pt x="79" y="0"/>
                  </a:cubicBezTo>
                  <a:cubicBezTo>
                    <a:pt x="121" y="0"/>
                    <a:pt x="146" y="33"/>
                    <a:pt x="146" y="86"/>
                  </a:cubicBezTo>
                  <a:cubicBezTo>
                    <a:pt x="146" y="140"/>
                    <a:pt x="121" y="173"/>
                    <a:pt x="79" y="173"/>
                  </a:cubicBezTo>
                  <a:cubicBezTo>
                    <a:pt x="56" y="173"/>
                    <a:pt x="39" y="162"/>
                    <a:pt x="31" y="142"/>
                  </a:cubicBezTo>
                  <a:lnTo>
                    <a:pt x="30" y="142"/>
                  </a:lnTo>
                  <a:lnTo>
                    <a:pt x="30" y="233"/>
                  </a:lnTo>
                  <a:lnTo>
                    <a:pt x="0" y="233"/>
                  </a:lnTo>
                  <a:lnTo>
                    <a:pt x="0" y="3"/>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582" name="Freeform 58">
              <a:extLst>
                <a:ext uri="{FF2B5EF4-FFF2-40B4-BE49-F238E27FC236}">
                  <a16:creationId xmlns:a16="http://schemas.microsoft.com/office/drawing/2014/main" id="{95E29DDD-E69D-4691-BDBB-6D710A290A10}"/>
                </a:ext>
              </a:extLst>
            </p:cNvPr>
            <p:cNvSpPr>
              <a:spLocks noEditPoints="1"/>
            </p:cNvSpPr>
            <p:nvPr/>
          </p:nvSpPr>
          <p:spPr bwMode="auto">
            <a:xfrm>
              <a:off x="10487025" y="4111626"/>
              <a:ext cx="53975" cy="85725"/>
            </a:xfrm>
            <a:custGeom>
              <a:avLst/>
              <a:gdLst>
                <a:gd name="T0" fmla="*/ 114 w 146"/>
                <a:gd name="T1" fmla="*/ 100 h 233"/>
                <a:gd name="T2" fmla="*/ 114 w 146"/>
                <a:gd name="T3" fmla="*/ 100 h 233"/>
                <a:gd name="T4" fmla="*/ 114 w 146"/>
                <a:gd name="T5" fmla="*/ 72 h 233"/>
                <a:gd name="T6" fmla="*/ 71 w 146"/>
                <a:gd name="T7" fmla="*/ 25 h 233"/>
                <a:gd name="T8" fmla="*/ 30 w 146"/>
                <a:gd name="T9" fmla="*/ 56 h 233"/>
                <a:gd name="T10" fmla="*/ 30 w 146"/>
                <a:gd name="T11" fmla="*/ 117 h 233"/>
                <a:gd name="T12" fmla="*/ 71 w 146"/>
                <a:gd name="T13" fmla="*/ 147 h 233"/>
                <a:gd name="T14" fmla="*/ 114 w 146"/>
                <a:gd name="T15" fmla="*/ 100 h 233"/>
                <a:gd name="T16" fmla="*/ 0 w 146"/>
                <a:gd name="T17" fmla="*/ 3 h 233"/>
                <a:gd name="T18" fmla="*/ 0 w 146"/>
                <a:gd name="T19" fmla="*/ 3 h 233"/>
                <a:gd name="T20" fmla="*/ 30 w 146"/>
                <a:gd name="T21" fmla="*/ 3 h 233"/>
                <a:gd name="T22" fmla="*/ 30 w 146"/>
                <a:gd name="T23" fmla="*/ 31 h 233"/>
                <a:gd name="T24" fmla="*/ 32 w 146"/>
                <a:gd name="T25" fmla="*/ 31 h 233"/>
                <a:gd name="T26" fmla="*/ 79 w 146"/>
                <a:gd name="T27" fmla="*/ 0 h 233"/>
                <a:gd name="T28" fmla="*/ 146 w 146"/>
                <a:gd name="T29" fmla="*/ 86 h 233"/>
                <a:gd name="T30" fmla="*/ 79 w 146"/>
                <a:gd name="T31" fmla="*/ 173 h 233"/>
                <a:gd name="T32" fmla="*/ 32 w 146"/>
                <a:gd name="T33" fmla="*/ 142 h 233"/>
                <a:gd name="T34" fmla="*/ 30 w 146"/>
                <a:gd name="T35" fmla="*/ 142 h 233"/>
                <a:gd name="T36" fmla="*/ 30 w 146"/>
                <a:gd name="T37" fmla="*/ 233 h 233"/>
                <a:gd name="T38" fmla="*/ 0 w 146"/>
                <a:gd name="T39" fmla="*/ 233 h 233"/>
                <a:gd name="T40" fmla="*/ 0 w 146"/>
                <a:gd name="T41" fmla="*/ 3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6" h="233">
                  <a:moveTo>
                    <a:pt x="114" y="100"/>
                  </a:moveTo>
                  <a:lnTo>
                    <a:pt x="114" y="100"/>
                  </a:lnTo>
                  <a:lnTo>
                    <a:pt x="114" y="72"/>
                  </a:lnTo>
                  <a:cubicBezTo>
                    <a:pt x="114" y="44"/>
                    <a:pt x="97" y="25"/>
                    <a:pt x="71" y="25"/>
                  </a:cubicBezTo>
                  <a:cubicBezTo>
                    <a:pt x="48" y="25"/>
                    <a:pt x="30" y="38"/>
                    <a:pt x="30" y="56"/>
                  </a:cubicBezTo>
                  <a:lnTo>
                    <a:pt x="30" y="117"/>
                  </a:lnTo>
                  <a:cubicBezTo>
                    <a:pt x="30" y="134"/>
                    <a:pt x="48" y="147"/>
                    <a:pt x="71" y="147"/>
                  </a:cubicBezTo>
                  <a:cubicBezTo>
                    <a:pt x="97" y="147"/>
                    <a:pt x="114" y="128"/>
                    <a:pt x="114" y="100"/>
                  </a:cubicBezTo>
                  <a:close/>
                  <a:moveTo>
                    <a:pt x="0" y="3"/>
                  </a:moveTo>
                  <a:lnTo>
                    <a:pt x="0" y="3"/>
                  </a:lnTo>
                  <a:lnTo>
                    <a:pt x="30" y="3"/>
                  </a:lnTo>
                  <a:lnTo>
                    <a:pt x="30" y="31"/>
                  </a:lnTo>
                  <a:lnTo>
                    <a:pt x="32" y="31"/>
                  </a:lnTo>
                  <a:cubicBezTo>
                    <a:pt x="39" y="10"/>
                    <a:pt x="56" y="0"/>
                    <a:pt x="79" y="0"/>
                  </a:cubicBezTo>
                  <a:cubicBezTo>
                    <a:pt x="121" y="0"/>
                    <a:pt x="146" y="33"/>
                    <a:pt x="146" y="86"/>
                  </a:cubicBezTo>
                  <a:cubicBezTo>
                    <a:pt x="146" y="140"/>
                    <a:pt x="121" y="173"/>
                    <a:pt x="79" y="173"/>
                  </a:cubicBezTo>
                  <a:cubicBezTo>
                    <a:pt x="56" y="173"/>
                    <a:pt x="39" y="162"/>
                    <a:pt x="32" y="142"/>
                  </a:cubicBezTo>
                  <a:lnTo>
                    <a:pt x="30" y="142"/>
                  </a:lnTo>
                  <a:lnTo>
                    <a:pt x="30" y="233"/>
                  </a:lnTo>
                  <a:lnTo>
                    <a:pt x="0" y="233"/>
                  </a:lnTo>
                  <a:lnTo>
                    <a:pt x="0" y="3"/>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583" name="Freeform 59">
              <a:extLst>
                <a:ext uri="{FF2B5EF4-FFF2-40B4-BE49-F238E27FC236}">
                  <a16:creationId xmlns:a16="http://schemas.microsoft.com/office/drawing/2014/main" id="{4930F24C-5D03-460E-A537-B3DB547682EA}"/>
                </a:ext>
              </a:extLst>
            </p:cNvPr>
            <p:cNvSpPr>
              <a:spLocks/>
            </p:cNvSpPr>
            <p:nvPr/>
          </p:nvSpPr>
          <p:spPr bwMode="auto">
            <a:xfrm>
              <a:off x="10555288" y="4086226"/>
              <a:ext cx="20638" cy="87313"/>
            </a:xfrm>
            <a:custGeom>
              <a:avLst/>
              <a:gdLst>
                <a:gd name="T0" fmla="*/ 31 w 53"/>
                <a:gd name="T1" fmla="*/ 237 h 237"/>
                <a:gd name="T2" fmla="*/ 31 w 53"/>
                <a:gd name="T3" fmla="*/ 237 h 237"/>
                <a:gd name="T4" fmla="*/ 0 w 53"/>
                <a:gd name="T5" fmla="*/ 207 h 237"/>
                <a:gd name="T6" fmla="*/ 0 w 53"/>
                <a:gd name="T7" fmla="*/ 0 h 237"/>
                <a:gd name="T8" fmla="*/ 29 w 53"/>
                <a:gd name="T9" fmla="*/ 0 h 237"/>
                <a:gd name="T10" fmla="*/ 29 w 53"/>
                <a:gd name="T11" fmla="*/ 212 h 237"/>
                <a:gd name="T12" fmla="*/ 53 w 53"/>
                <a:gd name="T13" fmla="*/ 212 h 237"/>
                <a:gd name="T14" fmla="*/ 53 w 53"/>
                <a:gd name="T15" fmla="*/ 237 h 237"/>
                <a:gd name="T16" fmla="*/ 31 w 53"/>
                <a:gd name="T17" fmla="*/ 237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237">
                  <a:moveTo>
                    <a:pt x="31" y="237"/>
                  </a:moveTo>
                  <a:lnTo>
                    <a:pt x="31" y="237"/>
                  </a:lnTo>
                  <a:cubicBezTo>
                    <a:pt x="10" y="237"/>
                    <a:pt x="0" y="225"/>
                    <a:pt x="0" y="207"/>
                  </a:cubicBezTo>
                  <a:lnTo>
                    <a:pt x="0" y="0"/>
                  </a:lnTo>
                  <a:lnTo>
                    <a:pt x="29" y="0"/>
                  </a:lnTo>
                  <a:lnTo>
                    <a:pt x="29" y="212"/>
                  </a:lnTo>
                  <a:lnTo>
                    <a:pt x="53" y="212"/>
                  </a:lnTo>
                  <a:lnTo>
                    <a:pt x="53" y="237"/>
                  </a:lnTo>
                  <a:lnTo>
                    <a:pt x="31" y="237"/>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584" name="Freeform 60">
              <a:extLst>
                <a:ext uri="{FF2B5EF4-FFF2-40B4-BE49-F238E27FC236}">
                  <a16:creationId xmlns:a16="http://schemas.microsoft.com/office/drawing/2014/main" id="{582C306B-4ADB-4227-A2E3-16EE4FB58607}"/>
                </a:ext>
              </a:extLst>
            </p:cNvPr>
            <p:cNvSpPr>
              <a:spLocks noEditPoints="1"/>
            </p:cNvSpPr>
            <p:nvPr/>
          </p:nvSpPr>
          <p:spPr bwMode="auto">
            <a:xfrm>
              <a:off x="10587038" y="4086226"/>
              <a:ext cx="14288" cy="87313"/>
            </a:xfrm>
            <a:custGeom>
              <a:avLst/>
              <a:gdLst>
                <a:gd name="T0" fmla="*/ 3 w 36"/>
                <a:gd name="T1" fmla="*/ 71 h 237"/>
                <a:gd name="T2" fmla="*/ 3 w 36"/>
                <a:gd name="T3" fmla="*/ 71 h 237"/>
                <a:gd name="T4" fmla="*/ 32 w 36"/>
                <a:gd name="T5" fmla="*/ 71 h 237"/>
                <a:gd name="T6" fmla="*/ 32 w 36"/>
                <a:gd name="T7" fmla="*/ 237 h 237"/>
                <a:gd name="T8" fmla="*/ 3 w 36"/>
                <a:gd name="T9" fmla="*/ 237 h 237"/>
                <a:gd name="T10" fmla="*/ 3 w 36"/>
                <a:gd name="T11" fmla="*/ 71 h 237"/>
                <a:gd name="T12" fmla="*/ 0 w 36"/>
                <a:gd name="T13" fmla="*/ 21 h 237"/>
                <a:gd name="T14" fmla="*/ 0 w 36"/>
                <a:gd name="T15" fmla="*/ 21 h 237"/>
                <a:gd name="T16" fmla="*/ 0 w 36"/>
                <a:gd name="T17" fmla="*/ 16 h 237"/>
                <a:gd name="T18" fmla="*/ 18 w 36"/>
                <a:gd name="T19" fmla="*/ 0 h 237"/>
                <a:gd name="T20" fmla="*/ 36 w 36"/>
                <a:gd name="T21" fmla="*/ 16 h 237"/>
                <a:gd name="T22" fmla="*/ 36 w 36"/>
                <a:gd name="T23" fmla="*/ 21 h 237"/>
                <a:gd name="T24" fmla="*/ 18 w 36"/>
                <a:gd name="T25" fmla="*/ 37 h 237"/>
                <a:gd name="T26" fmla="*/ 0 w 36"/>
                <a:gd name="T27" fmla="*/ 21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237">
                  <a:moveTo>
                    <a:pt x="3" y="71"/>
                  </a:moveTo>
                  <a:lnTo>
                    <a:pt x="3" y="71"/>
                  </a:lnTo>
                  <a:lnTo>
                    <a:pt x="32" y="71"/>
                  </a:lnTo>
                  <a:lnTo>
                    <a:pt x="32" y="237"/>
                  </a:lnTo>
                  <a:lnTo>
                    <a:pt x="3" y="237"/>
                  </a:lnTo>
                  <a:lnTo>
                    <a:pt x="3" y="71"/>
                  </a:lnTo>
                  <a:close/>
                  <a:moveTo>
                    <a:pt x="0" y="21"/>
                  </a:moveTo>
                  <a:lnTo>
                    <a:pt x="0" y="21"/>
                  </a:lnTo>
                  <a:lnTo>
                    <a:pt x="0" y="16"/>
                  </a:lnTo>
                  <a:cubicBezTo>
                    <a:pt x="0" y="6"/>
                    <a:pt x="5" y="0"/>
                    <a:pt x="18" y="0"/>
                  </a:cubicBezTo>
                  <a:cubicBezTo>
                    <a:pt x="30" y="0"/>
                    <a:pt x="36" y="6"/>
                    <a:pt x="36" y="16"/>
                  </a:cubicBezTo>
                  <a:lnTo>
                    <a:pt x="36" y="21"/>
                  </a:lnTo>
                  <a:cubicBezTo>
                    <a:pt x="36" y="30"/>
                    <a:pt x="30" y="37"/>
                    <a:pt x="18" y="37"/>
                  </a:cubicBezTo>
                  <a:cubicBezTo>
                    <a:pt x="5" y="37"/>
                    <a:pt x="0" y="30"/>
                    <a:pt x="0" y="21"/>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585" name="Freeform 61">
              <a:extLst>
                <a:ext uri="{FF2B5EF4-FFF2-40B4-BE49-F238E27FC236}">
                  <a16:creationId xmlns:a16="http://schemas.microsoft.com/office/drawing/2014/main" id="{38CFE135-82FE-41E4-8A43-609886EB74D0}"/>
                </a:ext>
              </a:extLst>
            </p:cNvPr>
            <p:cNvSpPr>
              <a:spLocks/>
            </p:cNvSpPr>
            <p:nvPr/>
          </p:nvSpPr>
          <p:spPr bwMode="auto">
            <a:xfrm>
              <a:off x="10614025" y="4111626"/>
              <a:ext cx="50800" cy="63500"/>
            </a:xfrm>
            <a:custGeom>
              <a:avLst/>
              <a:gdLst>
                <a:gd name="T0" fmla="*/ 0 w 139"/>
                <a:gd name="T1" fmla="*/ 86 h 173"/>
                <a:gd name="T2" fmla="*/ 0 w 139"/>
                <a:gd name="T3" fmla="*/ 86 h 173"/>
                <a:gd name="T4" fmla="*/ 75 w 139"/>
                <a:gd name="T5" fmla="*/ 0 h 173"/>
                <a:gd name="T6" fmla="*/ 137 w 139"/>
                <a:gd name="T7" fmla="*/ 39 h 173"/>
                <a:gd name="T8" fmla="*/ 113 w 139"/>
                <a:gd name="T9" fmla="*/ 51 h 173"/>
                <a:gd name="T10" fmla="*/ 75 w 139"/>
                <a:gd name="T11" fmla="*/ 25 h 173"/>
                <a:gd name="T12" fmla="*/ 32 w 139"/>
                <a:gd name="T13" fmla="*/ 72 h 173"/>
                <a:gd name="T14" fmla="*/ 32 w 139"/>
                <a:gd name="T15" fmla="*/ 101 h 173"/>
                <a:gd name="T16" fmla="*/ 75 w 139"/>
                <a:gd name="T17" fmla="*/ 147 h 173"/>
                <a:gd name="T18" fmla="*/ 117 w 139"/>
                <a:gd name="T19" fmla="*/ 119 h 173"/>
                <a:gd name="T20" fmla="*/ 139 w 139"/>
                <a:gd name="T21" fmla="*/ 133 h 173"/>
                <a:gd name="T22" fmla="*/ 75 w 139"/>
                <a:gd name="T23" fmla="*/ 173 h 173"/>
                <a:gd name="T24" fmla="*/ 0 w 139"/>
                <a:gd name="T25" fmla="*/ 86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9" h="173">
                  <a:moveTo>
                    <a:pt x="0" y="86"/>
                  </a:moveTo>
                  <a:lnTo>
                    <a:pt x="0" y="86"/>
                  </a:lnTo>
                  <a:cubicBezTo>
                    <a:pt x="0" y="33"/>
                    <a:pt x="27" y="0"/>
                    <a:pt x="75" y="0"/>
                  </a:cubicBezTo>
                  <a:cubicBezTo>
                    <a:pt x="107" y="0"/>
                    <a:pt x="128" y="16"/>
                    <a:pt x="137" y="39"/>
                  </a:cubicBezTo>
                  <a:lnTo>
                    <a:pt x="113" y="51"/>
                  </a:lnTo>
                  <a:cubicBezTo>
                    <a:pt x="107" y="35"/>
                    <a:pt x="94" y="25"/>
                    <a:pt x="75" y="25"/>
                  </a:cubicBezTo>
                  <a:cubicBezTo>
                    <a:pt x="46" y="25"/>
                    <a:pt x="32" y="45"/>
                    <a:pt x="32" y="72"/>
                  </a:cubicBezTo>
                  <a:lnTo>
                    <a:pt x="32" y="101"/>
                  </a:lnTo>
                  <a:cubicBezTo>
                    <a:pt x="32" y="128"/>
                    <a:pt x="46" y="147"/>
                    <a:pt x="75" y="147"/>
                  </a:cubicBezTo>
                  <a:cubicBezTo>
                    <a:pt x="95" y="147"/>
                    <a:pt x="109" y="137"/>
                    <a:pt x="117" y="119"/>
                  </a:cubicBezTo>
                  <a:lnTo>
                    <a:pt x="139" y="133"/>
                  </a:lnTo>
                  <a:cubicBezTo>
                    <a:pt x="128" y="158"/>
                    <a:pt x="106" y="173"/>
                    <a:pt x="75" y="173"/>
                  </a:cubicBezTo>
                  <a:cubicBezTo>
                    <a:pt x="27" y="173"/>
                    <a:pt x="0" y="139"/>
                    <a:pt x="0" y="86"/>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586" name="Freeform 62">
              <a:extLst>
                <a:ext uri="{FF2B5EF4-FFF2-40B4-BE49-F238E27FC236}">
                  <a16:creationId xmlns:a16="http://schemas.microsoft.com/office/drawing/2014/main" id="{D2E314CA-DAFE-4497-870C-35CCD9F7F361}"/>
                </a:ext>
              </a:extLst>
            </p:cNvPr>
            <p:cNvSpPr>
              <a:spLocks noEditPoints="1"/>
            </p:cNvSpPr>
            <p:nvPr/>
          </p:nvSpPr>
          <p:spPr bwMode="auto">
            <a:xfrm>
              <a:off x="10672763" y="4111626"/>
              <a:ext cx="55563" cy="63500"/>
            </a:xfrm>
            <a:custGeom>
              <a:avLst/>
              <a:gdLst>
                <a:gd name="T0" fmla="*/ 102 w 150"/>
                <a:gd name="T1" fmla="*/ 121 h 173"/>
                <a:gd name="T2" fmla="*/ 102 w 150"/>
                <a:gd name="T3" fmla="*/ 121 h 173"/>
                <a:gd name="T4" fmla="*/ 102 w 150"/>
                <a:gd name="T5" fmla="*/ 95 h 173"/>
                <a:gd name="T6" fmla="*/ 70 w 150"/>
                <a:gd name="T7" fmla="*/ 95 h 173"/>
                <a:gd name="T8" fmla="*/ 31 w 150"/>
                <a:gd name="T9" fmla="*/ 119 h 173"/>
                <a:gd name="T10" fmla="*/ 31 w 150"/>
                <a:gd name="T11" fmla="*/ 125 h 173"/>
                <a:gd name="T12" fmla="*/ 61 w 150"/>
                <a:gd name="T13" fmla="*/ 149 h 173"/>
                <a:gd name="T14" fmla="*/ 102 w 150"/>
                <a:gd name="T15" fmla="*/ 121 h 173"/>
                <a:gd name="T16" fmla="*/ 133 w 150"/>
                <a:gd name="T17" fmla="*/ 169 h 173"/>
                <a:gd name="T18" fmla="*/ 133 w 150"/>
                <a:gd name="T19" fmla="*/ 169 h 173"/>
                <a:gd name="T20" fmla="*/ 104 w 150"/>
                <a:gd name="T21" fmla="*/ 142 h 173"/>
                <a:gd name="T22" fmla="*/ 102 w 150"/>
                <a:gd name="T23" fmla="*/ 142 h 173"/>
                <a:gd name="T24" fmla="*/ 54 w 150"/>
                <a:gd name="T25" fmla="*/ 173 h 173"/>
                <a:gd name="T26" fmla="*/ 0 w 150"/>
                <a:gd name="T27" fmla="*/ 123 h 173"/>
                <a:gd name="T28" fmla="*/ 70 w 150"/>
                <a:gd name="T29" fmla="*/ 74 h 173"/>
                <a:gd name="T30" fmla="*/ 102 w 150"/>
                <a:gd name="T31" fmla="*/ 74 h 173"/>
                <a:gd name="T32" fmla="*/ 102 w 150"/>
                <a:gd name="T33" fmla="*/ 59 h 173"/>
                <a:gd name="T34" fmla="*/ 65 w 150"/>
                <a:gd name="T35" fmla="*/ 25 h 173"/>
                <a:gd name="T36" fmla="*/ 24 w 150"/>
                <a:gd name="T37" fmla="*/ 48 h 173"/>
                <a:gd name="T38" fmla="*/ 6 w 150"/>
                <a:gd name="T39" fmla="*/ 32 h 173"/>
                <a:gd name="T40" fmla="*/ 67 w 150"/>
                <a:gd name="T41" fmla="*/ 0 h 173"/>
                <a:gd name="T42" fmla="*/ 132 w 150"/>
                <a:gd name="T43" fmla="*/ 57 h 173"/>
                <a:gd name="T44" fmla="*/ 132 w 150"/>
                <a:gd name="T45" fmla="*/ 144 h 173"/>
                <a:gd name="T46" fmla="*/ 150 w 150"/>
                <a:gd name="T47" fmla="*/ 144 h 173"/>
                <a:gd name="T48" fmla="*/ 150 w 150"/>
                <a:gd name="T49" fmla="*/ 169 h 173"/>
                <a:gd name="T50" fmla="*/ 133 w 150"/>
                <a:gd name="T51" fmla="*/ 169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0" h="173">
                  <a:moveTo>
                    <a:pt x="102" y="121"/>
                  </a:moveTo>
                  <a:lnTo>
                    <a:pt x="102" y="121"/>
                  </a:lnTo>
                  <a:lnTo>
                    <a:pt x="102" y="95"/>
                  </a:lnTo>
                  <a:lnTo>
                    <a:pt x="70" y="95"/>
                  </a:lnTo>
                  <a:cubicBezTo>
                    <a:pt x="43" y="95"/>
                    <a:pt x="31" y="103"/>
                    <a:pt x="31" y="119"/>
                  </a:cubicBezTo>
                  <a:lnTo>
                    <a:pt x="31" y="125"/>
                  </a:lnTo>
                  <a:cubicBezTo>
                    <a:pt x="31" y="140"/>
                    <a:pt x="43" y="149"/>
                    <a:pt x="61" y="149"/>
                  </a:cubicBezTo>
                  <a:cubicBezTo>
                    <a:pt x="84" y="149"/>
                    <a:pt x="102" y="137"/>
                    <a:pt x="102" y="121"/>
                  </a:cubicBezTo>
                  <a:close/>
                  <a:moveTo>
                    <a:pt x="133" y="169"/>
                  </a:moveTo>
                  <a:lnTo>
                    <a:pt x="133" y="169"/>
                  </a:lnTo>
                  <a:cubicBezTo>
                    <a:pt x="115" y="169"/>
                    <a:pt x="106" y="158"/>
                    <a:pt x="104" y="142"/>
                  </a:cubicBezTo>
                  <a:lnTo>
                    <a:pt x="102" y="142"/>
                  </a:lnTo>
                  <a:cubicBezTo>
                    <a:pt x="96" y="162"/>
                    <a:pt x="78" y="173"/>
                    <a:pt x="54" y="173"/>
                  </a:cubicBezTo>
                  <a:cubicBezTo>
                    <a:pt x="20" y="173"/>
                    <a:pt x="0" y="154"/>
                    <a:pt x="0" y="123"/>
                  </a:cubicBezTo>
                  <a:cubicBezTo>
                    <a:pt x="0" y="91"/>
                    <a:pt x="23" y="74"/>
                    <a:pt x="70" y="74"/>
                  </a:cubicBezTo>
                  <a:lnTo>
                    <a:pt x="102" y="74"/>
                  </a:lnTo>
                  <a:lnTo>
                    <a:pt x="102" y="59"/>
                  </a:lnTo>
                  <a:cubicBezTo>
                    <a:pt x="102" y="37"/>
                    <a:pt x="90" y="25"/>
                    <a:pt x="65" y="25"/>
                  </a:cubicBezTo>
                  <a:cubicBezTo>
                    <a:pt x="45" y="25"/>
                    <a:pt x="33" y="34"/>
                    <a:pt x="24" y="48"/>
                  </a:cubicBezTo>
                  <a:lnTo>
                    <a:pt x="6" y="32"/>
                  </a:lnTo>
                  <a:cubicBezTo>
                    <a:pt x="16" y="14"/>
                    <a:pt x="36" y="0"/>
                    <a:pt x="67" y="0"/>
                  </a:cubicBezTo>
                  <a:cubicBezTo>
                    <a:pt x="108" y="0"/>
                    <a:pt x="132" y="21"/>
                    <a:pt x="132" y="57"/>
                  </a:cubicBezTo>
                  <a:lnTo>
                    <a:pt x="132" y="144"/>
                  </a:lnTo>
                  <a:lnTo>
                    <a:pt x="150" y="144"/>
                  </a:lnTo>
                  <a:lnTo>
                    <a:pt x="150" y="169"/>
                  </a:lnTo>
                  <a:lnTo>
                    <a:pt x="133" y="169"/>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587" name="Freeform 63">
              <a:extLst>
                <a:ext uri="{FF2B5EF4-FFF2-40B4-BE49-F238E27FC236}">
                  <a16:creationId xmlns:a16="http://schemas.microsoft.com/office/drawing/2014/main" id="{48DE990A-6537-479C-BC7A-15278A0D7032}"/>
                </a:ext>
              </a:extLst>
            </p:cNvPr>
            <p:cNvSpPr>
              <a:spLocks/>
            </p:cNvSpPr>
            <p:nvPr/>
          </p:nvSpPr>
          <p:spPr bwMode="auto">
            <a:xfrm>
              <a:off x="10734675" y="4095751"/>
              <a:ext cx="33338" cy="77788"/>
            </a:xfrm>
            <a:custGeom>
              <a:avLst/>
              <a:gdLst>
                <a:gd name="T0" fmla="*/ 58 w 92"/>
                <a:gd name="T1" fmla="*/ 211 h 211"/>
                <a:gd name="T2" fmla="*/ 58 w 92"/>
                <a:gd name="T3" fmla="*/ 211 h 211"/>
                <a:gd name="T4" fmla="*/ 27 w 92"/>
                <a:gd name="T5" fmla="*/ 180 h 211"/>
                <a:gd name="T6" fmla="*/ 27 w 92"/>
                <a:gd name="T7" fmla="*/ 71 h 211"/>
                <a:gd name="T8" fmla="*/ 0 w 92"/>
                <a:gd name="T9" fmla="*/ 71 h 211"/>
                <a:gd name="T10" fmla="*/ 0 w 92"/>
                <a:gd name="T11" fmla="*/ 45 h 211"/>
                <a:gd name="T12" fmla="*/ 15 w 92"/>
                <a:gd name="T13" fmla="*/ 45 h 211"/>
                <a:gd name="T14" fmla="*/ 29 w 92"/>
                <a:gd name="T15" fmla="*/ 30 h 211"/>
                <a:gd name="T16" fmla="*/ 29 w 92"/>
                <a:gd name="T17" fmla="*/ 0 h 211"/>
                <a:gd name="T18" fmla="*/ 56 w 92"/>
                <a:gd name="T19" fmla="*/ 0 h 211"/>
                <a:gd name="T20" fmla="*/ 56 w 92"/>
                <a:gd name="T21" fmla="*/ 45 h 211"/>
                <a:gd name="T22" fmla="*/ 92 w 92"/>
                <a:gd name="T23" fmla="*/ 45 h 211"/>
                <a:gd name="T24" fmla="*/ 92 w 92"/>
                <a:gd name="T25" fmla="*/ 71 h 211"/>
                <a:gd name="T26" fmla="*/ 56 w 92"/>
                <a:gd name="T27" fmla="*/ 71 h 211"/>
                <a:gd name="T28" fmla="*/ 56 w 92"/>
                <a:gd name="T29" fmla="*/ 186 h 211"/>
                <a:gd name="T30" fmla="*/ 89 w 92"/>
                <a:gd name="T31" fmla="*/ 186 h 211"/>
                <a:gd name="T32" fmla="*/ 89 w 92"/>
                <a:gd name="T33" fmla="*/ 211 h 211"/>
                <a:gd name="T34" fmla="*/ 58 w 92"/>
                <a:gd name="T35" fmla="*/ 21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2" h="211">
                  <a:moveTo>
                    <a:pt x="58" y="211"/>
                  </a:moveTo>
                  <a:lnTo>
                    <a:pt x="58" y="211"/>
                  </a:lnTo>
                  <a:cubicBezTo>
                    <a:pt x="37" y="211"/>
                    <a:pt x="27" y="199"/>
                    <a:pt x="27" y="180"/>
                  </a:cubicBezTo>
                  <a:lnTo>
                    <a:pt x="27" y="71"/>
                  </a:lnTo>
                  <a:lnTo>
                    <a:pt x="0" y="71"/>
                  </a:lnTo>
                  <a:lnTo>
                    <a:pt x="0" y="45"/>
                  </a:lnTo>
                  <a:lnTo>
                    <a:pt x="15" y="45"/>
                  </a:lnTo>
                  <a:cubicBezTo>
                    <a:pt x="26" y="45"/>
                    <a:pt x="29" y="41"/>
                    <a:pt x="29" y="30"/>
                  </a:cubicBezTo>
                  <a:lnTo>
                    <a:pt x="29" y="0"/>
                  </a:lnTo>
                  <a:lnTo>
                    <a:pt x="56" y="0"/>
                  </a:lnTo>
                  <a:lnTo>
                    <a:pt x="56" y="45"/>
                  </a:lnTo>
                  <a:lnTo>
                    <a:pt x="92" y="45"/>
                  </a:lnTo>
                  <a:lnTo>
                    <a:pt x="92" y="71"/>
                  </a:lnTo>
                  <a:lnTo>
                    <a:pt x="56" y="71"/>
                  </a:lnTo>
                  <a:lnTo>
                    <a:pt x="56" y="186"/>
                  </a:lnTo>
                  <a:lnTo>
                    <a:pt x="89" y="186"/>
                  </a:lnTo>
                  <a:lnTo>
                    <a:pt x="89" y="211"/>
                  </a:lnTo>
                  <a:lnTo>
                    <a:pt x="58" y="211"/>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588" name="Freeform 64">
              <a:extLst>
                <a:ext uri="{FF2B5EF4-FFF2-40B4-BE49-F238E27FC236}">
                  <a16:creationId xmlns:a16="http://schemas.microsoft.com/office/drawing/2014/main" id="{615287DA-AEC2-4B51-9E0F-D67E1829E525}"/>
                </a:ext>
              </a:extLst>
            </p:cNvPr>
            <p:cNvSpPr>
              <a:spLocks noEditPoints="1"/>
            </p:cNvSpPr>
            <p:nvPr/>
          </p:nvSpPr>
          <p:spPr bwMode="auto">
            <a:xfrm>
              <a:off x="10782300" y="4086226"/>
              <a:ext cx="12700" cy="87313"/>
            </a:xfrm>
            <a:custGeom>
              <a:avLst/>
              <a:gdLst>
                <a:gd name="T0" fmla="*/ 2 w 35"/>
                <a:gd name="T1" fmla="*/ 71 h 237"/>
                <a:gd name="T2" fmla="*/ 2 w 35"/>
                <a:gd name="T3" fmla="*/ 71 h 237"/>
                <a:gd name="T4" fmla="*/ 32 w 35"/>
                <a:gd name="T5" fmla="*/ 71 h 237"/>
                <a:gd name="T6" fmla="*/ 32 w 35"/>
                <a:gd name="T7" fmla="*/ 237 h 237"/>
                <a:gd name="T8" fmla="*/ 2 w 35"/>
                <a:gd name="T9" fmla="*/ 237 h 237"/>
                <a:gd name="T10" fmla="*/ 2 w 35"/>
                <a:gd name="T11" fmla="*/ 71 h 237"/>
                <a:gd name="T12" fmla="*/ 0 w 35"/>
                <a:gd name="T13" fmla="*/ 21 h 237"/>
                <a:gd name="T14" fmla="*/ 0 w 35"/>
                <a:gd name="T15" fmla="*/ 21 h 237"/>
                <a:gd name="T16" fmla="*/ 0 w 35"/>
                <a:gd name="T17" fmla="*/ 16 h 237"/>
                <a:gd name="T18" fmla="*/ 18 w 35"/>
                <a:gd name="T19" fmla="*/ 0 h 237"/>
                <a:gd name="T20" fmla="*/ 35 w 35"/>
                <a:gd name="T21" fmla="*/ 16 h 237"/>
                <a:gd name="T22" fmla="*/ 35 w 35"/>
                <a:gd name="T23" fmla="*/ 21 h 237"/>
                <a:gd name="T24" fmla="*/ 18 w 35"/>
                <a:gd name="T25" fmla="*/ 37 h 237"/>
                <a:gd name="T26" fmla="*/ 0 w 35"/>
                <a:gd name="T27" fmla="*/ 21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 h="237">
                  <a:moveTo>
                    <a:pt x="2" y="71"/>
                  </a:moveTo>
                  <a:lnTo>
                    <a:pt x="2" y="71"/>
                  </a:lnTo>
                  <a:lnTo>
                    <a:pt x="32" y="71"/>
                  </a:lnTo>
                  <a:lnTo>
                    <a:pt x="32" y="237"/>
                  </a:lnTo>
                  <a:lnTo>
                    <a:pt x="2" y="237"/>
                  </a:lnTo>
                  <a:lnTo>
                    <a:pt x="2" y="71"/>
                  </a:lnTo>
                  <a:close/>
                  <a:moveTo>
                    <a:pt x="0" y="21"/>
                  </a:moveTo>
                  <a:lnTo>
                    <a:pt x="0" y="21"/>
                  </a:lnTo>
                  <a:lnTo>
                    <a:pt x="0" y="16"/>
                  </a:lnTo>
                  <a:cubicBezTo>
                    <a:pt x="0" y="6"/>
                    <a:pt x="5" y="0"/>
                    <a:pt x="18" y="0"/>
                  </a:cubicBezTo>
                  <a:cubicBezTo>
                    <a:pt x="30" y="0"/>
                    <a:pt x="35" y="6"/>
                    <a:pt x="35" y="16"/>
                  </a:cubicBezTo>
                  <a:lnTo>
                    <a:pt x="35" y="21"/>
                  </a:lnTo>
                  <a:cubicBezTo>
                    <a:pt x="35" y="30"/>
                    <a:pt x="30" y="37"/>
                    <a:pt x="18" y="37"/>
                  </a:cubicBezTo>
                  <a:cubicBezTo>
                    <a:pt x="5" y="37"/>
                    <a:pt x="0" y="30"/>
                    <a:pt x="0" y="21"/>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589" name="Freeform 65">
              <a:extLst>
                <a:ext uri="{FF2B5EF4-FFF2-40B4-BE49-F238E27FC236}">
                  <a16:creationId xmlns:a16="http://schemas.microsoft.com/office/drawing/2014/main" id="{BE4D0115-DE12-4204-B028-1B02EB98E1C3}"/>
                </a:ext>
              </a:extLst>
            </p:cNvPr>
            <p:cNvSpPr>
              <a:spLocks noEditPoints="1"/>
            </p:cNvSpPr>
            <p:nvPr/>
          </p:nvSpPr>
          <p:spPr bwMode="auto">
            <a:xfrm>
              <a:off x="10809288" y="4111626"/>
              <a:ext cx="55563" cy="63500"/>
            </a:xfrm>
            <a:custGeom>
              <a:avLst/>
              <a:gdLst>
                <a:gd name="T0" fmla="*/ 119 w 151"/>
                <a:gd name="T1" fmla="*/ 99 h 173"/>
                <a:gd name="T2" fmla="*/ 119 w 151"/>
                <a:gd name="T3" fmla="*/ 99 h 173"/>
                <a:gd name="T4" fmla="*/ 119 w 151"/>
                <a:gd name="T5" fmla="*/ 74 h 173"/>
                <a:gd name="T6" fmla="*/ 75 w 151"/>
                <a:gd name="T7" fmla="*/ 25 h 173"/>
                <a:gd name="T8" fmla="*/ 32 w 151"/>
                <a:gd name="T9" fmla="*/ 74 h 173"/>
                <a:gd name="T10" fmla="*/ 32 w 151"/>
                <a:gd name="T11" fmla="*/ 99 h 173"/>
                <a:gd name="T12" fmla="*/ 75 w 151"/>
                <a:gd name="T13" fmla="*/ 147 h 173"/>
                <a:gd name="T14" fmla="*/ 119 w 151"/>
                <a:gd name="T15" fmla="*/ 99 h 173"/>
                <a:gd name="T16" fmla="*/ 0 w 151"/>
                <a:gd name="T17" fmla="*/ 86 h 173"/>
                <a:gd name="T18" fmla="*/ 0 w 151"/>
                <a:gd name="T19" fmla="*/ 86 h 173"/>
                <a:gd name="T20" fmla="*/ 75 w 151"/>
                <a:gd name="T21" fmla="*/ 0 h 173"/>
                <a:gd name="T22" fmla="*/ 151 w 151"/>
                <a:gd name="T23" fmla="*/ 86 h 173"/>
                <a:gd name="T24" fmla="*/ 75 w 151"/>
                <a:gd name="T25" fmla="*/ 173 h 173"/>
                <a:gd name="T26" fmla="*/ 0 w 151"/>
                <a:gd name="T27" fmla="*/ 86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1" h="173">
                  <a:moveTo>
                    <a:pt x="119" y="99"/>
                  </a:moveTo>
                  <a:lnTo>
                    <a:pt x="119" y="99"/>
                  </a:lnTo>
                  <a:lnTo>
                    <a:pt x="119" y="74"/>
                  </a:lnTo>
                  <a:cubicBezTo>
                    <a:pt x="119" y="41"/>
                    <a:pt x="101" y="25"/>
                    <a:pt x="75" y="25"/>
                  </a:cubicBezTo>
                  <a:cubicBezTo>
                    <a:pt x="49" y="25"/>
                    <a:pt x="32" y="41"/>
                    <a:pt x="32" y="74"/>
                  </a:cubicBezTo>
                  <a:lnTo>
                    <a:pt x="32" y="99"/>
                  </a:lnTo>
                  <a:cubicBezTo>
                    <a:pt x="32" y="131"/>
                    <a:pt x="49" y="147"/>
                    <a:pt x="75" y="147"/>
                  </a:cubicBezTo>
                  <a:cubicBezTo>
                    <a:pt x="101" y="147"/>
                    <a:pt x="119" y="131"/>
                    <a:pt x="119" y="99"/>
                  </a:cubicBezTo>
                  <a:close/>
                  <a:moveTo>
                    <a:pt x="0" y="86"/>
                  </a:moveTo>
                  <a:lnTo>
                    <a:pt x="0" y="86"/>
                  </a:lnTo>
                  <a:cubicBezTo>
                    <a:pt x="0" y="33"/>
                    <a:pt x="30" y="0"/>
                    <a:pt x="75" y="0"/>
                  </a:cubicBezTo>
                  <a:cubicBezTo>
                    <a:pt x="121" y="0"/>
                    <a:pt x="151" y="33"/>
                    <a:pt x="151" y="86"/>
                  </a:cubicBezTo>
                  <a:cubicBezTo>
                    <a:pt x="151" y="139"/>
                    <a:pt x="121" y="173"/>
                    <a:pt x="75" y="173"/>
                  </a:cubicBezTo>
                  <a:cubicBezTo>
                    <a:pt x="30" y="173"/>
                    <a:pt x="0" y="139"/>
                    <a:pt x="0" y="86"/>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590" name="Freeform 66">
              <a:extLst>
                <a:ext uri="{FF2B5EF4-FFF2-40B4-BE49-F238E27FC236}">
                  <a16:creationId xmlns:a16="http://schemas.microsoft.com/office/drawing/2014/main" id="{4A89BF18-BE9D-4550-8806-84A8CF25303B}"/>
                </a:ext>
              </a:extLst>
            </p:cNvPr>
            <p:cNvSpPr>
              <a:spLocks/>
            </p:cNvSpPr>
            <p:nvPr/>
          </p:nvSpPr>
          <p:spPr bwMode="auto">
            <a:xfrm>
              <a:off x="10879138" y="4111626"/>
              <a:ext cx="49213" cy="61913"/>
            </a:xfrm>
            <a:custGeom>
              <a:avLst/>
              <a:gdLst>
                <a:gd name="T0" fmla="*/ 0 w 132"/>
                <a:gd name="T1" fmla="*/ 169 h 169"/>
                <a:gd name="T2" fmla="*/ 0 w 132"/>
                <a:gd name="T3" fmla="*/ 169 h 169"/>
                <a:gd name="T4" fmla="*/ 0 w 132"/>
                <a:gd name="T5" fmla="*/ 3 h 169"/>
                <a:gd name="T6" fmla="*/ 29 w 132"/>
                <a:gd name="T7" fmla="*/ 3 h 169"/>
                <a:gd name="T8" fmla="*/ 29 w 132"/>
                <a:gd name="T9" fmla="*/ 31 h 169"/>
                <a:gd name="T10" fmla="*/ 31 w 132"/>
                <a:gd name="T11" fmla="*/ 31 h 169"/>
                <a:gd name="T12" fmla="*/ 78 w 132"/>
                <a:gd name="T13" fmla="*/ 0 h 169"/>
                <a:gd name="T14" fmla="*/ 132 w 132"/>
                <a:gd name="T15" fmla="*/ 63 h 169"/>
                <a:gd name="T16" fmla="*/ 132 w 132"/>
                <a:gd name="T17" fmla="*/ 169 h 169"/>
                <a:gd name="T18" fmla="*/ 103 w 132"/>
                <a:gd name="T19" fmla="*/ 169 h 169"/>
                <a:gd name="T20" fmla="*/ 103 w 132"/>
                <a:gd name="T21" fmla="*/ 68 h 169"/>
                <a:gd name="T22" fmla="*/ 68 w 132"/>
                <a:gd name="T23" fmla="*/ 25 h 169"/>
                <a:gd name="T24" fmla="*/ 29 w 132"/>
                <a:gd name="T25" fmla="*/ 56 h 169"/>
                <a:gd name="T26" fmla="*/ 29 w 132"/>
                <a:gd name="T27" fmla="*/ 169 h 169"/>
                <a:gd name="T28" fmla="*/ 0 w 132"/>
                <a:gd name="T29" fmla="*/ 169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2" h="169">
                  <a:moveTo>
                    <a:pt x="0" y="169"/>
                  </a:moveTo>
                  <a:lnTo>
                    <a:pt x="0" y="169"/>
                  </a:lnTo>
                  <a:lnTo>
                    <a:pt x="0" y="3"/>
                  </a:lnTo>
                  <a:lnTo>
                    <a:pt x="29" y="3"/>
                  </a:lnTo>
                  <a:lnTo>
                    <a:pt x="29" y="31"/>
                  </a:lnTo>
                  <a:lnTo>
                    <a:pt x="31" y="31"/>
                  </a:lnTo>
                  <a:cubicBezTo>
                    <a:pt x="39" y="12"/>
                    <a:pt x="53" y="0"/>
                    <a:pt x="78" y="0"/>
                  </a:cubicBezTo>
                  <a:cubicBezTo>
                    <a:pt x="112" y="0"/>
                    <a:pt x="132" y="23"/>
                    <a:pt x="132" y="63"/>
                  </a:cubicBezTo>
                  <a:lnTo>
                    <a:pt x="132" y="169"/>
                  </a:lnTo>
                  <a:lnTo>
                    <a:pt x="103" y="169"/>
                  </a:lnTo>
                  <a:lnTo>
                    <a:pt x="103" y="68"/>
                  </a:lnTo>
                  <a:cubicBezTo>
                    <a:pt x="103" y="40"/>
                    <a:pt x="91" y="25"/>
                    <a:pt x="68" y="25"/>
                  </a:cubicBezTo>
                  <a:cubicBezTo>
                    <a:pt x="48" y="25"/>
                    <a:pt x="29" y="35"/>
                    <a:pt x="29" y="56"/>
                  </a:cubicBezTo>
                  <a:lnTo>
                    <a:pt x="29" y="169"/>
                  </a:lnTo>
                  <a:lnTo>
                    <a:pt x="0" y="169"/>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591" name="Freeform 67">
              <a:extLst>
                <a:ext uri="{FF2B5EF4-FFF2-40B4-BE49-F238E27FC236}">
                  <a16:creationId xmlns:a16="http://schemas.microsoft.com/office/drawing/2014/main" id="{BF558C38-6392-4AA0-93AE-BAB22F1A5D44}"/>
                </a:ext>
              </a:extLst>
            </p:cNvPr>
            <p:cNvSpPr>
              <a:spLocks/>
            </p:cNvSpPr>
            <p:nvPr/>
          </p:nvSpPr>
          <p:spPr bwMode="auto">
            <a:xfrm>
              <a:off x="10974388" y="4090988"/>
              <a:ext cx="46038" cy="82550"/>
            </a:xfrm>
            <a:custGeom>
              <a:avLst/>
              <a:gdLst>
                <a:gd name="T0" fmla="*/ 0 w 124"/>
                <a:gd name="T1" fmla="*/ 223 h 223"/>
                <a:gd name="T2" fmla="*/ 0 w 124"/>
                <a:gd name="T3" fmla="*/ 223 h 223"/>
                <a:gd name="T4" fmla="*/ 0 w 124"/>
                <a:gd name="T5" fmla="*/ 0 h 223"/>
                <a:gd name="T6" fmla="*/ 31 w 124"/>
                <a:gd name="T7" fmla="*/ 0 h 223"/>
                <a:gd name="T8" fmla="*/ 31 w 124"/>
                <a:gd name="T9" fmla="*/ 196 h 223"/>
                <a:gd name="T10" fmla="*/ 124 w 124"/>
                <a:gd name="T11" fmla="*/ 196 h 223"/>
                <a:gd name="T12" fmla="*/ 124 w 124"/>
                <a:gd name="T13" fmla="*/ 223 h 223"/>
                <a:gd name="T14" fmla="*/ 0 w 124"/>
                <a:gd name="T15" fmla="*/ 223 h 2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223">
                  <a:moveTo>
                    <a:pt x="0" y="223"/>
                  </a:moveTo>
                  <a:lnTo>
                    <a:pt x="0" y="223"/>
                  </a:lnTo>
                  <a:lnTo>
                    <a:pt x="0" y="0"/>
                  </a:lnTo>
                  <a:lnTo>
                    <a:pt x="31" y="0"/>
                  </a:lnTo>
                  <a:lnTo>
                    <a:pt x="31" y="196"/>
                  </a:lnTo>
                  <a:lnTo>
                    <a:pt x="124" y="196"/>
                  </a:lnTo>
                  <a:lnTo>
                    <a:pt x="124" y="223"/>
                  </a:lnTo>
                  <a:lnTo>
                    <a:pt x="0" y="223"/>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592" name="Freeform 68">
              <a:extLst>
                <a:ext uri="{FF2B5EF4-FFF2-40B4-BE49-F238E27FC236}">
                  <a16:creationId xmlns:a16="http://schemas.microsoft.com/office/drawing/2014/main" id="{4E58C1AD-A90C-4840-AD89-56C4CDF10B03}"/>
                </a:ext>
              </a:extLst>
            </p:cNvPr>
            <p:cNvSpPr>
              <a:spLocks noEditPoints="1"/>
            </p:cNvSpPr>
            <p:nvPr/>
          </p:nvSpPr>
          <p:spPr bwMode="auto">
            <a:xfrm>
              <a:off x="11028363" y="4111626"/>
              <a:ext cx="55563" cy="63500"/>
            </a:xfrm>
            <a:custGeom>
              <a:avLst/>
              <a:gdLst>
                <a:gd name="T0" fmla="*/ 102 w 150"/>
                <a:gd name="T1" fmla="*/ 121 h 173"/>
                <a:gd name="T2" fmla="*/ 102 w 150"/>
                <a:gd name="T3" fmla="*/ 121 h 173"/>
                <a:gd name="T4" fmla="*/ 102 w 150"/>
                <a:gd name="T5" fmla="*/ 95 h 173"/>
                <a:gd name="T6" fmla="*/ 70 w 150"/>
                <a:gd name="T7" fmla="*/ 95 h 173"/>
                <a:gd name="T8" fmla="*/ 31 w 150"/>
                <a:gd name="T9" fmla="*/ 119 h 173"/>
                <a:gd name="T10" fmla="*/ 31 w 150"/>
                <a:gd name="T11" fmla="*/ 125 h 173"/>
                <a:gd name="T12" fmla="*/ 61 w 150"/>
                <a:gd name="T13" fmla="*/ 149 h 173"/>
                <a:gd name="T14" fmla="*/ 102 w 150"/>
                <a:gd name="T15" fmla="*/ 121 h 173"/>
                <a:gd name="T16" fmla="*/ 133 w 150"/>
                <a:gd name="T17" fmla="*/ 169 h 173"/>
                <a:gd name="T18" fmla="*/ 133 w 150"/>
                <a:gd name="T19" fmla="*/ 169 h 173"/>
                <a:gd name="T20" fmla="*/ 104 w 150"/>
                <a:gd name="T21" fmla="*/ 142 h 173"/>
                <a:gd name="T22" fmla="*/ 103 w 150"/>
                <a:gd name="T23" fmla="*/ 142 h 173"/>
                <a:gd name="T24" fmla="*/ 55 w 150"/>
                <a:gd name="T25" fmla="*/ 173 h 173"/>
                <a:gd name="T26" fmla="*/ 0 w 150"/>
                <a:gd name="T27" fmla="*/ 123 h 173"/>
                <a:gd name="T28" fmla="*/ 71 w 150"/>
                <a:gd name="T29" fmla="*/ 74 h 173"/>
                <a:gd name="T30" fmla="*/ 102 w 150"/>
                <a:gd name="T31" fmla="*/ 74 h 173"/>
                <a:gd name="T32" fmla="*/ 102 w 150"/>
                <a:gd name="T33" fmla="*/ 59 h 173"/>
                <a:gd name="T34" fmla="*/ 65 w 150"/>
                <a:gd name="T35" fmla="*/ 25 h 173"/>
                <a:gd name="T36" fmla="*/ 25 w 150"/>
                <a:gd name="T37" fmla="*/ 48 h 173"/>
                <a:gd name="T38" fmla="*/ 7 w 150"/>
                <a:gd name="T39" fmla="*/ 32 h 173"/>
                <a:gd name="T40" fmla="*/ 67 w 150"/>
                <a:gd name="T41" fmla="*/ 0 h 173"/>
                <a:gd name="T42" fmla="*/ 132 w 150"/>
                <a:gd name="T43" fmla="*/ 57 h 173"/>
                <a:gd name="T44" fmla="*/ 132 w 150"/>
                <a:gd name="T45" fmla="*/ 144 h 173"/>
                <a:gd name="T46" fmla="*/ 150 w 150"/>
                <a:gd name="T47" fmla="*/ 144 h 173"/>
                <a:gd name="T48" fmla="*/ 150 w 150"/>
                <a:gd name="T49" fmla="*/ 169 h 173"/>
                <a:gd name="T50" fmla="*/ 133 w 150"/>
                <a:gd name="T51" fmla="*/ 169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0" h="173">
                  <a:moveTo>
                    <a:pt x="102" y="121"/>
                  </a:moveTo>
                  <a:lnTo>
                    <a:pt x="102" y="121"/>
                  </a:lnTo>
                  <a:lnTo>
                    <a:pt x="102" y="95"/>
                  </a:lnTo>
                  <a:lnTo>
                    <a:pt x="70" y="95"/>
                  </a:lnTo>
                  <a:cubicBezTo>
                    <a:pt x="43" y="95"/>
                    <a:pt x="31" y="103"/>
                    <a:pt x="31" y="119"/>
                  </a:cubicBezTo>
                  <a:lnTo>
                    <a:pt x="31" y="125"/>
                  </a:lnTo>
                  <a:cubicBezTo>
                    <a:pt x="31" y="140"/>
                    <a:pt x="43" y="149"/>
                    <a:pt x="61" y="149"/>
                  </a:cubicBezTo>
                  <a:cubicBezTo>
                    <a:pt x="85" y="149"/>
                    <a:pt x="102" y="137"/>
                    <a:pt x="102" y="121"/>
                  </a:cubicBezTo>
                  <a:close/>
                  <a:moveTo>
                    <a:pt x="133" y="169"/>
                  </a:moveTo>
                  <a:lnTo>
                    <a:pt x="133" y="169"/>
                  </a:lnTo>
                  <a:cubicBezTo>
                    <a:pt x="115" y="169"/>
                    <a:pt x="106" y="158"/>
                    <a:pt x="104" y="142"/>
                  </a:cubicBezTo>
                  <a:lnTo>
                    <a:pt x="103" y="142"/>
                  </a:lnTo>
                  <a:cubicBezTo>
                    <a:pt x="96" y="162"/>
                    <a:pt x="78" y="173"/>
                    <a:pt x="55" y="173"/>
                  </a:cubicBezTo>
                  <a:cubicBezTo>
                    <a:pt x="20" y="173"/>
                    <a:pt x="0" y="154"/>
                    <a:pt x="0" y="123"/>
                  </a:cubicBezTo>
                  <a:cubicBezTo>
                    <a:pt x="0" y="91"/>
                    <a:pt x="23" y="74"/>
                    <a:pt x="71" y="74"/>
                  </a:cubicBezTo>
                  <a:lnTo>
                    <a:pt x="102" y="74"/>
                  </a:lnTo>
                  <a:lnTo>
                    <a:pt x="102" y="59"/>
                  </a:lnTo>
                  <a:cubicBezTo>
                    <a:pt x="102" y="37"/>
                    <a:pt x="90" y="25"/>
                    <a:pt x="65" y="25"/>
                  </a:cubicBezTo>
                  <a:cubicBezTo>
                    <a:pt x="46" y="25"/>
                    <a:pt x="33" y="34"/>
                    <a:pt x="25" y="48"/>
                  </a:cubicBezTo>
                  <a:lnTo>
                    <a:pt x="7" y="32"/>
                  </a:lnTo>
                  <a:cubicBezTo>
                    <a:pt x="17" y="14"/>
                    <a:pt x="36" y="0"/>
                    <a:pt x="67" y="0"/>
                  </a:cubicBezTo>
                  <a:cubicBezTo>
                    <a:pt x="108" y="0"/>
                    <a:pt x="132" y="21"/>
                    <a:pt x="132" y="57"/>
                  </a:cubicBezTo>
                  <a:lnTo>
                    <a:pt x="132" y="144"/>
                  </a:lnTo>
                  <a:lnTo>
                    <a:pt x="150" y="144"/>
                  </a:lnTo>
                  <a:lnTo>
                    <a:pt x="150" y="169"/>
                  </a:lnTo>
                  <a:lnTo>
                    <a:pt x="133" y="169"/>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593" name="Freeform 69">
              <a:extLst>
                <a:ext uri="{FF2B5EF4-FFF2-40B4-BE49-F238E27FC236}">
                  <a16:creationId xmlns:a16="http://schemas.microsoft.com/office/drawing/2014/main" id="{8EA4B3CC-2778-4219-9E68-EBCCE03F7B9B}"/>
                </a:ext>
              </a:extLst>
            </p:cNvPr>
            <p:cNvSpPr>
              <a:spLocks/>
            </p:cNvSpPr>
            <p:nvPr/>
          </p:nvSpPr>
          <p:spPr bwMode="auto">
            <a:xfrm>
              <a:off x="11088688" y="4113213"/>
              <a:ext cx="55563" cy="84138"/>
            </a:xfrm>
            <a:custGeom>
              <a:avLst/>
              <a:gdLst>
                <a:gd name="T0" fmla="*/ 124 w 153"/>
                <a:gd name="T1" fmla="*/ 0 h 230"/>
                <a:gd name="T2" fmla="*/ 124 w 153"/>
                <a:gd name="T3" fmla="*/ 0 h 230"/>
                <a:gd name="T4" fmla="*/ 153 w 153"/>
                <a:gd name="T5" fmla="*/ 0 h 230"/>
                <a:gd name="T6" fmla="*/ 81 w 153"/>
                <a:gd name="T7" fmla="*/ 202 h 230"/>
                <a:gd name="T8" fmla="*/ 40 w 153"/>
                <a:gd name="T9" fmla="*/ 230 h 230"/>
                <a:gd name="T10" fmla="*/ 23 w 153"/>
                <a:gd name="T11" fmla="*/ 230 h 230"/>
                <a:gd name="T12" fmla="*/ 23 w 153"/>
                <a:gd name="T13" fmla="*/ 205 h 230"/>
                <a:gd name="T14" fmla="*/ 51 w 153"/>
                <a:gd name="T15" fmla="*/ 205 h 230"/>
                <a:gd name="T16" fmla="*/ 62 w 153"/>
                <a:gd name="T17" fmla="*/ 173 h 230"/>
                <a:gd name="T18" fmla="*/ 0 w 153"/>
                <a:gd name="T19" fmla="*/ 0 h 230"/>
                <a:gd name="T20" fmla="*/ 30 w 153"/>
                <a:gd name="T21" fmla="*/ 0 h 230"/>
                <a:gd name="T22" fmla="*/ 67 w 153"/>
                <a:gd name="T23" fmla="*/ 106 h 230"/>
                <a:gd name="T24" fmla="*/ 76 w 153"/>
                <a:gd name="T25" fmla="*/ 137 h 230"/>
                <a:gd name="T26" fmla="*/ 77 w 153"/>
                <a:gd name="T27" fmla="*/ 137 h 230"/>
                <a:gd name="T28" fmla="*/ 87 w 153"/>
                <a:gd name="T29" fmla="*/ 106 h 230"/>
                <a:gd name="T30" fmla="*/ 124 w 153"/>
                <a:gd name="T31"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3" h="230">
                  <a:moveTo>
                    <a:pt x="124" y="0"/>
                  </a:moveTo>
                  <a:lnTo>
                    <a:pt x="124" y="0"/>
                  </a:lnTo>
                  <a:lnTo>
                    <a:pt x="153" y="0"/>
                  </a:lnTo>
                  <a:lnTo>
                    <a:pt x="81" y="202"/>
                  </a:lnTo>
                  <a:cubicBezTo>
                    <a:pt x="73" y="223"/>
                    <a:pt x="65" y="230"/>
                    <a:pt x="40" y="230"/>
                  </a:cubicBezTo>
                  <a:lnTo>
                    <a:pt x="23" y="230"/>
                  </a:lnTo>
                  <a:lnTo>
                    <a:pt x="23" y="205"/>
                  </a:lnTo>
                  <a:lnTo>
                    <a:pt x="51" y="205"/>
                  </a:lnTo>
                  <a:lnTo>
                    <a:pt x="62" y="173"/>
                  </a:lnTo>
                  <a:lnTo>
                    <a:pt x="0" y="0"/>
                  </a:lnTo>
                  <a:lnTo>
                    <a:pt x="30" y="0"/>
                  </a:lnTo>
                  <a:lnTo>
                    <a:pt x="67" y="106"/>
                  </a:lnTo>
                  <a:lnTo>
                    <a:pt x="76" y="137"/>
                  </a:lnTo>
                  <a:lnTo>
                    <a:pt x="77" y="137"/>
                  </a:lnTo>
                  <a:lnTo>
                    <a:pt x="87" y="106"/>
                  </a:lnTo>
                  <a:lnTo>
                    <a:pt x="124" y="0"/>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594" name="Freeform 70">
              <a:extLst>
                <a:ext uri="{FF2B5EF4-FFF2-40B4-BE49-F238E27FC236}">
                  <a16:creationId xmlns:a16="http://schemas.microsoft.com/office/drawing/2014/main" id="{E98338B4-B9D5-460A-9450-43A28A8BACB7}"/>
                </a:ext>
              </a:extLst>
            </p:cNvPr>
            <p:cNvSpPr>
              <a:spLocks noEditPoints="1"/>
            </p:cNvSpPr>
            <p:nvPr/>
          </p:nvSpPr>
          <p:spPr bwMode="auto">
            <a:xfrm>
              <a:off x="11150600" y="4111626"/>
              <a:ext cx="53975" cy="63500"/>
            </a:xfrm>
            <a:custGeom>
              <a:avLst/>
              <a:gdLst>
                <a:gd name="T0" fmla="*/ 31 w 148"/>
                <a:gd name="T1" fmla="*/ 71 h 173"/>
                <a:gd name="T2" fmla="*/ 31 w 148"/>
                <a:gd name="T3" fmla="*/ 71 h 173"/>
                <a:gd name="T4" fmla="*/ 31 w 148"/>
                <a:gd name="T5" fmla="*/ 73 h 173"/>
                <a:gd name="T6" fmla="*/ 116 w 148"/>
                <a:gd name="T7" fmla="*/ 73 h 173"/>
                <a:gd name="T8" fmla="*/ 116 w 148"/>
                <a:gd name="T9" fmla="*/ 70 h 173"/>
                <a:gd name="T10" fmla="*/ 75 w 148"/>
                <a:gd name="T11" fmla="*/ 24 h 173"/>
                <a:gd name="T12" fmla="*/ 31 w 148"/>
                <a:gd name="T13" fmla="*/ 71 h 173"/>
                <a:gd name="T14" fmla="*/ 0 w 148"/>
                <a:gd name="T15" fmla="*/ 86 h 173"/>
                <a:gd name="T16" fmla="*/ 0 w 148"/>
                <a:gd name="T17" fmla="*/ 86 h 173"/>
                <a:gd name="T18" fmla="*/ 75 w 148"/>
                <a:gd name="T19" fmla="*/ 0 h 173"/>
                <a:gd name="T20" fmla="*/ 148 w 148"/>
                <a:gd name="T21" fmla="*/ 81 h 173"/>
                <a:gd name="T22" fmla="*/ 148 w 148"/>
                <a:gd name="T23" fmla="*/ 94 h 173"/>
                <a:gd name="T24" fmla="*/ 31 w 148"/>
                <a:gd name="T25" fmla="*/ 94 h 173"/>
                <a:gd name="T26" fmla="*/ 31 w 148"/>
                <a:gd name="T27" fmla="*/ 100 h 173"/>
                <a:gd name="T28" fmla="*/ 78 w 148"/>
                <a:gd name="T29" fmla="*/ 148 h 173"/>
                <a:gd name="T30" fmla="*/ 123 w 148"/>
                <a:gd name="T31" fmla="*/ 121 h 173"/>
                <a:gd name="T32" fmla="*/ 142 w 148"/>
                <a:gd name="T33" fmla="*/ 137 h 173"/>
                <a:gd name="T34" fmla="*/ 75 w 148"/>
                <a:gd name="T35" fmla="*/ 173 h 173"/>
                <a:gd name="T36" fmla="*/ 0 w 148"/>
                <a:gd name="T37" fmla="*/ 86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8" h="173">
                  <a:moveTo>
                    <a:pt x="31" y="71"/>
                  </a:moveTo>
                  <a:lnTo>
                    <a:pt x="31" y="71"/>
                  </a:lnTo>
                  <a:lnTo>
                    <a:pt x="31" y="73"/>
                  </a:lnTo>
                  <a:lnTo>
                    <a:pt x="116" y="73"/>
                  </a:lnTo>
                  <a:lnTo>
                    <a:pt x="116" y="70"/>
                  </a:lnTo>
                  <a:cubicBezTo>
                    <a:pt x="116" y="42"/>
                    <a:pt x="100" y="24"/>
                    <a:pt x="75" y="24"/>
                  </a:cubicBezTo>
                  <a:cubicBezTo>
                    <a:pt x="49" y="24"/>
                    <a:pt x="31" y="43"/>
                    <a:pt x="31" y="71"/>
                  </a:cubicBezTo>
                  <a:close/>
                  <a:moveTo>
                    <a:pt x="0" y="86"/>
                  </a:moveTo>
                  <a:lnTo>
                    <a:pt x="0" y="86"/>
                  </a:lnTo>
                  <a:cubicBezTo>
                    <a:pt x="0" y="34"/>
                    <a:pt x="29" y="0"/>
                    <a:pt x="75" y="0"/>
                  </a:cubicBezTo>
                  <a:cubicBezTo>
                    <a:pt x="122" y="0"/>
                    <a:pt x="148" y="35"/>
                    <a:pt x="148" y="81"/>
                  </a:cubicBezTo>
                  <a:lnTo>
                    <a:pt x="148" y="94"/>
                  </a:lnTo>
                  <a:lnTo>
                    <a:pt x="31" y="94"/>
                  </a:lnTo>
                  <a:lnTo>
                    <a:pt x="31" y="100"/>
                  </a:lnTo>
                  <a:cubicBezTo>
                    <a:pt x="31" y="128"/>
                    <a:pt x="48" y="148"/>
                    <a:pt x="78" y="148"/>
                  </a:cubicBezTo>
                  <a:cubicBezTo>
                    <a:pt x="99" y="148"/>
                    <a:pt x="114" y="138"/>
                    <a:pt x="123" y="121"/>
                  </a:cubicBezTo>
                  <a:lnTo>
                    <a:pt x="142" y="137"/>
                  </a:lnTo>
                  <a:cubicBezTo>
                    <a:pt x="130" y="159"/>
                    <a:pt x="106" y="173"/>
                    <a:pt x="75" y="173"/>
                  </a:cubicBezTo>
                  <a:cubicBezTo>
                    <a:pt x="29" y="173"/>
                    <a:pt x="0" y="139"/>
                    <a:pt x="0" y="86"/>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595" name="Freeform 71">
              <a:extLst>
                <a:ext uri="{FF2B5EF4-FFF2-40B4-BE49-F238E27FC236}">
                  <a16:creationId xmlns:a16="http://schemas.microsoft.com/office/drawing/2014/main" id="{3EDE329D-9DD7-4964-AAF2-E41B67B386A6}"/>
                </a:ext>
              </a:extLst>
            </p:cNvPr>
            <p:cNvSpPr>
              <a:spLocks/>
            </p:cNvSpPr>
            <p:nvPr/>
          </p:nvSpPr>
          <p:spPr bwMode="auto">
            <a:xfrm>
              <a:off x="11218863" y="4113213"/>
              <a:ext cx="33338" cy="60325"/>
            </a:xfrm>
            <a:custGeom>
              <a:avLst/>
              <a:gdLst>
                <a:gd name="T0" fmla="*/ 0 w 88"/>
                <a:gd name="T1" fmla="*/ 166 h 166"/>
                <a:gd name="T2" fmla="*/ 0 w 88"/>
                <a:gd name="T3" fmla="*/ 166 h 166"/>
                <a:gd name="T4" fmla="*/ 0 w 88"/>
                <a:gd name="T5" fmla="*/ 0 h 166"/>
                <a:gd name="T6" fmla="*/ 29 w 88"/>
                <a:gd name="T7" fmla="*/ 0 h 166"/>
                <a:gd name="T8" fmla="*/ 29 w 88"/>
                <a:gd name="T9" fmla="*/ 32 h 166"/>
                <a:gd name="T10" fmla="*/ 31 w 88"/>
                <a:gd name="T11" fmla="*/ 32 h 166"/>
                <a:gd name="T12" fmla="*/ 78 w 88"/>
                <a:gd name="T13" fmla="*/ 0 h 166"/>
                <a:gd name="T14" fmla="*/ 88 w 88"/>
                <a:gd name="T15" fmla="*/ 0 h 166"/>
                <a:gd name="T16" fmla="*/ 88 w 88"/>
                <a:gd name="T17" fmla="*/ 30 h 166"/>
                <a:gd name="T18" fmla="*/ 73 w 88"/>
                <a:gd name="T19" fmla="*/ 30 h 166"/>
                <a:gd name="T20" fmla="*/ 29 w 88"/>
                <a:gd name="T21" fmla="*/ 57 h 166"/>
                <a:gd name="T22" fmla="*/ 29 w 88"/>
                <a:gd name="T23" fmla="*/ 166 h 166"/>
                <a:gd name="T24" fmla="*/ 0 w 88"/>
                <a:gd name="T25" fmla="*/ 166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 h="166">
                  <a:moveTo>
                    <a:pt x="0" y="166"/>
                  </a:moveTo>
                  <a:lnTo>
                    <a:pt x="0" y="166"/>
                  </a:lnTo>
                  <a:lnTo>
                    <a:pt x="0" y="0"/>
                  </a:lnTo>
                  <a:lnTo>
                    <a:pt x="29" y="0"/>
                  </a:lnTo>
                  <a:lnTo>
                    <a:pt x="29" y="32"/>
                  </a:lnTo>
                  <a:lnTo>
                    <a:pt x="31" y="32"/>
                  </a:lnTo>
                  <a:cubicBezTo>
                    <a:pt x="36" y="16"/>
                    <a:pt x="51" y="0"/>
                    <a:pt x="78" y="0"/>
                  </a:cubicBezTo>
                  <a:lnTo>
                    <a:pt x="88" y="0"/>
                  </a:lnTo>
                  <a:lnTo>
                    <a:pt x="88" y="30"/>
                  </a:lnTo>
                  <a:lnTo>
                    <a:pt x="73" y="30"/>
                  </a:lnTo>
                  <a:cubicBezTo>
                    <a:pt x="45" y="30"/>
                    <a:pt x="29" y="41"/>
                    <a:pt x="29" y="57"/>
                  </a:cubicBezTo>
                  <a:lnTo>
                    <a:pt x="29" y="166"/>
                  </a:lnTo>
                  <a:lnTo>
                    <a:pt x="0" y="166"/>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596" name="Freeform 72">
              <a:extLst>
                <a:ext uri="{FF2B5EF4-FFF2-40B4-BE49-F238E27FC236}">
                  <a16:creationId xmlns:a16="http://schemas.microsoft.com/office/drawing/2014/main" id="{A76E3287-6675-4FF5-8F00-EBE2FA682251}"/>
                </a:ext>
              </a:extLst>
            </p:cNvPr>
            <p:cNvSpPr>
              <a:spLocks noEditPoints="1"/>
            </p:cNvSpPr>
            <p:nvPr/>
          </p:nvSpPr>
          <p:spPr bwMode="auto">
            <a:xfrm>
              <a:off x="10344150" y="4473576"/>
              <a:ext cx="61913" cy="82550"/>
            </a:xfrm>
            <a:custGeom>
              <a:avLst/>
              <a:gdLst>
                <a:gd name="T0" fmla="*/ 77 w 170"/>
                <a:gd name="T1" fmla="*/ 196 h 223"/>
                <a:gd name="T2" fmla="*/ 77 w 170"/>
                <a:gd name="T3" fmla="*/ 196 h 223"/>
                <a:gd name="T4" fmla="*/ 136 w 170"/>
                <a:gd name="T5" fmla="*/ 129 h 223"/>
                <a:gd name="T6" fmla="*/ 136 w 170"/>
                <a:gd name="T7" fmla="*/ 94 h 223"/>
                <a:gd name="T8" fmla="*/ 77 w 170"/>
                <a:gd name="T9" fmla="*/ 27 h 223"/>
                <a:gd name="T10" fmla="*/ 31 w 170"/>
                <a:gd name="T11" fmla="*/ 27 h 223"/>
                <a:gd name="T12" fmla="*/ 31 w 170"/>
                <a:gd name="T13" fmla="*/ 196 h 223"/>
                <a:gd name="T14" fmla="*/ 77 w 170"/>
                <a:gd name="T15" fmla="*/ 196 h 223"/>
                <a:gd name="T16" fmla="*/ 0 w 170"/>
                <a:gd name="T17" fmla="*/ 0 h 223"/>
                <a:gd name="T18" fmla="*/ 0 w 170"/>
                <a:gd name="T19" fmla="*/ 0 h 223"/>
                <a:gd name="T20" fmla="*/ 77 w 170"/>
                <a:gd name="T21" fmla="*/ 0 h 223"/>
                <a:gd name="T22" fmla="*/ 170 w 170"/>
                <a:gd name="T23" fmla="*/ 112 h 223"/>
                <a:gd name="T24" fmla="*/ 77 w 170"/>
                <a:gd name="T25" fmla="*/ 223 h 223"/>
                <a:gd name="T26" fmla="*/ 0 w 170"/>
                <a:gd name="T27" fmla="*/ 223 h 223"/>
                <a:gd name="T28" fmla="*/ 0 w 170"/>
                <a:gd name="T29"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0" h="223">
                  <a:moveTo>
                    <a:pt x="77" y="196"/>
                  </a:moveTo>
                  <a:lnTo>
                    <a:pt x="77" y="196"/>
                  </a:lnTo>
                  <a:cubicBezTo>
                    <a:pt x="112" y="196"/>
                    <a:pt x="136" y="172"/>
                    <a:pt x="136" y="129"/>
                  </a:cubicBezTo>
                  <a:lnTo>
                    <a:pt x="136" y="94"/>
                  </a:lnTo>
                  <a:cubicBezTo>
                    <a:pt x="136" y="51"/>
                    <a:pt x="112" y="27"/>
                    <a:pt x="77" y="27"/>
                  </a:cubicBezTo>
                  <a:lnTo>
                    <a:pt x="31" y="27"/>
                  </a:lnTo>
                  <a:lnTo>
                    <a:pt x="31" y="196"/>
                  </a:lnTo>
                  <a:lnTo>
                    <a:pt x="77" y="196"/>
                  </a:lnTo>
                  <a:close/>
                  <a:moveTo>
                    <a:pt x="0" y="0"/>
                  </a:moveTo>
                  <a:lnTo>
                    <a:pt x="0" y="0"/>
                  </a:lnTo>
                  <a:lnTo>
                    <a:pt x="77" y="0"/>
                  </a:lnTo>
                  <a:cubicBezTo>
                    <a:pt x="133" y="0"/>
                    <a:pt x="170" y="37"/>
                    <a:pt x="170" y="112"/>
                  </a:cubicBezTo>
                  <a:cubicBezTo>
                    <a:pt x="170" y="186"/>
                    <a:pt x="133" y="223"/>
                    <a:pt x="77" y="223"/>
                  </a:cubicBezTo>
                  <a:lnTo>
                    <a:pt x="0" y="223"/>
                  </a:lnTo>
                  <a:lnTo>
                    <a:pt x="0" y="0"/>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597" name="Freeform 73">
              <a:extLst>
                <a:ext uri="{FF2B5EF4-FFF2-40B4-BE49-F238E27FC236}">
                  <a16:creationId xmlns:a16="http://schemas.microsoft.com/office/drawing/2014/main" id="{4F74A8AC-822F-4AD6-B2DD-CE32699BC17E}"/>
                </a:ext>
              </a:extLst>
            </p:cNvPr>
            <p:cNvSpPr>
              <a:spLocks noEditPoints="1"/>
            </p:cNvSpPr>
            <p:nvPr/>
          </p:nvSpPr>
          <p:spPr bwMode="auto">
            <a:xfrm>
              <a:off x="10417175" y="4494213"/>
              <a:ext cx="55563" cy="63500"/>
            </a:xfrm>
            <a:custGeom>
              <a:avLst/>
              <a:gdLst>
                <a:gd name="T0" fmla="*/ 119 w 151"/>
                <a:gd name="T1" fmla="*/ 99 h 173"/>
                <a:gd name="T2" fmla="*/ 119 w 151"/>
                <a:gd name="T3" fmla="*/ 99 h 173"/>
                <a:gd name="T4" fmla="*/ 119 w 151"/>
                <a:gd name="T5" fmla="*/ 74 h 173"/>
                <a:gd name="T6" fmla="*/ 76 w 151"/>
                <a:gd name="T7" fmla="*/ 25 h 173"/>
                <a:gd name="T8" fmla="*/ 32 w 151"/>
                <a:gd name="T9" fmla="*/ 74 h 173"/>
                <a:gd name="T10" fmla="*/ 32 w 151"/>
                <a:gd name="T11" fmla="*/ 99 h 173"/>
                <a:gd name="T12" fmla="*/ 76 w 151"/>
                <a:gd name="T13" fmla="*/ 147 h 173"/>
                <a:gd name="T14" fmla="*/ 119 w 151"/>
                <a:gd name="T15" fmla="*/ 99 h 173"/>
                <a:gd name="T16" fmla="*/ 0 w 151"/>
                <a:gd name="T17" fmla="*/ 86 h 173"/>
                <a:gd name="T18" fmla="*/ 0 w 151"/>
                <a:gd name="T19" fmla="*/ 86 h 173"/>
                <a:gd name="T20" fmla="*/ 76 w 151"/>
                <a:gd name="T21" fmla="*/ 0 h 173"/>
                <a:gd name="T22" fmla="*/ 151 w 151"/>
                <a:gd name="T23" fmla="*/ 86 h 173"/>
                <a:gd name="T24" fmla="*/ 76 w 151"/>
                <a:gd name="T25" fmla="*/ 173 h 173"/>
                <a:gd name="T26" fmla="*/ 0 w 151"/>
                <a:gd name="T27" fmla="*/ 86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1" h="173">
                  <a:moveTo>
                    <a:pt x="119" y="99"/>
                  </a:moveTo>
                  <a:lnTo>
                    <a:pt x="119" y="99"/>
                  </a:lnTo>
                  <a:lnTo>
                    <a:pt x="119" y="74"/>
                  </a:lnTo>
                  <a:cubicBezTo>
                    <a:pt x="119" y="41"/>
                    <a:pt x="102" y="25"/>
                    <a:pt x="76" y="25"/>
                  </a:cubicBezTo>
                  <a:cubicBezTo>
                    <a:pt x="50" y="25"/>
                    <a:pt x="32" y="41"/>
                    <a:pt x="32" y="74"/>
                  </a:cubicBezTo>
                  <a:lnTo>
                    <a:pt x="32" y="99"/>
                  </a:lnTo>
                  <a:cubicBezTo>
                    <a:pt x="32" y="131"/>
                    <a:pt x="50" y="147"/>
                    <a:pt x="76" y="147"/>
                  </a:cubicBezTo>
                  <a:cubicBezTo>
                    <a:pt x="102" y="147"/>
                    <a:pt x="119" y="131"/>
                    <a:pt x="119" y="99"/>
                  </a:cubicBezTo>
                  <a:close/>
                  <a:moveTo>
                    <a:pt x="0" y="86"/>
                  </a:moveTo>
                  <a:lnTo>
                    <a:pt x="0" y="86"/>
                  </a:lnTo>
                  <a:cubicBezTo>
                    <a:pt x="0" y="34"/>
                    <a:pt x="30" y="0"/>
                    <a:pt x="76" y="0"/>
                  </a:cubicBezTo>
                  <a:cubicBezTo>
                    <a:pt x="121" y="0"/>
                    <a:pt x="151" y="34"/>
                    <a:pt x="151" y="86"/>
                  </a:cubicBezTo>
                  <a:cubicBezTo>
                    <a:pt x="151" y="139"/>
                    <a:pt x="121" y="173"/>
                    <a:pt x="76" y="173"/>
                  </a:cubicBezTo>
                  <a:cubicBezTo>
                    <a:pt x="30" y="173"/>
                    <a:pt x="0" y="139"/>
                    <a:pt x="0" y="86"/>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598" name="Freeform 74">
              <a:extLst>
                <a:ext uri="{FF2B5EF4-FFF2-40B4-BE49-F238E27FC236}">
                  <a16:creationId xmlns:a16="http://schemas.microsoft.com/office/drawing/2014/main" id="{44D43342-1ACC-43E8-B4D1-DC1EF1C36AAA}"/>
                </a:ext>
              </a:extLst>
            </p:cNvPr>
            <p:cNvSpPr>
              <a:spLocks/>
            </p:cNvSpPr>
            <p:nvPr/>
          </p:nvSpPr>
          <p:spPr bwMode="auto">
            <a:xfrm>
              <a:off x="10483850" y="4494213"/>
              <a:ext cx="50800" cy="63500"/>
            </a:xfrm>
            <a:custGeom>
              <a:avLst/>
              <a:gdLst>
                <a:gd name="T0" fmla="*/ 0 w 138"/>
                <a:gd name="T1" fmla="*/ 86 h 173"/>
                <a:gd name="T2" fmla="*/ 0 w 138"/>
                <a:gd name="T3" fmla="*/ 86 h 173"/>
                <a:gd name="T4" fmla="*/ 74 w 138"/>
                <a:gd name="T5" fmla="*/ 0 h 173"/>
                <a:gd name="T6" fmla="*/ 137 w 138"/>
                <a:gd name="T7" fmla="*/ 39 h 173"/>
                <a:gd name="T8" fmla="*/ 113 w 138"/>
                <a:gd name="T9" fmla="*/ 51 h 173"/>
                <a:gd name="T10" fmla="*/ 74 w 138"/>
                <a:gd name="T11" fmla="*/ 25 h 173"/>
                <a:gd name="T12" fmla="*/ 32 w 138"/>
                <a:gd name="T13" fmla="*/ 72 h 173"/>
                <a:gd name="T14" fmla="*/ 32 w 138"/>
                <a:gd name="T15" fmla="*/ 101 h 173"/>
                <a:gd name="T16" fmla="*/ 74 w 138"/>
                <a:gd name="T17" fmla="*/ 147 h 173"/>
                <a:gd name="T18" fmla="*/ 117 w 138"/>
                <a:gd name="T19" fmla="*/ 119 h 173"/>
                <a:gd name="T20" fmla="*/ 138 w 138"/>
                <a:gd name="T21" fmla="*/ 133 h 173"/>
                <a:gd name="T22" fmla="*/ 74 w 138"/>
                <a:gd name="T23" fmla="*/ 173 h 173"/>
                <a:gd name="T24" fmla="*/ 0 w 138"/>
                <a:gd name="T25" fmla="*/ 86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8" h="173">
                  <a:moveTo>
                    <a:pt x="0" y="86"/>
                  </a:moveTo>
                  <a:lnTo>
                    <a:pt x="0" y="86"/>
                  </a:lnTo>
                  <a:cubicBezTo>
                    <a:pt x="0" y="33"/>
                    <a:pt x="27" y="0"/>
                    <a:pt x="74" y="0"/>
                  </a:cubicBezTo>
                  <a:cubicBezTo>
                    <a:pt x="107" y="0"/>
                    <a:pt x="128" y="16"/>
                    <a:pt x="137" y="39"/>
                  </a:cubicBezTo>
                  <a:lnTo>
                    <a:pt x="113" y="51"/>
                  </a:lnTo>
                  <a:cubicBezTo>
                    <a:pt x="107" y="35"/>
                    <a:pt x="94" y="25"/>
                    <a:pt x="74" y="25"/>
                  </a:cubicBezTo>
                  <a:cubicBezTo>
                    <a:pt x="46" y="25"/>
                    <a:pt x="32" y="45"/>
                    <a:pt x="32" y="72"/>
                  </a:cubicBezTo>
                  <a:lnTo>
                    <a:pt x="32" y="101"/>
                  </a:lnTo>
                  <a:cubicBezTo>
                    <a:pt x="32" y="128"/>
                    <a:pt x="46" y="147"/>
                    <a:pt x="74" y="147"/>
                  </a:cubicBezTo>
                  <a:cubicBezTo>
                    <a:pt x="95" y="147"/>
                    <a:pt x="108" y="137"/>
                    <a:pt x="117" y="119"/>
                  </a:cubicBezTo>
                  <a:lnTo>
                    <a:pt x="138" y="133"/>
                  </a:lnTo>
                  <a:cubicBezTo>
                    <a:pt x="128" y="158"/>
                    <a:pt x="106" y="173"/>
                    <a:pt x="74" y="173"/>
                  </a:cubicBezTo>
                  <a:cubicBezTo>
                    <a:pt x="27" y="173"/>
                    <a:pt x="0" y="139"/>
                    <a:pt x="0" y="86"/>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599" name="Freeform 75">
              <a:extLst>
                <a:ext uri="{FF2B5EF4-FFF2-40B4-BE49-F238E27FC236}">
                  <a16:creationId xmlns:a16="http://schemas.microsoft.com/office/drawing/2014/main" id="{CE535899-8AA4-486D-A24C-62CE4277ECAE}"/>
                </a:ext>
              </a:extLst>
            </p:cNvPr>
            <p:cNvSpPr>
              <a:spLocks/>
            </p:cNvSpPr>
            <p:nvPr/>
          </p:nvSpPr>
          <p:spPr bwMode="auto">
            <a:xfrm>
              <a:off x="10547350" y="4468813"/>
              <a:ext cx="50800" cy="87313"/>
            </a:xfrm>
            <a:custGeom>
              <a:avLst/>
              <a:gdLst>
                <a:gd name="T0" fmla="*/ 0 w 141"/>
                <a:gd name="T1" fmla="*/ 0 h 237"/>
                <a:gd name="T2" fmla="*/ 0 w 141"/>
                <a:gd name="T3" fmla="*/ 0 h 237"/>
                <a:gd name="T4" fmla="*/ 30 w 141"/>
                <a:gd name="T5" fmla="*/ 0 h 237"/>
                <a:gd name="T6" fmla="*/ 30 w 141"/>
                <a:gd name="T7" fmla="*/ 148 h 237"/>
                <a:gd name="T8" fmla="*/ 32 w 141"/>
                <a:gd name="T9" fmla="*/ 148 h 237"/>
                <a:gd name="T10" fmla="*/ 55 w 141"/>
                <a:gd name="T11" fmla="*/ 119 h 237"/>
                <a:gd name="T12" fmla="*/ 99 w 141"/>
                <a:gd name="T13" fmla="*/ 71 h 237"/>
                <a:gd name="T14" fmla="*/ 134 w 141"/>
                <a:gd name="T15" fmla="*/ 71 h 237"/>
                <a:gd name="T16" fmla="*/ 75 w 141"/>
                <a:gd name="T17" fmla="*/ 135 h 237"/>
                <a:gd name="T18" fmla="*/ 141 w 141"/>
                <a:gd name="T19" fmla="*/ 237 h 237"/>
                <a:gd name="T20" fmla="*/ 106 w 141"/>
                <a:gd name="T21" fmla="*/ 237 h 237"/>
                <a:gd name="T22" fmla="*/ 54 w 141"/>
                <a:gd name="T23" fmla="*/ 155 h 237"/>
                <a:gd name="T24" fmla="*/ 30 w 141"/>
                <a:gd name="T25" fmla="*/ 180 h 237"/>
                <a:gd name="T26" fmla="*/ 30 w 141"/>
                <a:gd name="T27" fmla="*/ 237 h 237"/>
                <a:gd name="T28" fmla="*/ 0 w 141"/>
                <a:gd name="T29" fmla="*/ 237 h 237"/>
                <a:gd name="T30" fmla="*/ 0 w 141"/>
                <a:gd name="T31"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1" h="237">
                  <a:moveTo>
                    <a:pt x="0" y="0"/>
                  </a:moveTo>
                  <a:lnTo>
                    <a:pt x="0" y="0"/>
                  </a:lnTo>
                  <a:lnTo>
                    <a:pt x="30" y="0"/>
                  </a:lnTo>
                  <a:lnTo>
                    <a:pt x="30" y="148"/>
                  </a:lnTo>
                  <a:lnTo>
                    <a:pt x="32" y="148"/>
                  </a:lnTo>
                  <a:lnTo>
                    <a:pt x="55" y="119"/>
                  </a:lnTo>
                  <a:lnTo>
                    <a:pt x="99" y="71"/>
                  </a:lnTo>
                  <a:lnTo>
                    <a:pt x="134" y="71"/>
                  </a:lnTo>
                  <a:lnTo>
                    <a:pt x="75" y="135"/>
                  </a:lnTo>
                  <a:lnTo>
                    <a:pt x="141" y="237"/>
                  </a:lnTo>
                  <a:lnTo>
                    <a:pt x="106" y="237"/>
                  </a:lnTo>
                  <a:lnTo>
                    <a:pt x="54" y="155"/>
                  </a:lnTo>
                  <a:lnTo>
                    <a:pt x="30" y="180"/>
                  </a:lnTo>
                  <a:lnTo>
                    <a:pt x="30" y="237"/>
                  </a:lnTo>
                  <a:lnTo>
                    <a:pt x="0" y="237"/>
                  </a:lnTo>
                  <a:lnTo>
                    <a:pt x="0" y="0"/>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600" name="Freeform 76">
              <a:extLst>
                <a:ext uri="{FF2B5EF4-FFF2-40B4-BE49-F238E27FC236}">
                  <a16:creationId xmlns:a16="http://schemas.microsoft.com/office/drawing/2014/main" id="{B8918EB0-DE00-4E1D-9239-7CEB4F5E944E}"/>
                </a:ext>
              </a:extLst>
            </p:cNvPr>
            <p:cNvSpPr>
              <a:spLocks noEditPoints="1"/>
            </p:cNvSpPr>
            <p:nvPr/>
          </p:nvSpPr>
          <p:spPr bwMode="auto">
            <a:xfrm>
              <a:off x="10602913" y="4494213"/>
              <a:ext cx="53975" cy="63500"/>
            </a:xfrm>
            <a:custGeom>
              <a:avLst/>
              <a:gdLst>
                <a:gd name="T0" fmla="*/ 31 w 148"/>
                <a:gd name="T1" fmla="*/ 71 h 173"/>
                <a:gd name="T2" fmla="*/ 31 w 148"/>
                <a:gd name="T3" fmla="*/ 71 h 173"/>
                <a:gd name="T4" fmla="*/ 31 w 148"/>
                <a:gd name="T5" fmla="*/ 73 h 173"/>
                <a:gd name="T6" fmla="*/ 116 w 148"/>
                <a:gd name="T7" fmla="*/ 73 h 173"/>
                <a:gd name="T8" fmla="*/ 116 w 148"/>
                <a:gd name="T9" fmla="*/ 70 h 173"/>
                <a:gd name="T10" fmla="*/ 75 w 148"/>
                <a:gd name="T11" fmla="*/ 24 h 173"/>
                <a:gd name="T12" fmla="*/ 31 w 148"/>
                <a:gd name="T13" fmla="*/ 71 h 173"/>
                <a:gd name="T14" fmla="*/ 0 w 148"/>
                <a:gd name="T15" fmla="*/ 86 h 173"/>
                <a:gd name="T16" fmla="*/ 0 w 148"/>
                <a:gd name="T17" fmla="*/ 86 h 173"/>
                <a:gd name="T18" fmla="*/ 75 w 148"/>
                <a:gd name="T19" fmla="*/ 0 h 173"/>
                <a:gd name="T20" fmla="*/ 148 w 148"/>
                <a:gd name="T21" fmla="*/ 81 h 173"/>
                <a:gd name="T22" fmla="*/ 148 w 148"/>
                <a:gd name="T23" fmla="*/ 94 h 173"/>
                <a:gd name="T24" fmla="*/ 31 w 148"/>
                <a:gd name="T25" fmla="*/ 94 h 173"/>
                <a:gd name="T26" fmla="*/ 31 w 148"/>
                <a:gd name="T27" fmla="*/ 100 h 173"/>
                <a:gd name="T28" fmla="*/ 78 w 148"/>
                <a:gd name="T29" fmla="*/ 148 h 173"/>
                <a:gd name="T30" fmla="*/ 123 w 148"/>
                <a:gd name="T31" fmla="*/ 121 h 173"/>
                <a:gd name="T32" fmla="*/ 142 w 148"/>
                <a:gd name="T33" fmla="*/ 137 h 173"/>
                <a:gd name="T34" fmla="*/ 75 w 148"/>
                <a:gd name="T35" fmla="*/ 173 h 173"/>
                <a:gd name="T36" fmla="*/ 0 w 148"/>
                <a:gd name="T37" fmla="*/ 86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8" h="173">
                  <a:moveTo>
                    <a:pt x="31" y="71"/>
                  </a:moveTo>
                  <a:lnTo>
                    <a:pt x="31" y="71"/>
                  </a:lnTo>
                  <a:lnTo>
                    <a:pt x="31" y="73"/>
                  </a:lnTo>
                  <a:lnTo>
                    <a:pt x="116" y="73"/>
                  </a:lnTo>
                  <a:lnTo>
                    <a:pt x="116" y="70"/>
                  </a:lnTo>
                  <a:cubicBezTo>
                    <a:pt x="116" y="42"/>
                    <a:pt x="100" y="24"/>
                    <a:pt x="75" y="24"/>
                  </a:cubicBezTo>
                  <a:cubicBezTo>
                    <a:pt x="50" y="24"/>
                    <a:pt x="31" y="43"/>
                    <a:pt x="31" y="71"/>
                  </a:cubicBezTo>
                  <a:close/>
                  <a:moveTo>
                    <a:pt x="0" y="86"/>
                  </a:moveTo>
                  <a:lnTo>
                    <a:pt x="0" y="86"/>
                  </a:lnTo>
                  <a:cubicBezTo>
                    <a:pt x="0" y="34"/>
                    <a:pt x="29" y="0"/>
                    <a:pt x="75" y="0"/>
                  </a:cubicBezTo>
                  <a:cubicBezTo>
                    <a:pt x="122" y="0"/>
                    <a:pt x="148" y="35"/>
                    <a:pt x="148" y="81"/>
                  </a:cubicBezTo>
                  <a:lnTo>
                    <a:pt x="148" y="94"/>
                  </a:lnTo>
                  <a:lnTo>
                    <a:pt x="31" y="94"/>
                  </a:lnTo>
                  <a:lnTo>
                    <a:pt x="31" y="100"/>
                  </a:lnTo>
                  <a:cubicBezTo>
                    <a:pt x="31" y="128"/>
                    <a:pt x="48" y="148"/>
                    <a:pt x="78" y="148"/>
                  </a:cubicBezTo>
                  <a:cubicBezTo>
                    <a:pt x="99" y="148"/>
                    <a:pt x="114" y="138"/>
                    <a:pt x="123" y="121"/>
                  </a:cubicBezTo>
                  <a:lnTo>
                    <a:pt x="142" y="137"/>
                  </a:lnTo>
                  <a:cubicBezTo>
                    <a:pt x="131" y="159"/>
                    <a:pt x="107" y="173"/>
                    <a:pt x="75" y="173"/>
                  </a:cubicBezTo>
                  <a:cubicBezTo>
                    <a:pt x="29" y="173"/>
                    <a:pt x="0" y="139"/>
                    <a:pt x="0" y="86"/>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601" name="Freeform 77">
              <a:extLst>
                <a:ext uri="{FF2B5EF4-FFF2-40B4-BE49-F238E27FC236}">
                  <a16:creationId xmlns:a16="http://schemas.microsoft.com/office/drawing/2014/main" id="{30678C6A-365D-4AC9-B136-5457B370AB05}"/>
                </a:ext>
              </a:extLst>
            </p:cNvPr>
            <p:cNvSpPr>
              <a:spLocks/>
            </p:cNvSpPr>
            <p:nvPr/>
          </p:nvSpPr>
          <p:spPr bwMode="auto">
            <a:xfrm>
              <a:off x="10672763" y="4494213"/>
              <a:ext cx="31750" cy="61913"/>
            </a:xfrm>
            <a:custGeom>
              <a:avLst/>
              <a:gdLst>
                <a:gd name="T0" fmla="*/ 0 w 88"/>
                <a:gd name="T1" fmla="*/ 166 h 166"/>
                <a:gd name="T2" fmla="*/ 0 w 88"/>
                <a:gd name="T3" fmla="*/ 166 h 166"/>
                <a:gd name="T4" fmla="*/ 0 w 88"/>
                <a:gd name="T5" fmla="*/ 0 h 166"/>
                <a:gd name="T6" fmla="*/ 29 w 88"/>
                <a:gd name="T7" fmla="*/ 0 h 166"/>
                <a:gd name="T8" fmla="*/ 29 w 88"/>
                <a:gd name="T9" fmla="*/ 32 h 166"/>
                <a:gd name="T10" fmla="*/ 31 w 88"/>
                <a:gd name="T11" fmla="*/ 32 h 166"/>
                <a:gd name="T12" fmla="*/ 78 w 88"/>
                <a:gd name="T13" fmla="*/ 0 h 166"/>
                <a:gd name="T14" fmla="*/ 88 w 88"/>
                <a:gd name="T15" fmla="*/ 0 h 166"/>
                <a:gd name="T16" fmla="*/ 88 w 88"/>
                <a:gd name="T17" fmla="*/ 30 h 166"/>
                <a:gd name="T18" fmla="*/ 73 w 88"/>
                <a:gd name="T19" fmla="*/ 30 h 166"/>
                <a:gd name="T20" fmla="*/ 29 w 88"/>
                <a:gd name="T21" fmla="*/ 57 h 166"/>
                <a:gd name="T22" fmla="*/ 29 w 88"/>
                <a:gd name="T23" fmla="*/ 166 h 166"/>
                <a:gd name="T24" fmla="*/ 0 w 88"/>
                <a:gd name="T25" fmla="*/ 166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 h="166">
                  <a:moveTo>
                    <a:pt x="0" y="166"/>
                  </a:moveTo>
                  <a:lnTo>
                    <a:pt x="0" y="166"/>
                  </a:lnTo>
                  <a:lnTo>
                    <a:pt x="0" y="0"/>
                  </a:lnTo>
                  <a:lnTo>
                    <a:pt x="29" y="0"/>
                  </a:lnTo>
                  <a:lnTo>
                    <a:pt x="29" y="32"/>
                  </a:lnTo>
                  <a:lnTo>
                    <a:pt x="31" y="32"/>
                  </a:lnTo>
                  <a:cubicBezTo>
                    <a:pt x="37" y="16"/>
                    <a:pt x="51" y="0"/>
                    <a:pt x="78" y="0"/>
                  </a:cubicBezTo>
                  <a:lnTo>
                    <a:pt x="88" y="0"/>
                  </a:lnTo>
                  <a:lnTo>
                    <a:pt x="88" y="30"/>
                  </a:lnTo>
                  <a:lnTo>
                    <a:pt x="73" y="30"/>
                  </a:lnTo>
                  <a:cubicBezTo>
                    <a:pt x="46" y="30"/>
                    <a:pt x="29" y="41"/>
                    <a:pt x="29" y="57"/>
                  </a:cubicBezTo>
                  <a:lnTo>
                    <a:pt x="29" y="166"/>
                  </a:lnTo>
                  <a:lnTo>
                    <a:pt x="0" y="166"/>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602" name="Freeform 78">
              <a:extLst>
                <a:ext uri="{FF2B5EF4-FFF2-40B4-BE49-F238E27FC236}">
                  <a16:creationId xmlns:a16="http://schemas.microsoft.com/office/drawing/2014/main" id="{B7B76095-AC67-41AD-9859-E97D3F92E06B}"/>
                </a:ext>
              </a:extLst>
            </p:cNvPr>
            <p:cNvSpPr>
              <a:spLocks/>
            </p:cNvSpPr>
            <p:nvPr/>
          </p:nvSpPr>
          <p:spPr bwMode="auto">
            <a:xfrm>
              <a:off x="10741025" y="4471988"/>
              <a:ext cx="61913" cy="85725"/>
            </a:xfrm>
            <a:custGeom>
              <a:avLst/>
              <a:gdLst>
                <a:gd name="T0" fmla="*/ 0 w 171"/>
                <a:gd name="T1" fmla="*/ 116 h 231"/>
                <a:gd name="T2" fmla="*/ 0 w 171"/>
                <a:gd name="T3" fmla="*/ 116 h 231"/>
                <a:gd name="T4" fmla="*/ 92 w 171"/>
                <a:gd name="T5" fmla="*/ 0 h 231"/>
                <a:gd name="T6" fmla="*/ 170 w 171"/>
                <a:gd name="T7" fmla="*/ 50 h 231"/>
                <a:gd name="T8" fmla="*/ 144 w 171"/>
                <a:gd name="T9" fmla="*/ 64 h 231"/>
                <a:gd name="T10" fmla="*/ 92 w 171"/>
                <a:gd name="T11" fmla="*/ 28 h 231"/>
                <a:gd name="T12" fmla="*/ 33 w 171"/>
                <a:gd name="T13" fmla="*/ 99 h 231"/>
                <a:gd name="T14" fmla="*/ 33 w 171"/>
                <a:gd name="T15" fmla="*/ 132 h 231"/>
                <a:gd name="T16" fmla="*/ 92 w 171"/>
                <a:gd name="T17" fmla="*/ 203 h 231"/>
                <a:gd name="T18" fmla="*/ 146 w 171"/>
                <a:gd name="T19" fmla="*/ 164 h 231"/>
                <a:gd name="T20" fmla="*/ 171 w 171"/>
                <a:gd name="T21" fmla="*/ 180 h 231"/>
                <a:gd name="T22" fmla="*/ 92 w 171"/>
                <a:gd name="T23" fmla="*/ 231 h 231"/>
                <a:gd name="T24" fmla="*/ 0 w 171"/>
                <a:gd name="T25" fmla="*/ 116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1" h="231">
                  <a:moveTo>
                    <a:pt x="0" y="116"/>
                  </a:moveTo>
                  <a:lnTo>
                    <a:pt x="0" y="116"/>
                  </a:lnTo>
                  <a:cubicBezTo>
                    <a:pt x="0" y="41"/>
                    <a:pt x="35" y="0"/>
                    <a:pt x="92" y="0"/>
                  </a:cubicBezTo>
                  <a:cubicBezTo>
                    <a:pt x="130" y="0"/>
                    <a:pt x="155" y="18"/>
                    <a:pt x="170" y="50"/>
                  </a:cubicBezTo>
                  <a:lnTo>
                    <a:pt x="144" y="64"/>
                  </a:lnTo>
                  <a:cubicBezTo>
                    <a:pt x="136" y="42"/>
                    <a:pt x="119" y="28"/>
                    <a:pt x="92" y="28"/>
                  </a:cubicBezTo>
                  <a:cubicBezTo>
                    <a:pt x="55" y="28"/>
                    <a:pt x="33" y="55"/>
                    <a:pt x="33" y="99"/>
                  </a:cubicBezTo>
                  <a:lnTo>
                    <a:pt x="33" y="132"/>
                  </a:lnTo>
                  <a:cubicBezTo>
                    <a:pt x="33" y="176"/>
                    <a:pt x="55" y="203"/>
                    <a:pt x="92" y="203"/>
                  </a:cubicBezTo>
                  <a:cubicBezTo>
                    <a:pt x="119" y="203"/>
                    <a:pt x="138" y="188"/>
                    <a:pt x="146" y="164"/>
                  </a:cubicBezTo>
                  <a:lnTo>
                    <a:pt x="171" y="180"/>
                  </a:lnTo>
                  <a:cubicBezTo>
                    <a:pt x="157" y="212"/>
                    <a:pt x="130" y="231"/>
                    <a:pt x="92" y="231"/>
                  </a:cubicBezTo>
                  <a:cubicBezTo>
                    <a:pt x="35" y="231"/>
                    <a:pt x="0" y="190"/>
                    <a:pt x="0" y="116"/>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603" name="Freeform 79">
              <a:extLst>
                <a:ext uri="{FF2B5EF4-FFF2-40B4-BE49-F238E27FC236}">
                  <a16:creationId xmlns:a16="http://schemas.microsoft.com/office/drawing/2014/main" id="{228C91BC-5801-4C3A-9C8D-E0C14519CC0F}"/>
                </a:ext>
              </a:extLst>
            </p:cNvPr>
            <p:cNvSpPr>
              <a:spLocks noEditPoints="1"/>
            </p:cNvSpPr>
            <p:nvPr/>
          </p:nvSpPr>
          <p:spPr bwMode="auto">
            <a:xfrm>
              <a:off x="10812463" y="4494213"/>
              <a:ext cx="55563" cy="63500"/>
            </a:xfrm>
            <a:custGeom>
              <a:avLst/>
              <a:gdLst>
                <a:gd name="T0" fmla="*/ 119 w 151"/>
                <a:gd name="T1" fmla="*/ 99 h 173"/>
                <a:gd name="T2" fmla="*/ 119 w 151"/>
                <a:gd name="T3" fmla="*/ 99 h 173"/>
                <a:gd name="T4" fmla="*/ 119 w 151"/>
                <a:gd name="T5" fmla="*/ 74 h 173"/>
                <a:gd name="T6" fmla="*/ 76 w 151"/>
                <a:gd name="T7" fmla="*/ 25 h 173"/>
                <a:gd name="T8" fmla="*/ 32 w 151"/>
                <a:gd name="T9" fmla="*/ 74 h 173"/>
                <a:gd name="T10" fmla="*/ 32 w 151"/>
                <a:gd name="T11" fmla="*/ 99 h 173"/>
                <a:gd name="T12" fmla="*/ 76 w 151"/>
                <a:gd name="T13" fmla="*/ 147 h 173"/>
                <a:gd name="T14" fmla="*/ 119 w 151"/>
                <a:gd name="T15" fmla="*/ 99 h 173"/>
                <a:gd name="T16" fmla="*/ 0 w 151"/>
                <a:gd name="T17" fmla="*/ 86 h 173"/>
                <a:gd name="T18" fmla="*/ 0 w 151"/>
                <a:gd name="T19" fmla="*/ 86 h 173"/>
                <a:gd name="T20" fmla="*/ 76 w 151"/>
                <a:gd name="T21" fmla="*/ 0 h 173"/>
                <a:gd name="T22" fmla="*/ 151 w 151"/>
                <a:gd name="T23" fmla="*/ 86 h 173"/>
                <a:gd name="T24" fmla="*/ 76 w 151"/>
                <a:gd name="T25" fmla="*/ 173 h 173"/>
                <a:gd name="T26" fmla="*/ 0 w 151"/>
                <a:gd name="T27" fmla="*/ 86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1" h="173">
                  <a:moveTo>
                    <a:pt x="119" y="99"/>
                  </a:moveTo>
                  <a:lnTo>
                    <a:pt x="119" y="99"/>
                  </a:lnTo>
                  <a:lnTo>
                    <a:pt x="119" y="74"/>
                  </a:lnTo>
                  <a:cubicBezTo>
                    <a:pt x="119" y="41"/>
                    <a:pt x="102" y="25"/>
                    <a:pt x="76" y="25"/>
                  </a:cubicBezTo>
                  <a:cubicBezTo>
                    <a:pt x="50" y="25"/>
                    <a:pt x="32" y="41"/>
                    <a:pt x="32" y="74"/>
                  </a:cubicBezTo>
                  <a:lnTo>
                    <a:pt x="32" y="99"/>
                  </a:lnTo>
                  <a:cubicBezTo>
                    <a:pt x="32" y="131"/>
                    <a:pt x="50" y="147"/>
                    <a:pt x="76" y="147"/>
                  </a:cubicBezTo>
                  <a:cubicBezTo>
                    <a:pt x="102" y="147"/>
                    <a:pt x="119" y="131"/>
                    <a:pt x="119" y="99"/>
                  </a:cubicBezTo>
                  <a:close/>
                  <a:moveTo>
                    <a:pt x="0" y="86"/>
                  </a:moveTo>
                  <a:lnTo>
                    <a:pt x="0" y="86"/>
                  </a:lnTo>
                  <a:cubicBezTo>
                    <a:pt x="0" y="34"/>
                    <a:pt x="30" y="0"/>
                    <a:pt x="76" y="0"/>
                  </a:cubicBezTo>
                  <a:cubicBezTo>
                    <a:pt x="121" y="0"/>
                    <a:pt x="151" y="34"/>
                    <a:pt x="151" y="86"/>
                  </a:cubicBezTo>
                  <a:cubicBezTo>
                    <a:pt x="151" y="139"/>
                    <a:pt x="121" y="173"/>
                    <a:pt x="76" y="173"/>
                  </a:cubicBezTo>
                  <a:cubicBezTo>
                    <a:pt x="30" y="173"/>
                    <a:pt x="0" y="139"/>
                    <a:pt x="0" y="86"/>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604" name="Freeform 80">
              <a:extLst>
                <a:ext uri="{FF2B5EF4-FFF2-40B4-BE49-F238E27FC236}">
                  <a16:creationId xmlns:a16="http://schemas.microsoft.com/office/drawing/2014/main" id="{08418CCB-FF4B-4B13-AF46-D2E4CE964CD1}"/>
                </a:ext>
              </a:extLst>
            </p:cNvPr>
            <p:cNvSpPr>
              <a:spLocks/>
            </p:cNvSpPr>
            <p:nvPr/>
          </p:nvSpPr>
          <p:spPr bwMode="auto">
            <a:xfrm>
              <a:off x="10883900" y="4494213"/>
              <a:ext cx="49213" cy="61913"/>
            </a:xfrm>
            <a:custGeom>
              <a:avLst/>
              <a:gdLst>
                <a:gd name="T0" fmla="*/ 0 w 133"/>
                <a:gd name="T1" fmla="*/ 169 h 169"/>
                <a:gd name="T2" fmla="*/ 0 w 133"/>
                <a:gd name="T3" fmla="*/ 169 h 169"/>
                <a:gd name="T4" fmla="*/ 0 w 133"/>
                <a:gd name="T5" fmla="*/ 3 h 169"/>
                <a:gd name="T6" fmla="*/ 29 w 133"/>
                <a:gd name="T7" fmla="*/ 3 h 169"/>
                <a:gd name="T8" fmla="*/ 29 w 133"/>
                <a:gd name="T9" fmla="*/ 31 h 169"/>
                <a:gd name="T10" fmla="*/ 31 w 133"/>
                <a:gd name="T11" fmla="*/ 31 h 169"/>
                <a:gd name="T12" fmla="*/ 78 w 133"/>
                <a:gd name="T13" fmla="*/ 0 h 169"/>
                <a:gd name="T14" fmla="*/ 133 w 133"/>
                <a:gd name="T15" fmla="*/ 63 h 169"/>
                <a:gd name="T16" fmla="*/ 133 w 133"/>
                <a:gd name="T17" fmla="*/ 169 h 169"/>
                <a:gd name="T18" fmla="*/ 103 w 133"/>
                <a:gd name="T19" fmla="*/ 169 h 169"/>
                <a:gd name="T20" fmla="*/ 103 w 133"/>
                <a:gd name="T21" fmla="*/ 68 h 169"/>
                <a:gd name="T22" fmla="*/ 68 w 133"/>
                <a:gd name="T23" fmla="*/ 26 h 169"/>
                <a:gd name="T24" fmla="*/ 29 w 133"/>
                <a:gd name="T25" fmla="*/ 56 h 169"/>
                <a:gd name="T26" fmla="*/ 29 w 133"/>
                <a:gd name="T27" fmla="*/ 169 h 169"/>
                <a:gd name="T28" fmla="*/ 0 w 133"/>
                <a:gd name="T29" fmla="*/ 169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3" h="169">
                  <a:moveTo>
                    <a:pt x="0" y="169"/>
                  </a:moveTo>
                  <a:lnTo>
                    <a:pt x="0" y="169"/>
                  </a:lnTo>
                  <a:lnTo>
                    <a:pt x="0" y="3"/>
                  </a:lnTo>
                  <a:lnTo>
                    <a:pt x="29" y="3"/>
                  </a:lnTo>
                  <a:lnTo>
                    <a:pt x="29" y="31"/>
                  </a:lnTo>
                  <a:lnTo>
                    <a:pt x="31" y="31"/>
                  </a:lnTo>
                  <a:cubicBezTo>
                    <a:pt x="39" y="12"/>
                    <a:pt x="53" y="0"/>
                    <a:pt x="78" y="0"/>
                  </a:cubicBezTo>
                  <a:cubicBezTo>
                    <a:pt x="112" y="0"/>
                    <a:pt x="133" y="23"/>
                    <a:pt x="133" y="63"/>
                  </a:cubicBezTo>
                  <a:lnTo>
                    <a:pt x="133" y="169"/>
                  </a:lnTo>
                  <a:lnTo>
                    <a:pt x="103" y="169"/>
                  </a:lnTo>
                  <a:lnTo>
                    <a:pt x="103" y="68"/>
                  </a:lnTo>
                  <a:cubicBezTo>
                    <a:pt x="103" y="40"/>
                    <a:pt x="91" y="26"/>
                    <a:pt x="68" y="26"/>
                  </a:cubicBezTo>
                  <a:cubicBezTo>
                    <a:pt x="48" y="26"/>
                    <a:pt x="29" y="35"/>
                    <a:pt x="29" y="56"/>
                  </a:cubicBezTo>
                  <a:lnTo>
                    <a:pt x="29" y="169"/>
                  </a:lnTo>
                  <a:lnTo>
                    <a:pt x="0" y="169"/>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605" name="Freeform 81">
              <a:extLst>
                <a:ext uri="{FF2B5EF4-FFF2-40B4-BE49-F238E27FC236}">
                  <a16:creationId xmlns:a16="http://schemas.microsoft.com/office/drawing/2014/main" id="{286835A3-1EFD-4E7F-A3D0-7EE73C72831C}"/>
                </a:ext>
              </a:extLst>
            </p:cNvPr>
            <p:cNvSpPr>
              <a:spLocks/>
            </p:cNvSpPr>
            <p:nvPr/>
          </p:nvSpPr>
          <p:spPr bwMode="auto">
            <a:xfrm>
              <a:off x="10944225" y="4478338"/>
              <a:ext cx="33338" cy="77788"/>
            </a:xfrm>
            <a:custGeom>
              <a:avLst/>
              <a:gdLst>
                <a:gd name="T0" fmla="*/ 58 w 92"/>
                <a:gd name="T1" fmla="*/ 211 h 211"/>
                <a:gd name="T2" fmla="*/ 58 w 92"/>
                <a:gd name="T3" fmla="*/ 211 h 211"/>
                <a:gd name="T4" fmla="*/ 26 w 92"/>
                <a:gd name="T5" fmla="*/ 180 h 211"/>
                <a:gd name="T6" fmla="*/ 26 w 92"/>
                <a:gd name="T7" fmla="*/ 71 h 211"/>
                <a:gd name="T8" fmla="*/ 0 w 92"/>
                <a:gd name="T9" fmla="*/ 71 h 211"/>
                <a:gd name="T10" fmla="*/ 0 w 92"/>
                <a:gd name="T11" fmla="*/ 45 h 211"/>
                <a:gd name="T12" fmla="*/ 15 w 92"/>
                <a:gd name="T13" fmla="*/ 45 h 211"/>
                <a:gd name="T14" fmla="*/ 29 w 92"/>
                <a:gd name="T15" fmla="*/ 30 h 211"/>
                <a:gd name="T16" fmla="*/ 29 w 92"/>
                <a:gd name="T17" fmla="*/ 0 h 211"/>
                <a:gd name="T18" fmla="*/ 56 w 92"/>
                <a:gd name="T19" fmla="*/ 0 h 211"/>
                <a:gd name="T20" fmla="*/ 56 w 92"/>
                <a:gd name="T21" fmla="*/ 45 h 211"/>
                <a:gd name="T22" fmla="*/ 92 w 92"/>
                <a:gd name="T23" fmla="*/ 45 h 211"/>
                <a:gd name="T24" fmla="*/ 92 w 92"/>
                <a:gd name="T25" fmla="*/ 71 h 211"/>
                <a:gd name="T26" fmla="*/ 56 w 92"/>
                <a:gd name="T27" fmla="*/ 71 h 211"/>
                <a:gd name="T28" fmla="*/ 56 w 92"/>
                <a:gd name="T29" fmla="*/ 186 h 211"/>
                <a:gd name="T30" fmla="*/ 89 w 92"/>
                <a:gd name="T31" fmla="*/ 186 h 211"/>
                <a:gd name="T32" fmla="*/ 89 w 92"/>
                <a:gd name="T33" fmla="*/ 211 h 211"/>
                <a:gd name="T34" fmla="*/ 58 w 92"/>
                <a:gd name="T35" fmla="*/ 21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2" h="211">
                  <a:moveTo>
                    <a:pt x="58" y="211"/>
                  </a:moveTo>
                  <a:lnTo>
                    <a:pt x="58" y="211"/>
                  </a:lnTo>
                  <a:cubicBezTo>
                    <a:pt x="37" y="211"/>
                    <a:pt x="26" y="199"/>
                    <a:pt x="26" y="180"/>
                  </a:cubicBezTo>
                  <a:lnTo>
                    <a:pt x="26" y="71"/>
                  </a:lnTo>
                  <a:lnTo>
                    <a:pt x="0" y="71"/>
                  </a:lnTo>
                  <a:lnTo>
                    <a:pt x="0" y="45"/>
                  </a:lnTo>
                  <a:lnTo>
                    <a:pt x="15" y="45"/>
                  </a:lnTo>
                  <a:cubicBezTo>
                    <a:pt x="26" y="45"/>
                    <a:pt x="29" y="41"/>
                    <a:pt x="29" y="30"/>
                  </a:cubicBezTo>
                  <a:lnTo>
                    <a:pt x="29" y="0"/>
                  </a:lnTo>
                  <a:lnTo>
                    <a:pt x="56" y="0"/>
                  </a:lnTo>
                  <a:lnTo>
                    <a:pt x="56" y="45"/>
                  </a:lnTo>
                  <a:lnTo>
                    <a:pt x="92" y="45"/>
                  </a:lnTo>
                  <a:lnTo>
                    <a:pt x="92" y="71"/>
                  </a:lnTo>
                  <a:lnTo>
                    <a:pt x="56" y="71"/>
                  </a:lnTo>
                  <a:lnTo>
                    <a:pt x="56" y="186"/>
                  </a:lnTo>
                  <a:lnTo>
                    <a:pt x="89" y="186"/>
                  </a:lnTo>
                  <a:lnTo>
                    <a:pt x="89" y="211"/>
                  </a:lnTo>
                  <a:lnTo>
                    <a:pt x="58" y="211"/>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606" name="Freeform 82">
              <a:extLst>
                <a:ext uri="{FF2B5EF4-FFF2-40B4-BE49-F238E27FC236}">
                  <a16:creationId xmlns:a16="http://schemas.microsoft.com/office/drawing/2014/main" id="{F48A7647-0C5F-4237-A182-6E5FB2AE64BA}"/>
                </a:ext>
              </a:extLst>
            </p:cNvPr>
            <p:cNvSpPr>
              <a:spLocks noEditPoints="1"/>
            </p:cNvSpPr>
            <p:nvPr/>
          </p:nvSpPr>
          <p:spPr bwMode="auto">
            <a:xfrm>
              <a:off x="10988675" y="4494213"/>
              <a:ext cx="53975" cy="63500"/>
            </a:xfrm>
            <a:custGeom>
              <a:avLst/>
              <a:gdLst>
                <a:gd name="T0" fmla="*/ 102 w 150"/>
                <a:gd name="T1" fmla="*/ 121 h 173"/>
                <a:gd name="T2" fmla="*/ 102 w 150"/>
                <a:gd name="T3" fmla="*/ 121 h 173"/>
                <a:gd name="T4" fmla="*/ 102 w 150"/>
                <a:gd name="T5" fmla="*/ 95 h 173"/>
                <a:gd name="T6" fmla="*/ 70 w 150"/>
                <a:gd name="T7" fmla="*/ 95 h 173"/>
                <a:gd name="T8" fmla="*/ 31 w 150"/>
                <a:gd name="T9" fmla="*/ 119 h 173"/>
                <a:gd name="T10" fmla="*/ 31 w 150"/>
                <a:gd name="T11" fmla="*/ 125 h 173"/>
                <a:gd name="T12" fmla="*/ 61 w 150"/>
                <a:gd name="T13" fmla="*/ 149 h 173"/>
                <a:gd name="T14" fmla="*/ 102 w 150"/>
                <a:gd name="T15" fmla="*/ 121 h 173"/>
                <a:gd name="T16" fmla="*/ 133 w 150"/>
                <a:gd name="T17" fmla="*/ 169 h 173"/>
                <a:gd name="T18" fmla="*/ 133 w 150"/>
                <a:gd name="T19" fmla="*/ 169 h 173"/>
                <a:gd name="T20" fmla="*/ 104 w 150"/>
                <a:gd name="T21" fmla="*/ 142 h 173"/>
                <a:gd name="T22" fmla="*/ 102 w 150"/>
                <a:gd name="T23" fmla="*/ 142 h 173"/>
                <a:gd name="T24" fmla="*/ 54 w 150"/>
                <a:gd name="T25" fmla="*/ 173 h 173"/>
                <a:gd name="T26" fmla="*/ 0 w 150"/>
                <a:gd name="T27" fmla="*/ 123 h 173"/>
                <a:gd name="T28" fmla="*/ 70 w 150"/>
                <a:gd name="T29" fmla="*/ 74 h 173"/>
                <a:gd name="T30" fmla="*/ 102 w 150"/>
                <a:gd name="T31" fmla="*/ 74 h 173"/>
                <a:gd name="T32" fmla="*/ 102 w 150"/>
                <a:gd name="T33" fmla="*/ 59 h 173"/>
                <a:gd name="T34" fmla="*/ 65 w 150"/>
                <a:gd name="T35" fmla="*/ 25 h 173"/>
                <a:gd name="T36" fmla="*/ 24 w 150"/>
                <a:gd name="T37" fmla="*/ 48 h 173"/>
                <a:gd name="T38" fmla="*/ 6 w 150"/>
                <a:gd name="T39" fmla="*/ 32 h 173"/>
                <a:gd name="T40" fmla="*/ 66 w 150"/>
                <a:gd name="T41" fmla="*/ 0 h 173"/>
                <a:gd name="T42" fmla="*/ 131 w 150"/>
                <a:gd name="T43" fmla="*/ 57 h 173"/>
                <a:gd name="T44" fmla="*/ 131 w 150"/>
                <a:gd name="T45" fmla="*/ 144 h 173"/>
                <a:gd name="T46" fmla="*/ 150 w 150"/>
                <a:gd name="T47" fmla="*/ 144 h 173"/>
                <a:gd name="T48" fmla="*/ 150 w 150"/>
                <a:gd name="T49" fmla="*/ 169 h 173"/>
                <a:gd name="T50" fmla="*/ 133 w 150"/>
                <a:gd name="T51" fmla="*/ 169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0" h="173">
                  <a:moveTo>
                    <a:pt x="102" y="121"/>
                  </a:moveTo>
                  <a:lnTo>
                    <a:pt x="102" y="121"/>
                  </a:lnTo>
                  <a:lnTo>
                    <a:pt x="102" y="95"/>
                  </a:lnTo>
                  <a:lnTo>
                    <a:pt x="70" y="95"/>
                  </a:lnTo>
                  <a:cubicBezTo>
                    <a:pt x="43" y="95"/>
                    <a:pt x="31" y="103"/>
                    <a:pt x="31" y="119"/>
                  </a:cubicBezTo>
                  <a:lnTo>
                    <a:pt x="31" y="125"/>
                  </a:lnTo>
                  <a:cubicBezTo>
                    <a:pt x="31" y="140"/>
                    <a:pt x="42" y="149"/>
                    <a:pt x="61" y="149"/>
                  </a:cubicBezTo>
                  <a:cubicBezTo>
                    <a:pt x="84" y="149"/>
                    <a:pt x="102" y="137"/>
                    <a:pt x="102" y="121"/>
                  </a:cubicBezTo>
                  <a:close/>
                  <a:moveTo>
                    <a:pt x="133" y="169"/>
                  </a:moveTo>
                  <a:lnTo>
                    <a:pt x="133" y="169"/>
                  </a:lnTo>
                  <a:cubicBezTo>
                    <a:pt x="115" y="169"/>
                    <a:pt x="106" y="158"/>
                    <a:pt x="104" y="142"/>
                  </a:cubicBezTo>
                  <a:lnTo>
                    <a:pt x="102" y="142"/>
                  </a:lnTo>
                  <a:cubicBezTo>
                    <a:pt x="96" y="162"/>
                    <a:pt x="78" y="173"/>
                    <a:pt x="54" y="173"/>
                  </a:cubicBezTo>
                  <a:cubicBezTo>
                    <a:pt x="20" y="173"/>
                    <a:pt x="0" y="154"/>
                    <a:pt x="0" y="123"/>
                  </a:cubicBezTo>
                  <a:cubicBezTo>
                    <a:pt x="0" y="91"/>
                    <a:pt x="23" y="74"/>
                    <a:pt x="70" y="74"/>
                  </a:cubicBezTo>
                  <a:lnTo>
                    <a:pt x="102" y="74"/>
                  </a:lnTo>
                  <a:lnTo>
                    <a:pt x="102" y="59"/>
                  </a:lnTo>
                  <a:cubicBezTo>
                    <a:pt x="102" y="37"/>
                    <a:pt x="90" y="25"/>
                    <a:pt x="65" y="25"/>
                  </a:cubicBezTo>
                  <a:cubicBezTo>
                    <a:pt x="45" y="25"/>
                    <a:pt x="33" y="34"/>
                    <a:pt x="24" y="48"/>
                  </a:cubicBezTo>
                  <a:lnTo>
                    <a:pt x="6" y="32"/>
                  </a:lnTo>
                  <a:cubicBezTo>
                    <a:pt x="16" y="14"/>
                    <a:pt x="36" y="0"/>
                    <a:pt x="66" y="0"/>
                  </a:cubicBezTo>
                  <a:cubicBezTo>
                    <a:pt x="108" y="0"/>
                    <a:pt x="131" y="21"/>
                    <a:pt x="131" y="57"/>
                  </a:cubicBezTo>
                  <a:lnTo>
                    <a:pt x="131" y="144"/>
                  </a:lnTo>
                  <a:lnTo>
                    <a:pt x="150" y="144"/>
                  </a:lnTo>
                  <a:lnTo>
                    <a:pt x="150" y="169"/>
                  </a:lnTo>
                  <a:lnTo>
                    <a:pt x="133" y="169"/>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607" name="Freeform 83">
              <a:extLst>
                <a:ext uri="{FF2B5EF4-FFF2-40B4-BE49-F238E27FC236}">
                  <a16:creationId xmlns:a16="http://schemas.microsoft.com/office/drawing/2014/main" id="{CF0E0D5E-A14E-46D0-8710-D3D62D00FF65}"/>
                </a:ext>
              </a:extLst>
            </p:cNvPr>
            <p:cNvSpPr>
              <a:spLocks noEditPoints="1"/>
            </p:cNvSpPr>
            <p:nvPr/>
          </p:nvSpPr>
          <p:spPr bwMode="auto">
            <a:xfrm>
              <a:off x="11055350" y="4468813"/>
              <a:ext cx="12700" cy="87313"/>
            </a:xfrm>
            <a:custGeom>
              <a:avLst/>
              <a:gdLst>
                <a:gd name="T0" fmla="*/ 2 w 35"/>
                <a:gd name="T1" fmla="*/ 71 h 237"/>
                <a:gd name="T2" fmla="*/ 2 w 35"/>
                <a:gd name="T3" fmla="*/ 71 h 237"/>
                <a:gd name="T4" fmla="*/ 32 w 35"/>
                <a:gd name="T5" fmla="*/ 71 h 237"/>
                <a:gd name="T6" fmla="*/ 32 w 35"/>
                <a:gd name="T7" fmla="*/ 237 h 237"/>
                <a:gd name="T8" fmla="*/ 2 w 35"/>
                <a:gd name="T9" fmla="*/ 237 h 237"/>
                <a:gd name="T10" fmla="*/ 2 w 35"/>
                <a:gd name="T11" fmla="*/ 71 h 237"/>
                <a:gd name="T12" fmla="*/ 0 w 35"/>
                <a:gd name="T13" fmla="*/ 21 h 237"/>
                <a:gd name="T14" fmla="*/ 0 w 35"/>
                <a:gd name="T15" fmla="*/ 21 h 237"/>
                <a:gd name="T16" fmla="*/ 0 w 35"/>
                <a:gd name="T17" fmla="*/ 16 h 237"/>
                <a:gd name="T18" fmla="*/ 17 w 35"/>
                <a:gd name="T19" fmla="*/ 0 h 237"/>
                <a:gd name="T20" fmla="*/ 35 w 35"/>
                <a:gd name="T21" fmla="*/ 16 h 237"/>
                <a:gd name="T22" fmla="*/ 35 w 35"/>
                <a:gd name="T23" fmla="*/ 21 h 237"/>
                <a:gd name="T24" fmla="*/ 17 w 35"/>
                <a:gd name="T25" fmla="*/ 37 h 237"/>
                <a:gd name="T26" fmla="*/ 0 w 35"/>
                <a:gd name="T27" fmla="*/ 21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 h="237">
                  <a:moveTo>
                    <a:pt x="2" y="71"/>
                  </a:moveTo>
                  <a:lnTo>
                    <a:pt x="2" y="71"/>
                  </a:lnTo>
                  <a:lnTo>
                    <a:pt x="32" y="71"/>
                  </a:lnTo>
                  <a:lnTo>
                    <a:pt x="32" y="237"/>
                  </a:lnTo>
                  <a:lnTo>
                    <a:pt x="2" y="237"/>
                  </a:lnTo>
                  <a:lnTo>
                    <a:pt x="2" y="71"/>
                  </a:lnTo>
                  <a:close/>
                  <a:moveTo>
                    <a:pt x="0" y="21"/>
                  </a:moveTo>
                  <a:lnTo>
                    <a:pt x="0" y="21"/>
                  </a:lnTo>
                  <a:lnTo>
                    <a:pt x="0" y="16"/>
                  </a:lnTo>
                  <a:cubicBezTo>
                    <a:pt x="0" y="6"/>
                    <a:pt x="5" y="0"/>
                    <a:pt x="17" y="0"/>
                  </a:cubicBezTo>
                  <a:cubicBezTo>
                    <a:pt x="30" y="0"/>
                    <a:pt x="35" y="6"/>
                    <a:pt x="35" y="16"/>
                  </a:cubicBezTo>
                  <a:lnTo>
                    <a:pt x="35" y="21"/>
                  </a:lnTo>
                  <a:cubicBezTo>
                    <a:pt x="35" y="30"/>
                    <a:pt x="30" y="37"/>
                    <a:pt x="17" y="37"/>
                  </a:cubicBezTo>
                  <a:cubicBezTo>
                    <a:pt x="5" y="37"/>
                    <a:pt x="0" y="30"/>
                    <a:pt x="0" y="21"/>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608" name="Freeform 84">
              <a:extLst>
                <a:ext uri="{FF2B5EF4-FFF2-40B4-BE49-F238E27FC236}">
                  <a16:creationId xmlns:a16="http://schemas.microsoft.com/office/drawing/2014/main" id="{AF7A88D2-456E-4C12-91FA-30F45E21DFA6}"/>
                </a:ext>
              </a:extLst>
            </p:cNvPr>
            <p:cNvSpPr>
              <a:spLocks/>
            </p:cNvSpPr>
            <p:nvPr/>
          </p:nvSpPr>
          <p:spPr bwMode="auto">
            <a:xfrm>
              <a:off x="11085513" y="4494213"/>
              <a:ext cx="49213" cy="61913"/>
            </a:xfrm>
            <a:custGeom>
              <a:avLst/>
              <a:gdLst>
                <a:gd name="T0" fmla="*/ 0 w 132"/>
                <a:gd name="T1" fmla="*/ 169 h 169"/>
                <a:gd name="T2" fmla="*/ 0 w 132"/>
                <a:gd name="T3" fmla="*/ 169 h 169"/>
                <a:gd name="T4" fmla="*/ 0 w 132"/>
                <a:gd name="T5" fmla="*/ 3 h 169"/>
                <a:gd name="T6" fmla="*/ 29 w 132"/>
                <a:gd name="T7" fmla="*/ 3 h 169"/>
                <a:gd name="T8" fmla="*/ 29 w 132"/>
                <a:gd name="T9" fmla="*/ 31 h 169"/>
                <a:gd name="T10" fmla="*/ 31 w 132"/>
                <a:gd name="T11" fmla="*/ 31 h 169"/>
                <a:gd name="T12" fmla="*/ 78 w 132"/>
                <a:gd name="T13" fmla="*/ 0 h 169"/>
                <a:gd name="T14" fmla="*/ 132 w 132"/>
                <a:gd name="T15" fmla="*/ 63 h 169"/>
                <a:gd name="T16" fmla="*/ 132 w 132"/>
                <a:gd name="T17" fmla="*/ 169 h 169"/>
                <a:gd name="T18" fmla="*/ 103 w 132"/>
                <a:gd name="T19" fmla="*/ 169 h 169"/>
                <a:gd name="T20" fmla="*/ 103 w 132"/>
                <a:gd name="T21" fmla="*/ 68 h 169"/>
                <a:gd name="T22" fmla="*/ 68 w 132"/>
                <a:gd name="T23" fmla="*/ 26 h 169"/>
                <a:gd name="T24" fmla="*/ 29 w 132"/>
                <a:gd name="T25" fmla="*/ 56 h 169"/>
                <a:gd name="T26" fmla="*/ 29 w 132"/>
                <a:gd name="T27" fmla="*/ 169 h 169"/>
                <a:gd name="T28" fmla="*/ 0 w 132"/>
                <a:gd name="T29" fmla="*/ 169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2" h="169">
                  <a:moveTo>
                    <a:pt x="0" y="169"/>
                  </a:moveTo>
                  <a:lnTo>
                    <a:pt x="0" y="169"/>
                  </a:lnTo>
                  <a:lnTo>
                    <a:pt x="0" y="3"/>
                  </a:lnTo>
                  <a:lnTo>
                    <a:pt x="29" y="3"/>
                  </a:lnTo>
                  <a:lnTo>
                    <a:pt x="29" y="31"/>
                  </a:lnTo>
                  <a:lnTo>
                    <a:pt x="31" y="31"/>
                  </a:lnTo>
                  <a:cubicBezTo>
                    <a:pt x="39" y="12"/>
                    <a:pt x="53" y="0"/>
                    <a:pt x="78" y="0"/>
                  </a:cubicBezTo>
                  <a:cubicBezTo>
                    <a:pt x="112" y="0"/>
                    <a:pt x="132" y="23"/>
                    <a:pt x="132" y="63"/>
                  </a:cubicBezTo>
                  <a:lnTo>
                    <a:pt x="132" y="169"/>
                  </a:lnTo>
                  <a:lnTo>
                    <a:pt x="103" y="169"/>
                  </a:lnTo>
                  <a:lnTo>
                    <a:pt x="103" y="68"/>
                  </a:lnTo>
                  <a:cubicBezTo>
                    <a:pt x="103" y="40"/>
                    <a:pt x="91" y="26"/>
                    <a:pt x="68" y="26"/>
                  </a:cubicBezTo>
                  <a:cubicBezTo>
                    <a:pt x="48" y="26"/>
                    <a:pt x="29" y="35"/>
                    <a:pt x="29" y="56"/>
                  </a:cubicBezTo>
                  <a:lnTo>
                    <a:pt x="29" y="169"/>
                  </a:lnTo>
                  <a:lnTo>
                    <a:pt x="0" y="169"/>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609" name="Freeform 85">
              <a:extLst>
                <a:ext uri="{FF2B5EF4-FFF2-40B4-BE49-F238E27FC236}">
                  <a16:creationId xmlns:a16="http://schemas.microsoft.com/office/drawing/2014/main" id="{575CD7B1-7BC5-4D24-B60C-E8FF33750457}"/>
                </a:ext>
              </a:extLst>
            </p:cNvPr>
            <p:cNvSpPr>
              <a:spLocks noEditPoints="1"/>
            </p:cNvSpPr>
            <p:nvPr/>
          </p:nvSpPr>
          <p:spPr bwMode="auto">
            <a:xfrm>
              <a:off x="11149013" y="4494213"/>
              <a:ext cx="53975" cy="63500"/>
            </a:xfrm>
            <a:custGeom>
              <a:avLst/>
              <a:gdLst>
                <a:gd name="T0" fmla="*/ 31 w 148"/>
                <a:gd name="T1" fmla="*/ 71 h 173"/>
                <a:gd name="T2" fmla="*/ 31 w 148"/>
                <a:gd name="T3" fmla="*/ 71 h 173"/>
                <a:gd name="T4" fmla="*/ 31 w 148"/>
                <a:gd name="T5" fmla="*/ 73 h 173"/>
                <a:gd name="T6" fmla="*/ 116 w 148"/>
                <a:gd name="T7" fmla="*/ 73 h 173"/>
                <a:gd name="T8" fmla="*/ 116 w 148"/>
                <a:gd name="T9" fmla="*/ 70 h 173"/>
                <a:gd name="T10" fmla="*/ 75 w 148"/>
                <a:gd name="T11" fmla="*/ 24 h 173"/>
                <a:gd name="T12" fmla="*/ 31 w 148"/>
                <a:gd name="T13" fmla="*/ 71 h 173"/>
                <a:gd name="T14" fmla="*/ 0 w 148"/>
                <a:gd name="T15" fmla="*/ 86 h 173"/>
                <a:gd name="T16" fmla="*/ 0 w 148"/>
                <a:gd name="T17" fmla="*/ 86 h 173"/>
                <a:gd name="T18" fmla="*/ 75 w 148"/>
                <a:gd name="T19" fmla="*/ 0 h 173"/>
                <a:gd name="T20" fmla="*/ 148 w 148"/>
                <a:gd name="T21" fmla="*/ 81 h 173"/>
                <a:gd name="T22" fmla="*/ 148 w 148"/>
                <a:gd name="T23" fmla="*/ 94 h 173"/>
                <a:gd name="T24" fmla="*/ 31 w 148"/>
                <a:gd name="T25" fmla="*/ 94 h 173"/>
                <a:gd name="T26" fmla="*/ 31 w 148"/>
                <a:gd name="T27" fmla="*/ 100 h 173"/>
                <a:gd name="T28" fmla="*/ 78 w 148"/>
                <a:gd name="T29" fmla="*/ 148 h 173"/>
                <a:gd name="T30" fmla="*/ 123 w 148"/>
                <a:gd name="T31" fmla="*/ 121 h 173"/>
                <a:gd name="T32" fmla="*/ 142 w 148"/>
                <a:gd name="T33" fmla="*/ 137 h 173"/>
                <a:gd name="T34" fmla="*/ 75 w 148"/>
                <a:gd name="T35" fmla="*/ 173 h 173"/>
                <a:gd name="T36" fmla="*/ 0 w 148"/>
                <a:gd name="T37" fmla="*/ 86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8" h="173">
                  <a:moveTo>
                    <a:pt x="31" y="71"/>
                  </a:moveTo>
                  <a:lnTo>
                    <a:pt x="31" y="71"/>
                  </a:lnTo>
                  <a:lnTo>
                    <a:pt x="31" y="73"/>
                  </a:lnTo>
                  <a:lnTo>
                    <a:pt x="116" y="73"/>
                  </a:lnTo>
                  <a:lnTo>
                    <a:pt x="116" y="70"/>
                  </a:lnTo>
                  <a:cubicBezTo>
                    <a:pt x="116" y="42"/>
                    <a:pt x="100" y="24"/>
                    <a:pt x="75" y="24"/>
                  </a:cubicBezTo>
                  <a:cubicBezTo>
                    <a:pt x="49" y="24"/>
                    <a:pt x="31" y="43"/>
                    <a:pt x="31" y="71"/>
                  </a:cubicBezTo>
                  <a:close/>
                  <a:moveTo>
                    <a:pt x="0" y="86"/>
                  </a:moveTo>
                  <a:lnTo>
                    <a:pt x="0" y="86"/>
                  </a:lnTo>
                  <a:cubicBezTo>
                    <a:pt x="0" y="34"/>
                    <a:pt x="29" y="0"/>
                    <a:pt x="75" y="0"/>
                  </a:cubicBezTo>
                  <a:cubicBezTo>
                    <a:pt x="122" y="0"/>
                    <a:pt x="148" y="35"/>
                    <a:pt x="148" y="81"/>
                  </a:cubicBezTo>
                  <a:lnTo>
                    <a:pt x="148" y="94"/>
                  </a:lnTo>
                  <a:lnTo>
                    <a:pt x="31" y="94"/>
                  </a:lnTo>
                  <a:lnTo>
                    <a:pt x="31" y="100"/>
                  </a:lnTo>
                  <a:cubicBezTo>
                    <a:pt x="31" y="128"/>
                    <a:pt x="48" y="148"/>
                    <a:pt x="78" y="148"/>
                  </a:cubicBezTo>
                  <a:cubicBezTo>
                    <a:pt x="99" y="148"/>
                    <a:pt x="114" y="138"/>
                    <a:pt x="123" y="121"/>
                  </a:cubicBezTo>
                  <a:lnTo>
                    <a:pt x="142" y="137"/>
                  </a:lnTo>
                  <a:cubicBezTo>
                    <a:pt x="130" y="159"/>
                    <a:pt x="106" y="173"/>
                    <a:pt x="75" y="173"/>
                  </a:cubicBezTo>
                  <a:cubicBezTo>
                    <a:pt x="29" y="173"/>
                    <a:pt x="0" y="139"/>
                    <a:pt x="0" y="86"/>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610" name="Freeform 86">
              <a:extLst>
                <a:ext uri="{FF2B5EF4-FFF2-40B4-BE49-F238E27FC236}">
                  <a16:creationId xmlns:a16="http://schemas.microsoft.com/office/drawing/2014/main" id="{2C58AED3-86B4-436C-B5FD-974837B75A10}"/>
                </a:ext>
              </a:extLst>
            </p:cNvPr>
            <p:cNvSpPr>
              <a:spLocks/>
            </p:cNvSpPr>
            <p:nvPr/>
          </p:nvSpPr>
          <p:spPr bwMode="auto">
            <a:xfrm>
              <a:off x="11218863" y="4494213"/>
              <a:ext cx="31750" cy="61913"/>
            </a:xfrm>
            <a:custGeom>
              <a:avLst/>
              <a:gdLst>
                <a:gd name="T0" fmla="*/ 0 w 88"/>
                <a:gd name="T1" fmla="*/ 166 h 166"/>
                <a:gd name="T2" fmla="*/ 0 w 88"/>
                <a:gd name="T3" fmla="*/ 166 h 166"/>
                <a:gd name="T4" fmla="*/ 0 w 88"/>
                <a:gd name="T5" fmla="*/ 0 h 166"/>
                <a:gd name="T6" fmla="*/ 29 w 88"/>
                <a:gd name="T7" fmla="*/ 0 h 166"/>
                <a:gd name="T8" fmla="*/ 29 w 88"/>
                <a:gd name="T9" fmla="*/ 32 h 166"/>
                <a:gd name="T10" fmla="*/ 31 w 88"/>
                <a:gd name="T11" fmla="*/ 32 h 166"/>
                <a:gd name="T12" fmla="*/ 78 w 88"/>
                <a:gd name="T13" fmla="*/ 0 h 166"/>
                <a:gd name="T14" fmla="*/ 88 w 88"/>
                <a:gd name="T15" fmla="*/ 0 h 166"/>
                <a:gd name="T16" fmla="*/ 88 w 88"/>
                <a:gd name="T17" fmla="*/ 30 h 166"/>
                <a:gd name="T18" fmla="*/ 73 w 88"/>
                <a:gd name="T19" fmla="*/ 30 h 166"/>
                <a:gd name="T20" fmla="*/ 29 w 88"/>
                <a:gd name="T21" fmla="*/ 57 h 166"/>
                <a:gd name="T22" fmla="*/ 29 w 88"/>
                <a:gd name="T23" fmla="*/ 166 h 166"/>
                <a:gd name="T24" fmla="*/ 0 w 88"/>
                <a:gd name="T25" fmla="*/ 166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 h="166">
                  <a:moveTo>
                    <a:pt x="0" y="166"/>
                  </a:moveTo>
                  <a:lnTo>
                    <a:pt x="0" y="166"/>
                  </a:lnTo>
                  <a:lnTo>
                    <a:pt x="0" y="0"/>
                  </a:lnTo>
                  <a:lnTo>
                    <a:pt x="29" y="0"/>
                  </a:lnTo>
                  <a:lnTo>
                    <a:pt x="29" y="32"/>
                  </a:lnTo>
                  <a:lnTo>
                    <a:pt x="31" y="32"/>
                  </a:lnTo>
                  <a:cubicBezTo>
                    <a:pt x="36" y="16"/>
                    <a:pt x="51" y="0"/>
                    <a:pt x="78" y="0"/>
                  </a:cubicBezTo>
                  <a:lnTo>
                    <a:pt x="88" y="0"/>
                  </a:lnTo>
                  <a:lnTo>
                    <a:pt x="88" y="30"/>
                  </a:lnTo>
                  <a:lnTo>
                    <a:pt x="73" y="30"/>
                  </a:lnTo>
                  <a:cubicBezTo>
                    <a:pt x="45" y="30"/>
                    <a:pt x="29" y="41"/>
                    <a:pt x="29" y="57"/>
                  </a:cubicBezTo>
                  <a:lnTo>
                    <a:pt x="29" y="166"/>
                  </a:lnTo>
                  <a:lnTo>
                    <a:pt x="0" y="166"/>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611" name="Freeform 87">
              <a:extLst>
                <a:ext uri="{FF2B5EF4-FFF2-40B4-BE49-F238E27FC236}">
                  <a16:creationId xmlns:a16="http://schemas.microsoft.com/office/drawing/2014/main" id="{67D6D34C-C4CF-42F5-BD16-EB65B950F6EA}"/>
                </a:ext>
              </a:extLst>
            </p:cNvPr>
            <p:cNvSpPr>
              <a:spLocks noEditPoints="1"/>
            </p:cNvSpPr>
            <p:nvPr/>
          </p:nvSpPr>
          <p:spPr bwMode="auto">
            <a:xfrm>
              <a:off x="10344150" y="4930776"/>
              <a:ext cx="58738" cy="80963"/>
            </a:xfrm>
            <a:custGeom>
              <a:avLst/>
              <a:gdLst>
                <a:gd name="T0" fmla="*/ 91 w 161"/>
                <a:gd name="T1" fmla="*/ 104 h 224"/>
                <a:gd name="T2" fmla="*/ 91 w 161"/>
                <a:gd name="T3" fmla="*/ 104 h 224"/>
                <a:gd name="T4" fmla="*/ 123 w 161"/>
                <a:gd name="T5" fmla="*/ 74 h 224"/>
                <a:gd name="T6" fmla="*/ 123 w 161"/>
                <a:gd name="T7" fmla="*/ 58 h 224"/>
                <a:gd name="T8" fmla="*/ 91 w 161"/>
                <a:gd name="T9" fmla="*/ 28 h 224"/>
                <a:gd name="T10" fmla="*/ 31 w 161"/>
                <a:gd name="T11" fmla="*/ 28 h 224"/>
                <a:gd name="T12" fmla="*/ 31 w 161"/>
                <a:gd name="T13" fmla="*/ 104 h 224"/>
                <a:gd name="T14" fmla="*/ 91 w 161"/>
                <a:gd name="T15" fmla="*/ 104 h 224"/>
                <a:gd name="T16" fmla="*/ 31 w 161"/>
                <a:gd name="T17" fmla="*/ 224 h 224"/>
                <a:gd name="T18" fmla="*/ 31 w 161"/>
                <a:gd name="T19" fmla="*/ 224 h 224"/>
                <a:gd name="T20" fmla="*/ 0 w 161"/>
                <a:gd name="T21" fmla="*/ 224 h 224"/>
                <a:gd name="T22" fmla="*/ 0 w 161"/>
                <a:gd name="T23" fmla="*/ 0 h 224"/>
                <a:gd name="T24" fmla="*/ 92 w 161"/>
                <a:gd name="T25" fmla="*/ 0 h 224"/>
                <a:gd name="T26" fmla="*/ 156 w 161"/>
                <a:gd name="T27" fmla="*/ 66 h 224"/>
                <a:gd name="T28" fmla="*/ 112 w 161"/>
                <a:gd name="T29" fmla="*/ 128 h 224"/>
                <a:gd name="T30" fmla="*/ 161 w 161"/>
                <a:gd name="T31" fmla="*/ 224 h 224"/>
                <a:gd name="T32" fmla="*/ 127 w 161"/>
                <a:gd name="T33" fmla="*/ 224 h 224"/>
                <a:gd name="T34" fmla="*/ 80 w 161"/>
                <a:gd name="T35" fmla="*/ 131 h 224"/>
                <a:gd name="T36" fmla="*/ 31 w 161"/>
                <a:gd name="T37" fmla="*/ 131 h 224"/>
                <a:gd name="T38" fmla="*/ 31 w 161"/>
                <a:gd name="T39" fmla="*/ 22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224">
                  <a:moveTo>
                    <a:pt x="91" y="104"/>
                  </a:moveTo>
                  <a:lnTo>
                    <a:pt x="91" y="104"/>
                  </a:lnTo>
                  <a:cubicBezTo>
                    <a:pt x="111" y="104"/>
                    <a:pt x="123" y="93"/>
                    <a:pt x="123" y="74"/>
                  </a:cubicBezTo>
                  <a:lnTo>
                    <a:pt x="123" y="58"/>
                  </a:lnTo>
                  <a:cubicBezTo>
                    <a:pt x="123" y="39"/>
                    <a:pt x="111" y="28"/>
                    <a:pt x="91" y="28"/>
                  </a:cubicBezTo>
                  <a:lnTo>
                    <a:pt x="31" y="28"/>
                  </a:lnTo>
                  <a:lnTo>
                    <a:pt x="31" y="104"/>
                  </a:lnTo>
                  <a:lnTo>
                    <a:pt x="91" y="104"/>
                  </a:lnTo>
                  <a:close/>
                  <a:moveTo>
                    <a:pt x="31" y="224"/>
                  </a:moveTo>
                  <a:lnTo>
                    <a:pt x="31" y="224"/>
                  </a:lnTo>
                  <a:lnTo>
                    <a:pt x="0" y="224"/>
                  </a:lnTo>
                  <a:lnTo>
                    <a:pt x="0" y="0"/>
                  </a:lnTo>
                  <a:lnTo>
                    <a:pt x="92" y="0"/>
                  </a:lnTo>
                  <a:cubicBezTo>
                    <a:pt x="132" y="0"/>
                    <a:pt x="156" y="25"/>
                    <a:pt x="156" y="66"/>
                  </a:cubicBezTo>
                  <a:cubicBezTo>
                    <a:pt x="156" y="98"/>
                    <a:pt x="141" y="120"/>
                    <a:pt x="112" y="128"/>
                  </a:cubicBezTo>
                  <a:lnTo>
                    <a:pt x="161" y="224"/>
                  </a:lnTo>
                  <a:lnTo>
                    <a:pt x="127" y="224"/>
                  </a:lnTo>
                  <a:lnTo>
                    <a:pt x="80" y="131"/>
                  </a:lnTo>
                  <a:lnTo>
                    <a:pt x="31" y="131"/>
                  </a:lnTo>
                  <a:lnTo>
                    <a:pt x="31" y="224"/>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612" name="Freeform 88">
              <a:extLst>
                <a:ext uri="{FF2B5EF4-FFF2-40B4-BE49-F238E27FC236}">
                  <a16:creationId xmlns:a16="http://schemas.microsoft.com/office/drawing/2014/main" id="{4ACD7079-AA7E-454E-BE57-D5510106AAA7}"/>
                </a:ext>
              </a:extLst>
            </p:cNvPr>
            <p:cNvSpPr>
              <a:spLocks/>
            </p:cNvSpPr>
            <p:nvPr/>
          </p:nvSpPr>
          <p:spPr bwMode="auto">
            <a:xfrm>
              <a:off x="10418763" y="4930776"/>
              <a:ext cx="50800" cy="80963"/>
            </a:xfrm>
            <a:custGeom>
              <a:avLst/>
              <a:gdLst>
                <a:gd name="T0" fmla="*/ 0 w 139"/>
                <a:gd name="T1" fmla="*/ 224 h 224"/>
                <a:gd name="T2" fmla="*/ 0 w 139"/>
                <a:gd name="T3" fmla="*/ 224 h 224"/>
                <a:gd name="T4" fmla="*/ 0 w 139"/>
                <a:gd name="T5" fmla="*/ 0 h 224"/>
                <a:gd name="T6" fmla="*/ 139 w 139"/>
                <a:gd name="T7" fmla="*/ 0 h 224"/>
                <a:gd name="T8" fmla="*/ 139 w 139"/>
                <a:gd name="T9" fmla="*/ 28 h 224"/>
                <a:gd name="T10" fmla="*/ 31 w 139"/>
                <a:gd name="T11" fmla="*/ 28 h 224"/>
                <a:gd name="T12" fmla="*/ 31 w 139"/>
                <a:gd name="T13" fmla="*/ 93 h 224"/>
                <a:gd name="T14" fmla="*/ 131 w 139"/>
                <a:gd name="T15" fmla="*/ 93 h 224"/>
                <a:gd name="T16" fmla="*/ 131 w 139"/>
                <a:gd name="T17" fmla="*/ 120 h 224"/>
                <a:gd name="T18" fmla="*/ 31 w 139"/>
                <a:gd name="T19" fmla="*/ 120 h 224"/>
                <a:gd name="T20" fmla="*/ 31 w 139"/>
                <a:gd name="T21" fmla="*/ 196 h 224"/>
                <a:gd name="T22" fmla="*/ 139 w 139"/>
                <a:gd name="T23" fmla="*/ 196 h 224"/>
                <a:gd name="T24" fmla="*/ 139 w 139"/>
                <a:gd name="T25" fmla="*/ 224 h 224"/>
                <a:gd name="T26" fmla="*/ 0 w 139"/>
                <a:gd name="T27" fmla="*/ 22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9" h="224">
                  <a:moveTo>
                    <a:pt x="0" y="224"/>
                  </a:moveTo>
                  <a:lnTo>
                    <a:pt x="0" y="224"/>
                  </a:lnTo>
                  <a:lnTo>
                    <a:pt x="0" y="0"/>
                  </a:lnTo>
                  <a:lnTo>
                    <a:pt x="139" y="0"/>
                  </a:lnTo>
                  <a:lnTo>
                    <a:pt x="139" y="28"/>
                  </a:lnTo>
                  <a:lnTo>
                    <a:pt x="31" y="28"/>
                  </a:lnTo>
                  <a:lnTo>
                    <a:pt x="31" y="93"/>
                  </a:lnTo>
                  <a:lnTo>
                    <a:pt x="131" y="93"/>
                  </a:lnTo>
                  <a:lnTo>
                    <a:pt x="131" y="120"/>
                  </a:lnTo>
                  <a:lnTo>
                    <a:pt x="31" y="120"/>
                  </a:lnTo>
                  <a:lnTo>
                    <a:pt x="31" y="196"/>
                  </a:lnTo>
                  <a:lnTo>
                    <a:pt x="139" y="196"/>
                  </a:lnTo>
                  <a:lnTo>
                    <a:pt x="139" y="224"/>
                  </a:lnTo>
                  <a:lnTo>
                    <a:pt x="0" y="224"/>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613" name="Freeform 89">
              <a:extLst>
                <a:ext uri="{FF2B5EF4-FFF2-40B4-BE49-F238E27FC236}">
                  <a16:creationId xmlns:a16="http://schemas.microsoft.com/office/drawing/2014/main" id="{70755C26-E62A-413D-BE15-AE099D7AA056}"/>
                </a:ext>
              </a:extLst>
            </p:cNvPr>
            <p:cNvSpPr>
              <a:spLocks/>
            </p:cNvSpPr>
            <p:nvPr/>
          </p:nvSpPr>
          <p:spPr bwMode="auto">
            <a:xfrm>
              <a:off x="10482263" y="4929188"/>
              <a:ext cx="58738" cy="84138"/>
            </a:xfrm>
            <a:custGeom>
              <a:avLst/>
              <a:gdLst>
                <a:gd name="T0" fmla="*/ 0 w 158"/>
                <a:gd name="T1" fmla="*/ 193 h 232"/>
                <a:gd name="T2" fmla="*/ 0 w 158"/>
                <a:gd name="T3" fmla="*/ 193 h 232"/>
                <a:gd name="T4" fmla="*/ 22 w 158"/>
                <a:gd name="T5" fmla="*/ 173 h 232"/>
                <a:gd name="T6" fmla="*/ 81 w 158"/>
                <a:gd name="T7" fmla="*/ 204 h 232"/>
                <a:gd name="T8" fmla="*/ 128 w 158"/>
                <a:gd name="T9" fmla="*/ 165 h 232"/>
                <a:gd name="T10" fmla="*/ 89 w 158"/>
                <a:gd name="T11" fmla="*/ 129 h 232"/>
                <a:gd name="T12" fmla="*/ 70 w 158"/>
                <a:gd name="T13" fmla="*/ 125 h 232"/>
                <a:gd name="T14" fmla="*/ 6 w 158"/>
                <a:gd name="T15" fmla="*/ 63 h 232"/>
                <a:gd name="T16" fmla="*/ 82 w 158"/>
                <a:gd name="T17" fmla="*/ 0 h 232"/>
                <a:gd name="T18" fmla="*/ 157 w 158"/>
                <a:gd name="T19" fmla="*/ 36 h 232"/>
                <a:gd name="T20" fmla="*/ 134 w 158"/>
                <a:gd name="T21" fmla="*/ 54 h 232"/>
                <a:gd name="T22" fmla="*/ 81 w 158"/>
                <a:gd name="T23" fmla="*/ 28 h 232"/>
                <a:gd name="T24" fmla="*/ 37 w 158"/>
                <a:gd name="T25" fmla="*/ 62 h 232"/>
                <a:gd name="T26" fmla="*/ 76 w 158"/>
                <a:gd name="T27" fmla="*/ 96 h 232"/>
                <a:gd name="T28" fmla="*/ 95 w 158"/>
                <a:gd name="T29" fmla="*/ 100 h 232"/>
                <a:gd name="T30" fmla="*/ 158 w 158"/>
                <a:gd name="T31" fmla="*/ 163 h 232"/>
                <a:gd name="T32" fmla="*/ 80 w 158"/>
                <a:gd name="T33" fmla="*/ 232 h 232"/>
                <a:gd name="T34" fmla="*/ 0 w 158"/>
                <a:gd name="T35" fmla="*/ 193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8" h="232">
                  <a:moveTo>
                    <a:pt x="0" y="193"/>
                  </a:moveTo>
                  <a:lnTo>
                    <a:pt x="0" y="193"/>
                  </a:lnTo>
                  <a:lnTo>
                    <a:pt x="22" y="173"/>
                  </a:lnTo>
                  <a:cubicBezTo>
                    <a:pt x="37" y="193"/>
                    <a:pt x="56" y="204"/>
                    <a:pt x="81" y="204"/>
                  </a:cubicBezTo>
                  <a:cubicBezTo>
                    <a:pt x="111" y="204"/>
                    <a:pt x="128" y="189"/>
                    <a:pt x="128" y="165"/>
                  </a:cubicBezTo>
                  <a:cubicBezTo>
                    <a:pt x="128" y="145"/>
                    <a:pt x="117" y="135"/>
                    <a:pt x="89" y="129"/>
                  </a:cubicBezTo>
                  <a:lnTo>
                    <a:pt x="70" y="125"/>
                  </a:lnTo>
                  <a:cubicBezTo>
                    <a:pt x="28" y="117"/>
                    <a:pt x="6" y="98"/>
                    <a:pt x="6" y="63"/>
                  </a:cubicBezTo>
                  <a:cubicBezTo>
                    <a:pt x="6" y="23"/>
                    <a:pt x="36" y="0"/>
                    <a:pt x="82" y="0"/>
                  </a:cubicBezTo>
                  <a:cubicBezTo>
                    <a:pt x="116" y="0"/>
                    <a:pt x="140" y="13"/>
                    <a:pt x="157" y="36"/>
                  </a:cubicBezTo>
                  <a:lnTo>
                    <a:pt x="134" y="54"/>
                  </a:lnTo>
                  <a:cubicBezTo>
                    <a:pt x="122" y="38"/>
                    <a:pt x="106" y="28"/>
                    <a:pt x="81" y="28"/>
                  </a:cubicBezTo>
                  <a:cubicBezTo>
                    <a:pt x="53" y="28"/>
                    <a:pt x="37" y="40"/>
                    <a:pt x="37" y="62"/>
                  </a:cubicBezTo>
                  <a:cubicBezTo>
                    <a:pt x="37" y="81"/>
                    <a:pt x="50" y="90"/>
                    <a:pt x="76" y="96"/>
                  </a:cubicBezTo>
                  <a:lnTo>
                    <a:pt x="95" y="100"/>
                  </a:lnTo>
                  <a:cubicBezTo>
                    <a:pt x="139" y="110"/>
                    <a:pt x="158" y="129"/>
                    <a:pt x="158" y="163"/>
                  </a:cubicBezTo>
                  <a:cubicBezTo>
                    <a:pt x="158" y="205"/>
                    <a:pt x="129" y="232"/>
                    <a:pt x="80" y="232"/>
                  </a:cubicBezTo>
                  <a:cubicBezTo>
                    <a:pt x="43" y="232"/>
                    <a:pt x="18" y="217"/>
                    <a:pt x="0" y="193"/>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614" name="Freeform 90">
              <a:extLst>
                <a:ext uri="{FF2B5EF4-FFF2-40B4-BE49-F238E27FC236}">
                  <a16:creationId xmlns:a16="http://schemas.microsoft.com/office/drawing/2014/main" id="{B0B030E7-E239-4095-BB18-93963ADD5947}"/>
                </a:ext>
              </a:extLst>
            </p:cNvPr>
            <p:cNvSpPr>
              <a:spLocks/>
            </p:cNvSpPr>
            <p:nvPr/>
          </p:nvSpPr>
          <p:spPr bwMode="auto">
            <a:xfrm>
              <a:off x="10547350" y="4930776"/>
              <a:ext cx="61913" cy="80963"/>
            </a:xfrm>
            <a:custGeom>
              <a:avLst/>
              <a:gdLst>
                <a:gd name="T0" fmla="*/ 100 w 169"/>
                <a:gd name="T1" fmla="*/ 28 h 224"/>
                <a:gd name="T2" fmla="*/ 100 w 169"/>
                <a:gd name="T3" fmla="*/ 28 h 224"/>
                <a:gd name="T4" fmla="*/ 100 w 169"/>
                <a:gd name="T5" fmla="*/ 224 h 224"/>
                <a:gd name="T6" fmla="*/ 69 w 169"/>
                <a:gd name="T7" fmla="*/ 224 h 224"/>
                <a:gd name="T8" fmla="*/ 69 w 169"/>
                <a:gd name="T9" fmla="*/ 28 h 224"/>
                <a:gd name="T10" fmla="*/ 0 w 169"/>
                <a:gd name="T11" fmla="*/ 28 h 224"/>
                <a:gd name="T12" fmla="*/ 0 w 169"/>
                <a:gd name="T13" fmla="*/ 0 h 224"/>
                <a:gd name="T14" fmla="*/ 169 w 169"/>
                <a:gd name="T15" fmla="*/ 0 h 224"/>
                <a:gd name="T16" fmla="*/ 169 w 169"/>
                <a:gd name="T17" fmla="*/ 28 h 224"/>
                <a:gd name="T18" fmla="*/ 100 w 169"/>
                <a:gd name="T19" fmla="*/ 28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9" h="224">
                  <a:moveTo>
                    <a:pt x="100" y="28"/>
                  </a:moveTo>
                  <a:lnTo>
                    <a:pt x="100" y="28"/>
                  </a:lnTo>
                  <a:lnTo>
                    <a:pt x="100" y="224"/>
                  </a:lnTo>
                  <a:lnTo>
                    <a:pt x="69" y="224"/>
                  </a:lnTo>
                  <a:lnTo>
                    <a:pt x="69" y="28"/>
                  </a:lnTo>
                  <a:lnTo>
                    <a:pt x="0" y="28"/>
                  </a:lnTo>
                  <a:lnTo>
                    <a:pt x="0" y="0"/>
                  </a:lnTo>
                  <a:lnTo>
                    <a:pt x="169" y="0"/>
                  </a:lnTo>
                  <a:lnTo>
                    <a:pt x="169" y="28"/>
                  </a:lnTo>
                  <a:lnTo>
                    <a:pt x="100" y="28"/>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615" name="Freeform 91">
              <a:extLst>
                <a:ext uri="{FF2B5EF4-FFF2-40B4-BE49-F238E27FC236}">
                  <a16:creationId xmlns:a16="http://schemas.microsoft.com/office/drawing/2014/main" id="{AE6DB762-C584-44A1-867C-81B4E25E2C27}"/>
                </a:ext>
              </a:extLst>
            </p:cNvPr>
            <p:cNvSpPr>
              <a:spLocks noEditPoints="1"/>
            </p:cNvSpPr>
            <p:nvPr/>
          </p:nvSpPr>
          <p:spPr bwMode="auto">
            <a:xfrm>
              <a:off x="10647363" y="4929188"/>
              <a:ext cx="71438" cy="84138"/>
            </a:xfrm>
            <a:custGeom>
              <a:avLst/>
              <a:gdLst>
                <a:gd name="T0" fmla="*/ 49 w 195"/>
                <a:gd name="T1" fmla="*/ 53 h 232"/>
                <a:gd name="T2" fmla="*/ 49 w 195"/>
                <a:gd name="T3" fmla="*/ 53 h 232"/>
                <a:gd name="T4" fmla="*/ 49 w 195"/>
                <a:gd name="T5" fmla="*/ 56 h 232"/>
                <a:gd name="T6" fmla="*/ 70 w 195"/>
                <a:gd name="T7" fmla="*/ 94 h 232"/>
                <a:gd name="T8" fmla="*/ 107 w 195"/>
                <a:gd name="T9" fmla="*/ 54 h 232"/>
                <a:gd name="T10" fmla="*/ 107 w 195"/>
                <a:gd name="T11" fmla="*/ 50 h 232"/>
                <a:gd name="T12" fmla="*/ 79 w 195"/>
                <a:gd name="T13" fmla="*/ 25 h 232"/>
                <a:gd name="T14" fmla="*/ 49 w 195"/>
                <a:gd name="T15" fmla="*/ 53 h 232"/>
                <a:gd name="T16" fmla="*/ 118 w 195"/>
                <a:gd name="T17" fmla="*/ 185 h 232"/>
                <a:gd name="T18" fmla="*/ 118 w 195"/>
                <a:gd name="T19" fmla="*/ 185 h 232"/>
                <a:gd name="T20" fmla="*/ 61 w 195"/>
                <a:gd name="T21" fmla="*/ 124 h 232"/>
                <a:gd name="T22" fmla="*/ 31 w 195"/>
                <a:gd name="T23" fmla="*/ 165 h 232"/>
                <a:gd name="T24" fmla="*/ 31 w 195"/>
                <a:gd name="T25" fmla="*/ 170 h 232"/>
                <a:gd name="T26" fmla="*/ 73 w 195"/>
                <a:gd name="T27" fmla="*/ 206 h 232"/>
                <a:gd name="T28" fmla="*/ 118 w 195"/>
                <a:gd name="T29" fmla="*/ 185 h 232"/>
                <a:gd name="T30" fmla="*/ 135 w 195"/>
                <a:gd name="T31" fmla="*/ 203 h 232"/>
                <a:gd name="T32" fmla="*/ 135 w 195"/>
                <a:gd name="T33" fmla="*/ 203 h 232"/>
                <a:gd name="T34" fmla="*/ 70 w 195"/>
                <a:gd name="T35" fmla="*/ 232 h 232"/>
                <a:gd name="T36" fmla="*/ 0 w 195"/>
                <a:gd name="T37" fmla="*/ 170 h 232"/>
                <a:gd name="T38" fmla="*/ 45 w 195"/>
                <a:gd name="T39" fmla="*/ 107 h 232"/>
                <a:gd name="T40" fmla="*/ 20 w 195"/>
                <a:gd name="T41" fmla="*/ 54 h 232"/>
                <a:gd name="T42" fmla="*/ 80 w 195"/>
                <a:gd name="T43" fmla="*/ 0 h 232"/>
                <a:gd name="T44" fmla="*/ 136 w 195"/>
                <a:gd name="T45" fmla="*/ 49 h 232"/>
                <a:gd name="T46" fmla="*/ 86 w 195"/>
                <a:gd name="T47" fmla="*/ 111 h 232"/>
                <a:gd name="T48" fmla="*/ 133 w 195"/>
                <a:gd name="T49" fmla="*/ 161 h 232"/>
                <a:gd name="T50" fmla="*/ 143 w 195"/>
                <a:gd name="T51" fmla="*/ 109 h 232"/>
                <a:gd name="T52" fmla="*/ 189 w 195"/>
                <a:gd name="T53" fmla="*/ 109 h 232"/>
                <a:gd name="T54" fmla="*/ 189 w 195"/>
                <a:gd name="T55" fmla="*/ 134 h 232"/>
                <a:gd name="T56" fmla="*/ 167 w 195"/>
                <a:gd name="T57" fmla="*/ 134 h 232"/>
                <a:gd name="T58" fmla="*/ 151 w 195"/>
                <a:gd name="T59" fmla="*/ 181 h 232"/>
                <a:gd name="T60" fmla="*/ 195 w 195"/>
                <a:gd name="T61" fmla="*/ 228 h 232"/>
                <a:gd name="T62" fmla="*/ 157 w 195"/>
                <a:gd name="T63" fmla="*/ 228 h 232"/>
                <a:gd name="T64" fmla="*/ 135 w 195"/>
                <a:gd name="T65" fmla="*/ 203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5" h="232">
                  <a:moveTo>
                    <a:pt x="49" y="53"/>
                  </a:moveTo>
                  <a:lnTo>
                    <a:pt x="49" y="53"/>
                  </a:lnTo>
                  <a:lnTo>
                    <a:pt x="49" y="56"/>
                  </a:lnTo>
                  <a:cubicBezTo>
                    <a:pt x="49" y="68"/>
                    <a:pt x="57" y="80"/>
                    <a:pt x="70" y="94"/>
                  </a:cubicBezTo>
                  <a:cubicBezTo>
                    <a:pt x="89" y="83"/>
                    <a:pt x="107" y="70"/>
                    <a:pt x="107" y="54"/>
                  </a:cubicBezTo>
                  <a:lnTo>
                    <a:pt x="107" y="50"/>
                  </a:lnTo>
                  <a:cubicBezTo>
                    <a:pt x="107" y="34"/>
                    <a:pt x="94" y="25"/>
                    <a:pt x="79" y="25"/>
                  </a:cubicBezTo>
                  <a:cubicBezTo>
                    <a:pt x="62" y="25"/>
                    <a:pt x="49" y="37"/>
                    <a:pt x="49" y="53"/>
                  </a:cubicBezTo>
                  <a:close/>
                  <a:moveTo>
                    <a:pt x="118" y="185"/>
                  </a:moveTo>
                  <a:lnTo>
                    <a:pt x="118" y="185"/>
                  </a:lnTo>
                  <a:lnTo>
                    <a:pt x="61" y="124"/>
                  </a:lnTo>
                  <a:cubicBezTo>
                    <a:pt x="44" y="133"/>
                    <a:pt x="31" y="143"/>
                    <a:pt x="31" y="165"/>
                  </a:cubicBezTo>
                  <a:lnTo>
                    <a:pt x="31" y="170"/>
                  </a:lnTo>
                  <a:cubicBezTo>
                    <a:pt x="31" y="192"/>
                    <a:pt x="47" y="206"/>
                    <a:pt x="73" y="206"/>
                  </a:cubicBezTo>
                  <a:cubicBezTo>
                    <a:pt x="93" y="206"/>
                    <a:pt x="107" y="198"/>
                    <a:pt x="118" y="185"/>
                  </a:cubicBezTo>
                  <a:close/>
                  <a:moveTo>
                    <a:pt x="135" y="203"/>
                  </a:moveTo>
                  <a:lnTo>
                    <a:pt x="135" y="203"/>
                  </a:lnTo>
                  <a:cubicBezTo>
                    <a:pt x="125" y="214"/>
                    <a:pt x="105" y="232"/>
                    <a:pt x="70" y="232"/>
                  </a:cubicBezTo>
                  <a:cubicBezTo>
                    <a:pt x="25" y="232"/>
                    <a:pt x="0" y="204"/>
                    <a:pt x="0" y="170"/>
                  </a:cubicBezTo>
                  <a:cubicBezTo>
                    <a:pt x="0" y="137"/>
                    <a:pt x="22" y="120"/>
                    <a:pt x="45" y="107"/>
                  </a:cubicBezTo>
                  <a:cubicBezTo>
                    <a:pt x="31" y="91"/>
                    <a:pt x="20" y="74"/>
                    <a:pt x="20" y="54"/>
                  </a:cubicBezTo>
                  <a:cubicBezTo>
                    <a:pt x="20" y="24"/>
                    <a:pt x="44" y="0"/>
                    <a:pt x="80" y="0"/>
                  </a:cubicBezTo>
                  <a:cubicBezTo>
                    <a:pt x="113" y="0"/>
                    <a:pt x="136" y="20"/>
                    <a:pt x="136" y="49"/>
                  </a:cubicBezTo>
                  <a:cubicBezTo>
                    <a:pt x="136" y="78"/>
                    <a:pt x="113" y="95"/>
                    <a:pt x="86" y="111"/>
                  </a:cubicBezTo>
                  <a:lnTo>
                    <a:pt x="133" y="161"/>
                  </a:lnTo>
                  <a:cubicBezTo>
                    <a:pt x="139" y="145"/>
                    <a:pt x="142" y="127"/>
                    <a:pt x="143" y="109"/>
                  </a:cubicBezTo>
                  <a:lnTo>
                    <a:pt x="189" y="109"/>
                  </a:lnTo>
                  <a:lnTo>
                    <a:pt x="189" y="134"/>
                  </a:lnTo>
                  <a:lnTo>
                    <a:pt x="167" y="134"/>
                  </a:lnTo>
                  <a:cubicBezTo>
                    <a:pt x="163" y="152"/>
                    <a:pt x="158" y="168"/>
                    <a:pt x="151" y="181"/>
                  </a:cubicBezTo>
                  <a:lnTo>
                    <a:pt x="195" y="228"/>
                  </a:lnTo>
                  <a:lnTo>
                    <a:pt x="157" y="228"/>
                  </a:lnTo>
                  <a:lnTo>
                    <a:pt x="135" y="203"/>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616" name="Freeform 92">
              <a:extLst>
                <a:ext uri="{FF2B5EF4-FFF2-40B4-BE49-F238E27FC236}">
                  <a16:creationId xmlns:a16="http://schemas.microsoft.com/office/drawing/2014/main" id="{113E4AC9-0905-49F7-B3E1-D781AACC6BDB}"/>
                </a:ext>
              </a:extLst>
            </p:cNvPr>
            <p:cNvSpPr>
              <a:spLocks/>
            </p:cNvSpPr>
            <p:nvPr/>
          </p:nvSpPr>
          <p:spPr bwMode="auto">
            <a:xfrm>
              <a:off x="10753725" y="4929188"/>
              <a:ext cx="58738" cy="84138"/>
            </a:xfrm>
            <a:custGeom>
              <a:avLst/>
              <a:gdLst>
                <a:gd name="T0" fmla="*/ 0 w 159"/>
                <a:gd name="T1" fmla="*/ 193 h 232"/>
                <a:gd name="T2" fmla="*/ 0 w 159"/>
                <a:gd name="T3" fmla="*/ 193 h 232"/>
                <a:gd name="T4" fmla="*/ 22 w 159"/>
                <a:gd name="T5" fmla="*/ 173 h 232"/>
                <a:gd name="T6" fmla="*/ 82 w 159"/>
                <a:gd name="T7" fmla="*/ 204 h 232"/>
                <a:gd name="T8" fmla="*/ 128 w 159"/>
                <a:gd name="T9" fmla="*/ 165 h 232"/>
                <a:gd name="T10" fmla="*/ 90 w 159"/>
                <a:gd name="T11" fmla="*/ 129 h 232"/>
                <a:gd name="T12" fmla="*/ 71 w 159"/>
                <a:gd name="T13" fmla="*/ 125 h 232"/>
                <a:gd name="T14" fmla="*/ 7 w 159"/>
                <a:gd name="T15" fmla="*/ 63 h 232"/>
                <a:gd name="T16" fmla="*/ 83 w 159"/>
                <a:gd name="T17" fmla="*/ 0 h 232"/>
                <a:gd name="T18" fmla="*/ 158 w 159"/>
                <a:gd name="T19" fmla="*/ 36 h 232"/>
                <a:gd name="T20" fmla="*/ 135 w 159"/>
                <a:gd name="T21" fmla="*/ 54 h 232"/>
                <a:gd name="T22" fmla="*/ 81 w 159"/>
                <a:gd name="T23" fmla="*/ 28 h 232"/>
                <a:gd name="T24" fmla="*/ 38 w 159"/>
                <a:gd name="T25" fmla="*/ 62 h 232"/>
                <a:gd name="T26" fmla="*/ 77 w 159"/>
                <a:gd name="T27" fmla="*/ 96 h 232"/>
                <a:gd name="T28" fmla="*/ 96 w 159"/>
                <a:gd name="T29" fmla="*/ 100 h 232"/>
                <a:gd name="T30" fmla="*/ 159 w 159"/>
                <a:gd name="T31" fmla="*/ 163 h 232"/>
                <a:gd name="T32" fmla="*/ 80 w 159"/>
                <a:gd name="T33" fmla="*/ 232 h 232"/>
                <a:gd name="T34" fmla="*/ 0 w 159"/>
                <a:gd name="T35" fmla="*/ 193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9" h="232">
                  <a:moveTo>
                    <a:pt x="0" y="193"/>
                  </a:moveTo>
                  <a:lnTo>
                    <a:pt x="0" y="193"/>
                  </a:lnTo>
                  <a:lnTo>
                    <a:pt x="22" y="173"/>
                  </a:lnTo>
                  <a:cubicBezTo>
                    <a:pt x="38" y="193"/>
                    <a:pt x="57" y="204"/>
                    <a:pt x="82" y="204"/>
                  </a:cubicBezTo>
                  <a:cubicBezTo>
                    <a:pt x="112" y="204"/>
                    <a:pt x="128" y="189"/>
                    <a:pt x="128" y="165"/>
                  </a:cubicBezTo>
                  <a:cubicBezTo>
                    <a:pt x="128" y="145"/>
                    <a:pt x="118" y="135"/>
                    <a:pt x="90" y="129"/>
                  </a:cubicBezTo>
                  <a:lnTo>
                    <a:pt x="71" y="125"/>
                  </a:lnTo>
                  <a:cubicBezTo>
                    <a:pt x="29" y="117"/>
                    <a:pt x="7" y="98"/>
                    <a:pt x="7" y="63"/>
                  </a:cubicBezTo>
                  <a:cubicBezTo>
                    <a:pt x="7" y="23"/>
                    <a:pt x="37" y="0"/>
                    <a:pt x="83" y="0"/>
                  </a:cubicBezTo>
                  <a:cubicBezTo>
                    <a:pt x="117" y="0"/>
                    <a:pt x="141" y="13"/>
                    <a:pt x="158" y="36"/>
                  </a:cubicBezTo>
                  <a:lnTo>
                    <a:pt x="135" y="54"/>
                  </a:lnTo>
                  <a:cubicBezTo>
                    <a:pt x="123" y="38"/>
                    <a:pt x="107" y="28"/>
                    <a:pt x="81" y="28"/>
                  </a:cubicBezTo>
                  <a:cubicBezTo>
                    <a:pt x="54" y="28"/>
                    <a:pt x="38" y="40"/>
                    <a:pt x="38" y="62"/>
                  </a:cubicBezTo>
                  <a:cubicBezTo>
                    <a:pt x="38" y="81"/>
                    <a:pt x="50" y="90"/>
                    <a:pt x="77" y="96"/>
                  </a:cubicBezTo>
                  <a:lnTo>
                    <a:pt x="96" y="100"/>
                  </a:lnTo>
                  <a:cubicBezTo>
                    <a:pt x="140" y="110"/>
                    <a:pt x="159" y="129"/>
                    <a:pt x="159" y="163"/>
                  </a:cubicBezTo>
                  <a:cubicBezTo>
                    <a:pt x="159" y="205"/>
                    <a:pt x="130" y="232"/>
                    <a:pt x="80" y="232"/>
                  </a:cubicBezTo>
                  <a:cubicBezTo>
                    <a:pt x="44" y="232"/>
                    <a:pt x="18" y="217"/>
                    <a:pt x="0" y="193"/>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617" name="Freeform 93">
              <a:extLst>
                <a:ext uri="{FF2B5EF4-FFF2-40B4-BE49-F238E27FC236}">
                  <a16:creationId xmlns:a16="http://schemas.microsoft.com/office/drawing/2014/main" id="{7333FEBE-1424-4E59-822F-4DD3418B98C4}"/>
                </a:ext>
              </a:extLst>
            </p:cNvPr>
            <p:cNvSpPr>
              <a:spLocks noEditPoints="1"/>
            </p:cNvSpPr>
            <p:nvPr/>
          </p:nvSpPr>
          <p:spPr bwMode="auto">
            <a:xfrm>
              <a:off x="10825163" y="4929188"/>
              <a:ext cx="69850" cy="84138"/>
            </a:xfrm>
            <a:custGeom>
              <a:avLst/>
              <a:gdLst>
                <a:gd name="T0" fmla="*/ 158 w 191"/>
                <a:gd name="T1" fmla="*/ 134 h 232"/>
                <a:gd name="T2" fmla="*/ 158 w 191"/>
                <a:gd name="T3" fmla="*/ 134 h 232"/>
                <a:gd name="T4" fmla="*/ 158 w 191"/>
                <a:gd name="T5" fmla="*/ 98 h 232"/>
                <a:gd name="T6" fmla="*/ 96 w 191"/>
                <a:gd name="T7" fmla="*/ 28 h 232"/>
                <a:gd name="T8" fmla="*/ 34 w 191"/>
                <a:gd name="T9" fmla="*/ 98 h 232"/>
                <a:gd name="T10" fmla="*/ 34 w 191"/>
                <a:gd name="T11" fmla="*/ 134 h 232"/>
                <a:gd name="T12" fmla="*/ 96 w 191"/>
                <a:gd name="T13" fmla="*/ 204 h 232"/>
                <a:gd name="T14" fmla="*/ 158 w 191"/>
                <a:gd name="T15" fmla="*/ 134 h 232"/>
                <a:gd name="T16" fmla="*/ 0 w 191"/>
                <a:gd name="T17" fmla="*/ 116 h 232"/>
                <a:gd name="T18" fmla="*/ 0 w 191"/>
                <a:gd name="T19" fmla="*/ 116 h 232"/>
                <a:gd name="T20" fmla="*/ 96 w 191"/>
                <a:gd name="T21" fmla="*/ 0 h 232"/>
                <a:gd name="T22" fmla="*/ 191 w 191"/>
                <a:gd name="T23" fmla="*/ 116 h 232"/>
                <a:gd name="T24" fmla="*/ 96 w 191"/>
                <a:gd name="T25" fmla="*/ 232 h 232"/>
                <a:gd name="T26" fmla="*/ 0 w 191"/>
                <a:gd name="T27" fmla="*/ 11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1" h="232">
                  <a:moveTo>
                    <a:pt x="158" y="134"/>
                  </a:moveTo>
                  <a:lnTo>
                    <a:pt x="158" y="134"/>
                  </a:lnTo>
                  <a:lnTo>
                    <a:pt x="158" y="98"/>
                  </a:lnTo>
                  <a:cubicBezTo>
                    <a:pt x="158" y="55"/>
                    <a:pt x="133" y="28"/>
                    <a:pt x="96" y="28"/>
                  </a:cubicBezTo>
                  <a:cubicBezTo>
                    <a:pt x="59" y="28"/>
                    <a:pt x="34" y="55"/>
                    <a:pt x="34" y="98"/>
                  </a:cubicBezTo>
                  <a:lnTo>
                    <a:pt x="34" y="134"/>
                  </a:lnTo>
                  <a:cubicBezTo>
                    <a:pt x="34" y="177"/>
                    <a:pt x="59" y="204"/>
                    <a:pt x="96" y="204"/>
                  </a:cubicBezTo>
                  <a:cubicBezTo>
                    <a:pt x="133" y="204"/>
                    <a:pt x="158" y="177"/>
                    <a:pt x="158" y="134"/>
                  </a:cubicBezTo>
                  <a:close/>
                  <a:moveTo>
                    <a:pt x="0" y="116"/>
                  </a:moveTo>
                  <a:lnTo>
                    <a:pt x="0" y="116"/>
                  </a:lnTo>
                  <a:cubicBezTo>
                    <a:pt x="0" y="41"/>
                    <a:pt x="38" y="0"/>
                    <a:pt x="96" y="0"/>
                  </a:cubicBezTo>
                  <a:cubicBezTo>
                    <a:pt x="154" y="0"/>
                    <a:pt x="191" y="41"/>
                    <a:pt x="191" y="116"/>
                  </a:cubicBezTo>
                  <a:cubicBezTo>
                    <a:pt x="191" y="191"/>
                    <a:pt x="154" y="232"/>
                    <a:pt x="96" y="232"/>
                  </a:cubicBezTo>
                  <a:cubicBezTo>
                    <a:pt x="38" y="232"/>
                    <a:pt x="0" y="191"/>
                    <a:pt x="0" y="116"/>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618" name="Freeform 94">
              <a:extLst>
                <a:ext uri="{FF2B5EF4-FFF2-40B4-BE49-F238E27FC236}">
                  <a16:creationId xmlns:a16="http://schemas.microsoft.com/office/drawing/2014/main" id="{E8037CDF-3CC9-42D2-A0F0-D729ADD43618}"/>
                </a:ext>
              </a:extLst>
            </p:cNvPr>
            <p:cNvSpPr>
              <a:spLocks noEditPoints="1"/>
            </p:cNvSpPr>
            <p:nvPr/>
          </p:nvSpPr>
          <p:spPr bwMode="auto">
            <a:xfrm>
              <a:off x="10901363" y="4930776"/>
              <a:ext cx="71438" cy="80963"/>
            </a:xfrm>
            <a:custGeom>
              <a:avLst/>
              <a:gdLst>
                <a:gd name="T0" fmla="*/ 97 w 194"/>
                <a:gd name="T1" fmla="*/ 29 h 224"/>
                <a:gd name="T2" fmla="*/ 97 w 194"/>
                <a:gd name="T3" fmla="*/ 29 h 224"/>
                <a:gd name="T4" fmla="*/ 96 w 194"/>
                <a:gd name="T5" fmla="*/ 29 h 224"/>
                <a:gd name="T6" fmla="*/ 60 w 194"/>
                <a:gd name="T7" fmla="*/ 133 h 224"/>
                <a:gd name="T8" fmla="*/ 132 w 194"/>
                <a:gd name="T9" fmla="*/ 133 h 224"/>
                <a:gd name="T10" fmla="*/ 97 w 194"/>
                <a:gd name="T11" fmla="*/ 29 h 224"/>
                <a:gd name="T12" fmla="*/ 161 w 194"/>
                <a:gd name="T13" fmla="*/ 224 h 224"/>
                <a:gd name="T14" fmla="*/ 161 w 194"/>
                <a:gd name="T15" fmla="*/ 224 h 224"/>
                <a:gd name="T16" fmla="*/ 140 w 194"/>
                <a:gd name="T17" fmla="*/ 161 h 224"/>
                <a:gd name="T18" fmla="*/ 53 w 194"/>
                <a:gd name="T19" fmla="*/ 161 h 224"/>
                <a:gd name="T20" fmla="*/ 32 w 194"/>
                <a:gd name="T21" fmla="*/ 224 h 224"/>
                <a:gd name="T22" fmla="*/ 0 w 194"/>
                <a:gd name="T23" fmla="*/ 224 h 224"/>
                <a:gd name="T24" fmla="*/ 78 w 194"/>
                <a:gd name="T25" fmla="*/ 0 h 224"/>
                <a:gd name="T26" fmla="*/ 117 w 194"/>
                <a:gd name="T27" fmla="*/ 0 h 224"/>
                <a:gd name="T28" fmla="*/ 194 w 194"/>
                <a:gd name="T29" fmla="*/ 224 h 224"/>
                <a:gd name="T30" fmla="*/ 161 w 194"/>
                <a:gd name="T31" fmla="*/ 22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4" h="224">
                  <a:moveTo>
                    <a:pt x="97" y="29"/>
                  </a:moveTo>
                  <a:lnTo>
                    <a:pt x="97" y="29"/>
                  </a:lnTo>
                  <a:lnTo>
                    <a:pt x="96" y="29"/>
                  </a:lnTo>
                  <a:lnTo>
                    <a:pt x="60" y="133"/>
                  </a:lnTo>
                  <a:lnTo>
                    <a:pt x="132" y="133"/>
                  </a:lnTo>
                  <a:lnTo>
                    <a:pt x="97" y="29"/>
                  </a:lnTo>
                  <a:close/>
                  <a:moveTo>
                    <a:pt x="161" y="224"/>
                  </a:moveTo>
                  <a:lnTo>
                    <a:pt x="161" y="224"/>
                  </a:lnTo>
                  <a:lnTo>
                    <a:pt x="140" y="161"/>
                  </a:lnTo>
                  <a:lnTo>
                    <a:pt x="53" y="161"/>
                  </a:lnTo>
                  <a:lnTo>
                    <a:pt x="32" y="224"/>
                  </a:lnTo>
                  <a:lnTo>
                    <a:pt x="0" y="224"/>
                  </a:lnTo>
                  <a:lnTo>
                    <a:pt x="78" y="0"/>
                  </a:lnTo>
                  <a:lnTo>
                    <a:pt x="117" y="0"/>
                  </a:lnTo>
                  <a:lnTo>
                    <a:pt x="194" y="224"/>
                  </a:lnTo>
                  <a:lnTo>
                    <a:pt x="161" y="224"/>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619" name="Freeform 95">
              <a:extLst>
                <a:ext uri="{FF2B5EF4-FFF2-40B4-BE49-F238E27FC236}">
                  <a16:creationId xmlns:a16="http://schemas.microsoft.com/office/drawing/2014/main" id="{0219BA0E-B557-4D10-8461-DD2F4CCA6892}"/>
                </a:ext>
              </a:extLst>
            </p:cNvPr>
            <p:cNvSpPr>
              <a:spLocks noEditPoints="1"/>
            </p:cNvSpPr>
            <p:nvPr/>
          </p:nvSpPr>
          <p:spPr bwMode="auto">
            <a:xfrm>
              <a:off x="10985500" y="4930776"/>
              <a:ext cx="57150" cy="80963"/>
            </a:xfrm>
            <a:custGeom>
              <a:avLst/>
              <a:gdLst>
                <a:gd name="T0" fmla="*/ 31 w 155"/>
                <a:gd name="T1" fmla="*/ 104 h 224"/>
                <a:gd name="T2" fmla="*/ 31 w 155"/>
                <a:gd name="T3" fmla="*/ 104 h 224"/>
                <a:gd name="T4" fmla="*/ 91 w 155"/>
                <a:gd name="T5" fmla="*/ 104 h 224"/>
                <a:gd name="T6" fmla="*/ 122 w 155"/>
                <a:gd name="T7" fmla="*/ 74 h 224"/>
                <a:gd name="T8" fmla="*/ 122 w 155"/>
                <a:gd name="T9" fmla="*/ 58 h 224"/>
                <a:gd name="T10" fmla="*/ 91 w 155"/>
                <a:gd name="T11" fmla="*/ 28 h 224"/>
                <a:gd name="T12" fmla="*/ 31 w 155"/>
                <a:gd name="T13" fmla="*/ 28 h 224"/>
                <a:gd name="T14" fmla="*/ 31 w 155"/>
                <a:gd name="T15" fmla="*/ 104 h 224"/>
                <a:gd name="T16" fmla="*/ 0 w 155"/>
                <a:gd name="T17" fmla="*/ 224 h 224"/>
                <a:gd name="T18" fmla="*/ 0 w 155"/>
                <a:gd name="T19" fmla="*/ 224 h 224"/>
                <a:gd name="T20" fmla="*/ 0 w 155"/>
                <a:gd name="T21" fmla="*/ 0 h 224"/>
                <a:gd name="T22" fmla="*/ 92 w 155"/>
                <a:gd name="T23" fmla="*/ 0 h 224"/>
                <a:gd name="T24" fmla="*/ 155 w 155"/>
                <a:gd name="T25" fmla="*/ 66 h 224"/>
                <a:gd name="T26" fmla="*/ 92 w 155"/>
                <a:gd name="T27" fmla="*/ 132 h 224"/>
                <a:gd name="T28" fmla="*/ 31 w 155"/>
                <a:gd name="T29" fmla="*/ 132 h 224"/>
                <a:gd name="T30" fmla="*/ 31 w 155"/>
                <a:gd name="T31" fmla="*/ 224 h 224"/>
                <a:gd name="T32" fmla="*/ 0 w 155"/>
                <a:gd name="T33" fmla="*/ 22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5" h="224">
                  <a:moveTo>
                    <a:pt x="31" y="104"/>
                  </a:moveTo>
                  <a:lnTo>
                    <a:pt x="31" y="104"/>
                  </a:lnTo>
                  <a:lnTo>
                    <a:pt x="91" y="104"/>
                  </a:lnTo>
                  <a:cubicBezTo>
                    <a:pt x="110" y="104"/>
                    <a:pt x="122" y="93"/>
                    <a:pt x="122" y="74"/>
                  </a:cubicBezTo>
                  <a:lnTo>
                    <a:pt x="122" y="58"/>
                  </a:lnTo>
                  <a:cubicBezTo>
                    <a:pt x="122" y="39"/>
                    <a:pt x="110" y="28"/>
                    <a:pt x="91" y="28"/>
                  </a:cubicBezTo>
                  <a:lnTo>
                    <a:pt x="31" y="28"/>
                  </a:lnTo>
                  <a:lnTo>
                    <a:pt x="31" y="104"/>
                  </a:lnTo>
                  <a:close/>
                  <a:moveTo>
                    <a:pt x="0" y="224"/>
                  </a:moveTo>
                  <a:lnTo>
                    <a:pt x="0" y="224"/>
                  </a:lnTo>
                  <a:lnTo>
                    <a:pt x="0" y="0"/>
                  </a:lnTo>
                  <a:lnTo>
                    <a:pt x="92" y="0"/>
                  </a:lnTo>
                  <a:cubicBezTo>
                    <a:pt x="132" y="0"/>
                    <a:pt x="155" y="26"/>
                    <a:pt x="155" y="66"/>
                  </a:cubicBezTo>
                  <a:cubicBezTo>
                    <a:pt x="155" y="106"/>
                    <a:pt x="132" y="132"/>
                    <a:pt x="92" y="132"/>
                  </a:cubicBezTo>
                  <a:lnTo>
                    <a:pt x="31" y="132"/>
                  </a:lnTo>
                  <a:lnTo>
                    <a:pt x="31" y="224"/>
                  </a:lnTo>
                  <a:lnTo>
                    <a:pt x="0" y="224"/>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620" name="Freeform 96">
              <a:extLst>
                <a:ext uri="{FF2B5EF4-FFF2-40B4-BE49-F238E27FC236}">
                  <a16:creationId xmlns:a16="http://schemas.microsoft.com/office/drawing/2014/main" id="{AAE67CE0-37C2-4D7B-AA3F-63F1930D441B}"/>
                </a:ext>
              </a:extLst>
            </p:cNvPr>
            <p:cNvSpPr>
              <a:spLocks/>
            </p:cNvSpPr>
            <p:nvPr/>
          </p:nvSpPr>
          <p:spPr bwMode="auto">
            <a:xfrm>
              <a:off x="10334625" y="5419726"/>
              <a:ext cx="68263" cy="82550"/>
            </a:xfrm>
            <a:custGeom>
              <a:avLst/>
              <a:gdLst>
                <a:gd name="T0" fmla="*/ 74 w 186"/>
                <a:gd name="T1" fmla="*/ 224 h 224"/>
                <a:gd name="T2" fmla="*/ 74 w 186"/>
                <a:gd name="T3" fmla="*/ 224 h 224"/>
                <a:gd name="T4" fmla="*/ 0 w 186"/>
                <a:gd name="T5" fmla="*/ 0 h 224"/>
                <a:gd name="T6" fmla="*/ 33 w 186"/>
                <a:gd name="T7" fmla="*/ 0 h 224"/>
                <a:gd name="T8" fmla="*/ 69 w 186"/>
                <a:gd name="T9" fmla="*/ 112 h 224"/>
                <a:gd name="T10" fmla="*/ 93 w 186"/>
                <a:gd name="T11" fmla="*/ 193 h 224"/>
                <a:gd name="T12" fmla="*/ 94 w 186"/>
                <a:gd name="T13" fmla="*/ 193 h 224"/>
                <a:gd name="T14" fmla="*/ 118 w 186"/>
                <a:gd name="T15" fmla="*/ 112 h 224"/>
                <a:gd name="T16" fmla="*/ 154 w 186"/>
                <a:gd name="T17" fmla="*/ 0 h 224"/>
                <a:gd name="T18" fmla="*/ 186 w 186"/>
                <a:gd name="T19" fmla="*/ 0 h 224"/>
                <a:gd name="T20" fmla="*/ 111 w 186"/>
                <a:gd name="T21" fmla="*/ 224 h 224"/>
                <a:gd name="T22" fmla="*/ 74 w 186"/>
                <a:gd name="T23" fmla="*/ 22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 h="224">
                  <a:moveTo>
                    <a:pt x="74" y="224"/>
                  </a:moveTo>
                  <a:lnTo>
                    <a:pt x="74" y="224"/>
                  </a:lnTo>
                  <a:lnTo>
                    <a:pt x="0" y="0"/>
                  </a:lnTo>
                  <a:lnTo>
                    <a:pt x="33" y="0"/>
                  </a:lnTo>
                  <a:lnTo>
                    <a:pt x="69" y="112"/>
                  </a:lnTo>
                  <a:lnTo>
                    <a:pt x="93" y="193"/>
                  </a:lnTo>
                  <a:lnTo>
                    <a:pt x="94" y="193"/>
                  </a:lnTo>
                  <a:lnTo>
                    <a:pt x="118" y="112"/>
                  </a:lnTo>
                  <a:lnTo>
                    <a:pt x="154" y="0"/>
                  </a:lnTo>
                  <a:lnTo>
                    <a:pt x="186" y="0"/>
                  </a:lnTo>
                  <a:lnTo>
                    <a:pt x="111" y="224"/>
                  </a:lnTo>
                  <a:lnTo>
                    <a:pt x="74" y="224"/>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621" name="Freeform 97">
              <a:extLst>
                <a:ext uri="{FF2B5EF4-FFF2-40B4-BE49-F238E27FC236}">
                  <a16:creationId xmlns:a16="http://schemas.microsoft.com/office/drawing/2014/main" id="{0C6BB9DF-95AC-405D-B8BC-6F9C3E8D5359}"/>
                </a:ext>
              </a:extLst>
            </p:cNvPr>
            <p:cNvSpPr>
              <a:spLocks noEditPoints="1"/>
            </p:cNvSpPr>
            <p:nvPr/>
          </p:nvSpPr>
          <p:spPr bwMode="auto">
            <a:xfrm>
              <a:off x="10406063" y="5438776"/>
              <a:ext cx="55563" cy="63500"/>
            </a:xfrm>
            <a:custGeom>
              <a:avLst/>
              <a:gdLst>
                <a:gd name="T0" fmla="*/ 120 w 151"/>
                <a:gd name="T1" fmla="*/ 99 h 173"/>
                <a:gd name="T2" fmla="*/ 120 w 151"/>
                <a:gd name="T3" fmla="*/ 99 h 173"/>
                <a:gd name="T4" fmla="*/ 120 w 151"/>
                <a:gd name="T5" fmla="*/ 74 h 173"/>
                <a:gd name="T6" fmla="*/ 76 w 151"/>
                <a:gd name="T7" fmla="*/ 26 h 173"/>
                <a:gd name="T8" fmla="*/ 32 w 151"/>
                <a:gd name="T9" fmla="*/ 74 h 173"/>
                <a:gd name="T10" fmla="*/ 32 w 151"/>
                <a:gd name="T11" fmla="*/ 99 h 173"/>
                <a:gd name="T12" fmla="*/ 76 w 151"/>
                <a:gd name="T13" fmla="*/ 148 h 173"/>
                <a:gd name="T14" fmla="*/ 120 w 151"/>
                <a:gd name="T15" fmla="*/ 99 h 173"/>
                <a:gd name="T16" fmla="*/ 0 w 151"/>
                <a:gd name="T17" fmla="*/ 87 h 173"/>
                <a:gd name="T18" fmla="*/ 0 w 151"/>
                <a:gd name="T19" fmla="*/ 87 h 173"/>
                <a:gd name="T20" fmla="*/ 76 w 151"/>
                <a:gd name="T21" fmla="*/ 0 h 173"/>
                <a:gd name="T22" fmla="*/ 151 w 151"/>
                <a:gd name="T23" fmla="*/ 87 h 173"/>
                <a:gd name="T24" fmla="*/ 76 w 151"/>
                <a:gd name="T25" fmla="*/ 173 h 173"/>
                <a:gd name="T26" fmla="*/ 0 w 151"/>
                <a:gd name="T27" fmla="*/ 87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1" h="173">
                  <a:moveTo>
                    <a:pt x="120" y="99"/>
                  </a:moveTo>
                  <a:lnTo>
                    <a:pt x="120" y="99"/>
                  </a:lnTo>
                  <a:lnTo>
                    <a:pt x="120" y="74"/>
                  </a:lnTo>
                  <a:cubicBezTo>
                    <a:pt x="120" y="42"/>
                    <a:pt x="102" y="26"/>
                    <a:pt x="76" y="26"/>
                  </a:cubicBezTo>
                  <a:cubicBezTo>
                    <a:pt x="50" y="26"/>
                    <a:pt x="32" y="42"/>
                    <a:pt x="32" y="74"/>
                  </a:cubicBezTo>
                  <a:lnTo>
                    <a:pt x="32" y="99"/>
                  </a:lnTo>
                  <a:cubicBezTo>
                    <a:pt x="32" y="132"/>
                    <a:pt x="50" y="148"/>
                    <a:pt x="76" y="148"/>
                  </a:cubicBezTo>
                  <a:cubicBezTo>
                    <a:pt x="102" y="148"/>
                    <a:pt x="120" y="132"/>
                    <a:pt x="120" y="99"/>
                  </a:cubicBezTo>
                  <a:close/>
                  <a:moveTo>
                    <a:pt x="0" y="87"/>
                  </a:moveTo>
                  <a:lnTo>
                    <a:pt x="0" y="87"/>
                  </a:lnTo>
                  <a:cubicBezTo>
                    <a:pt x="0" y="34"/>
                    <a:pt x="31" y="0"/>
                    <a:pt x="76" y="0"/>
                  </a:cubicBezTo>
                  <a:cubicBezTo>
                    <a:pt x="121" y="0"/>
                    <a:pt x="151" y="34"/>
                    <a:pt x="151" y="87"/>
                  </a:cubicBezTo>
                  <a:cubicBezTo>
                    <a:pt x="151" y="140"/>
                    <a:pt x="121" y="173"/>
                    <a:pt x="76" y="173"/>
                  </a:cubicBezTo>
                  <a:cubicBezTo>
                    <a:pt x="31" y="173"/>
                    <a:pt x="0" y="140"/>
                    <a:pt x="0" y="87"/>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622" name="Freeform 98">
              <a:extLst>
                <a:ext uri="{FF2B5EF4-FFF2-40B4-BE49-F238E27FC236}">
                  <a16:creationId xmlns:a16="http://schemas.microsoft.com/office/drawing/2014/main" id="{04C10F22-A5F7-4620-B75E-902ABC873B40}"/>
                </a:ext>
              </a:extLst>
            </p:cNvPr>
            <p:cNvSpPr>
              <a:spLocks/>
            </p:cNvSpPr>
            <p:nvPr/>
          </p:nvSpPr>
          <p:spPr bwMode="auto">
            <a:xfrm>
              <a:off x="10477500" y="5414963"/>
              <a:ext cx="19050" cy="87313"/>
            </a:xfrm>
            <a:custGeom>
              <a:avLst/>
              <a:gdLst>
                <a:gd name="T0" fmla="*/ 31 w 53"/>
                <a:gd name="T1" fmla="*/ 237 h 237"/>
                <a:gd name="T2" fmla="*/ 31 w 53"/>
                <a:gd name="T3" fmla="*/ 237 h 237"/>
                <a:gd name="T4" fmla="*/ 0 w 53"/>
                <a:gd name="T5" fmla="*/ 206 h 237"/>
                <a:gd name="T6" fmla="*/ 0 w 53"/>
                <a:gd name="T7" fmla="*/ 0 h 237"/>
                <a:gd name="T8" fmla="*/ 30 w 53"/>
                <a:gd name="T9" fmla="*/ 0 h 237"/>
                <a:gd name="T10" fmla="*/ 30 w 53"/>
                <a:gd name="T11" fmla="*/ 211 h 237"/>
                <a:gd name="T12" fmla="*/ 53 w 53"/>
                <a:gd name="T13" fmla="*/ 211 h 237"/>
                <a:gd name="T14" fmla="*/ 53 w 53"/>
                <a:gd name="T15" fmla="*/ 237 h 237"/>
                <a:gd name="T16" fmla="*/ 31 w 53"/>
                <a:gd name="T17" fmla="*/ 237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237">
                  <a:moveTo>
                    <a:pt x="31" y="237"/>
                  </a:moveTo>
                  <a:lnTo>
                    <a:pt x="31" y="237"/>
                  </a:lnTo>
                  <a:cubicBezTo>
                    <a:pt x="11" y="237"/>
                    <a:pt x="0" y="224"/>
                    <a:pt x="0" y="206"/>
                  </a:cubicBezTo>
                  <a:lnTo>
                    <a:pt x="0" y="0"/>
                  </a:lnTo>
                  <a:lnTo>
                    <a:pt x="30" y="0"/>
                  </a:lnTo>
                  <a:lnTo>
                    <a:pt x="30" y="211"/>
                  </a:lnTo>
                  <a:lnTo>
                    <a:pt x="53" y="211"/>
                  </a:lnTo>
                  <a:lnTo>
                    <a:pt x="53" y="237"/>
                  </a:lnTo>
                  <a:lnTo>
                    <a:pt x="31" y="237"/>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623" name="Freeform 99">
              <a:extLst>
                <a:ext uri="{FF2B5EF4-FFF2-40B4-BE49-F238E27FC236}">
                  <a16:creationId xmlns:a16="http://schemas.microsoft.com/office/drawing/2014/main" id="{085AC08D-F449-4A0C-B0CE-4524D4A30486}"/>
                </a:ext>
              </a:extLst>
            </p:cNvPr>
            <p:cNvSpPr>
              <a:spLocks/>
            </p:cNvSpPr>
            <p:nvPr/>
          </p:nvSpPr>
          <p:spPr bwMode="auto">
            <a:xfrm>
              <a:off x="10509250" y="5440363"/>
              <a:ext cx="49213" cy="61913"/>
            </a:xfrm>
            <a:custGeom>
              <a:avLst/>
              <a:gdLst>
                <a:gd name="T0" fmla="*/ 103 w 133"/>
                <a:gd name="T1" fmla="*/ 138 h 169"/>
                <a:gd name="T2" fmla="*/ 103 w 133"/>
                <a:gd name="T3" fmla="*/ 138 h 169"/>
                <a:gd name="T4" fmla="*/ 102 w 133"/>
                <a:gd name="T5" fmla="*/ 138 h 169"/>
                <a:gd name="T6" fmla="*/ 55 w 133"/>
                <a:gd name="T7" fmla="*/ 169 h 169"/>
                <a:gd name="T8" fmla="*/ 0 w 133"/>
                <a:gd name="T9" fmla="*/ 106 h 169"/>
                <a:gd name="T10" fmla="*/ 0 w 133"/>
                <a:gd name="T11" fmla="*/ 0 h 169"/>
                <a:gd name="T12" fmla="*/ 30 w 133"/>
                <a:gd name="T13" fmla="*/ 0 h 169"/>
                <a:gd name="T14" fmla="*/ 30 w 133"/>
                <a:gd name="T15" fmla="*/ 101 h 169"/>
                <a:gd name="T16" fmla="*/ 65 w 133"/>
                <a:gd name="T17" fmla="*/ 144 h 169"/>
                <a:gd name="T18" fmla="*/ 103 w 133"/>
                <a:gd name="T19" fmla="*/ 113 h 169"/>
                <a:gd name="T20" fmla="*/ 103 w 133"/>
                <a:gd name="T21" fmla="*/ 0 h 169"/>
                <a:gd name="T22" fmla="*/ 133 w 133"/>
                <a:gd name="T23" fmla="*/ 0 h 169"/>
                <a:gd name="T24" fmla="*/ 133 w 133"/>
                <a:gd name="T25" fmla="*/ 166 h 169"/>
                <a:gd name="T26" fmla="*/ 103 w 133"/>
                <a:gd name="T27" fmla="*/ 166 h 169"/>
                <a:gd name="T28" fmla="*/ 103 w 133"/>
                <a:gd name="T29" fmla="*/ 138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3" h="169">
                  <a:moveTo>
                    <a:pt x="103" y="138"/>
                  </a:moveTo>
                  <a:lnTo>
                    <a:pt x="103" y="138"/>
                  </a:lnTo>
                  <a:lnTo>
                    <a:pt x="102" y="138"/>
                  </a:lnTo>
                  <a:cubicBezTo>
                    <a:pt x="96" y="154"/>
                    <a:pt x="83" y="169"/>
                    <a:pt x="55" y="169"/>
                  </a:cubicBezTo>
                  <a:cubicBezTo>
                    <a:pt x="21" y="169"/>
                    <a:pt x="0" y="146"/>
                    <a:pt x="0" y="106"/>
                  </a:cubicBezTo>
                  <a:lnTo>
                    <a:pt x="0" y="0"/>
                  </a:lnTo>
                  <a:lnTo>
                    <a:pt x="30" y="0"/>
                  </a:lnTo>
                  <a:lnTo>
                    <a:pt x="30" y="101"/>
                  </a:lnTo>
                  <a:cubicBezTo>
                    <a:pt x="30" y="129"/>
                    <a:pt x="42" y="144"/>
                    <a:pt x="65" y="144"/>
                  </a:cubicBezTo>
                  <a:cubicBezTo>
                    <a:pt x="84" y="144"/>
                    <a:pt x="103" y="134"/>
                    <a:pt x="103" y="113"/>
                  </a:cubicBezTo>
                  <a:lnTo>
                    <a:pt x="103" y="0"/>
                  </a:lnTo>
                  <a:lnTo>
                    <a:pt x="133" y="0"/>
                  </a:lnTo>
                  <a:lnTo>
                    <a:pt x="133" y="166"/>
                  </a:lnTo>
                  <a:lnTo>
                    <a:pt x="103" y="166"/>
                  </a:lnTo>
                  <a:lnTo>
                    <a:pt x="103" y="138"/>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624" name="Freeform 100">
              <a:extLst>
                <a:ext uri="{FF2B5EF4-FFF2-40B4-BE49-F238E27FC236}">
                  <a16:creationId xmlns:a16="http://schemas.microsoft.com/office/drawing/2014/main" id="{3482D5BE-A9B5-453C-B9A0-FC1F1A54CE98}"/>
                </a:ext>
              </a:extLst>
            </p:cNvPr>
            <p:cNvSpPr>
              <a:spLocks/>
            </p:cNvSpPr>
            <p:nvPr/>
          </p:nvSpPr>
          <p:spPr bwMode="auto">
            <a:xfrm>
              <a:off x="10577513" y="5438776"/>
              <a:ext cx="84138" cy="63500"/>
            </a:xfrm>
            <a:custGeom>
              <a:avLst/>
              <a:gdLst>
                <a:gd name="T0" fmla="*/ 0 w 230"/>
                <a:gd name="T1" fmla="*/ 170 h 170"/>
                <a:gd name="T2" fmla="*/ 0 w 230"/>
                <a:gd name="T3" fmla="*/ 170 h 170"/>
                <a:gd name="T4" fmla="*/ 0 w 230"/>
                <a:gd name="T5" fmla="*/ 4 h 170"/>
                <a:gd name="T6" fmla="*/ 29 w 230"/>
                <a:gd name="T7" fmla="*/ 4 h 170"/>
                <a:gd name="T8" fmla="*/ 29 w 230"/>
                <a:gd name="T9" fmla="*/ 31 h 170"/>
                <a:gd name="T10" fmla="*/ 31 w 230"/>
                <a:gd name="T11" fmla="*/ 31 h 170"/>
                <a:gd name="T12" fmla="*/ 75 w 230"/>
                <a:gd name="T13" fmla="*/ 0 h 170"/>
                <a:gd name="T14" fmla="*/ 125 w 230"/>
                <a:gd name="T15" fmla="*/ 34 h 170"/>
                <a:gd name="T16" fmla="*/ 126 w 230"/>
                <a:gd name="T17" fmla="*/ 34 h 170"/>
                <a:gd name="T18" fmla="*/ 177 w 230"/>
                <a:gd name="T19" fmla="*/ 0 h 170"/>
                <a:gd name="T20" fmla="*/ 230 w 230"/>
                <a:gd name="T21" fmla="*/ 64 h 170"/>
                <a:gd name="T22" fmla="*/ 230 w 230"/>
                <a:gd name="T23" fmla="*/ 170 h 170"/>
                <a:gd name="T24" fmla="*/ 200 w 230"/>
                <a:gd name="T25" fmla="*/ 170 h 170"/>
                <a:gd name="T26" fmla="*/ 200 w 230"/>
                <a:gd name="T27" fmla="*/ 68 h 170"/>
                <a:gd name="T28" fmla="*/ 166 w 230"/>
                <a:gd name="T29" fmla="*/ 26 h 170"/>
                <a:gd name="T30" fmla="*/ 130 w 230"/>
                <a:gd name="T31" fmla="*/ 56 h 170"/>
                <a:gd name="T32" fmla="*/ 130 w 230"/>
                <a:gd name="T33" fmla="*/ 170 h 170"/>
                <a:gd name="T34" fmla="*/ 100 w 230"/>
                <a:gd name="T35" fmla="*/ 170 h 170"/>
                <a:gd name="T36" fmla="*/ 100 w 230"/>
                <a:gd name="T37" fmla="*/ 68 h 170"/>
                <a:gd name="T38" fmla="*/ 66 w 230"/>
                <a:gd name="T39" fmla="*/ 26 h 170"/>
                <a:gd name="T40" fmla="*/ 29 w 230"/>
                <a:gd name="T41" fmla="*/ 56 h 170"/>
                <a:gd name="T42" fmla="*/ 29 w 230"/>
                <a:gd name="T43" fmla="*/ 170 h 170"/>
                <a:gd name="T44" fmla="*/ 0 w 230"/>
                <a:gd name="T45" fmla="*/ 1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30" h="170">
                  <a:moveTo>
                    <a:pt x="0" y="170"/>
                  </a:moveTo>
                  <a:lnTo>
                    <a:pt x="0" y="170"/>
                  </a:lnTo>
                  <a:lnTo>
                    <a:pt x="0" y="4"/>
                  </a:lnTo>
                  <a:lnTo>
                    <a:pt x="29" y="4"/>
                  </a:lnTo>
                  <a:lnTo>
                    <a:pt x="29" y="31"/>
                  </a:lnTo>
                  <a:lnTo>
                    <a:pt x="31" y="31"/>
                  </a:lnTo>
                  <a:cubicBezTo>
                    <a:pt x="38" y="14"/>
                    <a:pt x="53" y="0"/>
                    <a:pt x="75" y="0"/>
                  </a:cubicBezTo>
                  <a:cubicBezTo>
                    <a:pt x="97" y="0"/>
                    <a:pt x="117" y="10"/>
                    <a:pt x="125" y="34"/>
                  </a:cubicBezTo>
                  <a:lnTo>
                    <a:pt x="126" y="34"/>
                  </a:lnTo>
                  <a:cubicBezTo>
                    <a:pt x="132" y="16"/>
                    <a:pt x="149" y="0"/>
                    <a:pt x="177" y="0"/>
                  </a:cubicBezTo>
                  <a:cubicBezTo>
                    <a:pt x="210" y="0"/>
                    <a:pt x="230" y="23"/>
                    <a:pt x="230" y="64"/>
                  </a:cubicBezTo>
                  <a:lnTo>
                    <a:pt x="230" y="170"/>
                  </a:lnTo>
                  <a:lnTo>
                    <a:pt x="200" y="170"/>
                  </a:lnTo>
                  <a:lnTo>
                    <a:pt x="200" y="68"/>
                  </a:lnTo>
                  <a:cubicBezTo>
                    <a:pt x="200" y="40"/>
                    <a:pt x="189" y="26"/>
                    <a:pt x="166" y="26"/>
                  </a:cubicBezTo>
                  <a:cubicBezTo>
                    <a:pt x="147" y="26"/>
                    <a:pt x="130" y="36"/>
                    <a:pt x="130" y="56"/>
                  </a:cubicBezTo>
                  <a:lnTo>
                    <a:pt x="130" y="170"/>
                  </a:lnTo>
                  <a:lnTo>
                    <a:pt x="100" y="170"/>
                  </a:lnTo>
                  <a:lnTo>
                    <a:pt x="100" y="68"/>
                  </a:lnTo>
                  <a:cubicBezTo>
                    <a:pt x="100" y="40"/>
                    <a:pt x="89" y="26"/>
                    <a:pt x="66" y="26"/>
                  </a:cubicBezTo>
                  <a:cubicBezTo>
                    <a:pt x="48" y="26"/>
                    <a:pt x="29" y="36"/>
                    <a:pt x="29" y="56"/>
                  </a:cubicBezTo>
                  <a:lnTo>
                    <a:pt x="29" y="170"/>
                  </a:lnTo>
                  <a:lnTo>
                    <a:pt x="0" y="170"/>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625" name="Freeform 101">
              <a:extLst>
                <a:ext uri="{FF2B5EF4-FFF2-40B4-BE49-F238E27FC236}">
                  <a16:creationId xmlns:a16="http://schemas.microsoft.com/office/drawing/2014/main" id="{611B3FB0-626D-450B-B208-17545A4BF272}"/>
                </a:ext>
              </a:extLst>
            </p:cNvPr>
            <p:cNvSpPr>
              <a:spLocks noEditPoints="1"/>
            </p:cNvSpPr>
            <p:nvPr/>
          </p:nvSpPr>
          <p:spPr bwMode="auto">
            <a:xfrm>
              <a:off x="10675938" y="5438776"/>
              <a:ext cx="53975" cy="63500"/>
            </a:xfrm>
            <a:custGeom>
              <a:avLst/>
              <a:gdLst>
                <a:gd name="T0" fmla="*/ 31 w 148"/>
                <a:gd name="T1" fmla="*/ 71 h 173"/>
                <a:gd name="T2" fmla="*/ 31 w 148"/>
                <a:gd name="T3" fmla="*/ 71 h 173"/>
                <a:gd name="T4" fmla="*/ 31 w 148"/>
                <a:gd name="T5" fmla="*/ 73 h 173"/>
                <a:gd name="T6" fmla="*/ 117 w 148"/>
                <a:gd name="T7" fmla="*/ 73 h 173"/>
                <a:gd name="T8" fmla="*/ 117 w 148"/>
                <a:gd name="T9" fmla="*/ 70 h 173"/>
                <a:gd name="T10" fmla="*/ 76 w 148"/>
                <a:gd name="T11" fmla="*/ 24 h 173"/>
                <a:gd name="T12" fmla="*/ 31 w 148"/>
                <a:gd name="T13" fmla="*/ 71 h 173"/>
                <a:gd name="T14" fmla="*/ 0 w 148"/>
                <a:gd name="T15" fmla="*/ 87 h 173"/>
                <a:gd name="T16" fmla="*/ 0 w 148"/>
                <a:gd name="T17" fmla="*/ 87 h 173"/>
                <a:gd name="T18" fmla="*/ 76 w 148"/>
                <a:gd name="T19" fmla="*/ 0 h 173"/>
                <a:gd name="T20" fmla="*/ 148 w 148"/>
                <a:gd name="T21" fmla="*/ 82 h 173"/>
                <a:gd name="T22" fmla="*/ 148 w 148"/>
                <a:gd name="T23" fmla="*/ 94 h 173"/>
                <a:gd name="T24" fmla="*/ 31 w 148"/>
                <a:gd name="T25" fmla="*/ 94 h 173"/>
                <a:gd name="T26" fmla="*/ 31 w 148"/>
                <a:gd name="T27" fmla="*/ 101 h 173"/>
                <a:gd name="T28" fmla="*/ 78 w 148"/>
                <a:gd name="T29" fmla="*/ 148 h 173"/>
                <a:gd name="T30" fmla="*/ 123 w 148"/>
                <a:gd name="T31" fmla="*/ 121 h 173"/>
                <a:gd name="T32" fmla="*/ 142 w 148"/>
                <a:gd name="T33" fmla="*/ 138 h 173"/>
                <a:gd name="T34" fmla="*/ 76 w 148"/>
                <a:gd name="T35" fmla="*/ 173 h 173"/>
                <a:gd name="T36" fmla="*/ 0 w 148"/>
                <a:gd name="T37" fmla="*/ 87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8" h="173">
                  <a:moveTo>
                    <a:pt x="31" y="71"/>
                  </a:moveTo>
                  <a:lnTo>
                    <a:pt x="31" y="71"/>
                  </a:lnTo>
                  <a:lnTo>
                    <a:pt x="31" y="73"/>
                  </a:lnTo>
                  <a:lnTo>
                    <a:pt x="117" y="73"/>
                  </a:lnTo>
                  <a:lnTo>
                    <a:pt x="117" y="70"/>
                  </a:lnTo>
                  <a:cubicBezTo>
                    <a:pt x="117" y="43"/>
                    <a:pt x="101" y="24"/>
                    <a:pt x="76" y="24"/>
                  </a:cubicBezTo>
                  <a:cubicBezTo>
                    <a:pt x="50" y="24"/>
                    <a:pt x="31" y="44"/>
                    <a:pt x="31" y="71"/>
                  </a:cubicBezTo>
                  <a:close/>
                  <a:moveTo>
                    <a:pt x="0" y="87"/>
                  </a:moveTo>
                  <a:lnTo>
                    <a:pt x="0" y="87"/>
                  </a:lnTo>
                  <a:cubicBezTo>
                    <a:pt x="0" y="34"/>
                    <a:pt x="30" y="0"/>
                    <a:pt x="76" y="0"/>
                  </a:cubicBezTo>
                  <a:cubicBezTo>
                    <a:pt x="122" y="0"/>
                    <a:pt x="148" y="35"/>
                    <a:pt x="148" y="82"/>
                  </a:cubicBezTo>
                  <a:lnTo>
                    <a:pt x="148" y="94"/>
                  </a:lnTo>
                  <a:lnTo>
                    <a:pt x="31" y="94"/>
                  </a:lnTo>
                  <a:lnTo>
                    <a:pt x="31" y="101"/>
                  </a:lnTo>
                  <a:cubicBezTo>
                    <a:pt x="31" y="128"/>
                    <a:pt x="48" y="148"/>
                    <a:pt x="78" y="148"/>
                  </a:cubicBezTo>
                  <a:cubicBezTo>
                    <a:pt x="99" y="148"/>
                    <a:pt x="114" y="138"/>
                    <a:pt x="123" y="121"/>
                  </a:cubicBezTo>
                  <a:lnTo>
                    <a:pt x="142" y="138"/>
                  </a:lnTo>
                  <a:cubicBezTo>
                    <a:pt x="131" y="159"/>
                    <a:pt x="107" y="173"/>
                    <a:pt x="76" y="173"/>
                  </a:cubicBezTo>
                  <a:cubicBezTo>
                    <a:pt x="30" y="173"/>
                    <a:pt x="0" y="139"/>
                    <a:pt x="0" y="87"/>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626" name="Freeform 102">
              <a:extLst>
                <a:ext uri="{FF2B5EF4-FFF2-40B4-BE49-F238E27FC236}">
                  <a16:creationId xmlns:a16="http://schemas.microsoft.com/office/drawing/2014/main" id="{337DA815-D554-4EEE-B1F8-7E7DE48F0AEC}"/>
                </a:ext>
              </a:extLst>
            </p:cNvPr>
            <p:cNvSpPr>
              <a:spLocks noEditPoints="1"/>
            </p:cNvSpPr>
            <p:nvPr/>
          </p:nvSpPr>
          <p:spPr bwMode="auto">
            <a:xfrm>
              <a:off x="9634538" y="3021013"/>
              <a:ext cx="2143125" cy="2844800"/>
            </a:xfrm>
            <a:custGeom>
              <a:avLst/>
              <a:gdLst>
                <a:gd name="T0" fmla="*/ 46 w 5851"/>
                <a:gd name="T1" fmla="*/ 7707 h 7753"/>
                <a:gd name="T2" fmla="*/ 46 w 5851"/>
                <a:gd name="T3" fmla="*/ 7707 h 7753"/>
                <a:gd name="T4" fmla="*/ 5805 w 5851"/>
                <a:gd name="T5" fmla="*/ 7707 h 7753"/>
                <a:gd name="T6" fmla="*/ 5805 w 5851"/>
                <a:gd name="T7" fmla="*/ 46 h 7753"/>
                <a:gd name="T8" fmla="*/ 46 w 5851"/>
                <a:gd name="T9" fmla="*/ 46 h 7753"/>
                <a:gd name="T10" fmla="*/ 46 w 5851"/>
                <a:gd name="T11" fmla="*/ 7707 h 7753"/>
                <a:gd name="T12" fmla="*/ 5851 w 5851"/>
                <a:gd name="T13" fmla="*/ 7753 h 7753"/>
                <a:gd name="T14" fmla="*/ 5851 w 5851"/>
                <a:gd name="T15" fmla="*/ 7753 h 7753"/>
                <a:gd name="T16" fmla="*/ 0 w 5851"/>
                <a:gd name="T17" fmla="*/ 7753 h 7753"/>
                <a:gd name="T18" fmla="*/ 0 w 5851"/>
                <a:gd name="T19" fmla="*/ 0 h 7753"/>
                <a:gd name="T20" fmla="*/ 5851 w 5851"/>
                <a:gd name="T21" fmla="*/ 0 h 7753"/>
                <a:gd name="T22" fmla="*/ 5851 w 5851"/>
                <a:gd name="T23" fmla="*/ 7753 h 7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51" h="7753">
                  <a:moveTo>
                    <a:pt x="46" y="7707"/>
                  </a:moveTo>
                  <a:lnTo>
                    <a:pt x="46" y="7707"/>
                  </a:lnTo>
                  <a:lnTo>
                    <a:pt x="5805" y="7707"/>
                  </a:lnTo>
                  <a:lnTo>
                    <a:pt x="5805" y="46"/>
                  </a:lnTo>
                  <a:lnTo>
                    <a:pt x="46" y="46"/>
                  </a:lnTo>
                  <a:lnTo>
                    <a:pt x="46" y="7707"/>
                  </a:lnTo>
                  <a:close/>
                  <a:moveTo>
                    <a:pt x="5851" y="7753"/>
                  </a:moveTo>
                  <a:lnTo>
                    <a:pt x="5851" y="7753"/>
                  </a:lnTo>
                  <a:lnTo>
                    <a:pt x="0" y="7753"/>
                  </a:lnTo>
                  <a:lnTo>
                    <a:pt x="0" y="0"/>
                  </a:lnTo>
                  <a:lnTo>
                    <a:pt x="5851" y="0"/>
                  </a:lnTo>
                  <a:lnTo>
                    <a:pt x="5851" y="7753"/>
                  </a:lnTo>
                  <a:close/>
                </a:path>
              </a:pathLst>
            </a:custGeom>
            <a:solidFill>
              <a:srgbClr val="CCCCCC"/>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627" name="Freeform 103">
              <a:extLst>
                <a:ext uri="{FF2B5EF4-FFF2-40B4-BE49-F238E27FC236}">
                  <a16:creationId xmlns:a16="http://schemas.microsoft.com/office/drawing/2014/main" id="{B5360F67-6C5B-4FB9-9731-B427E61EF497}"/>
                </a:ext>
              </a:extLst>
            </p:cNvPr>
            <p:cNvSpPr>
              <a:spLocks noEditPoints="1"/>
            </p:cNvSpPr>
            <p:nvPr/>
          </p:nvSpPr>
          <p:spPr bwMode="auto">
            <a:xfrm>
              <a:off x="9861550" y="4862513"/>
              <a:ext cx="296863" cy="258763"/>
            </a:xfrm>
            <a:custGeom>
              <a:avLst/>
              <a:gdLst>
                <a:gd name="T0" fmla="*/ 20 w 811"/>
                <a:gd name="T1" fmla="*/ 678 h 703"/>
                <a:gd name="T2" fmla="*/ 20 w 811"/>
                <a:gd name="T3" fmla="*/ 678 h 703"/>
                <a:gd name="T4" fmla="*/ 787 w 811"/>
                <a:gd name="T5" fmla="*/ 683 h 703"/>
                <a:gd name="T6" fmla="*/ 791 w 811"/>
                <a:gd name="T7" fmla="*/ 67 h 703"/>
                <a:gd name="T8" fmla="*/ 779 w 811"/>
                <a:gd name="T9" fmla="*/ 37 h 703"/>
                <a:gd name="T10" fmla="*/ 750 w 811"/>
                <a:gd name="T11" fmla="*/ 25 h 703"/>
                <a:gd name="T12" fmla="*/ 66 w 811"/>
                <a:gd name="T13" fmla="*/ 20 h 703"/>
                <a:gd name="T14" fmla="*/ 24 w 811"/>
                <a:gd name="T15" fmla="*/ 61 h 703"/>
                <a:gd name="T16" fmla="*/ 20 w 811"/>
                <a:gd name="T17" fmla="*/ 678 h 703"/>
                <a:gd name="T18" fmla="*/ 797 w 811"/>
                <a:gd name="T19" fmla="*/ 703 h 703"/>
                <a:gd name="T20" fmla="*/ 797 w 811"/>
                <a:gd name="T21" fmla="*/ 703 h 703"/>
                <a:gd name="T22" fmla="*/ 797 w 811"/>
                <a:gd name="T23" fmla="*/ 703 h 703"/>
                <a:gd name="T24" fmla="*/ 10 w 811"/>
                <a:gd name="T25" fmla="*/ 698 h 703"/>
                <a:gd name="T26" fmla="*/ 0 w 811"/>
                <a:gd name="T27" fmla="*/ 687 h 703"/>
                <a:gd name="T28" fmla="*/ 4 w 811"/>
                <a:gd name="T29" fmla="*/ 61 h 703"/>
                <a:gd name="T30" fmla="*/ 66 w 811"/>
                <a:gd name="T31" fmla="*/ 0 h 703"/>
                <a:gd name="T32" fmla="*/ 66 w 811"/>
                <a:gd name="T33" fmla="*/ 0 h 703"/>
                <a:gd name="T34" fmla="*/ 750 w 811"/>
                <a:gd name="T35" fmla="*/ 5 h 703"/>
                <a:gd name="T36" fmla="*/ 794 w 811"/>
                <a:gd name="T37" fmla="*/ 23 h 703"/>
                <a:gd name="T38" fmla="*/ 811 w 811"/>
                <a:gd name="T39" fmla="*/ 67 h 703"/>
                <a:gd name="T40" fmla="*/ 807 w 811"/>
                <a:gd name="T41" fmla="*/ 693 h 703"/>
                <a:gd name="T42" fmla="*/ 797 w 811"/>
                <a:gd name="T43" fmla="*/ 703 h 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11" h="703">
                  <a:moveTo>
                    <a:pt x="20" y="678"/>
                  </a:moveTo>
                  <a:lnTo>
                    <a:pt x="20" y="678"/>
                  </a:lnTo>
                  <a:lnTo>
                    <a:pt x="787" y="683"/>
                  </a:lnTo>
                  <a:lnTo>
                    <a:pt x="791" y="67"/>
                  </a:lnTo>
                  <a:cubicBezTo>
                    <a:pt x="791" y="55"/>
                    <a:pt x="787" y="45"/>
                    <a:pt x="779" y="37"/>
                  </a:cubicBezTo>
                  <a:cubicBezTo>
                    <a:pt x="772" y="29"/>
                    <a:pt x="761" y="25"/>
                    <a:pt x="750" y="25"/>
                  </a:cubicBezTo>
                  <a:lnTo>
                    <a:pt x="66" y="20"/>
                  </a:lnTo>
                  <a:cubicBezTo>
                    <a:pt x="43" y="19"/>
                    <a:pt x="24" y="38"/>
                    <a:pt x="24" y="61"/>
                  </a:cubicBezTo>
                  <a:lnTo>
                    <a:pt x="20" y="678"/>
                  </a:lnTo>
                  <a:close/>
                  <a:moveTo>
                    <a:pt x="797" y="703"/>
                  </a:moveTo>
                  <a:lnTo>
                    <a:pt x="797" y="703"/>
                  </a:lnTo>
                  <a:lnTo>
                    <a:pt x="797" y="703"/>
                  </a:lnTo>
                  <a:lnTo>
                    <a:pt x="10" y="698"/>
                  </a:lnTo>
                  <a:cubicBezTo>
                    <a:pt x="4" y="698"/>
                    <a:pt x="0" y="693"/>
                    <a:pt x="0" y="687"/>
                  </a:cubicBezTo>
                  <a:lnTo>
                    <a:pt x="4" y="61"/>
                  </a:lnTo>
                  <a:cubicBezTo>
                    <a:pt x="4" y="27"/>
                    <a:pt x="32" y="0"/>
                    <a:pt x="66" y="0"/>
                  </a:cubicBezTo>
                  <a:lnTo>
                    <a:pt x="66" y="0"/>
                  </a:lnTo>
                  <a:lnTo>
                    <a:pt x="750" y="5"/>
                  </a:lnTo>
                  <a:cubicBezTo>
                    <a:pt x="767" y="5"/>
                    <a:pt x="782" y="12"/>
                    <a:pt x="794" y="23"/>
                  </a:cubicBezTo>
                  <a:cubicBezTo>
                    <a:pt x="805" y="35"/>
                    <a:pt x="811" y="50"/>
                    <a:pt x="811" y="67"/>
                  </a:cubicBezTo>
                  <a:lnTo>
                    <a:pt x="807" y="693"/>
                  </a:lnTo>
                  <a:cubicBezTo>
                    <a:pt x="807" y="699"/>
                    <a:pt x="802" y="703"/>
                    <a:pt x="797" y="703"/>
                  </a:cubicBez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628" name="Freeform 104">
              <a:extLst>
                <a:ext uri="{FF2B5EF4-FFF2-40B4-BE49-F238E27FC236}">
                  <a16:creationId xmlns:a16="http://schemas.microsoft.com/office/drawing/2014/main" id="{0E7D6B9F-5676-407C-A269-1D029DBD3365}"/>
                </a:ext>
              </a:extLst>
            </p:cNvPr>
            <p:cNvSpPr>
              <a:spLocks/>
            </p:cNvSpPr>
            <p:nvPr/>
          </p:nvSpPr>
          <p:spPr bwMode="auto">
            <a:xfrm>
              <a:off x="9913938" y="4943476"/>
              <a:ext cx="34925" cy="63500"/>
            </a:xfrm>
            <a:custGeom>
              <a:avLst/>
              <a:gdLst>
                <a:gd name="T0" fmla="*/ 14 w 98"/>
                <a:gd name="T1" fmla="*/ 173 h 173"/>
                <a:gd name="T2" fmla="*/ 14 w 98"/>
                <a:gd name="T3" fmla="*/ 173 h 173"/>
                <a:gd name="T4" fmla="*/ 0 w 98"/>
                <a:gd name="T5" fmla="*/ 159 h 173"/>
                <a:gd name="T6" fmla="*/ 73 w 98"/>
                <a:gd name="T7" fmla="*/ 86 h 173"/>
                <a:gd name="T8" fmla="*/ 0 w 98"/>
                <a:gd name="T9" fmla="*/ 14 h 173"/>
                <a:gd name="T10" fmla="*/ 14 w 98"/>
                <a:gd name="T11" fmla="*/ 0 h 173"/>
                <a:gd name="T12" fmla="*/ 94 w 98"/>
                <a:gd name="T13" fmla="*/ 79 h 173"/>
                <a:gd name="T14" fmla="*/ 94 w 98"/>
                <a:gd name="T15" fmla="*/ 94 h 173"/>
                <a:gd name="T16" fmla="*/ 14 w 98"/>
                <a:gd name="T17" fmla="*/ 17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173">
                  <a:moveTo>
                    <a:pt x="14" y="173"/>
                  </a:moveTo>
                  <a:lnTo>
                    <a:pt x="14" y="173"/>
                  </a:lnTo>
                  <a:lnTo>
                    <a:pt x="0" y="159"/>
                  </a:lnTo>
                  <a:lnTo>
                    <a:pt x="73" y="86"/>
                  </a:lnTo>
                  <a:lnTo>
                    <a:pt x="0" y="14"/>
                  </a:lnTo>
                  <a:lnTo>
                    <a:pt x="14" y="0"/>
                  </a:lnTo>
                  <a:lnTo>
                    <a:pt x="94" y="79"/>
                  </a:lnTo>
                  <a:cubicBezTo>
                    <a:pt x="98" y="83"/>
                    <a:pt x="98" y="90"/>
                    <a:pt x="94" y="94"/>
                  </a:cubicBezTo>
                  <a:lnTo>
                    <a:pt x="14" y="173"/>
                  </a:ln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629" name="Freeform 105">
              <a:extLst>
                <a:ext uri="{FF2B5EF4-FFF2-40B4-BE49-F238E27FC236}">
                  <a16:creationId xmlns:a16="http://schemas.microsoft.com/office/drawing/2014/main" id="{463D1365-26ED-4349-AB6C-AC9DB7359F38}"/>
                </a:ext>
              </a:extLst>
            </p:cNvPr>
            <p:cNvSpPr>
              <a:spLocks/>
            </p:cNvSpPr>
            <p:nvPr/>
          </p:nvSpPr>
          <p:spPr bwMode="auto">
            <a:xfrm>
              <a:off x="9977438" y="5008563"/>
              <a:ext cx="46038" cy="7938"/>
            </a:xfrm>
            <a:custGeom>
              <a:avLst/>
              <a:gdLst>
                <a:gd name="T0" fmla="*/ 125 w 125"/>
                <a:gd name="T1" fmla="*/ 20 h 20"/>
                <a:gd name="T2" fmla="*/ 125 w 125"/>
                <a:gd name="T3" fmla="*/ 20 h 20"/>
                <a:gd name="T4" fmla="*/ 0 w 125"/>
                <a:gd name="T5" fmla="*/ 20 h 20"/>
                <a:gd name="T6" fmla="*/ 0 w 125"/>
                <a:gd name="T7" fmla="*/ 0 h 20"/>
                <a:gd name="T8" fmla="*/ 125 w 125"/>
                <a:gd name="T9" fmla="*/ 0 h 20"/>
                <a:gd name="T10" fmla="*/ 125 w 125"/>
                <a:gd name="T11" fmla="*/ 20 h 20"/>
              </a:gdLst>
              <a:ahLst/>
              <a:cxnLst>
                <a:cxn ang="0">
                  <a:pos x="T0" y="T1"/>
                </a:cxn>
                <a:cxn ang="0">
                  <a:pos x="T2" y="T3"/>
                </a:cxn>
                <a:cxn ang="0">
                  <a:pos x="T4" y="T5"/>
                </a:cxn>
                <a:cxn ang="0">
                  <a:pos x="T6" y="T7"/>
                </a:cxn>
                <a:cxn ang="0">
                  <a:pos x="T8" y="T9"/>
                </a:cxn>
                <a:cxn ang="0">
                  <a:pos x="T10" y="T11"/>
                </a:cxn>
              </a:cxnLst>
              <a:rect l="0" t="0" r="r" b="b"/>
              <a:pathLst>
                <a:path w="125" h="20">
                  <a:moveTo>
                    <a:pt x="125" y="20"/>
                  </a:moveTo>
                  <a:lnTo>
                    <a:pt x="125" y="20"/>
                  </a:lnTo>
                  <a:lnTo>
                    <a:pt x="0" y="20"/>
                  </a:lnTo>
                  <a:lnTo>
                    <a:pt x="0" y="0"/>
                  </a:lnTo>
                  <a:lnTo>
                    <a:pt x="125" y="0"/>
                  </a:lnTo>
                  <a:lnTo>
                    <a:pt x="125" y="20"/>
                  </a:ln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630" name="Freeform 106">
              <a:extLst>
                <a:ext uri="{FF2B5EF4-FFF2-40B4-BE49-F238E27FC236}">
                  <a16:creationId xmlns:a16="http://schemas.microsoft.com/office/drawing/2014/main" id="{5D418F8F-9332-47DF-ABC0-2776759801AE}"/>
                </a:ext>
              </a:extLst>
            </p:cNvPr>
            <p:cNvSpPr>
              <a:spLocks/>
            </p:cNvSpPr>
            <p:nvPr/>
          </p:nvSpPr>
          <p:spPr bwMode="auto">
            <a:xfrm>
              <a:off x="9888538" y="4159251"/>
              <a:ext cx="34925" cy="23813"/>
            </a:xfrm>
            <a:custGeom>
              <a:avLst/>
              <a:gdLst>
                <a:gd name="T0" fmla="*/ 10 w 95"/>
                <a:gd name="T1" fmla="*/ 67 h 67"/>
                <a:gd name="T2" fmla="*/ 10 w 95"/>
                <a:gd name="T3" fmla="*/ 67 h 67"/>
                <a:gd name="T4" fmla="*/ 0 w 95"/>
                <a:gd name="T5" fmla="*/ 49 h 67"/>
                <a:gd name="T6" fmla="*/ 85 w 95"/>
                <a:gd name="T7" fmla="*/ 0 h 67"/>
                <a:gd name="T8" fmla="*/ 95 w 95"/>
                <a:gd name="T9" fmla="*/ 17 h 67"/>
                <a:gd name="T10" fmla="*/ 10 w 95"/>
                <a:gd name="T11" fmla="*/ 67 h 67"/>
              </a:gdLst>
              <a:ahLst/>
              <a:cxnLst>
                <a:cxn ang="0">
                  <a:pos x="T0" y="T1"/>
                </a:cxn>
                <a:cxn ang="0">
                  <a:pos x="T2" y="T3"/>
                </a:cxn>
                <a:cxn ang="0">
                  <a:pos x="T4" y="T5"/>
                </a:cxn>
                <a:cxn ang="0">
                  <a:pos x="T6" y="T7"/>
                </a:cxn>
                <a:cxn ang="0">
                  <a:pos x="T8" y="T9"/>
                </a:cxn>
                <a:cxn ang="0">
                  <a:pos x="T10" y="T11"/>
                </a:cxn>
              </a:cxnLst>
              <a:rect l="0" t="0" r="r" b="b"/>
              <a:pathLst>
                <a:path w="95" h="67">
                  <a:moveTo>
                    <a:pt x="10" y="67"/>
                  </a:moveTo>
                  <a:lnTo>
                    <a:pt x="10" y="67"/>
                  </a:lnTo>
                  <a:lnTo>
                    <a:pt x="0" y="49"/>
                  </a:lnTo>
                  <a:lnTo>
                    <a:pt x="85" y="0"/>
                  </a:lnTo>
                  <a:lnTo>
                    <a:pt x="95" y="17"/>
                  </a:lnTo>
                  <a:lnTo>
                    <a:pt x="10" y="67"/>
                  </a:ln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631" name="Freeform 107">
              <a:extLst>
                <a:ext uri="{FF2B5EF4-FFF2-40B4-BE49-F238E27FC236}">
                  <a16:creationId xmlns:a16="http://schemas.microsoft.com/office/drawing/2014/main" id="{909DBFFD-43F9-44C8-82DC-26BD39B8622D}"/>
                </a:ext>
              </a:extLst>
            </p:cNvPr>
            <p:cNvSpPr>
              <a:spLocks/>
            </p:cNvSpPr>
            <p:nvPr/>
          </p:nvSpPr>
          <p:spPr bwMode="auto">
            <a:xfrm>
              <a:off x="9931400" y="4175126"/>
              <a:ext cx="50800" cy="33338"/>
            </a:xfrm>
            <a:custGeom>
              <a:avLst/>
              <a:gdLst>
                <a:gd name="T0" fmla="*/ 10 w 137"/>
                <a:gd name="T1" fmla="*/ 92 h 92"/>
                <a:gd name="T2" fmla="*/ 10 w 137"/>
                <a:gd name="T3" fmla="*/ 92 h 92"/>
                <a:gd name="T4" fmla="*/ 0 w 137"/>
                <a:gd name="T5" fmla="*/ 75 h 92"/>
                <a:gd name="T6" fmla="*/ 127 w 137"/>
                <a:gd name="T7" fmla="*/ 0 h 92"/>
                <a:gd name="T8" fmla="*/ 137 w 137"/>
                <a:gd name="T9" fmla="*/ 17 h 92"/>
                <a:gd name="T10" fmla="*/ 10 w 137"/>
                <a:gd name="T11" fmla="*/ 92 h 92"/>
              </a:gdLst>
              <a:ahLst/>
              <a:cxnLst>
                <a:cxn ang="0">
                  <a:pos x="T0" y="T1"/>
                </a:cxn>
                <a:cxn ang="0">
                  <a:pos x="T2" y="T3"/>
                </a:cxn>
                <a:cxn ang="0">
                  <a:pos x="T4" y="T5"/>
                </a:cxn>
                <a:cxn ang="0">
                  <a:pos x="T6" y="T7"/>
                </a:cxn>
                <a:cxn ang="0">
                  <a:pos x="T8" y="T9"/>
                </a:cxn>
                <a:cxn ang="0">
                  <a:pos x="T10" y="T11"/>
                </a:cxn>
              </a:cxnLst>
              <a:rect l="0" t="0" r="r" b="b"/>
              <a:pathLst>
                <a:path w="137" h="92">
                  <a:moveTo>
                    <a:pt x="10" y="92"/>
                  </a:moveTo>
                  <a:lnTo>
                    <a:pt x="10" y="92"/>
                  </a:lnTo>
                  <a:lnTo>
                    <a:pt x="0" y="75"/>
                  </a:lnTo>
                  <a:lnTo>
                    <a:pt x="127" y="0"/>
                  </a:lnTo>
                  <a:lnTo>
                    <a:pt x="137" y="17"/>
                  </a:lnTo>
                  <a:lnTo>
                    <a:pt x="10" y="92"/>
                  </a:ln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632" name="Freeform 108">
              <a:extLst>
                <a:ext uri="{FF2B5EF4-FFF2-40B4-BE49-F238E27FC236}">
                  <a16:creationId xmlns:a16="http://schemas.microsoft.com/office/drawing/2014/main" id="{6721FC35-BF0C-46D6-AB11-8747F7B993B0}"/>
                </a:ext>
              </a:extLst>
            </p:cNvPr>
            <p:cNvSpPr>
              <a:spLocks/>
            </p:cNvSpPr>
            <p:nvPr/>
          </p:nvSpPr>
          <p:spPr bwMode="auto">
            <a:xfrm>
              <a:off x="9864725" y="4075113"/>
              <a:ext cx="36513" cy="25400"/>
            </a:xfrm>
            <a:custGeom>
              <a:avLst/>
              <a:gdLst>
                <a:gd name="T0" fmla="*/ 10 w 99"/>
                <a:gd name="T1" fmla="*/ 69 h 69"/>
                <a:gd name="T2" fmla="*/ 10 w 99"/>
                <a:gd name="T3" fmla="*/ 69 h 69"/>
                <a:gd name="T4" fmla="*/ 0 w 99"/>
                <a:gd name="T5" fmla="*/ 52 h 69"/>
                <a:gd name="T6" fmla="*/ 89 w 99"/>
                <a:gd name="T7" fmla="*/ 0 h 69"/>
                <a:gd name="T8" fmla="*/ 99 w 99"/>
                <a:gd name="T9" fmla="*/ 17 h 69"/>
                <a:gd name="T10" fmla="*/ 10 w 99"/>
                <a:gd name="T11" fmla="*/ 69 h 69"/>
              </a:gdLst>
              <a:ahLst/>
              <a:cxnLst>
                <a:cxn ang="0">
                  <a:pos x="T0" y="T1"/>
                </a:cxn>
                <a:cxn ang="0">
                  <a:pos x="T2" y="T3"/>
                </a:cxn>
                <a:cxn ang="0">
                  <a:pos x="T4" y="T5"/>
                </a:cxn>
                <a:cxn ang="0">
                  <a:pos x="T6" y="T7"/>
                </a:cxn>
                <a:cxn ang="0">
                  <a:pos x="T8" y="T9"/>
                </a:cxn>
                <a:cxn ang="0">
                  <a:pos x="T10" y="T11"/>
                </a:cxn>
              </a:cxnLst>
              <a:rect l="0" t="0" r="r" b="b"/>
              <a:pathLst>
                <a:path w="99" h="69">
                  <a:moveTo>
                    <a:pt x="10" y="69"/>
                  </a:moveTo>
                  <a:lnTo>
                    <a:pt x="10" y="69"/>
                  </a:lnTo>
                  <a:lnTo>
                    <a:pt x="0" y="52"/>
                  </a:lnTo>
                  <a:lnTo>
                    <a:pt x="89" y="0"/>
                  </a:lnTo>
                  <a:lnTo>
                    <a:pt x="99" y="17"/>
                  </a:lnTo>
                  <a:lnTo>
                    <a:pt x="10" y="69"/>
                  </a:ln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633" name="Freeform 109">
              <a:extLst>
                <a:ext uri="{FF2B5EF4-FFF2-40B4-BE49-F238E27FC236}">
                  <a16:creationId xmlns:a16="http://schemas.microsoft.com/office/drawing/2014/main" id="{DF762043-570A-4EDD-ACBE-90681F614E55}"/>
                </a:ext>
              </a:extLst>
            </p:cNvPr>
            <p:cNvSpPr>
              <a:spLocks/>
            </p:cNvSpPr>
            <p:nvPr/>
          </p:nvSpPr>
          <p:spPr bwMode="auto">
            <a:xfrm>
              <a:off x="9885363" y="4086226"/>
              <a:ext cx="38100" cy="26988"/>
            </a:xfrm>
            <a:custGeom>
              <a:avLst/>
              <a:gdLst>
                <a:gd name="T0" fmla="*/ 10 w 105"/>
                <a:gd name="T1" fmla="*/ 73 h 73"/>
                <a:gd name="T2" fmla="*/ 10 w 105"/>
                <a:gd name="T3" fmla="*/ 73 h 73"/>
                <a:gd name="T4" fmla="*/ 0 w 105"/>
                <a:gd name="T5" fmla="*/ 55 h 73"/>
                <a:gd name="T6" fmla="*/ 95 w 105"/>
                <a:gd name="T7" fmla="*/ 0 h 73"/>
                <a:gd name="T8" fmla="*/ 105 w 105"/>
                <a:gd name="T9" fmla="*/ 17 h 73"/>
                <a:gd name="T10" fmla="*/ 10 w 105"/>
                <a:gd name="T11" fmla="*/ 73 h 73"/>
              </a:gdLst>
              <a:ahLst/>
              <a:cxnLst>
                <a:cxn ang="0">
                  <a:pos x="T0" y="T1"/>
                </a:cxn>
                <a:cxn ang="0">
                  <a:pos x="T2" y="T3"/>
                </a:cxn>
                <a:cxn ang="0">
                  <a:pos x="T4" y="T5"/>
                </a:cxn>
                <a:cxn ang="0">
                  <a:pos x="T6" y="T7"/>
                </a:cxn>
                <a:cxn ang="0">
                  <a:pos x="T8" y="T9"/>
                </a:cxn>
                <a:cxn ang="0">
                  <a:pos x="T10" y="T11"/>
                </a:cxn>
              </a:cxnLst>
              <a:rect l="0" t="0" r="r" b="b"/>
              <a:pathLst>
                <a:path w="105" h="73">
                  <a:moveTo>
                    <a:pt x="10" y="73"/>
                  </a:moveTo>
                  <a:lnTo>
                    <a:pt x="10" y="73"/>
                  </a:lnTo>
                  <a:lnTo>
                    <a:pt x="0" y="55"/>
                  </a:lnTo>
                  <a:lnTo>
                    <a:pt x="95" y="0"/>
                  </a:lnTo>
                  <a:lnTo>
                    <a:pt x="105" y="17"/>
                  </a:lnTo>
                  <a:lnTo>
                    <a:pt x="10" y="73"/>
                  </a:ln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634" name="Freeform 110">
              <a:extLst>
                <a:ext uri="{FF2B5EF4-FFF2-40B4-BE49-F238E27FC236}">
                  <a16:creationId xmlns:a16="http://schemas.microsoft.com/office/drawing/2014/main" id="{197BAA29-899E-4E21-8E6B-187F8F9C3F29}"/>
                </a:ext>
              </a:extLst>
            </p:cNvPr>
            <p:cNvSpPr>
              <a:spLocks/>
            </p:cNvSpPr>
            <p:nvPr/>
          </p:nvSpPr>
          <p:spPr bwMode="auto">
            <a:xfrm>
              <a:off x="9907588" y="4100513"/>
              <a:ext cx="38100" cy="25400"/>
            </a:xfrm>
            <a:custGeom>
              <a:avLst/>
              <a:gdLst>
                <a:gd name="T0" fmla="*/ 10 w 104"/>
                <a:gd name="T1" fmla="*/ 73 h 73"/>
                <a:gd name="T2" fmla="*/ 10 w 104"/>
                <a:gd name="T3" fmla="*/ 73 h 73"/>
                <a:gd name="T4" fmla="*/ 0 w 104"/>
                <a:gd name="T5" fmla="*/ 55 h 73"/>
                <a:gd name="T6" fmla="*/ 94 w 104"/>
                <a:gd name="T7" fmla="*/ 0 h 73"/>
                <a:gd name="T8" fmla="*/ 104 w 104"/>
                <a:gd name="T9" fmla="*/ 17 h 73"/>
                <a:gd name="T10" fmla="*/ 10 w 104"/>
                <a:gd name="T11" fmla="*/ 73 h 73"/>
              </a:gdLst>
              <a:ahLst/>
              <a:cxnLst>
                <a:cxn ang="0">
                  <a:pos x="T0" y="T1"/>
                </a:cxn>
                <a:cxn ang="0">
                  <a:pos x="T2" y="T3"/>
                </a:cxn>
                <a:cxn ang="0">
                  <a:pos x="T4" y="T5"/>
                </a:cxn>
                <a:cxn ang="0">
                  <a:pos x="T6" y="T7"/>
                </a:cxn>
                <a:cxn ang="0">
                  <a:pos x="T8" y="T9"/>
                </a:cxn>
                <a:cxn ang="0">
                  <a:pos x="T10" y="T11"/>
                </a:cxn>
              </a:cxnLst>
              <a:rect l="0" t="0" r="r" b="b"/>
              <a:pathLst>
                <a:path w="104" h="73">
                  <a:moveTo>
                    <a:pt x="10" y="73"/>
                  </a:moveTo>
                  <a:lnTo>
                    <a:pt x="10" y="73"/>
                  </a:lnTo>
                  <a:lnTo>
                    <a:pt x="0" y="55"/>
                  </a:lnTo>
                  <a:lnTo>
                    <a:pt x="94" y="0"/>
                  </a:lnTo>
                  <a:lnTo>
                    <a:pt x="104" y="17"/>
                  </a:lnTo>
                  <a:lnTo>
                    <a:pt x="10" y="73"/>
                  </a:ln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635" name="Freeform 111">
              <a:extLst>
                <a:ext uri="{FF2B5EF4-FFF2-40B4-BE49-F238E27FC236}">
                  <a16:creationId xmlns:a16="http://schemas.microsoft.com/office/drawing/2014/main" id="{048204D3-FDAB-4064-B2CC-553E3CEFE22F}"/>
                </a:ext>
              </a:extLst>
            </p:cNvPr>
            <p:cNvSpPr>
              <a:spLocks/>
            </p:cNvSpPr>
            <p:nvPr/>
          </p:nvSpPr>
          <p:spPr bwMode="auto">
            <a:xfrm>
              <a:off x="9926638" y="4103688"/>
              <a:ext cx="52388" cy="34925"/>
            </a:xfrm>
            <a:custGeom>
              <a:avLst/>
              <a:gdLst>
                <a:gd name="T0" fmla="*/ 10 w 142"/>
                <a:gd name="T1" fmla="*/ 94 h 94"/>
                <a:gd name="T2" fmla="*/ 10 w 142"/>
                <a:gd name="T3" fmla="*/ 94 h 94"/>
                <a:gd name="T4" fmla="*/ 0 w 142"/>
                <a:gd name="T5" fmla="*/ 77 h 94"/>
                <a:gd name="T6" fmla="*/ 132 w 142"/>
                <a:gd name="T7" fmla="*/ 0 h 94"/>
                <a:gd name="T8" fmla="*/ 142 w 142"/>
                <a:gd name="T9" fmla="*/ 17 h 94"/>
                <a:gd name="T10" fmla="*/ 10 w 142"/>
                <a:gd name="T11" fmla="*/ 94 h 94"/>
              </a:gdLst>
              <a:ahLst/>
              <a:cxnLst>
                <a:cxn ang="0">
                  <a:pos x="T0" y="T1"/>
                </a:cxn>
                <a:cxn ang="0">
                  <a:pos x="T2" y="T3"/>
                </a:cxn>
                <a:cxn ang="0">
                  <a:pos x="T4" y="T5"/>
                </a:cxn>
                <a:cxn ang="0">
                  <a:pos x="T6" y="T7"/>
                </a:cxn>
                <a:cxn ang="0">
                  <a:pos x="T8" y="T9"/>
                </a:cxn>
                <a:cxn ang="0">
                  <a:pos x="T10" y="T11"/>
                </a:cxn>
              </a:cxnLst>
              <a:rect l="0" t="0" r="r" b="b"/>
              <a:pathLst>
                <a:path w="142" h="94">
                  <a:moveTo>
                    <a:pt x="10" y="94"/>
                  </a:moveTo>
                  <a:lnTo>
                    <a:pt x="10" y="94"/>
                  </a:lnTo>
                  <a:lnTo>
                    <a:pt x="0" y="77"/>
                  </a:lnTo>
                  <a:lnTo>
                    <a:pt x="132" y="0"/>
                  </a:lnTo>
                  <a:lnTo>
                    <a:pt x="142" y="17"/>
                  </a:lnTo>
                  <a:lnTo>
                    <a:pt x="10" y="94"/>
                  </a:ln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636" name="Freeform 112">
              <a:extLst>
                <a:ext uri="{FF2B5EF4-FFF2-40B4-BE49-F238E27FC236}">
                  <a16:creationId xmlns:a16="http://schemas.microsoft.com/office/drawing/2014/main" id="{F862E074-0874-4031-B036-C3E36867F2D8}"/>
                </a:ext>
              </a:extLst>
            </p:cNvPr>
            <p:cNvSpPr>
              <a:spLocks/>
            </p:cNvSpPr>
            <p:nvPr/>
          </p:nvSpPr>
          <p:spPr bwMode="auto">
            <a:xfrm>
              <a:off x="9832975" y="4095751"/>
              <a:ext cx="320675" cy="160338"/>
            </a:xfrm>
            <a:custGeom>
              <a:avLst/>
              <a:gdLst>
                <a:gd name="T0" fmla="*/ 361 w 875"/>
                <a:gd name="T1" fmla="*/ 437 h 437"/>
                <a:gd name="T2" fmla="*/ 361 w 875"/>
                <a:gd name="T3" fmla="*/ 437 h 437"/>
                <a:gd name="T4" fmla="*/ 321 w 875"/>
                <a:gd name="T5" fmla="*/ 427 h 437"/>
                <a:gd name="T6" fmla="*/ 40 w 875"/>
                <a:gd name="T7" fmla="*/ 264 h 437"/>
                <a:gd name="T8" fmla="*/ 0 w 875"/>
                <a:gd name="T9" fmla="*/ 195 h 437"/>
                <a:gd name="T10" fmla="*/ 39 w 875"/>
                <a:gd name="T11" fmla="*/ 126 h 437"/>
                <a:gd name="T12" fmla="*/ 100 w 875"/>
                <a:gd name="T13" fmla="*/ 91 h 437"/>
                <a:gd name="T14" fmla="*/ 110 w 875"/>
                <a:gd name="T15" fmla="*/ 108 h 437"/>
                <a:gd name="T16" fmla="*/ 49 w 875"/>
                <a:gd name="T17" fmla="*/ 144 h 437"/>
                <a:gd name="T18" fmla="*/ 20 w 875"/>
                <a:gd name="T19" fmla="*/ 195 h 437"/>
                <a:gd name="T20" fmla="*/ 50 w 875"/>
                <a:gd name="T21" fmla="*/ 247 h 437"/>
                <a:gd name="T22" fmla="*/ 331 w 875"/>
                <a:gd name="T23" fmla="*/ 410 h 437"/>
                <a:gd name="T24" fmla="*/ 392 w 875"/>
                <a:gd name="T25" fmla="*/ 409 h 437"/>
                <a:gd name="T26" fmla="*/ 825 w 875"/>
                <a:gd name="T27" fmla="*/ 156 h 437"/>
                <a:gd name="T28" fmla="*/ 855 w 875"/>
                <a:gd name="T29" fmla="*/ 104 h 437"/>
                <a:gd name="T30" fmla="*/ 825 w 875"/>
                <a:gd name="T31" fmla="*/ 52 h 437"/>
                <a:gd name="T32" fmla="*/ 764 w 875"/>
                <a:gd name="T33" fmla="*/ 17 h 437"/>
                <a:gd name="T34" fmla="*/ 774 w 875"/>
                <a:gd name="T35" fmla="*/ 0 h 437"/>
                <a:gd name="T36" fmla="*/ 835 w 875"/>
                <a:gd name="T37" fmla="*/ 35 h 437"/>
                <a:gd name="T38" fmla="*/ 875 w 875"/>
                <a:gd name="T39" fmla="*/ 104 h 437"/>
                <a:gd name="T40" fmla="*/ 835 w 875"/>
                <a:gd name="T41" fmla="*/ 173 h 437"/>
                <a:gd name="T42" fmla="*/ 402 w 875"/>
                <a:gd name="T43" fmla="*/ 427 h 437"/>
                <a:gd name="T44" fmla="*/ 361 w 875"/>
                <a:gd name="T45" fmla="*/ 437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75" h="437">
                  <a:moveTo>
                    <a:pt x="361" y="437"/>
                  </a:moveTo>
                  <a:lnTo>
                    <a:pt x="361" y="437"/>
                  </a:lnTo>
                  <a:cubicBezTo>
                    <a:pt x="348" y="437"/>
                    <a:pt x="334" y="434"/>
                    <a:pt x="321" y="427"/>
                  </a:cubicBezTo>
                  <a:lnTo>
                    <a:pt x="40" y="264"/>
                  </a:lnTo>
                  <a:cubicBezTo>
                    <a:pt x="15" y="250"/>
                    <a:pt x="0" y="224"/>
                    <a:pt x="0" y="195"/>
                  </a:cubicBezTo>
                  <a:cubicBezTo>
                    <a:pt x="0" y="167"/>
                    <a:pt x="15" y="141"/>
                    <a:pt x="39" y="126"/>
                  </a:cubicBezTo>
                  <a:lnTo>
                    <a:pt x="100" y="91"/>
                  </a:lnTo>
                  <a:lnTo>
                    <a:pt x="110" y="108"/>
                  </a:lnTo>
                  <a:lnTo>
                    <a:pt x="49" y="144"/>
                  </a:lnTo>
                  <a:cubicBezTo>
                    <a:pt x="31" y="154"/>
                    <a:pt x="20" y="174"/>
                    <a:pt x="20" y="195"/>
                  </a:cubicBezTo>
                  <a:cubicBezTo>
                    <a:pt x="20" y="217"/>
                    <a:pt x="31" y="236"/>
                    <a:pt x="50" y="247"/>
                  </a:cubicBezTo>
                  <a:lnTo>
                    <a:pt x="331" y="410"/>
                  </a:lnTo>
                  <a:cubicBezTo>
                    <a:pt x="350" y="420"/>
                    <a:pt x="373" y="420"/>
                    <a:pt x="392" y="409"/>
                  </a:cubicBezTo>
                  <a:lnTo>
                    <a:pt x="825" y="156"/>
                  </a:lnTo>
                  <a:cubicBezTo>
                    <a:pt x="844" y="145"/>
                    <a:pt x="855" y="125"/>
                    <a:pt x="855" y="104"/>
                  </a:cubicBezTo>
                  <a:cubicBezTo>
                    <a:pt x="855" y="82"/>
                    <a:pt x="844" y="63"/>
                    <a:pt x="825" y="52"/>
                  </a:cubicBezTo>
                  <a:lnTo>
                    <a:pt x="764" y="17"/>
                  </a:lnTo>
                  <a:lnTo>
                    <a:pt x="774" y="0"/>
                  </a:lnTo>
                  <a:lnTo>
                    <a:pt x="835" y="35"/>
                  </a:lnTo>
                  <a:cubicBezTo>
                    <a:pt x="860" y="49"/>
                    <a:pt x="875" y="75"/>
                    <a:pt x="875" y="104"/>
                  </a:cubicBezTo>
                  <a:cubicBezTo>
                    <a:pt x="875" y="133"/>
                    <a:pt x="860" y="158"/>
                    <a:pt x="835" y="173"/>
                  </a:cubicBezTo>
                  <a:lnTo>
                    <a:pt x="402" y="427"/>
                  </a:lnTo>
                  <a:cubicBezTo>
                    <a:pt x="389" y="434"/>
                    <a:pt x="375" y="437"/>
                    <a:pt x="361" y="437"/>
                  </a:cubicBez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637" name="Freeform 113">
              <a:extLst>
                <a:ext uri="{FF2B5EF4-FFF2-40B4-BE49-F238E27FC236}">
                  <a16:creationId xmlns:a16="http://schemas.microsoft.com/office/drawing/2014/main" id="{FFCCE3EB-724B-4CC4-A5CD-CA59E8CFB219}"/>
                </a:ext>
              </a:extLst>
            </p:cNvPr>
            <p:cNvSpPr>
              <a:spLocks/>
            </p:cNvSpPr>
            <p:nvPr/>
          </p:nvSpPr>
          <p:spPr bwMode="auto">
            <a:xfrm>
              <a:off x="9829800" y="4024313"/>
              <a:ext cx="323850" cy="161925"/>
            </a:xfrm>
            <a:custGeom>
              <a:avLst/>
              <a:gdLst>
                <a:gd name="T0" fmla="*/ 365 w 884"/>
                <a:gd name="T1" fmla="*/ 444 h 444"/>
                <a:gd name="T2" fmla="*/ 365 w 884"/>
                <a:gd name="T3" fmla="*/ 444 h 444"/>
                <a:gd name="T4" fmla="*/ 325 w 884"/>
                <a:gd name="T5" fmla="*/ 433 h 444"/>
                <a:gd name="T6" fmla="*/ 41 w 884"/>
                <a:gd name="T7" fmla="*/ 269 h 444"/>
                <a:gd name="T8" fmla="*/ 0 w 884"/>
                <a:gd name="T9" fmla="*/ 199 h 444"/>
                <a:gd name="T10" fmla="*/ 40 w 884"/>
                <a:gd name="T11" fmla="*/ 130 h 444"/>
                <a:gd name="T12" fmla="*/ 106 w 884"/>
                <a:gd name="T13" fmla="*/ 91 h 444"/>
                <a:gd name="T14" fmla="*/ 117 w 884"/>
                <a:gd name="T15" fmla="*/ 108 h 444"/>
                <a:gd name="T16" fmla="*/ 50 w 884"/>
                <a:gd name="T17" fmla="*/ 147 h 444"/>
                <a:gd name="T18" fmla="*/ 20 w 884"/>
                <a:gd name="T19" fmla="*/ 199 h 444"/>
                <a:gd name="T20" fmla="*/ 51 w 884"/>
                <a:gd name="T21" fmla="*/ 251 h 444"/>
                <a:gd name="T22" fmla="*/ 335 w 884"/>
                <a:gd name="T23" fmla="*/ 416 h 444"/>
                <a:gd name="T24" fmla="*/ 395 w 884"/>
                <a:gd name="T25" fmla="*/ 416 h 444"/>
                <a:gd name="T26" fmla="*/ 834 w 884"/>
                <a:gd name="T27" fmla="*/ 160 h 444"/>
                <a:gd name="T28" fmla="*/ 864 w 884"/>
                <a:gd name="T29" fmla="*/ 107 h 444"/>
                <a:gd name="T30" fmla="*/ 834 w 884"/>
                <a:gd name="T31" fmla="*/ 55 h 444"/>
                <a:gd name="T32" fmla="*/ 768 w 884"/>
                <a:gd name="T33" fmla="*/ 17 h 444"/>
                <a:gd name="T34" fmla="*/ 778 w 884"/>
                <a:gd name="T35" fmla="*/ 0 h 444"/>
                <a:gd name="T36" fmla="*/ 844 w 884"/>
                <a:gd name="T37" fmla="*/ 38 h 444"/>
                <a:gd name="T38" fmla="*/ 884 w 884"/>
                <a:gd name="T39" fmla="*/ 107 h 444"/>
                <a:gd name="T40" fmla="*/ 844 w 884"/>
                <a:gd name="T41" fmla="*/ 177 h 444"/>
                <a:gd name="T42" fmla="*/ 405 w 884"/>
                <a:gd name="T43" fmla="*/ 433 h 444"/>
                <a:gd name="T44" fmla="*/ 365 w 884"/>
                <a:gd name="T45" fmla="*/ 444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84" h="444">
                  <a:moveTo>
                    <a:pt x="365" y="444"/>
                  </a:moveTo>
                  <a:lnTo>
                    <a:pt x="365" y="444"/>
                  </a:lnTo>
                  <a:cubicBezTo>
                    <a:pt x="351" y="444"/>
                    <a:pt x="337" y="440"/>
                    <a:pt x="325" y="433"/>
                  </a:cubicBezTo>
                  <a:lnTo>
                    <a:pt x="41" y="269"/>
                  </a:lnTo>
                  <a:cubicBezTo>
                    <a:pt x="15" y="254"/>
                    <a:pt x="0" y="228"/>
                    <a:pt x="0" y="199"/>
                  </a:cubicBezTo>
                  <a:cubicBezTo>
                    <a:pt x="0" y="170"/>
                    <a:pt x="15" y="144"/>
                    <a:pt x="40" y="130"/>
                  </a:cubicBezTo>
                  <a:lnTo>
                    <a:pt x="106" y="91"/>
                  </a:lnTo>
                  <a:lnTo>
                    <a:pt x="117" y="108"/>
                  </a:lnTo>
                  <a:lnTo>
                    <a:pt x="50" y="147"/>
                  </a:lnTo>
                  <a:cubicBezTo>
                    <a:pt x="32" y="158"/>
                    <a:pt x="20" y="177"/>
                    <a:pt x="20" y="199"/>
                  </a:cubicBezTo>
                  <a:cubicBezTo>
                    <a:pt x="20" y="221"/>
                    <a:pt x="32" y="240"/>
                    <a:pt x="51" y="251"/>
                  </a:cubicBezTo>
                  <a:lnTo>
                    <a:pt x="335" y="416"/>
                  </a:lnTo>
                  <a:cubicBezTo>
                    <a:pt x="353" y="426"/>
                    <a:pt x="377" y="426"/>
                    <a:pt x="395" y="416"/>
                  </a:cubicBezTo>
                  <a:lnTo>
                    <a:pt x="834" y="160"/>
                  </a:lnTo>
                  <a:cubicBezTo>
                    <a:pt x="853" y="149"/>
                    <a:pt x="864" y="129"/>
                    <a:pt x="864" y="107"/>
                  </a:cubicBezTo>
                  <a:cubicBezTo>
                    <a:pt x="864" y="86"/>
                    <a:pt x="853" y="66"/>
                    <a:pt x="834" y="55"/>
                  </a:cubicBezTo>
                  <a:lnTo>
                    <a:pt x="768" y="17"/>
                  </a:lnTo>
                  <a:lnTo>
                    <a:pt x="778" y="0"/>
                  </a:lnTo>
                  <a:lnTo>
                    <a:pt x="844" y="38"/>
                  </a:lnTo>
                  <a:cubicBezTo>
                    <a:pt x="869" y="52"/>
                    <a:pt x="884" y="78"/>
                    <a:pt x="884" y="107"/>
                  </a:cubicBezTo>
                  <a:cubicBezTo>
                    <a:pt x="884" y="136"/>
                    <a:pt x="869" y="162"/>
                    <a:pt x="844" y="177"/>
                  </a:cubicBezTo>
                  <a:lnTo>
                    <a:pt x="405" y="433"/>
                  </a:lnTo>
                  <a:cubicBezTo>
                    <a:pt x="393" y="440"/>
                    <a:pt x="379" y="444"/>
                    <a:pt x="365" y="444"/>
                  </a:cubicBez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638" name="Freeform 114">
              <a:extLst>
                <a:ext uri="{FF2B5EF4-FFF2-40B4-BE49-F238E27FC236}">
                  <a16:creationId xmlns:a16="http://schemas.microsoft.com/office/drawing/2014/main" id="{92CEF115-05E4-45F8-B702-8BB722E22F68}"/>
                </a:ext>
              </a:extLst>
            </p:cNvPr>
            <p:cNvSpPr>
              <a:spLocks noEditPoints="1"/>
            </p:cNvSpPr>
            <p:nvPr/>
          </p:nvSpPr>
          <p:spPr bwMode="auto">
            <a:xfrm>
              <a:off x="9831388" y="3900488"/>
              <a:ext cx="322263" cy="212725"/>
            </a:xfrm>
            <a:custGeom>
              <a:avLst/>
              <a:gdLst>
                <a:gd name="T0" fmla="*/ 519 w 882"/>
                <a:gd name="T1" fmla="*/ 24 h 583"/>
                <a:gd name="T2" fmla="*/ 519 w 882"/>
                <a:gd name="T3" fmla="*/ 24 h 583"/>
                <a:gd name="T4" fmla="*/ 488 w 882"/>
                <a:gd name="T5" fmla="*/ 32 h 583"/>
                <a:gd name="T6" fmla="*/ 50 w 882"/>
                <a:gd name="T7" fmla="*/ 287 h 583"/>
                <a:gd name="T8" fmla="*/ 20 w 882"/>
                <a:gd name="T9" fmla="*/ 340 h 583"/>
                <a:gd name="T10" fmla="*/ 50 w 882"/>
                <a:gd name="T11" fmla="*/ 392 h 583"/>
                <a:gd name="T12" fmla="*/ 334 w 882"/>
                <a:gd name="T13" fmla="*/ 555 h 583"/>
                <a:gd name="T14" fmla="*/ 395 w 882"/>
                <a:gd name="T15" fmla="*/ 555 h 583"/>
                <a:gd name="T16" fmla="*/ 832 w 882"/>
                <a:gd name="T17" fmla="*/ 299 h 583"/>
                <a:gd name="T18" fmla="*/ 862 w 882"/>
                <a:gd name="T19" fmla="*/ 247 h 583"/>
                <a:gd name="T20" fmla="*/ 832 w 882"/>
                <a:gd name="T21" fmla="*/ 195 h 583"/>
                <a:gd name="T22" fmla="*/ 549 w 882"/>
                <a:gd name="T23" fmla="*/ 32 h 583"/>
                <a:gd name="T24" fmla="*/ 519 w 882"/>
                <a:gd name="T25" fmla="*/ 24 h 583"/>
                <a:gd name="T26" fmla="*/ 364 w 882"/>
                <a:gd name="T27" fmla="*/ 583 h 583"/>
                <a:gd name="T28" fmla="*/ 364 w 882"/>
                <a:gd name="T29" fmla="*/ 583 h 583"/>
                <a:gd name="T30" fmla="*/ 324 w 882"/>
                <a:gd name="T31" fmla="*/ 573 h 583"/>
                <a:gd name="T32" fmla="*/ 40 w 882"/>
                <a:gd name="T33" fmla="*/ 409 h 583"/>
                <a:gd name="T34" fmla="*/ 0 w 882"/>
                <a:gd name="T35" fmla="*/ 340 h 583"/>
                <a:gd name="T36" fmla="*/ 40 w 882"/>
                <a:gd name="T37" fmla="*/ 270 h 583"/>
                <a:gd name="T38" fmla="*/ 478 w 882"/>
                <a:gd name="T39" fmla="*/ 14 h 583"/>
                <a:gd name="T40" fmla="*/ 559 w 882"/>
                <a:gd name="T41" fmla="*/ 14 h 583"/>
                <a:gd name="T42" fmla="*/ 842 w 882"/>
                <a:gd name="T43" fmla="*/ 178 h 583"/>
                <a:gd name="T44" fmla="*/ 882 w 882"/>
                <a:gd name="T45" fmla="*/ 247 h 583"/>
                <a:gd name="T46" fmla="*/ 843 w 882"/>
                <a:gd name="T47" fmla="*/ 317 h 583"/>
                <a:gd name="T48" fmla="*/ 405 w 882"/>
                <a:gd name="T49" fmla="*/ 572 h 583"/>
                <a:gd name="T50" fmla="*/ 364 w 882"/>
                <a:gd name="T51" fmla="*/ 583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82" h="583">
                  <a:moveTo>
                    <a:pt x="519" y="24"/>
                  </a:moveTo>
                  <a:lnTo>
                    <a:pt x="519" y="24"/>
                  </a:lnTo>
                  <a:cubicBezTo>
                    <a:pt x="508" y="24"/>
                    <a:pt x="498" y="26"/>
                    <a:pt x="488" y="32"/>
                  </a:cubicBezTo>
                  <a:lnTo>
                    <a:pt x="50" y="287"/>
                  </a:lnTo>
                  <a:cubicBezTo>
                    <a:pt x="31" y="298"/>
                    <a:pt x="20" y="318"/>
                    <a:pt x="20" y="340"/>
                  </a:cubicBezTo>
                  <a:cubicBezTo>
                    <a:pt x="20" y="361"/>
                    <a:pt x="32" y="381"/>
                    <a:pt x="50" y="392"/>
                  </a:cubicBezTo>
                  <a:lnTo>
                    <a:pt x="334" y="555"/>
                  </a:lnTo>
                  <a:cubicBezTo>
                    <a:pt x="353" y="566"/>
                    <a:pt x="376" y="566"/>
                    <a:pt x="395" y="555"/>
                  </a:cubicBezTo>
                  <a:lnTo>
                    <a:pt x="832" y="299"/>
                  </a:lnTo>
                  <a:cubicBezTo>
                    <a:pt x="851" y="288"/>
                    <a:pt x="862" y="269"/>
                    <a:pt x="862" y="247"/>
                  </a:cubicBezTo>
                  <a:cubicBezTo>
                    <a:pt x="862" y="226"/>
                    <a:pt x="851" y="206"/>
                    <a:pt x="832" y="195"/>
                  </a:cubicBezTo>
                  <a:lnTo>
                    <a:pt x="549" y="32"/>
                  </a:lnTo>
                  <a:cubicBezTo>
                    <a:pt x="539" y="26"/>
                    <a:pt x="529" y="24"/>
                    <a:pt x="519" y="24"/>
                  </a:cubicBezTo>
                  <a:close/>
                  <a:moveTo>
                    <a:pt x="364" y="583"/>
                  </a:moveTo>
                  <a:lnTo>
                    <a:pt x="364" y="583"/>
                  </a:lnTo>
                  <a:cubicBezTo>
                    <a:pt x="350" y="583"/>
                    <a:pt x="336" y="580"/>
                    <a:pt x="324" y="573"/>
                  </a:cubicBezTo>
                  <a:lnTo>
                    <a:pt x="40" y="409"/>
                  </a:lnTo>
                  <a:cubicBezTo>
                    <a:pt x="15" y="394"/>
                    <a:pt x="0" y="369"/>
                    <a:pt x="0" y="340"/>
                  </a:cubicBezTo>
                  <a:cubicBezTo>
                    <a:pt x="0" y="311"/>
                    <a:pt x="15" y="285"/>
                    <a:pt x="40" y="270"/>
                  </a:cubicBezTo>
                  <a:lnTo>
                    <a:pt x="478" y="14"/>
                  </a:lnTo>
                  <a:cubicBezTo>
                    <a:pt x="503" y="0"/>
                    <a:pt x="534" y="0"/>
                    <a:pt x="559" y="14"/>
                  </a:cubicBezTo>
                  <a:lnTo>
                    <a:pt x="842" y="178"/>
                  </a:lnTo>
                  <a:cubicBezTo>
                    <a:pt x="867" y="192"/>
                    <a:pt x="882" y="218"/>
                    <a:pt x="882" y="247"/>
                  </a:cubicBezTo>
                  <a:cubicBezTo>
                    <a:pt x="882" y="276"/>
                    <a:pt x="868" y="302"/>
                    <a:pt x="843" y="317"/>
                  </a:cubicBezTo>
                  <a:lnTo>
                    <a:pt x="405" y="572"/>
                  </a:lnTo>
                  <a:cubicBezTo>
                    <a:pt x="392" y="580"/>
                    <a:pt x="378" y="583"/>
                    <a:pt x="364" y="583"/>
                  </a:cubicBez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639" name="Freeform 115">
              <a:extLst>
                <a:ext uri="{FF2B5EF4-FFF2-40B4-BE49-F238E27FC236}">
                  <a16:creationId xmlns:a16="http://schemas.microsoft.com/office/drawing/2014/main" id="{05067F69-BD03-40B0-BFD1-FAA773F9B14B}"/>
                </a:ext>
              </a:extLst>
            </p:cNvPr>
            <p:cNvSpPr>
              <a:spLocks/>
            </p:cNvSpPr>
            <p:nvPr/>
          </p:nvSpPr>
          <p:spPr bwMode="auto">
            <a:xfrm>
              <a:off x="9869488" y="4000501"/>
              <a:ext cx="39688" cy="26988"/>
            </a:xfrm>
            <a:custGeom>
              <a:avLst/>
              <a:gdLst>
                <a:gd name="T0" fmla="*/ 10 w 106"/>
                <a:gd name="T1" fmla="*/ 74 h 74"/>
                <a:gd name="T2" fmla="*/ 10 w 106"/>
                <a:gd name="T3" fmla="*/ 74 h 74"/>
                <a:gd name="T4" fmla="*/ 0 w 106"/>
                <a:gd name="T5" fmla="*/ 57 h 74"/>
                <a:gd name="T6" fmla="*/ 96 w 106"/>
                <a:gd name="T7" fmla="*/ 0 h 74"/>
                <a:gd name="T8" fmla="*/ 106 w 106"/>
                <a:gd name="T9" fmla="*/ 18 h 74"/>
                <a:gd name="T10" fmla="*/ 10 w 106"/>
                <a:gd name="T11" fmla="*/ 74 h 74"/>
              </a:gdLst>
              <a:ahLst/>
              <a:cxnLst>
                <a:cxn ang="0">
                  <a:pos x="T0" y="T1"/>
                </a:cxn>
                <a:cxn ang="0">
                  <a:pos x="T2" y="T3"/>
                </a:cxn>
                <a:cxn ang="0">
                  <a:pos x="T4" y="T5"/>
                </a:cxn>
                <a:cxn ang="0">
                  <a:pos x="T6" y="T7"/>
                </a:cxn>
                <a:cxn ang="0">
                  <a:pos x="T8" y="T9"/>
                </a:cxn>
                <a:cxn ang="0">
                  <a:pos x="T10" y="T11"/>
                </a:cxn>
              </a:cxnLst>
              <a:rect l="0" t="0" r="r" b="b"/>
              <a:pathLst>
                <a:path w="106" h="74">
                  <a:moveTo>
                    <a:pt x="10" y="74"/>
                  </a:moveTo>
                  <a:lnTo>
                    <a:pt x="10" y="74"/>
                  </a:lnTo>
                  <a:lnTo>
                    <a:pt x="0" y="57"/>
                  </a:lnTo>
                  <a:lnTo>
                    <a:pt x="96" y="0"/>
                  </a:lnTo>
                  <a:lnTo>
                    <a:pt x="106" y="18"/>
                  </a:lnTo>
                  <a:lnTo>
                    <a:pt x="10" y="74"/>
                  </a:ln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640" name="Freeform 116">
              <a:extLst>
                <a:ext uri="{FF2B5EF4-FFF2-40B4-BE49-F238E27FC236}">
                  <a16:creationId xmlns:a16="http://schemas.microsoft.com/office/drawing/2014/main" id="{D0F0403B-D24E-47B0-9867-A7155F1CC034}"/>
                </a:ext>
              </a:extLst>
            </p:cNvPr>
            <p:cNvSpPr>
              <a:spLocks/>
            </p:cNvSpPr>
            <p:nvPr/>
          </p:nvSpPr>
          <p:spPr bwMode="auto">
            <a:xfrm>
              <a:off x="9921875" y="3949701"/>
              <a:ext cx="74613" cy="47625"/>
            </a:xfrm>
            <a:custGeom>
              <a:avLst/>
              <a:gdLst>
                <a:gd name="T0" fmla="*/ 10 w 204"/>
                <a:gd name="T1" fmla="*/ 131 h 131"/>
                <a:gd name="T2" fmla="*/ 10 w 204"/>
                <a:gd name="T3" fmla="*/ 131 h 131"/>
                <a:gd name="T4" fmla="*/ 0 w 204"/>
                <a:gd name="T5" fmla="*/ 114 h 131"/>
                <a:gd name="T6" fmla="*/ 194 w 204"/>
                <a:gd name="T7" fmla="*/ 0 h 131"/>
                <a:gd name="T8" fmla="*/ 204 w 204"/>
                <a:gd name="T9" fmla="*/ 18 h 131"/>
                <a:gd name="T10" fmla="*/ 10 w 204"/>
                <a:gd name="T11" fmla="*/ 131 h 131"/>
              </a:gdLst>
              <a:ahLst/>
              <a:cxnLst>
                <a:cxn ang="0">
                  <a:pos x="T0" y="T1"/>
                </a:cxn>
                <a:cxn ang="0">
                  <a:pos x="T2" y="T3"/>
                </a:cxn>
                <a:cxn ang="0">
                  <a:pos x="T4" y="T5"/>
                </a:cxn>
                <a:cxn ang="0">
                  <a:pos x="T6" y="T7"/>
                </a:cxn>
                <a:cxn ang="0">
                  <a:pos x="T8" y="T9"/>
                </a:cxn>
                <a:cxn ang="0">
                  <a:pos x="T10" y="T11"/>
                </a:cxn>
              </a:cxnLst>
              <a:rect l="0" t="0" r="r" b="b"/>
              <a:pathLst>
                <a:path w="204" h="131">
                  <a:moveTo>
                    <a:pt x="10" y="131"/>
                  </a:moveTo>
                  <a:lnTo>
                    <a:pt x="10" y="131"/>
                  </a:lnTo>
                  <a:lnTo>
                    <a:pt x="0" y="114"/>
                  </a:lnTo>
                  <a:lnTo>
                    <a:pt x="194" y="0"/>
                  </a:lnTo>
                  <a:lnTo>
                    <a:pt x="204" y="18"/>
                  </a:lnTo>
                  <a:lnTo>
                    <a:pt x="10" y="131"/>
                  </a:ln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641" name="Freeform 117">
              <a:extLst>
                <a:ext uri="{FF2B5EF4-FFF2-40B4-BE49-F238E27FC236}">
                  <a16:creationId xmlns:a16="http://schemas.microsoft.com/office/drawing/2014/main" id="{F79F8FC2-4792-4353-835A-0ADE48901835}"/>
                </a:ext>
              </a:extLst>
            </p:cNvPr>
            <p:cNvSpPr>
              <a:spLocks/>
            </p:cNvSpPr>
            <p:nvPr/>
          </p:nvSpPr>
          <p:spPr bwMode="auto">
            <a:xfrm>
              <a:off x="10007600" y="3927476"/>
              <a:ext cx="26988" cy="20638"/>
            </a:xfrm>
            <a:custGeom>
              <a:avLst/>
              <a:gdLst>
                <a:gd name="T0" fmla="*/ 10 w 73"/>
                <a:gd name="T1" fmla="*/ 54 h 54"/>
                <a:gd name="T2" fmla="*/ 10 w 73"/>
                <a:gd name="T3" fmla="*/ 54 h 54"/>
                <a:gd name="T4" fmla="*/ 0 w 73"/>
                <a:gd name="T5" fmla="*/ 37 h 54"/>
                <a:gd name="T6" fmla="*/ 63 w 73"/>
                <a:gd name="T7" fmla="*/ 0 h 54"/>
                <a:gd name="T8" fmla="*/ 73 w 73"/>
                <a:gd name="T9" fmla="*/ 17 h 54"/>
                <a:gd name="T10" fmla="*/ 10 w 73"/>
                <a:gd name="T11" fmla="*/ 54 h 54"/>
              </a:gdLst>
              <a:ahLst/>
              <a:cxnLst>
                <a:cxn ang="0">
                  <a:pos x="T0" y="T1"/>
                </a:cxn>
                <a:cxn ang="0">
                  <a:pos x="T2" y="T3"/>
                </a:cxn>
                <a:cxn ang="0">
                  <a:pos x="T4" y="T5"/>
                </a:cxn>
                <a:cxn ang="0">
                  <a:pos x="T6" y="T7"/>
                </a:cxn>
                <a:cxn ang="0">
                  <a:pos x="T8" y="T9"/>
                </a:cxn>
                <a:cxn ang="0">
                  <a:pos x="T10" y="T11"/>
                </a:cxn>
              </a:cxnLst>
              <a:rect l="0" t="0" r="r" b="b"/>
              <a:pathLst>
                <a:path w="73" h="54">
                  <a:moveTo>
                    <a:pt x="10" y="54"/>
                  </a:moveTo>
                  <a:lnTo>
                    <a:pt x="10" y="54"/>
                  </a:lnTo>
                  <a:lnTo>
                    <a:pt x="0" y="37"/>
                  </a:lnTo>
                  <a:lnTo>
                    <a:pt x="63" y="0"/>
                  </a:lnTo>
                  <a:lnTo>
                    <a:pt x="73" y="17"/>
                  </a:lnTo>
                  <a:lnTo>
                    <a:pt x="10" y="54"/>
                  </a:ln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642" name="Freeform 118">
              <a:extLst>
                <a:ext uri="{FF2B5EF4-FFF2-40B4-BE49-F238E27FC236}">
                  <a16:creationId xmlns:a16="http://schemas.microsoft.com/office/drawing/2014/main" id="{CCCAAAAC-005E-4318-9BBC-CBE8E68338A2}"/>
                </a:ext>
              </a:extLst>
            </p:cNvPr>
            <p:cNvSpPr>
              <a:spLocks/>
            </p:cNvSpPr>
            <p:nvPr/>
          </p:nvSpPr>
          <p:spPr bwMode="auto">
            <a:xfrm>
              <a:off x="9890125" y="3997326"/>
              <a:ext cx="68263" cy="44450"/>
            </a:xfrm>
            <a:custGeom>
              <a:avLst/>
              <a:gdLst>
                <a:gd name="T0" fmla="*/ 10 w 188"/>
                <a:gd name="T1" fmla="*/ 121 h 121"/>
                <a:gd name="T2" fmla="*/ 10 w 188"/>
                <a:gd name="T3" fmla="*/ 121 h 121"/>
                <a:gd name="T4" fmla="*/ 0 w 188"/>
                <a:gd name="T5" fmla="*/ 104 h 121"/>
                <a:gd name="T6" fmla="*/ 178 w 188"/>
                <a:gd name="T7" fmla="*/ 0 h 121"/>
                <a:gd name="T8" fmla="*/ 188 w 188"/>
                <a:gd name="T9" fmla="*/ 18 h 121"/>
                <a:gd name="T10" fmla="*/ 10 w 188"/>
                <a:gd name="T11" fmla="*/ 121 h 121"/>
              </a:gdLst>
              <a:ahLst/>
              <a:cxnLst>
                <a:cxn ang="0">
                  <a:pos x="T0" y="T1"/>
                </a:cxn>
                <a:cxn ang="0">
                  <a:pos x="T2" y="T3"/>
                </a:cxn>
                <a:cxn ang="0">
                  <a:pos x="T4" y="T5"/>
                </a:cxn>
                <a:cxn ang="0">
                  <a:pos x="T6" y="T7"/>
                </a:cxn>
                <a:cxn ang="0">
                  <a:pos x="T8" y="T9"/>
                </a:cxn>
                <a:cxn ang="0">
                  <a:pos x="T10" y="T11"/>
                </a:cxn>
              </a:cxnLst>
              <a:rect l="0" t="0" r="r" b="b"/>
              <a:pathLst>
                <a:path w="188" h="121">
                  <a:moveTo>
                    <a:pt x="10" y="121"/>
                  </a:moveTo>
                  <a:lnTo>
                    <a:pt x="10" y="121"/>
                  </a:lnTo>
                  <a:lnTo>
                    <a:pt x="0" y="104"/>
                  </a:lnTo>
                  <a:lnTo>
                    <a:pt x="178" y="0"/>
                  </a:lnTo>
                  <a:lnTo>
                    <a:pt x="188" y="18"/>
                  </a:lnTo>
                  <a:lnTo>
                    <a:pt x="10" y="121"/>
                  </a:ln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643" name="Freeform 119">
              <a:extLst>
                <a:ext uri="{FF2B5EF4-FFF2-40B4-BE49-F238E27FC236}">
                  <a16:creationId xmlns:a16="http://schemas.microsoft.com/office/drawing/2014/main" id="{6CE487C7-A4B9-4B1F-9B48-44E8B39B0E71}"/>
                </a:ext>
              </a:extLst>
            </p:cNvPr>
            <p:cNvSpPr>
              <a:spLocks/>
            </p:cNvSpPr>
            <p:nvPr/>
          </p:nvSpPr>
          <p:spPr bwMode="auto">
            <a:xfrm>
              <a:off x="9974263" y="3951288"/>
              <a:ext cx="60325" cy="41275"/>
            </a:xfrm>
            <a:custGeom>
              <a:avLst/>
              <a:gdLst>
                <a:gd name="T0" fmla="*/ 10 w 167"/>
                <a:gd name="T1" fmla="*/ 109 h 109"/>
                <a:gd name="T2" fmla="*/ 10 w 167"/>
                <a:gd name="T3" fmla="*/ 109 h 109"/>
                <a:gd name="T4" fmla="*/ 0 w 167"/>
                <a:gd name="T5" fmla="*/ 92 h 109"/>
                <a:gd name="T6" fmla="*/ 157 w 167"/>
                <a:gd name="T7" fmla="*/ 0 h 109"/>
                <a:gd name="T8" fmla="*/ 167 w 167"/>
                <a:gd name="T9" fmla="*/ 18 h 109"/>
                <a:gd name="T10" fmla="*/ 10 w 167"/>
                <a:gd name="T11" fmla="*/ 109 h 109"/>
              </a:gdLst>
              <a:ahLst/>
              <a:cxnLst>
                <a:cxn ang="0">
                  <a:pos x="T0" y="T1"/>
                </a:cxn>
                <a:cxn ang="0">
                  <a:pos x="T2" y="T3"/>
                </a:cxn>
                <a:cxn ang="0">
                  <a:pos x="T4" y="T5"/>
                </a:cxn>
                <a:cxn ang="0">
                  <a:pos x="T6" y="T7"/>
                </a:cxn>
                <a:cxn ang="0">
                  <a:pos x="T8" y="T9"/>
                </a:cxn>
                <a:cxn ang="0">
                  <a:pos x="T10" y="T11"/>
                </a:cxn>
              </a:cxnLst>
              <a:rect l="0" t="0" r="r" b="b"/>
              <a:pathLst>
                <a:path w="167" h="109">
                  <a:moveTo>
                    <a:pt x="10" y="109"/>
                  </a:moveTo>
                  <a:lnTo>
                    <a:pt x="10" y="109"/>
                  </a:lnTo>
                  <a:lnTo>
                    <a:pt x="0" y="92"/>
                  </a:lnTo>
                  <a:lnTo>
                    <a:pt x="157" y="0"/>
                  </a:lnTo>
                  <a:lnTo>
                    <a:pt x="167" y="18"/>
                  </a:lnTo>
                  <a:lnTo>
                    <a:pt x="10" y="109"/>
                  </a:ln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644" name="Freeform 120">
              <a:extLst>
                <a:ext uri="{FF2B5EF4-FFF2-40B4-BE49-F238E27FC236}">
                  <a16:creationId xmlns:a16="http://schemas.microsoft.com/office/drawing/2014/main" id="{081FC630-5514-48F7-8C49-BB868DA84E0E}"/>
                </a:ext>
              </a:extLst>
            </p:cNvPr>
            <p:cNvSpPr>
              <a:spLocks/>
            </p:cNvSpPr>
            <p:nvPr/>
          </p:nvSpPr>
          <p:spPr bwMode="auto">
            <a:xfrm>
              <a:off x="9912350" y="3990976"/>
              <a:ext cx="100013" cy="63500"/>
            </a:xfrm>
            <a:custGeom>
              <a:avLst/>
              <a:gdLst>
                <a:gd name="T0" fmla="*/ 10 w 273"/>
                <a:gd name="T1" fmla="*/ 170 h 170"/>
                <a:gd name="T2" fmla="*/ 10 w 273"/>
                <a:gd name="T3" fmla="*/ 170 h 170"/>
                <a:gd name="T4" fmla="*/ 0 w 273"/>
                <a:gd name="T5" fmla="*/ 153 h 170"/>
                <a:gd name="T6" fmla="*/ 263 w 273"/>
                <a:gd name="T7" fmla="*/ 0 h 170"/>
                <a:gd name="T8" fmla="*/ 273 w 273"/>
                <a:gd name="T9" fmla="*/ 17 h 170"/>
                <a:gd name="T10" fmla="*/ 10 w 273"/>
                <a:gd name="T11" fmla="*/ 170 h 170"/>
              </a:gdLst>
              <a:ahLst/>
              <a:cxnLst>
                <a:cxn ang="0">
                  <a:pos x="T0" y="T1"/>
                </a:cxn>
                <a:cxn ang="0">
                  <a:pos x="T2" y="T3"/>
                </a:cxn>
                <a:cxn ang="0">
                  <a:pos x="T4" y="T5"/>
                </a:cxn>
                <a:cxn ang="0">
                  <a:pos x="T6" y="T7"/>
                </a:cxn>
                <a:cxn ang="0">
                  <a:pos x="T8" y="T9"/>
                </a:cxn>
                <a:cxn ang="0">
                  <a:pos x="T10" y="T11"/>
                </a:cxn>
              </a:cxnLst>
              <a:rect l="0" t="0" r="r" b="b"/>
              <a:pathLst>
                <a:path w="273" h="170">
                  <a:moveTo>
                    <a:pt x="10" y="170"/>
                  </a:moveTo>
                  <a:lnTo>
                    <a:pt x="10" y="170"/>
                  </a:lnTo>
                  <a:lnTo>
                    <a:pt x="0" y="153"/>
                  </a:lnTo>
                  <a:lnTo>
                    <a:pt x="263" y="0"/>
                  </a:lnTo>
                  <a:lnTo>
                    <a:pt x="273" y="17"/>
                  </a:lnTo>
                  <a:lnTo>
                    <a:pt x="10" y="170"/>
                  </a:ln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645" name="Freeform 121">
              <a:extLst>
                <a:ext uri="{FF2B5EF4-FFF2-40B4-BE49-F238E27FC236}">
                  <a16:creationId xmlns:a16="http://schemas.microsoft.com/office/drawing/2014/main" id="{5FCFDA74-B054-4478-A0B9-DDBC587ADC1F}"/>
                </a:ext>
              </a:extLst>
            </p:cNvPr>
            <p:cNvSpPr>
              <a:spLocks/>
            </p:cNvSpPr>
            <p:nvPr/>
          </p:nvSpPr>
          <p:spPr bwMode="auto">
            <a:xfrm>
              <a:off x="10026650" y="3957638"/>
              <a:ext cx="42863" cy="30163"/>
            </a:xfrm>
            <a:custGeom>
              <a:avLst/>
              <a:gdLst>
                <a:gd name="T0" fmla="*/ 10 w 117"/>
                <a:gd name="T1" fmla="*/ 80 h 80"/>
                <a:gd name="T2" fmla="*/ 10 w 117"/>
                <a:gd name="T3" fmla="*/ 80 h 80"/>
                <a:gd name="T4" fmla="*/ 0 w 117"/>
                <a:gd name="T5" fmla="*/ 62 h 80"/>
                <a:gd name="T6" fmla="*/ 107 w 117"/>
                <a:gd name="T7" fmla="*/ 0 h 80"/>
                <a:gd name="T8" fmla="*/ 117 w 117"/>
                <a:gd name="T9" fmla="*/ 17 h 80"/>
                <a:gd name="T10" fmla="*/ 10 w 117"/>
                <a:gd name="T11" fmla="*/ 80 h 80"/>
              </a:gdLst>
              <a:ahLst/>
              <a:cxnLst>
                <a:cxn ang="0">
                  <a:pos x="T0" y="T1"/>
                </a:cxn>
                <a:cxn ang="0">
                  <a:pos x="T2" y="T3"/>
                </a:cxn>
                <a:cxn ang="0">
                  <a:pos x="T4" y="T5"/>
                </a:cxn>
                <a:cxn ang="0">
                  <a:pos x="T6" y="T7"/>
                </a:cxn>
                <a:cxn ang="0">
                  <a:pos x="T8" y="T9"/>
                </a:cxn>
                <a:cxn ang="0">
                  <a:pos x="T10" y="T11"/>
                </a:cxn>
              </a:cxnLst>
              <a:rect l="0" t="0" r="r" b="b"/>
              <a:pathLst>
                <a:path w="117" h="80">
                  <a:moveTo>
                    <a:pt x="10" y="80"/>
                  </a:moveTo>
                  <a:lnTo>
                    <a:pt x="10" y="80"/>
                  </a:lnTo>
                  <a:lnTo>
                    <a:pt x="0" y="62"/>
                  </a:lnTo>
                  <a:lnTo>
                    <a:pt x="107" y="0"/>
                  </a:lnTo>
                  <a:lnTo>
                    <a:pt x="117" y="17"/>
                  </a:lnTo>
                  <a:lnTo>
                    <a:pt x="10" y="80"/>
                  </a:ln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646" name="Freeform 122">
              <a:extLst>
                <a:ext uri="{FF2B5EF4-FFF2-40B4-BE49-F238E27FC236}">
                  <a16:creationId xmlns:a16="http://schemas.microsoft.com/office/drawing/2014/main" id="{2443AD7C-9266-44D7-8D83-4DDA4013A08D}"/>
                </a:ext>
              </a:extLst>
            </p:cNvPr>
            <p:cNvSpPr>
              <a:spLocks/>
            </p:cNvSpPr>
            <p:nvPr/>
          </p:nvSpPr>
          <p:spPr bwMode="auto">
            <a:xfrm>
              <a:off x="9932988" y="4048126"/>
              <a:ext cx="25400" cy="19050"/>
            </a:xfrm>
            <a:custGeom>
              <a:avLst/>
              <a:gdLst>
                <a:gd name="T0" fmla="*/ 10 w 69"/>
                <a:gd name="T1" fmla="*/ 52 h 52"/>
                <a:gd name="T2" fmla="*/ 10 w 69"/>
                <a:gd name="T3" fmla="*/ 52 h 52"/>
                <a:gd name="T4" fmla="*/ 0 w 69"/>
                <a:gd name="T5" fmla="*/ 35 h 52"/>
                <a:gd name="T6" fmla="*/ 59 w 69"/>
                <a:gd name="T7" fmla="*/ 0 h 52"/>
                <a:gd name="T8" fmla="*/ 69 w 69"/>
                <a:gd name="T9" fmla="*/ 17 h 52"/>
                <a:gd name="T10" fmla="*/ 10 w 69"/>
                <a:gd name="T11" fmla="*/ 52 h 52"/>
              </a:gdLst>
              <a:ahLst/>
              <a:cxnLst>
                <a:cxn ang="0">
                  <a:pos x="T0" y="T1"/>
                </a:cxn>
                <a:cxn ang="0">
                  <a:pos x="T2" y="T3"/>
                </a:cxn>
                <a:cxn ang="0">
                  <a:pos x="T4" y="T5"/>
                </a:cxn>
                <a:cxn ang="0">
                  <a:pos x="T6" y="T7"/>
                </a:cxn>
                <a:cxn ang="0">
                  <a:pos x="T8" y="T9"/>
                </a:cxn>
                <a:cxn ang="0">
                  <a:pos x="T10" y="T11"/>
                </a:cxn>
              </a:cxnLst>
              <a:rect l="0" t="0" r="r" b="b"/>
              <a:pathLst>
                <a:path w="69" h="52">
                  <a:moveTo>
                    <a:pt x="10" y="52"/>
                  </a:moveTo>
                  <a:lnTo>
                    <a:pt x="10" y="52"/>
                  </a:lnTo>
                  <a:lnTo>
                    <a:pt x="0" y="35"/>
                  </a:lnTo>
                  <a:lnTo>
                    <a:pt x="59" y="0"/>
                  </a:lnTo>
                  <a:lnTo>
                    <a:pt x="69" y="17"/>
                  </a:lnTo>
                  <a:lnTo>
                    <a:pt x="10" y="52"/>
                  </a:ln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647" name="Freeform 123">
              <a:extLst>
                <a:ext uri="{FF2B5EF4-FFF2-40B4-BE49-F238E27FC236}">
                  <a16:creationId xmlns:a16="http://schemas.microsoft.com/office/drawing/2014/main" id="{5BA870E1-ACAD-4428-86B4-C8ECC0A21419}"/>
                </a:ext>
              </a:extLst>
            </p:cNvPr>
            <p:cNvSpPr>
              <a:spLocks/>
            </p:cNvSpPr>
            <p:nvPr/>
          </p:nvSpPr>
          <p:spPr bwMode="auto">
            <a:xfrm>
              <a:off x="9974263" y="3986213"/>
              <a:ext cx="90488" cy="57150"/>
            </a:xfrm>
            <a:custGeom>
              <a:avLst/>
              <a:gdLst>
                <a:gd name="T0" fmla="*/ 10 w 246"/>
                <a:gd name="T1" fmla="*/ 156 h 156"/>
                <a:gd name="T2" fmla="*/ 10 w 246"/>
                <a:gd name="T3" fmla="*/ 156 h 156"/>
                <a:gd name="T4" fmla="*/ 0 w 246"/>
                <a:gd name="T5" fmla="*/ 138 h 156"/>
                <a:gd name="T6" fmla="*/ 236 w 246"/>
                <a:gd name="T7" fmla="*/ 0 h 156"/>
                <a:gd name="T8" fmla="*/ 246 w 246"/>
                <a:gd name="T9" fmla="*/ 17 h 156"/>
                <a:gd name="T10" fmla="*/ 10 w 246"/>
                <a:gd name="T11" fmla="*/ 156 h 156"/>
              </a:gdLst>
              <a:ahLst/>
              <a:cxnLst>
                <a:cxn ang="0">
                  <a:pos x="T0" y="T1"/>
                </a:cxn>
                <a:cxn ang="0">
                  <a:pos x="T2" y="T3"/>
                </a:cxn>
                <a:cxn ang="0">
                  <a:pos x="T4" y="T5"/>
                </a:cxn>
                <a:cxn ang="0">
                  <a:pos x="T6" y="T7"/>
                </a:cxn>
                <a:cxn ang="0">
                  <a:pos x="T8" y="T9"/>
                </a:cxn>
                <a:cxn ang="0">
                  <a:pos x="T10" y="T11"/>
                </a:cxn>
              </a:cxnLst>
              <a:rect l="0" t="0" r="r" b="b"/>
              <a:pathLst>
                <a:path w="246" h="156">
                  <a:moveTo>
                    <a:pt x="10" y="156"/>
                  </a:moveTo>
                  <a:lnTo>
                    <a:pt x="10" y="156"/>
                  </a:lnTo>
                  <a:lnTo>
                    <a:pt x="0" y="138"/>
                  </a:lnTo>
                  <a:lnTo>
                    <a:pt x="236" y="0"/>
                  </a:lnTo>
                  <a:lnTo>
                    <a:pt x="246" y="17"/>
                  </a:lnTo>
                  <a:lnTo>
                    <a:pt x="10" y="156"/>
                  </a:ln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648" name="Freeform 124">
              <a:extLst>
                <a:ext uri="{FF2B5EF4-FFF2-40B4-BE49-F238E27FC236}">
                  <a16:creationId xmlns:a16="http://schemas.microsoft.com/office/drawing/2014/main" id="{464E1C1A-0C8F-4C4C-9BA0-076197FDB749}"/>
                </a:ext>
              </a:extLst>
            </p:cNvPr>
            <p:cNvSpPr>
              <a:spLocks/>
            </p:cNvSpPr>
            <p:nvPr/>
          </p:nvSpPr>
          <p:spPr bwMode="auto">
            <a:xfrm>
              <a:off x="9955213" y="4022726"/>
              <a:ext cx="88900" cy="55563"/>
            </a:xfrm>
            <a:custGeom>
              <a:avLst/>
              <a:gdLst>
                <a:gd name="T0" fmla="*/ 10 w 241"/>
                <a:gd name="T1" fmla="*/ 152 h 152"/>
                <a:gd name="T2" fmla="*/ 10 w 241"/>
                <a:gd name="T3" fmla="*/ 152 h 152"/>
                <a:gd name="T4" fmla="*/ 0 w 241"/>
                <a:gd name="T5" fmla="*/ 135 h 152"/>
                <a:gd name="T6" fmla="*/ 231 w 241"/>
                <a:gd name="T7" fmla="*/ 0 h 152"/>
                <a:gd name="T8" fmla="*/ 241 w 241"/>
                <a:gd name="T9" fmla="*/ 18 h 152"/>
                <a:gd name="T10" fmla="*/ 10 w 241"/>
                <a:gd name="T11" fmla="*/ 152 h 152"/>
              </a:gdLst>
              <a:ahLst/>
              <a:cxnLst>
                <a:cxn ang="0">
                  <a:pos x="T0" y="T1"/>
                </a:cxn>
                <a:cxn ang="0">
                  <a:pos x="T2" y="T3"/>
                </a:cxn>
                <a:cxn ang="0">
                  <a:pos x="T4" y="T5"/>
                </a:cxn>
                <a:cxn ang="0">
                  <a:pos x="T6" y="T7"/>
                </a:cxn>
                <a:cxn ang="0">
                  <a:pos x="T8" y="T9"/>
                </a:cxn>
                <a:cxn ang="0">
                  <a:pos x="T10" y="T11"/>
                </a:cxn>
              </a:cxnLst>
              <a:rect l="0" t="0" r="r" b="b"/>
              <a:pathLst>
                <a:path w="241" h="152">
                  <a:moveTo>
                    <a:pt x="10" y="152"/>
                  </a:moveTo>
                  <a:lnTo>
                    <a:pt x="10" y="152"/>
                  </a:lnTo>
                  <a:lnTo>
                    <a:pt x="0" y="135"/>
                  </a:lnTo>
                  <a:lnTo>
                    <a:pt x="231" y="0"/>
                  </a:lnTo>
                  <a:lnTo>
                    <a:pt x="241" y="18"/>
                  </a:lnTo>
                  <a:lnTo>
                    <a:pt x="10" y="152"/>
                  </a:ln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649" name="Freeform 125">
              <a:extLst>
                <a:ext uri="{FF2B5EF4-FFF2-40B4-BE49-F238E27FC236}">
                  <a16:creationId xmlns:a16="http://schemas.microsoft.com/office/drawing/2014/main" id="{0543D5F6-D68A-4465-9ADD-5AAF7B742A46}"/>
                </a:ext>
              </a:extLst>
            </p:cNvPr>
            <p:cNvSpPr>
              <a:spLocks/>
            </p:cNvSpPr>
            <p:nvPr/>
          </p:nvSpPr>
          <p:spPr bwMode="auto">
            <a:xfrm>
              <a:off x="10056813" y="3978276"/>
              <a:ext cx="61913" cy="39688"/>
            </a:xfrm>
            <a:custGeom>
              <a:avLst/>
              <a:gdLst>
                <a:gd name="T0" fmla="*/ 10 w 170"/>
                <a:gd name="T1" fmla="*/ 110 h 110"/>
                <a:gd name="T2" fmla="*/ 10 w 170"/>
                <a:gd name="T3" fmla="*/ 110 h 110"/>
                <a:gd name="T4" fmla="*/ 0 w 170"/>
                <a:gd name="T5" fmla="*/ 93 h 110"/>
                <a:gd name="T6" fmla="*/ 160 w 170"/>
                <a:gd name="T7" fmla="*/ 0 h 110"/>
                <a:gd name="T8" fmla="*/ 170 w 170"/>
                <a:gd name="T9" fmla="*/ 17 h 110"/>
                <a:gd name="T10" fmla="*/ 10 w 170"/>
                <a:gd name="T11" fmla="*/ 110 h 110"/>
              </a:gdLst>
              <a:ahLst/>
              <a:cxnLst>
                <a:cxn ang="0">
                  <a:pos x="T0" y="T1"/>
                </a:cxn>
                <a:cxn ang="0">
                  <a:pos x="T2" y="T3"/>
                </a:cxn>
                <a:cxn ang="0">
                  <a:pos x="T4" y="T5"/>
                </a:cxn>
                <a:cxn ang="0">
                  <a:pos x="T6" y="T7"/>
                </a:cxn>
                <a:cxn ang="0">
                  <a:pos x="T8" y="T9"/>
                </a:cxn>
                <a:cxn ang="0">
                  <a:pos x="T10" y="T11"/>
                </a:cxn>
              </a:cxnLst>
              <a:rect l="0" t="0" r="r" b="b"/>
              <a:pathLst>
                <a:path w="170" h="110">
                  <a:moveTo>
                    <a:pt x="10" y="110"/>
                  </a:moveTo>
                  <a:lnTo>
                    <a:pt x="10" y="110"/>
                  </a:lnTo>
                  <a:lnTo>
                    <a:pt x="0" y="93"/>
                  </a:lnTo>
                  <a:lnTo>
                    <a:pt x="160" y="0"/>
                  </a:lnTo>
                  <a:lnTo>
                    <a:pt x="170" y="17"/>
                  </a:lnTo>
                  <a:lnTo>
                    <a:pt x="10" y="110"/>
                  </a:ln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650" name="Freeform 126">
              <a:extLst>
                <a:ext uri="{FF2B5EF4-FFF2-40B4-BE49-F238E27FC236}">
                  <a16:creationId xmlns:a16="http://schemas.microsoft.com/office/drawing/2014/main" id="{B5C2DA6D-1E4E-4E75-9857-CF48A19EBD03}"/>
                </a:ext>
              </a:extLst>
            </p:cNvPr>
            <p:cNvSpPr>
              <a:spLocks/>
            </p:cNvSpPr>
            <p:nvPr/>
          </p:nvSpPr>
          <p:spPr bwMode="auto">
            <a:xfrm>
              <a:off x="9867900" y="4146551"/>
              <a:ext cx="33338" cy="23813"/>
            </a:xfrm>
            <a:custGeom>
              <a:avLst/>
              <a:gdLst>
                <a:gd name="T0" fmla="*/ 10 w 90"/>
                <a:gd name="T1" fmla="*/ 63 h 63"/>
                <a:gd name="T2" fmla="*/ 10 w 90"/>
                <a:gd name="T3" fmla="*/ 63 h 63"/>
                <a:gd name="T4" fmla="*/ 0 w 90"/>
                <a:gd name="T5" fmla="*/ 46 h 63"/>
                <a:gd name="T6" fmla="*/ 80 w 90"/>
                <a:gd name="T7" fmla="*/ 0 h 63"/>
                <a:gd name="T8" fmla="*/ 90 w 90"/>
                <a:gd name="T9" fmla="*/ 17 h 63"/>
                <a:gd name="T10" fmla="*/ 10 w 90"/>
                <a:gd name="T11" fmla="*/ 63 h 63"/>
              </a:gdLst>
              <a:ahLst/>
              <a:cxnLst>
                <a:cxn ang="0">
                  <a:pos x="T0" y="T1"/>
                </a:cxn>
                <a:cxn ang="0">
                  <a:pos x="T2" y="T3"/>
                </a:cxn>
                <a:cxn ang="0">
                  <a:pos x="T4" y="T5"/>
                </a:cxn>
                <a:cxn ang="0">
                  <a:pos x="T6" y="T7"/>
                </a:cxn>
                <a:cxn ang="0">
                  <a:pos x="T8" y="T9"/>
                </a:cxn>
                <a:cxn ang="0">
                  <a:pos x="T10" y="T11"/>
                </a:cxn>
              </a:cxnLst>
              <a:rect l="0" t="0" r="r" b="b"/>
              <a:pathLst>
                <a:path w="90" h="63">
                  <a:moveTo>
                    <a:pt x="10" y="63"/>
                  </a:moveTo>
                  <a:lnTo>
                    <a:pt x="10" y="63"/>
                  </a:lnTo>
                  <a:lnTo>
                    <a:pt x="0" y="46"/>
                  </a:lnTo>
                  <a:lnTo>
                    <a:pt x="80" y="0"/>
                  </a:lnTo>
                  <a:lnTo>
                    <a:pt x="90" y="17"/>
                  </a:lnTo>
                  <a:lnTo>
                    <a:pt x="10" y="63"/>
                  </a:ln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651" name="Freeform 127">
              <a:extLst>
                <a:ext uri="{FF2B5EF4-FFF2-40B4-BE49-F238E27FC236}">
                  <a16:creationId xmlns:a16="http://schemas.microsoft.com/office/drawing/2014/main" id="{2BE1CA1B-BB14-428D-BB87-431DD295360A}"/>
                </a:ext>
              </a:extLst>
            </p:cNvPr>
            <p:cNvSpPr>
              <a:spLocks/>
            </p:cNvSpPr>
            <p:nvPr/>
          </p:nvSpPr>
          <p:spPr bwMode="auto">
            <a:xfrm>
              <a:off x="9910763" y="4171951"/>
              <a:ext cx="33338" cy="23813"/>
            </a:xfrm>
            <a:custGeom>
              <a:avLst/>
              <a:gdLst>
                <a:gd name="T0" fmla="*/ 10 w 91"/>
                <a:gd name="T1" fmla="*/ 65 h 65"/>
                <a:gd name="T2" fmla="*/ 10 w 91"/>
                <a:gd name="T3" fmla="*/ 65 h 65"/>
                <a:gd name="T4" fmla="*/ 0 w 91"/>
                <a:gd name="T5" fmla="*/ 47 h 65"/>
                <a:gd name="T6" fmla="*/ 81 w 91"/>
                <a:gd name="T7" fmla="*/ 0 h 65"/>
                <a:gd name="T8" fmla="*/ 91 w 91"/>
                <a:gd name="T9" fmla="*/ 17 h 65"/>
                <a:gd name="T10" fmla="*/ 10 w 91"/>
                <a:gd name="T11" fmla="*/ 65 h 65"/>
              </a:gdLst>
              <a:ahLst/>
              <a:cxnLst>
                <a:cxn ang="0">
                  <a:pos x="T0" y="T1"/>
                </a:cxn>
                <a:cxn ang="0">
                  <a:pos x="T2" y="T3"/>
                </a:cxn>
                <a:cxn ang="0">
                  <a:pos x="T4" y="T5"/>
                </a:cxn>
                <a:cxn ang="0">
                  <a:pos x="T6" y="T7"/>
                </a:cxn>
                <a:cxn ang="0">
                  <a:pos x="T8" y="T9"/>
                </a:cxn>
                <a:cxn ang="0">
                  <a:pos x="T10" y="T11"/>
                </a:cxn>
              </a:cxnLst>
              <a:rect l="0" t="0" r="r" b="b"/>
              <a:pathLst>
                <a:path w="91" h="65">
                  <a:moveTo>
                    <a:pt x="10" y="65"/>
                  </a:moveTo>
                  <a:lnTo>
                    <a:pt x="10" y="65"/>
                  </a:lnTo>
                  <a:lnTo>
                    <a:pt x="0" y="47"/>
                  </a:lnTo>
                  <a:lnTo>
                    <a:pt x="81" y="0"/>
                  </a:lnTo>
                  <a:lnTo>
                    <a:pt x="91" y="17"/>
                  </a:lnTo>
                  <a:lnTo>
                    <a:pt x="10" y="65"/>
                  </a:ln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652" name="Freeform 128">
              <a:extLst>
                <a:ext uri="{FF2B5EF4-FFF2-40B4-BE49-F238E27FC236}">
                  <a16:creationId xmlns:a16="http://schemas.microsoft.com/office/drawing/2014/main" id="{81C9CFBE-F100-4C33-9277-503766EDD5D9}"/>
                </a:ext>
              </a:extLst>
            </p:cNvPr>
            <p:cNvSpPr>
              <a:spLocks/>
            </p:cNvSpPr>
            <p:nvPr/>
          </p:nvSpPr>
          <p:spPr bwMode="auto">
            <a:xfrm>
              <a:off x="9953625" y="4194176"/>
              <a:ext cx="38100" cy="26988"/>
            </a:xfrm>
            <a:custGeom>
              <a:avLst/>
              <a:gdLst>
                <a:gd name="T0" fmla="*/ 10 w 104"/>
                <a:gd name="T1" fmla="*/ 72 h 72"/>
                <a:gd name="T2" fmla="*/ 10 w 104"/>
                <a:gd name="T3" fmla="*/ 72 h 72"/>
                <a:gd name="T4" fmla="*/ 0 w 104"/>
                <a:gd name="T5" fmla="*/ 54 h 72"/>
                <a:gd name="T6" fmla="*/ 94 w 104"/>
                <a:gd name="T7" fmla="*/ 0 h 72"/>
                <a:gd name="T8" fmla="*/ 104 w 104"/>
                <a:gd name="T9" fmla="*/ 17 h 72"/>
                <a:gd name="T10" fmla="*/ 10 w 104"/>
                <a:gd name="T11" fmla="*/ 72 h 72"/>
              </a:gdLst>
              <a:ahLst/>
              <a:cxnLst>
                <a:cxn ang="0">
                  <a:pos x="T0" y="T1"/>
                </a:cxn>
                <a:cxn ang="0">
                  <a:pos x="T2" y="T3"/>
                </a:cxn>
                <a:cxn ang="0">
                  <a:pos x="T4" y="T5"/>
                </a:cxn>
                <a:cxn ang="0">
                  <a:pos x="T6" y="T7"/>
                </a:cxn>
                <a:cxn ang="0">
                  <a:pos x="T8" y="T9"/>
                </a:cxn>
                <a:cxn ang="0">
                  <a:pos x="T10" y="T11"/>
                </a:cxn>
              </a:cxnLst>
              <a:rect l="0" t="0" r="r" b="b"/>
              <a:pathLst>
                <a:path w="104" h="72">
                  <a:moveTo>
                    <a:pt x="10" y="72"/>
                  </a:moveTo>
                  <a:lnTo>
                    <a:pt x="10" y="72"/>
                  </a:lnTo>
                  <a:lnTo>
                    <a:pt x="0" y="54"/>
                  </a:lnTo>
                  <a:lnTo>
                    <a:pt x="94" y="0"/>
                  </a:lnTo>
                  <a:lnTo>
                    <a:pt x="104" y="17"/>
                  </a:lnTo>
                  <a:lnTo>
                    <a:pt x="10" y="72"/>
                  </a:ln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653" name="Freeform 129">
              <a:extLst>
                <a:ext uri="{FF2B5EF4-FFF2-40B4-BE49-F238E27FC236}">
                  <a16:creationId xmlns:a16="http://schemas.microsoft.com/office/drawing/2014/main" id="{CB01A62D-2392-49E7-861F-47C3BF769457}"/>
                </a:ext>
              </a:extLst>
            </p:cNvPr>
            <p:cNvSpPr>
              <a:spLocks/>
            </p:cNvSpPr>
            <p:nvPr/>
          </p:nvSpPr>
          <p:spPr bwMode="auto">
            <a:xfrm>
              <a:off x="10002838" y="4164013"/>
              <a:ext cx="38100" cy="26988"/>
            </a:xfrm>
            <a:custGeom>
              <a:avLst/>
              <a:gdLst>
                <a:gd name="T0" fmla="*/ 11 w 106"/>
                <a:gd name="T1" fmla="*/ 72 h 72"/>
                <a:gd name="T2" fmla="*/ 11 w 106"/>
                <a:gd name="T3" fmla="*/ 72 h 72"/>
                <a:gd name="T4" fmla="*/ 0 w 106"/>
                <a:gd name="T5" fmla="*/ 55 h 72"/>
                <a:gd name="T6" fmla="*/ 96 w 106"/>
                <a:gd name="T7" fmla="*/ 0 h 72"/>
                <a:gd name="T8" fmla="*/ 106 w 106"/>
                <a:gd name="T9" fmla="*/ 17 h 72"/>
                <a:gd name="T10" fmla="*/ 11 w 106"/>
                <a:gd name="T11" fmla="*/ 72 h 72"/>
              </a:gdLst>
              <a:ahLst/>
              <a:cxnLst>
                <a:cxn ang="0">
                  <a:pos x="T0" y="T1"/>
                </a:cxn>
                <a:cxn ang="0">
                  <a:pos x="T2" y="T3"/>
                </a:cxn>
                <a:cxn ang="0">
                  <a:pos x="T4" y="T5"/>
                </a:cxn>
                <a:cxn ang="0">
                  <a:pos x="T6" y="T7"/>
                </a:cxn>
                <a:cxn ang="0">
                  <a:pos x="T8" y="T9"/>
                </a:cxn>
                <a:cxn ang="0">
                  <a:pos x="T10" y="T11"/>
                </a:cxn>
              </a:cxnLst>
              <a:rect l="0" t="0" r="r" b="b"/>
              <a:pathLst>
                <a:path w="106" h="72">
                  <a:moveTo>
                    <a:pt x="11" y="72"/>
                  </a:moveTo>
                  <a:lnTo>
                    <a:pt x="11" y="72"/>
                  </a:lnTo>
                  <a:lnTo>
                    <a:pt x="0" y="55"/>
                  </a:lnTo>
                  <a:lnTo>
                    <a:pt x="96" y="0"/>
                  </a:lnTo>
                  <a:lnTo>
                    <a:pt x="106" y="17"/>
                  </a:lnTo>
                  <a:lnTo>
                    <a:pt x="11" y="72"/>
                  </a:ln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654" name="Freeform 130">
              <a:extLst>
                <a:ext uri="{FF2B5EF4-FFF2-40B4-BE49-F238E27FC236}">
                  <a16:creationId xmlns:a16="http://schemas.microsoft.com/office/drawing/2014/main" id="{C37F5FDE-564E-49E2-9CAE-49D9B9723482}"/>
                </a:ext>
              </a:extLst>
            </p:cNvPr>
            <p:cNvSpPr>
              <a:spLocks/>
            </p:cNvSpPr>
            <p:nvPr/>
          </p:nvSpPr>
          <p:spPr bwMode="auto">
            <a:xfrm>
              <a:off x="10055225" y="4140201"/>
              <a:ext cx="26988" cy="20638"/>
            </a:xfrm>
            <a:custGeom>
              <a:avLst/>
              <a:gdLst>
                <a:gd name="T0" fmla="*/ 11 w 76"/>
                <a:gd name="T1" fmla="*/ 56 h 56"/>
                <a:gd name="T2" fmla="*/ 11 w 76"/>
                <a:gd name="T3" fmla="*/ 56 h 56"/>
                <a:gd name="T4" fmla="*/ 0 w 76"/>
                <a:gd name="T5" fmla="*/ 38 h 56"/>
                <a:gd name="T6" fmla="*/ 66 w 76"/>
                <a:gd name="T7" fmla="*/ 0 h 56"/>
                <a:gd name="T8" fmla="*/ 76 w 76"/>
                <a:gd name="T9" fmla="*/ 17 h 56"/>
                <a:gd name="T10" fmla="*/ 11 w 76"/>
                <a:gd name="T11" fmla="*/ 56 h 56"/>
              </a:gdLst>
              <a:ahLst/>
              <a:cxnLst>
                <a:cxn ang="0">
                  <a:pos x="T0" y="T1"/>
                </a:cxn>
                <a:cxn ang="0">
                  <a:pos x="T2" y="T3"/>
                </a:cxn>
                <a:cxn ang="0">
                  <a:pos x="T4" y="T5"/>
                </a:cxn>
                <a:cxn ang="0">
                  <a:pos x="T6" y="T7"/>
                </a:cxn>
                <a:cxn ang="0">
                  <a:pos x="T8" y="T9"/>
                </a:cxn>
                <a:cxn ang="0">
                  <a:pos x="T10" y="T11"/>
                </a:cxn>
              </a:cxnLst>
              <a:rect l="0" t="0" r="r" b="b"/>
              <a:pathLst>
                <a:path w="76" h="56">
                  <a:moveTo>
                    <a:pt x="11" y="56"/>
                  </a:moveTo>
                  <a:lnTo>
                    <a:pt x="11" y="56"/>
                  </a:lnTo>
                  <a:lnTo>
                    <a:pt x="0" y="38"/>
                  </a:lnTo>
                  <a:lnTo>
                    <a:pt x="66" y="0"/>
                  </a:lnTo>
                  <a:lnTo>
                    <a:pt x="76" y="17"/>
                  </a:lnTo>
                  <a:lnTo>
                    <a:pt x="11" y="56"/>
                  </a:ln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655" name="Freeform 131">
              <a:extLst>
                <a:ext uri="{FF2B5EF4-FFF2-40B4-BE49-F238E27FC236}">
                  <a16:creationId xmlns:a16="http://schemas.microsoft.com/office/drawing/2014/main" id="{B8545C34-7D74-4054-BD55-07BB4D07E964}"/>
                </a:ext>
              </a:extLst>
            </p:cNvPr>
            <p:cNvSpPr>
              <a:spLocks/>
            </p:cNvSpPr>
            <p:nvPr/>
          </p:nvSpPr>
          <p:spPr bwMode="auto">
            <a:xfrm>
              <a:off x="10096500" y="4119563"/>
              <a:ext cx="20638" cy="17463"/>
            </a:xfrm>
            <a:custGeom>
              <a:avLst/>
              <a:gdLst>
                <a:gd name="T0" fmla="*/ 10 w 59"/>
                <a:gd name="T1" fmla="*/ 46 h 46"/>
                <a:gd name="T2" fmla="*/ 10 w 59"/>
                <a:gd name="T3" fmla="*/ 46 h 46"/>
                <a:gd name="T4" fmla="*/ 0 w 59"/>
                <a:gd name="T5" fmla="*/ 28 h 46"/>
                <a:gd name="T6" fmla="*/ 49 w 59"/>
                <a:gd name="T7" fmla="*/ 0 h 46"/>
                <a:gd name="T8" fmla="*/ 59 w 59"/>
                <a:gd name="T9" fmla="*/ 17 h 46"/>
                <a:gd name="T10" fmla="*/ 10 w 59"/>
                <a:gd name="T11" fmla="*/ 46 h 46"/>
              </a:gdLst>
              <a:ahLst/>
              <a:cxnLst>
                <a:cxn ang="0">
                  <a:pos x="T0" y="T1"/>
                </a:cxn>
                <a:cxn ang="0">
                  <a:pos x="T2" y="T3"/>
                </a:cxn>
                <a:cxn ang="0">
                  <a:pos x="T4" y="T5"/>
                </a:cxn>
                <a:cxn ang="0">
                  <a:pos x="T6" y="T7"/>
                </a:cxn>
                <a:cxn ang="0">
                  <a:pos x="T8" y="T9"/>
                </a:cxn>
                <a:cxn ang="0">
                  <a:pos x="T10" y="T11"/>
                </a:cxn>
              </a:cxnLst>
              <a:rect l="0" t="0" r="r" b="b"/>
              <a:pathLst>
                <a:path w="59" h="46">
                  <a:moveTo>
                    <a:pt x="10" y="46"/>
                  </a:moveTo>
                  <a:lnTo>
                    <a:pt x="10" y="46"/>
                  </a:lnTo>
                  <a:lnTo>
                    <a:pt x="0" y="28"/>
                  </a:lnTo>
                  <a:lnTo>
                    <a:pt x="49" y="0"/>
                  </a:lnTo>
                  <a:lnTo>
                    <a:pt x="59" y="17"/>
                  </a:lnTo>
                  <a:lnTo>
                    <a:pt x="10" y="46"/>
                  </a:ln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656" name="Freeform 132">
              <a:extLst>
                <a:ext uri="{FF2B5EF4-FFF2-40B4-BE49-F238E27FC236}">
                  <a16:creationId xmlns:a16="http://schemas.microsoft.com/office/drawing/2014/main" id="{B629B365-22C4-4A95-B9D3-B48ECA000BE7}"/>
                </a:ext>
              </a:extLst>
            </p:cNvPr>
            <p:cNvSpPr>
              <a:spLocks/>
            </p:cNvSpPr>
            <p:nvPr/>
          </p:nvSpPr>
          <p:spPr bwMode="auto">
            <a:xfrm>
              <a:off x="9948863" y="4125913"/>
              <a:ext cx="34925" cy="23813"/>
            </a:xfrm>
            <a:custGeom>
              <a:avLst/>
              <a:gdLst>
                <a:gd name="T0" fmla="*/ 11 w 94"/>
                <a:gd name="T1" fmla="*/ 66 h 66"/>
                <a:gd name="T2" fmla="*/ 11 w 94"/>
                <a:gd name="T3" fmla="*/ 66 h 66"/>
                <a:gd name="T4" fmla="*/ 0 w 94"/>
                <a:gd name="T5" fmla="*/ 49 h 66"/>
                <a:gd name="T6" fmla="*/ 84 w 94"/>
                <a:gd name="T7" fmla="*/ 0 h 66"/>
                <a:gd name="T8" fmla="*/ 94 w 94"/>
                <a:gd name="T9" fmla="*/ 17 h 66"/>
                <a:gd name="T10" fmla="*/ 11 w 94"/>
                <a:gd name="T11" fmla="*/ 66 h 66"/>
              </a:gdLst>
              <a:ahLst/>
              <a:cxnLst>
                <a:cxn ang="0">
                  <a:pos x="T0" y="T1"/>
                </a:cxn>
                <a:cxn ang="0">
                  <a:pos x="T2" y="T3"/>
                </a:cxn>
                <a:cxn ang="0">
                  <a:pos x="T4" y="T5"/>
                </a:cxn>
                <a:cxn ang="0">
                  <a:pos x="T6" y="T7"/>
                </a:cxn>
                <a:cxn ang="0">
                  <a:pos x="T8" y="T9"/>
                </a:cxn>
                <a:cxn ang="0">
                  <a:pos x="T10" y="T11"/>
                </a:cxn>
              </a:cxnLst>
              <a:rect l="0" t="0" r="r" b="b"/>
              <a:pathLst>
                <a:path w="94" h="66">
                  <a:moveTo>
                    <a:pt x="11" y="66"/>
                  </a:moveTo>
                  <a:lnTo>
                    <a:pt x="11" y="66"/>
                  </a:lnTo>
                  <a:lnTo>
                    <a:pt x="0" y="49"/>
                  </a:lnTo>
                  <a:lnTo>
                    <a:pt x="84" y="0"/>
                  </a:lnTo>
                  <a:lnTo>
                    <a:pt x="94" y="17"/>
                  </a:lnTo>
                  <a:lnTo>
                    <a:pt x="11" y="66"/>
                  </a:ln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657" name="Freeform 133">
              <a:extLst>
                <a:ext uri="{FF2B5EF4-FFF2-40B4-BE49-F238E27FC236}">
                  <a16:creationId xmlns:a16="http://schemas.microsoft.com/office/drawing/2014/main" id="{4FE8FD87-EFDF-4502-953E-A001182CC4BA}"/>
                </a:ext>
              </a:extLst>
            </p:cNvPr>
            <p:cNvSpPr>
              <a:spLocks/>
            </p:cNvSpPr>
            <p:nvPr/>
          </p:nvSpPr>
          <p:spPr bwMode="auto">
            <a:xfrm>
              <a:off x="9996488" y="4083051"/>
              <a:ext cx="58738" cy="38100"/>
            </a:xfrm>
            <a:custGeom>
              <a:avLst/>
              <a:gdLst>
                <a:gd name="T0" fmla="*/ 10 w 157"/>
                <a:gd name="T1" fmla="*/ 103 h 103"/>
                <a:gd name="T2" fmla="*/ 10 w 157"/>
                <a:gd name="T3" fmla="*/ 103 h 103"/>
                <a:gd name="T4" fmla="*/ 0 w 157"/>
                <a:gd name="T5" fmla="*/ 86 h 103"/>
                <a:gd name="T6" fmla="*/ 147 w 157"/>
                <a:gd name="T7" fmla="*/ 0 h 103"/>
                <a:gd name="T8" fmla="*/ 157 w 157"/>
                <a:gd name="T9" fmla="*/ 18 h 103"/>
                <a:gd name="T10" fmla="*/ 10 w 157"/>
                <a:gd name="T11" fmla="*/ 103 h 103"/>
              </a:gdLst>
              <a:ahLst/>
              <a:cxnLst>
                <a:cxn ang="0">
                  <a:pos x="T0" y="T1"/>
                </a:cxn>
                <a:cxn ang="0">
                  <a:pos x="T2" y="T3"/>
                </a:cxn>
                <a:cxn ang="0">
                  <a:pos x="T4" y="T5"/>
                </a:cxn>
                <a:cxn ang="0">
                  <a:pos x="T6" y="T7"/>
                </a:cxn>
                <a:cxn ang="0">
                  <a:pos x="T8" y="T9"/>
                </a:cxn>
                <a:cxn ang="0">
                  <a:pos x="T10" y="T11"/>
                </a:cxn>
              </a:cxnLst>
              <a:rect l="0" t="0" r="r" b="b"/>
              <a:pathLst>
                <a:path w="157" h="103">
                  <a:moveTo>
                    <a:pt x="10" y="103"/>
                  </a:moveTo>
                  <a:lnTo>
                    <a:pt x="10" y="103"/>
                  </a:lnTo>
                  <a:lnTo>
                    <a:pt x="0" y="86"/>
                  </a:lnTo>
                  <a:lnTo>
                    <a:pt x="147" y="0"/>
                  </a:lnTo>
                  <a:lnTo>
                    <a:pt x="157" y="18"/>
                  </a:lnTo>
                  <a:lnTo>
                    <a:pt x="10" y="103"/>
                  </a:ln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658" name="Freeform 134">
              <a:extLst>
                <a:ext uri="{FF2B5EF4-FFF2-40B4-BE49-F238E27FC236}">
                  <a16:creationId xmlns:a16="http://schemas.microsoft.com/office/drawing/2014/main" id="{AB15C7A3-A489-48DF-A0D7-3098ED767596}"/>
                </a:ext>
              </a:extLst>
            </p:cNvPr>
            <p:cNvSpPr>
              <a:spLocks/>
            </p:cNvSpPr>
            <p:nvPr/>
          </p:nvSpPr>
          <p:spPr bwMode="auto">
            <a:xfrm>
              <a:off x="10067925" y="4056063"/>
              <a:ext cx="34925" cy="23813"/>
            </a:xfrm>
            <a:custGeom>
              <a:avLst/>
              <a:gdLst>
                <a:gd name="T0" fmla="*/ 11 w 94"/>
                <a:gd name="T1" fmla="*/ 66 h 66"/>
                <a:gd name="T2" fmla="*/ 11 w 94"/>
                <a:gd name="T3" fmla="*/ 66 h 66"/>
                <a:gd name="T4" fmla="*/ 0 w 94"/>
                <a:gd name="T5" fmla="*/ 49 h 66"/>
                <a:gd name="T6" fmla="*/ 84 w 94"/>
                <a:gd name="T7" fmla="*/ 0 h 66"/>
                <a:gd name="T8" fmla="*/ 94 w 94"/>
                <a:gd name="T9" fmla="*/ 17 h 66"/>
                <a:gd name="T10" fmla="*/ 11 w 94"/>
                <a:gd name="T11" fmla="*/ 66 h 66"/>
              </a:gdLst>
              <a:ahLst/>
              <a:cxnLst>
                <a:cxn ang="0">
                  <a:pos x="T0" y="T1"/>
                </a:cxn>
                <a:cxn ang="0">
                  <a:pos x="T2" y="T3"/>
                </a:cxn>
                <a:cxn ang="0">
                  <a:pos x="T4" y="T5"/>
                </a:cxn>
                <a:cxn ang="0">
                  <a:pos x="T6" y="T7"/>
                </a:cxn>
                <a:cxn ang="0">
                  <a:pos x="T8" y="T9"/>
                </a:cxn>
                <a:cxn ang="0">
                  <a:pos x="T10" y="T11"/>
                </a:cxn>
              </a:cxnLst>
              <a:rect l="0" t="0" r="r" b="b"/>
              <a:pathLst>
                <a:path w="94" h="66">
                  <a:moveTo>
                    <a:pt x="11" y="66"/>
                  </a:moveTo>
                  <a:lnTo>
                    <a:pt x="11" y="66"/>
                  </a:lnTo>
                  <a:lnTo>
                    <a:pt x="0" y="49"/>
                  </a:lnTo>
                  <a:lnTo>
                    <a:pt x="84" y="0"/>
                  </a:lnTo>
                  <a:lnTo>
                    <a:pt x="94" y="17"/>
                  </a:lnTo>
                  <a:lnTo>
                    <a:pt x="11" y="66"/>
                  </a:ln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460" name="Freeform 337">
              <a:extLst>
                <a:ext uri="{FF2B5EF4-FFF2-40B4-BE49-F238E27FC236}">
                  <a16:creationId xmlns:a16="http://schemas.microsoft.com/office/drawing/2014/main" id="{834DFB77-60B5-49C8-854A-5CACC0DFF884}"/>
                </a:ext>
              </a:extLst>
            </p:cNvPr>
            <p:cNvSpPr>
              <a:spLocks/>
            </p:cNvSpPr>
            <p:nvPr/>
          </p:nvSpPr>
          <p:spPr bwMode="auto">
            <a:xfrm>
              <a:off x="10688638" y="2990850"/>
              <a:ext cx="98425" cy="98425"/>
            </a:xfrm>
            <a:custGeom>
              <a:avLst/>
              <a:gdLst>
                <a:gd name="T0" fmla="*/ 267 w 267"/>
                <a:gd name="T1" fmla="*/ 133 h 267"/>
                <a:gd name="T2" fmla="*/ 267 w 267"/>
                <a:gd name="T3" fmla="*/ 133 h 267"/>
                <a:gd name="T4" fmla="*/ 134 w 267"/>
                <a:gd name="T5" fmla="*/ 267 h 267"/>
                <a:gd name="T6" fmla="*/ 0 w 267"/>
                <a:gd name="T7" fmla="*/ 133 h 267"/>
                <a:gd name="T8" fmla="*/ 134 w 267"/>
                <a:gd name="T9" fmla="*/ 0 h 267"/>
                <a:gd name="T10" fmla="*/ 267 w 267"/>
                <a:gd name="T11" fmla="*/ 133 h 267"/>
              </a:gdLst>
              <a:ahLst/>
              <a:cxnLst>
                <a:cxn ang="0">
                  <a:pos x="T0" y="T1"/>
                </a:cxn>
                <a:cxn ang="0">
                  <a:pos x="T2" y="T3"/>
                </a:cxn>
                <a:cxn ang="0">
                  <a:pos x="T4" y="T5"/>
                </a:cxn>
                <a:cxn ang="0">
                  <a:pos x="T6" y="T7"/>
                </a:cxn>
                <a:cxn ang="0">
                  <a:pos x="T8" y="T9"/>
                </a:cxn>
                <a:cxn ang="0">
                  <a:pos x="T10" y="T11"/>
                </a:cxn>
              </a:cxnLst>
              <a:rect l="0" t="0" r="r" b="b"/>
              <a:pathLst>
                <a:path w="267" h="267">
                  <a:moveTo>
                    <a:pt x="267" y="133"/>
                  </a:moveTo>
                  <a:lnTo>
                    <a:pt x="267" y="133"/>
                  </a:lnTo>
                  <a:cubicBezTo>
                    <a:pt x="267" y="207"/>
                    <a:pt x="207" y="267"/>
                    <a:pt x="134" y="267"/>
                  </a:cubicBezTo>
                  <a:cubicBezTo>
                    <a:pt x="60" y="267"/>
                    <a:pt x="0" y="207"/>
                    <a:pt x="0" y="133"/>
                  </a:cubicBezTo>
                  <a:cubicBezTo>
                    <a:pt x="0" y="60"/>
                    <a:pt x="60" y="0"/>
                    <a:pt x="134" y="0"/>
                  </a:cubicBezTo>
                  <a:cubicBezTo>
                    <a:pt x="207" y="0"/>
                    <a:pt x="267" y="60"/>
                    <a:pt x="267" y="133"/>
                  </a:cubicBezTo>
                  <a:close/>
                </a:path>
              </a:pathLst>
            </a:custGeom>
            <a:solidFill>
              <a:srgbClr val="FFFFFF"/>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461" name="Freeform 338">
              <a:extLst>
                <a:ext uri="{FF2B5EF4-FFF2-40B4-BE49-F238E27FC236}">
                  <a16:creationId xmlns:a16="http://schemas.microsoft.com/office/drawing/2014/main" id="{3B134AF8-EDF4-447D-8F93-3FA9F82958BA}"/>
                </a:ext>
              </a:extLst>
            </p:cNvPr>
            <p:cNvSpPr>
              <a:spLocks noEditPoints="1"/>
            </p:cNvSpPr>
            <p:nvPr/>
          </p:nvSpPr>
          <p:spPr bwMode="auto">
            <a:xfrm>
              <a:off x="10677525" y="2979738"/>
              <a:ext cx="120650" cy="122238"/>
            </a:xfrm>
            <a:custGeom>
              <a:avLst/>
              <a:gdLst>
                <a:gd name="T0" fmla="*/ 167 w 333"/>
                <a:gd name="T1" fmla="*/ 66 h 333"/>
                <a:gd name="T2" fmla="*/ 167 w 333"/>
                <a:gd name="T3" fmla="*/ 66 h 333"/>
                <a:gd name="T4" fmla="*/ 67 w 333"/>
                <a:gd name="T5" fmla="*/ 166 h 333"/>
                <a:gd name="T6" fmla="*/ 167 w 333"/>
                <a:gd name="T7" fmla="*/ 266 h 333"/>
                <a:gd name="T8" fmla="*/ 267 w 333"/>
                <a:gd name="T9" fmla="*/ 166 h 333"/>
                <a:gd name="T10" fmla="*/ 167 w 333"/>
                <a:gd name="T11" fmla="*/ 66 h 333"/>
                <a:gd name="T12" fmla="*/ 167 w 333"/>
                <a:gd name="T13" fmla="*/ 333 h 333"/>
                <a:gd name="T14" fmla="*/ 167 w 333"/>
                <a:gd name="T15" fmla="*/ 333 h 333"/>
                <a:gd name="T16" fmla="*/ 0 w 333"/>
                <a:gd name="T17" fmla="*/ 166 h 333"/>
                <a:gd name="T18" fmla="*/ 167 w 333"/>
                <a:gd name="T19" fmla="*/ 0 h 333"/>
                <a:gd name="T20" fmla="*/ 333 w 333"/>
                <a:gd name="T21" fmla="*/ 166 h 333"/>
                <a:gd name="T22" fmla="*/ 167 w 333"/>
                <a:gd name="T23" fmla="*/ 333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3" h="333">
                  <a:moveTo>
                    <a:pt x="167" y="66"/>
                  </a:moveTo>
                  <a:lnTo>
                    <a:pt x="167" y="66"/>
                  </a:lnTo>
                  <a:cubicBezTo>
                    <a:pt x="111" y="66"/>
                    <a:pt x="67" y="111"/>
                    <a:pt x="67" y="166"/>
                  </a:cubicBezTo>
                  <a:cubicBezTo>
                    <a:pt x="67" y="222"/>
                    <a:pt x="111" y="266"/>
                    <a:pt x="167" y="266"/>
                  </a:cubicBezTo>
                  <a:cubicBezTo>
                    <a:pt x="222" y="266"/>
                    <a:pt x="267" y="222"/>
                    <a:pt x="267" y="166"/>
                  </a:cubicBezTo>
                  <a:cubicBezTo>
                    <a:pt x="267" y="111"/>
                    <a:pt x="222" y="66"/>
                    <a:pt x="167" y="66"/>
                  </a:cubicBezTo>
                  <a:close/>
                  <a:moveTo>
                    <a:pt x="167" y="333"/>
                  </a:moveTo>
                  <a:lnTo>
                    <a:pt x="167" y="333"/>
                  </a:lnTo>
                  <a:cubicBezTo>
                    <a:pt x="75" y="333"/>
                    <a:pt x="0" y="258"/>
                    <a:pt x="0" y="166"/>
                  </a:cubicBezTo>
                  <a:cubicBezTo>
                    <a:pt x="0" y="74"/>
                    <a:pt x="75" y="0"/>
                    <a:pt x="167" y="0"/>
                  </a:cubicBezTo>
                  <a:cubicBezTo>
                    <a:pt x="259" y="0"/>
                    <a:pt x="333" y="74"/>
                    <a:pt x="333" y="166"/>
                  </a:cubicBezTo>
                  <a:cubicBezTo>
                    <a:pt x="333" y="258"/>
                    <a:pt x="259" y="333"/>
                    <a:pt x="167" y="333"/>
                  </a:cubicBezTo>
                  <a:close/>
                </a:path>
              </a:pathLst>
            </a:custGeom>
            <a:solidFill>
              <a:srgbClr val="3F5DFF"/>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315" name="Freeform 583">
              <a:extLst>
                <a:ext uri="{FF2B5EF4-FFF2-40B4-BE49-F238E27FC236}">
                  <a16:creationId xmlns:a16="http://schemas.microsoft.com/office/drawing/2014/main" id="{7E02A8CA-8110-4326-B206-C1DFAC10F324}"/>
                </a:ext>
              </a:extLst>
            </p:cNvPr>
            <p:cNvSpPr>
              <a:spLocks noEditPoints="1"/>
            </p:cNvSpPr>
            <p:nvPr/>
          </p:nvSpPr>
          <p:spPr bwMode="auto">
            <a:xfrm>
              <a:off x="9855200" y="4470400"/>
              <a:ext cx="312738" cy="174625"/>
            </a:xfrm>
            <a:custGeom>
              <a:avLst/>
              <a:gdLst>
                <a:gd name="T0" fmla="*/ 20 w 854"/>
                <a:gd name="T1" fmla="*/ 172 h 479"/>
                <a:gd name="T2" fmla="*/ 20 w 854"/>
                <a:gd name="T3" fmla="*/ 172 h 479"/>
                <a:gd name="T4" fmla="*/ 20 w 854"/>
                <a:gd name="T5" fmla="*/ 187 h 479"/>
                <a:gd name="T6" fmla="*/ 297 w 854"/>
                <a:gd name="T7" fmla="*/ 459 h 479"/>
                <a:gd name="T8" fmla="*/ 604 w 854"/>
                <a:gd name="T9" fmla="*/ 362 h 479"/>
                <a:gd name="T10" fmla="*/ 737 w 854"/>
                <a:gd name="T11" fmla="*/ 186 h 479"/>
                <a:gd name="T12" fmla="*/ 747 w 854"/>
                <a:gd name="T13" fmla="*/ 177 h 479"/>
                <a:gd name="T14" fmla="*/ 761 w 854"/>
                <a:gd name="T15" fmla="*/ 177 h 479"/>
                <a:gd name="T16" fmla="*/ 832 w 854"/>
                <a:gd name="T17" fmla="*/ 140 h 479"/>
                <a:gd name="T18" fmla="*/ 763 w 854"/>
                <a:gd name="T19" fmla="*/ 103 h 479"/>
                <a:gd name="T20" fmla="*/ 753 w 854"/>
                <a:gd name="T21" fmla="*/ 93 h 479"/>
                <a:gd name="T22" fmla="*/ 753 w 854"/>
                <a:gd name="T23" fmla="*/ 93 h 479"/>
                <a:gd name="T24" fmla="*/ 715 w 854"/>
                <a:gd name="T25" fmla="*/ 22 h 479"/>
                <a:gd name="T26" fmla="*/ 676 w 854"/>
                <a:gd name="T27" fmla="*/ 93 h 479"/>
                <a:gd name="T28" fmla="*/ 703 w 854"/>
                <a:gd name="T29" fmla="*/ 155 h 479"/>
                <a:gd name="T30" fmla="*/ 706 w 854"/>
                <a:gd name="T31" fmla="*/ 166 h 479"/>
                <a:gd name="T32" fmla="*/ 697 w 854"/>
                <a:gd name="T33" fmla="*/ 172 h 479"/>
                <a:gd name="T34" fmla="*/ 20 w 854"/>
                <a:gd name="T35" fmla="*/ 172 h 479"/>
                <a:gd name="T36" fmla="*/ 297 w 854"/>
                <a:gd name="T37" fmla="*/ 479 h 479"/>
                <a:gd name="T38" fmla="*/ 297 w 854"/>
                <a:gd name="T39" fmla="*/ 479 h 479"/>
                <a:gd name="T40" fmla="*/ 0 w 854"/>
                <a:gd name="T41" fmla="*/ 187 h 479"/>
                <a:gd name="T42" fmla="*/ 0 w 854"/>
                <a:gd name="T43" fmla="*/ 162 h 479"/>
                <a:gd name="T44" fmla="*/ 3 w 854"/>
                <a:gd name="T45" fmla="*/ 155 h 479"/>
                <a:gd name="T46" fmla="*/ 10 w 854"/>
                <a:gd name="T47" fmla="*/ 152 h 479"/>
                <a:gd name="T48" fmla="*/ 674 w 854"/>
                <a:gd name="T49" fmla="*/ 152 h 479"/>
                <a:gd name="T50" fmla="*/ 656 w 854"/>
                <a:gd name="T51" fmla="*/ 93 h 479"/>
                <a:gd name="T52" fmla="*/ 710 w 854"/>
                <a:gd name="T53" fmla="*/ 2 h 479"/>
                <a:gd name="T54" fmla="*/ 719 w 854"/>
                <a:gd name="T55" fmla="*/ 2 h 479"/>
                <a:gd name="T56" fmla="*/ 773 w 854"/>
                <a:gd name="T57" fmla="*/ 84 h 479"/>
                <a:gd name="T58" fmla="*/ 853 w 854"/>
                <a:gd name="T59" fmla="*/ 135 h 479"/>
                <a:gd name="T60" fmla="*/ 853 w 854"/>
                <a:gd name="T61" fmla="*/ 145 h 479"/>
                <a:gd name="T62" fmla="*/ 761 w 854"/>
                <a:gd name="T63" fmla="*/ 197 h 479"/>
                <a:gd name="T64" fmla="*/ 755 w 854"/>
                <a:gd name="T65" fmla="*/ 197 h 479"/>
                <a:gd name="T66" fmla="*/ 297 w 854"/>
                <a:gd name="T67" fmla="*/ 479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4" h="479">
                  <a:moveTo>
                    <a:pt x="20" y="172"/>
                  </a:moveTo>
                  <a:lnTo>
                    <a:pt x="20" y="172"/>
                  </a:lnTo>
                  <a:lnTo>
                    <a:pt x="20" y="187"/>
                  </a:lnTo>
                  <a:cubicBezTo>
                    <a:pt x="20" y="337"/>
                    <a:pt x="144" y="459"/>
                    <a:pt x="297" y="459"/>
                  </a:cubicBezTo>
                  <a:cubicBezTo>
                    <a:pt x="405" y="459"/>
                    <a:pt x="514" y="425"/>
                    <a:pt x="604" y="362"/>
                  </a:cubicBezTo>
                  <a:cubicBezTo>
                    <a:pt x="681" y="308"/>
                    <a:pt x="732" y="241"/>
                    <a:pt x="737" y="186"/>
                  </a:cubicBezTo>
                  <a:cubicBezTo>
                    <a:pt x="737" y="181"/>
                    <a:pt x="741" y="177"/>
                    <a:pt x="747" y="177"/>
                  </a:cubicBezTo>
                  <a:lnTo>
                    <a:pt x="761" y="177"/>
                  </a:lnTo>
                  <a:cubicBezTo>
                    <a:pt x="790" y="177"/>
                    <a:pt x="816" y="163"/>
                    <a:pt x="832" y="140"/>
                  </a:cubicBezTo>
                  <a:cubicBezTo>
                    <a:pt x="817" y="117"/>
                    <a:pt x="791" y="104"/>
                    <a:pt x="763" y="103"/>
                  </a:cubicBezTo>
                  <a:cubicBezTo>
                    <a:pt x="758" y="103"/>
                    <a:pt x="753" y="98"/>
                    <a:pt x="753" y="93"/>
                  </a:cubicBezTo>
                  <a:lnTo>
                    <a:pt x="753" y="93"/>
                  </a:lnTo>
                  <a:cubicBezTo>
                    <a:pt x="753" y="64"/>
                    <a:pt x="739" y="38"/>
                    <a:pt x="715" y="22"/>
                  </a:cubicBezTo>
                  <a:cubicBezTo>
                    <a:pt x="690" y="38"/>
                    <a:pt x="676" y="64"/>
                    <a:pt x="676" y="93"/>
                  </a:cubicBezTo>
                  <a:cubicBezTo>
                    <a:pt x="676" y="116"/>
                    <a:pt x="686" y="139"/>
                    <a:pt x="703" y="155"/>
                  </a:cubicBezTo>
                  <a:cubicBezTo>
                    <a:pt x="706" y="158"/>
                    <a:pt x="707" y="162"/>
                    <a:pt x="706" y="166"/>
                  </a:cubicBezTo>
                  <a:cubicBezTo>
                    <a:pt x="704" y="170"/>
                    <a:pt x="701" y="172"/>
                    <a:pt x="697" y="172"/>
                  </a:cubicBezTo>
                  <a:lnTo>
                    <a:pt x="20" y="172"/>
                  </a:lnTo>
                  <a:close/>
                  <a:moveTo>
                    <a:pt x="297" y="479"/>
                  </a:moveTo>
                  <a:lnTo>
                    <a:pt x="297" y="479"/>
                  </a:lnTo>
                  <a:cubicBezTo>
                    <a:pt x="133" y="479"/>
                    <a:pt x="0" y="348"/>
                    <a:pt x="0" y="187"/>
                  </a:cubicBezTo>
                  <a:lnTo>
                    <a:pt x="0" y="162"/>
                  </a:lnTo>
                  <a:cubicBezTo>
                    <a:pt x="0" y="159"/>
                    <a:pt x="1" y="157"/>
                    <a:pt x="3" y="155"/>
                  </a:cubicBezTo>
                  <a:cubicBezTo>
                    <a:pt x="5" y="153"/>
                    <a:pt x="8" y="152"/>
                    <a:pt x="10" y="152"/>
                  </a:cubicBezTo>
                  <a:lnTo>
                    <a:pt x="674" y="152"/>
                  </a:lnTo>
                  <a:cubicBezTo>
                    <a:pt x="662" y="135"/>
                    <a:pt x="656" y="114"/>
                    <a:pt x="656" y="93"/>
                  </a:cubicBezTo>
                  <a:cubicBezTo>
                    <a:pt x="656" y="55"/>
                    <a:pt x="676" y="20"/>
                    <a:pt x="710" y="2"/>
                  </a:cubicBezTo>
                  <a:cubicBezTo>
                    <a:pt x="713" y="0"/>
                    <a:pt x="716" y="0"/>
                    <a:pt x="719" y="2"/>
                  </a:cubicBezTo>
                  <a:cubicBezTo>
                    <a:pt x="750" y="19"/>
                    <a:pt x="770" y="49"/>
                    <a:pt x="773" y="84"/>
                  </a:cubicBezTo>
                  <a:cubicBezTo>
                    <a:pt x="806" y="87"/>
                    <a:pt x="836" y="106"/>
                    <a:pt x="853" y="135"/>
                  </a:cubicBezTo>
                  <a:cubicBezTo>
                    <a:pt x="854" y="138"/>
                    <a:pt x="854" y="142"/>
                    <a:pt x="853" y="145"/>
                  </a:cubicBezTo>
                  <a:cubicBezTo>
                    <a:pt x="834" y="177"/>
                    <a:pt x="799" y="197"/>
                    <a:pt x="761" y="197"/>
                  </a:cubicBezTo>
                  <a:lnTo>
                    <a:pt x="755" y="197"/>
                  </a:lnTo>
                  <a:cubicBezTo>
                    <a:pt x="736" y="314"/>
                    <a:pt x="542" y="479"/>
                    <a:pt x="297" y="479"/>
                  </a:cubicBez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316" name="Freeform 584">
              <a:extLst>
                <a:ext uri="{FF2B5EF4-FFF2-40B4-BE49-F238E27FC236}">
                  <a16:creationId xmlns:a16="http://schemas.microsoft.com/office/drawing/2014/main" id="{CD4A1940-1DBC-4F67-ADEB-3A32BA9B2B50}"/>
                </a:ext>
              </a:extLst>
            </p:cNvPr>
            <p:cNvSpPr>
              <a:spLocks noEditPoints="1"/>
            </p:cNvSpPr>
            <p:nvPr/>
          </p:nvSpPr>
          <p:spPr bwMode="auto">
            <a:xfrm>
              <a:off x="9955213" y="4573588"/>
              <a:ext cx="22225" cy="22225"/>
            </a:xfrm>
            <a:custGeom>
              <a:avLst/>
              <a:gdLst>
                <a:gd name="T0" fmla="*/ 31 w 61"/>
                <a:gd name="T1" fmla="*/ 20 h 60"/>
                <a:gd name="T2" fmla="*/ 31 w 61"/>
                <a:gd name="T3" fmla="*/ 20 h 60"/>
                <a:gd name="T4" fmla="*/ 20 w 61"/>
                <a:gd name="T5" fmla="*/ 30 h 60"/>
                <a:gd name="T6" fmla="*/ 31 w 61"/>
                <a:gd name="T7" fmla="*/ 40 h 60"/>
                <a:gd name="T8" fmla="*/ 41 w 61"/>
                <a:gd name="T9" fmla="*/ 30 h 60"/>
                <a:gd name="T10" fmla="*/ 31 w 61"/>
                <a:gd name="T11" fmla="*/ 20 h 60"/>
                <a:gd name="T12" fmla="*/ 31 w 61"/>
                <a:gd name="T13" fmla="*/ 60 h 60"/>
                <a:gd name="T14" fmla="*/ 31 w 61"/>
                <a:gd name="T15" fmla="*/ 60 h 60"/>
                <a:gd name="T16" fmla="*/ 0 w 61"/>
                <a:gd name="T17" fmla="*/ 30 h 60"/>
                <a:gd name="T18" fmla="*/ 31 w 61"/>
                <a:gd name="T19" fmla="*/ 0 h 60"/>
                <a:gd name="T20" fmla="*/ 61 w 61"/>
                <a:gd name="T21" fmla="*/ 30 h 60"/>
                <a:gd name="T22" fmla="*/ 31 w 61"/>
                <a:gd name="T23"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 h="60">
                  <a:moveTo>
                    <a:pt x="31" y="20"/>
                  </a:moveTo>
                  <a:lnTo>
                    <a:pt x="31" y="20"/>
                  </a:lnTo>
                  <a:cubicBezTo>
                    <a:pt x="25" y="20"/>
                    <a:pt x="20" y="24"/>
                    <a:pt x="20" y="30"/>
                  </a:cubicBezTo>
                  <a:cubicBezTo>
                    <a:pt x="20" y="36"/>
                    <a:pt x="25" y="40"/>
                    <a:pt x="31" y="40"/>
                  </a:cubicBezTo>
                  <a:cubicBezTo>
                    <a:pt x="37" y="40"/>
                    <a:pt x="41" y="36"/>
                    <a:pt x="41" y="30"/>
                  </a:cubicBezTo>
                  <a:cubicBezTo>
                    <a:pt x="41" y="24"/>
                    <a:pt x="37" y="20"/>
                    <a:pt x="31" y="20"/>
                  </a:cubicBezTo>
                  <a:close/>
                  <a:moveTo>
                    <a:pt x="31" y="60"/>
                  </a:moveTo>
                  <a:lnTo>
                    <a:pt x="31" y="60"/>
                  </a:lnTo>
                  <a:cubicBezTo>
                    <a:pt x="14" y="60"/>
                    <a:pt x="0" y="47"/>
                    <a:pt x="0" y="30"/>
                  </a:cubicBezTo>
                  <a:cubicBezTo>
                    <a:pt x="0" y="13"/>
                    <a:pt x="14" y="0"/>
                    <a:pt x="31" y="0"/>
                  </a:cubicBezTo>
                  <a:cubicBezTo>
                    <a:pt x="48" y="0"/>
                    <a:pt x="61" y="13"/>
                    <a:pt x="61" y="30"/>
                  </a:cubicBezTo>
                  <a:cubicBezTo>
                    <a:pt x="61" y="47"/>
                    <a:pt x="48" y="60"/>
                    <a:pt x="31" y="60"/>
                  </a:cubicBez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317" name="Freeform 585">
              <a:extLst>
                <a:ext uri="{FF2B5EF4-FFF2-40B4-BE49-F238E27FC236}">
                  <a16:creationId xmlns:a16="http://schemas.microsoft.com/office/drawing/2014/main" id="{C0FAE605-B4C2-4E93-992B-420279E4AC88}"/>
                </a:ext>
              </a:extLst>
            </p:cNvPr>
            <p:cNvSpPr>
              <a:spLocks/>
            </p:cNvSpPr>
            <p:nvPr/>
          </p:nvSpPr>
          <p:spPr bwMode="auto">
            <a:xfrm>
              <a:off x="9883775" y="4594225"/>
              <a:ext cx="61913" cy="14288"/>
            </a:xfrm>
            <a:custGeom>
              <a:avLst/>
              <a:gdLst>
                <a:gd name="T0" fmla="*/ 0 w 169"/>
                <a:gd name="T1" fmla="*/ 39 h 39"/>
                <a:gd name="T2" fmla="*/ 0 w 169"/>
                <a:gd name="T3" fmla="*/ 39 h 39"/>
                <a:gd name="T4" fmla="*/ 0 w 169"/>
                <a:gd name="T5" fmla="*/ 19 h 39"/>
                <a:gd name="T6" fmla="*/ 163 w 169"/>
                <a:gd name="T7" fmla="*/ 0 h 39"/>
                <a:gd name="T8" fmla="*/ 169 w 169"/>
                <a:gd name="T9" fmla="*/ 19 h 39"/>
                <a:gd name="T10" fmla="*/ 0 w 169"/>
                <a:gd name="T11" fmla="*/ 39 h 39"/>
              </a:gdLst>
              <a:ahLst/>
              <a:cxnLst>
                <a:cxn ang="0">
                  <a:pos x="T0" y="T1"/>
                </a:cxn>
                <a:cxn ang="0">
                  <a:pos x="T2" y="T3"/>
                </a:cxn>
                <a:cxn ang="0">
                  <a:pos x="T4" y="T5"/>
                </a:cxn>
                <a:cxn ang="0">
                  <a:pos x="T6" y="T7"/>
                </a:cxn>
                <a:cxn ang="0">
                  <a:pos x="T8" y="T9"/>
                </a:cxn>
                <a:cxn ang="0">
                  <a:pos x="T10" y="T11"/>
                </a:cxn>
              </a:cxnLst>
              <a:rect l="0" t="0" r="r" b="b"/>
              <a:pathLst>
                <a:path w="169" h="39">
                  <a:moveTo>
                    <a:pt x="0" y="39"/>
                  </a:moveTo>
                  <a:lnTo>
                    <a:pt x="0" y="39"/>
                  </a:lnTo>
                  <a:lnTo>
                    <a:pt x="0" y="19"/>
                  </a:lnTo>
                  <a:cubicBezTo>
                    <a:pt x="63" y="19"/>
                    <a:pt x="123" y="12"/>
                    <a:pt x="163" y="0"/>
                  </a:cubicBezTo>
                  <a:lnTo>
                    <a:pt x="169" y="19"/>
                  </a:lnTo>
                  <a:cubicBezTo>
                    <a:pt x="127" y="32"/>
                    <a:pt x="65" y="39"/>
                    <a:pt x="0" y="39"/>
                  </a:cubicBez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318" name="Freeform 586">
              <a:extLst>
                <a:ext uri="{FF2B5EF4-FFF2-40B4-BE49-F238E27FC236}">
                  <a16:creationId xmlns:a16="http://schemas.microsoft.com/office/drawing/2014/main" id="{6E39C5B0-1CDF-4744-ADD3-74B3DE5BA048}"/>
                </a:ext>
              </a:extLst>
            </p:cNvPr>
            <p:cNvSpPr>
              <a:spLocks noEditPoints="1"/>
            </p:cNvSpPr>
            <p:nvPr/>
          </p:nvSpPr>
          <p:spPr bwMode="auto">
            <a:xfrm>
              <a:off x="9898063" y="4484688"/>
              <a:ext cx="49213" cy="49213"/>
            </a:xfrm>
            <a:custGeom>
              <a:avLst/>
              <a:gdLst>
                <a:gd name="T0" fmla="*/ 20 w 135"/>
                <a:gd name="T1" fmla="*/ 113 h 133"/>
                <a:gd name="T2" fmla="*/ 20 w 135"/>
                <a:gd name="T3" fmla="*/ 113 h 133"/>
                <a:gd name="T4" fmla="*/ 115 w 135"/>
                <a:gd name="T5" fmla="*/ 113 h 133"/>
                <a:gd name="T6" fmla="*/ 115 w 135"/>
                <a:gd name="T7" fmla="*/ 20 h 133"/>
                <a:gd name="T8" fmla="*/ 20 w 135"/>
                <a:gd name="T9" fmla="*/ 20 h 133"/>
                <a:gd name="T10" fmla="*/ 20 w 135"/>
                <a:gd name="T11" fmla="*/ 113 h 133"/>
                <a:gd name="T12" fmla="*/ 125 w 135"/>
                <a:gd name="T13" fmla="*/ 133 h 133"/>
                <a:gd name="T14" fmla="*/ 125 w 135"/>
                <a:gd name="T15" fmla="*/ 133 h 133"/>
                <a:gd name="T16" fmla="*/ 10 w 135"/>
                <a:gd name="T17" fmla="*/ 133 h 133"/>
                <a:gd name="T18" fmla="*/ 0 w 135"/>
                <a:gd name="T19" fmla="*/ 123 h 133"/>
                <a:gd name="T20" fmla="*/ 0 w 135"/>
                <a:gd name="T21" fmla="*/ 10 h 133"/>
                <a:gd name="T22" fmla="*/ 10 w 135"/>
                <a:gd name="T23" fmla="*/ 0 h 133"/>
                <a:gd name="T24" fmla="*/ 125 w 135"/>
                <a:gd name="T25" fmla="*/ 0 h 133"/>
                <a:gd name="T26" fmla="*/ 135 w 135"/>
                <a:gd name="T27" fmla="*/ 10 h 133"/>
                <a:gd name="T28" fmla="*/ 135 w 135"/>
                <a:gd name="T29" fmla="*/ 123 h 133"/>
                <a:gd name="T30" fmla="*/ 125 w 135"/>
                <a:gd name="T31"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5" h="133">
                  <a:moveTo>
                    <a:pt x="20" y="113"/>
                  </a:moveTo>
                  <a:lnTo>
                    <a:pt x="20" y="113"/>
                  </a:lnTo>
                  <a:lnTo>
                    <a:pt x="115" y="113"/>
                  </a:lnTo>
                  <a:lnTo>
                    <a:pt x="115" y="20"/>
                  </a:lnTo>
                  <a:lnTo>
                    <a:pt x="20" y="20"/>
                  </a:lnTo>
                  <a:lnTo>
                    <a:pt x="20" y="113"/>
                  </a:lnTo>
                  <a:close/>
                  <a:moveTo>
                    <a:pt x="125" y="133"/>
                  </a:moveTo>
                  <a:lnTo>
                    <a:pt x="125" y="133"/>
                  </a:lnTo>
                  <a:lnTo>
                    <a:pt x="10" y="133"/>
                  </a:lnTo>
                  <a:cubicBezTo>
                    <a:pt x="4" y="133"/>
                    <a:pt x="0" y="129"/>
                    <a:pt x="0" y="123"/>
                  </a:cubicBezTo>
                  <a:lnTo>
                    <a:pt x="0" y="10"/>
                  </a:lnTo>
                  <a:cubicBezTo>
                    <a:pt x="0" y="4"/>
                    <a:pt x="4" y="0"/>
                    <a:pt x="10" y="0"/>
                  </a:cubicBezTo>
                  <a:lnTo>
                    <a:pt x="125" y="0"/>
                  </a:lnTo>
                  <a:cubicBezTo>
                    <a:pt x="130" y="0"/>
                    <a:pt x="135" y="4"/>
                    <a:pt x="135" y="10"/>
                  </a:cubicBezTo>
                  <a:lnTo>
                    <a:pt x="135" y="123"/>
                  </a:lnTo>
                  <a:cubicBezTo>
                    <a:pt x="135" y="129"/>
                    <a:pt x="130" y="133"/>
                    <a:pt x="125" y="133"/>
                  </a:cubicBez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319" name="Freeform 587">
              <a:extLst>
                <a:ext uri="{FF2B5EF4-FFF2-40B4-BE49-F238E27FC236}">
                  <a16:creationId xmlns:a16="http://schemas.microsoft.com/office/drawing/2014/main" id="{02C99332-2A3E-4D68-9090-427EEAC5205A}"/>
                </a:ext>
              </a:extLst>
            </p:cNvPr>
            <p:cNvSpPr>
              <a:spLocks noEditPoints="1"/>
            </p:cNvSpPr>
            <p:nvPr/>
          </p:nvSpPr>
          <p:spPr bwMode="auto">
            <a:xfrm>
              <a:off x="9939338" y="4484688"/>
              <a:ext cx="49213" cy="49213"/>
            </a:xfrm>
            <a:custGeom>
              <a:avLst/>
              <a:gdLst>
                <a:gd name="T0" fmla="*/ 20 w 134"/>
                <a:gd name="T1" fmla="*/ 113 h 133"/>
                <a:gd name="T2" fmla="*/ 20 w 134"/>
                <a:gd name="T3" fmla="*/ 113 h 133"/>
                <a:gd name="T4" fmla="*/ 114 w 134"/>
                <a:gd name="T5" fmla="*/ 113 h 133"/>
                <a:gd name="T6" fmla="*/ 114 w 134"/>
                <a:gd name="T7" fmla="*/ 20 h 133"/>
                <a:gd name="T8" fmla="*/ 20 w 134"/>
                <a:gd name="T9" fmla="*/ 20 h 133"/>
                <a:gd name="T10" fmla="*/ 20 w 134"/>
                <a:gd name="T11" fmla="*/ 113 h 133"/>
                <a:gd name="T12" fmla="*/ 124 w 134"/>
                <a:gd name="T13" fmla="*/ 133 h 133"/>
                <a:gd name="T14" fmla="*/ 124 w 134"/>
                <a:gd name="T15" fmla="*/ 133 h 133"/>
                <a:gd name="T16" fmla="*/ 10 w 134"/>
                <a:gd name="T17" fmla="*/ 133 h 133"/>
                <a:gd name="T18" fmla="*/ 0 w 134"/>
                <a:gd name="T19" fmla="*/ 123 h 133"/>
                <a:gd name="T20" fmla="*/ 0 w 134"/>
                <a:gd name="T21" fmla="*/ 10 h 133"/>
                <a:gd name="T22" fmla="*/ 10 w 134"/>
                <a:gd name="T23" fmla="*/ 0 h 133"/>
                <a:gd name="T24" fmla="*/ 124 w 134"/>
                <a:gd name="T25" fmla="*/ 0 h 133"/>
                <a:gd name="T26" fmla="*/ 134 w 134"/>
                <a:gd name="T27" fmla="*/ 10 h 133"/>
                <a:gd name="T28" fmla="*/ 134 w 134"/>
                <a:gd name="T29" fmla="*/ 123 h 133"/>
                <a:gd name="T30" fmla="*/ 124 w 134"/>
                <a:gd name="T31"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4" h="133">
                  <a:moveTo>
                    <a:pt x="20" y="113"/>
                  </a:moveTo>
                  <a:lnTo>
                    <a:pt x="20" y="113"/>
                  </a:lnTo>
                  <a:lnTo>
                    <a:pt x="114" y="113"/>
                  </a:lnTo>
                  <a:lnTo>
                    <a:pt x="114" y="20"/>
                  </a:lnTo>
                  <a:lnTo>
                    <a:pt x="20" y="20"/>
                  </a:lnTo>
                  <a:lnTo>
                    <a:pt x="20" y="113"/>
                  </a:lnTo>
                  <a:close/>
                  <a:moveTo>
                    <a:pt x="124" y="133"/>
                  </a:moveTo>
                  <a:lnTo>
                    <a:pt x="124" y="133"/>
                  </a:lnTo>
                  <a:lnTo>
                    <a:pt x="10" y="133"/>
                  </a:lnTo>
                  <a:cubicBezTo>
                    <a:pt x="4" y="133"/>
                    <a:pt x="0" y="129"/>
                    <a:pt x="0" y="123"/>
                  </a:cubicBezTo>
                  <a:lnTo>
                    <a:pt x="0" y="10"/>
                  </a:lnTo>
                  <a:cubicBezTo>
                    <a:pt x="0" y="4"/>
                    <a:pt x="4" y="0"/>
                    <a:pt x="10" y="0"/>
                  </a:cubicBezTo>
                  <a:lnTo>
                    <a:pt x="124" y="0"/>
                  </a:lnTo>
                  <a:cubicBezTo>
                    <a:pt x="130" y="0"/>
                    <a:pt x="134" y="4"/>
                    <a:pt x="134" y="10"/>
                  </a:cubicBezTo>
                  <a:lnTo>
                    <a:pt x="134" y="123"/>
                  </a:lnTo>
                  <a:cubicBezTo>
                    <a:pt x="134" y="129"/>
                    <a:pt x="130" y="133"/>
                    <a:pt x="124" y="133"/>
                  </a:cubicBez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320" name="Freeform 588">
              <a:extLst>
                <a:ext uri="{FF2B5EF4-FFF2-40B4-BE49-F238E27FC236}">
                  <a16:creationId xmlns:a16="http://schemas.microsoft.com/office/drawing/2014/main" id="{038A0299-6431-4143-9AF1-49524B7F5A6D}"/>
                </a:ext>
              </a:extLst>
            </p:cNvPr>
            <p:cNvSpPr>
              <a:spLocks noEditPoints="1"/>
            </p:cNvSpPr>
            <p:nvPr/>
          </p:nvSpPr>
          <p:spPr bwMode="auto">
            <a:xfrm>
              <a:off x="9982200" y="4484688"/>
              <a:ext cx="49213" cy="49213"/>
            </a:xfrm>
            <a:custGeom>
              <a:avLst/>
              <a:gdLst>
                <a:gd name="T0" fmla="*/ 20 w 135"/>
                <a:gd name="T1" fmla="*/ 113 h 133"/>
                <a:gd name="T2" fmla="*/ 20 w 135"/>
                <a:gd name="T3" fmla="*/ 113 h 133"/>
                <a:gd name="T4" fmla="*/ 115 w 135"/>
                <a:gd name="T5" fmla="*/ 113 h 133"/>
                <a:gd name="T6" fmla="*/ 115 w 135"/>
                <a:gd name="T7" fmla="*/ 20 h 133"/>
                <a:gd name="T8" fmla="*/ 20 w 135"/>
                <a:gd name="T9" fmla="*/ 20 h 133"/>
                <a:gd name="T10" fmla="*/ 20 w 135"/>
                <a:gd name="T11" fmla="*/ 113 h 133"/>
                <a:gd name="T12" fmla="*/ 125 w 135"/>
                <a:gd name="T13" fmla="*/ 133 h 133"/>
                <a:gd name="T14" fmla="*/ 125 w 135"/>
                <a:gd name="T15" fmla="*/ 133 h 133"/>
                <a:gd name="T16" fmla="*/ 10 w 135"/>
                <a:gd name="T17" fmla="*/ 133 h 133"/>
                <a:gd name="T18" fmla="*/ 0 w 135"/>
                <a:gd name="T19" fmla="*/ 123 h 133"/>
                <a:gd name="T20" fmla="*/ 0 w 135"/>
                <a:gd name="T21" fmla="*/ 10 h 133"/>
                <a:gd name="T22" fmla="*/ 10 w 135"/>
                <a:gd name="T23" fmla="*/ 0 h 133"/>
                <a:gd name="T24" fmla="*/ 125 w 135"/>
                <a:gd name="T25" fmla="*/ 0 h 133"/>
                <a:gd name="T26" fmla="*/ 135 w 135"/>
                <a:gd name="T27" fmla="*/ 10 h 133"/>
                <a:gd name="T28" fmla="*/ 135 w 135"/>
                <a:gd name="T29" fmla="*/ 123 h 133"/>
                <a:gd name="T30" fmla="*/ 125 w 135"/>
                <a:gd name="T31"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5" h="133">
                  <a:moveTo>
                    <a:pt x="20" y="113"/>
                  </a:moveTo>
                  <a:lnTo>
                    <a:pt x="20" y="113"/>
                  </a:lnTo>
                  <a:lnTo>
                    <a:pt x="115" y="113"/>
                  </a:lnTo>
                  <a:lnTo>
                    <a:pt x="115" y="20"/>
                  </a:lnTo>
                  <a:lnTo>
                    <a:pt x="20" y="20"/>
                  </a:lnTo>
                  <a:lnTo>
                    <a:pt x="20" y="113"/>
                  </a:lnTo>
                  <a:close/>
                  <a:moveTo>
                    <a:pt x="125" y="133"/>
                  </a:moveTo>
                  <a:lnTo>
                    <a:pt x="125" y="133"/>
                  </a:lnTo>
                  <a:lnTo>
                    <a:pt x="10" y="133"/>
                  </a:lnTo>
                  <a:cubicBezTo>
                    <a:pt x="5" y="133"/>
                    <a:pt x="0" y="129"/>
                    <a:pt x="0" y="123"/>
                  </a:cubicBezTo>
                  <a:lnTo>
                    <a:pt x="0" y="10"/>
                  </a:lnTo>
                  <a:cubicBezTo>
                    <a:pt x="0" y="4"/>
                    <a:pt x="5" y="0"/>
                    <a:pt x="10" y="0"/>
                  </a:cubicBezTo>
                  <a:lnTo>
                    <a:pt x="125" y="0"/>
                  </a:lnTo>
                  <a:cubicBezTo>
                    <a:pt x="131" y="0"/>
                    <a:pt x="135" y="4"/>
                    <a:pt x="135" y="10"/>
                  </a:cubicBezTo>
                  <a:lnTo>
                    <a:pt x="135" y="123"/>
                  </a:lnTo>
                  <a:cubicBezTo>
                    <a:pt x="135" y="129"/>
                    <a:pt x="131" y="133"/>
                    <a:pt x="125" y="133"/>
                  </a:cubicBez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321" name="Freeform 589">
              <a:extLst>
                <a:ext uri="{FF2B5EF4-FFF2-40B4-BE49-F238E27FC236}">
                  <a16:creationId xmlns:a16="http://schemas.microsoft.com/office/drawing/2014/main" id="{5AB37587-DE4C-45D4-BF92-C32519624ED6}"/>
                </a:ext>
              </a:extLst>
            </p:cNvPr>
            <p:cNvSpPr>
              <a:spLocks noEditPoints="1"/>
            </p:cNvSpPr>
            <p:nvPr/>
          </p:nvSpPr>
          <p:spPr bwMode="auto">
            <a:xfrm>
              <a:off x="9939338" y="4443413"/>
              <a:ext cx="49213" cy="47625"/>
            </a:xfrm>
            <a:custGeom>
              <a:avLst/>
              <a:gdLst>
                <a:gd name="T0" fmla="*/ 20 w 134"/>
                <a:gd name="T1" fmla="*/ 113 h 133"/>
                <a:gd name="T2" fmla="*/ 20 w 134"/>
                <a:gd name="T3" fmla="*/ 113 h 133"/>
                <a:gd name="T4" fmla="*/ 114 w 134"/>
                <a:gd name="T5" fmla="*/ 113 h 133"/>
                <a:gd name="T6" fmla="*/ 114 w 134"/>
                <a:gd name="T7" fmla="*/ 20 h 133"/>
                <a:gd name="T8" fmla="*/ 20 w 134"/>
                <a:gd name="T9" fmla="*/ 20 h 133"/>
                <a:gd name="T10" fmla="*/ 20 w 134"/>
                <a:gd name="T11" fmla="*/ 113 h 133"/>
                <a:gd name="T12" fmla="*/ 124 w 134"/>
                <a:gd name="T13" fmla="*/ 133 h 133"/>
                <a:gd name="T14" fmla="*/ 124 w 134"/>
                <a:gd name="T15" fmla="*/ 133 h 133"/>
                <a:gd name="T16" fmla="*/ 10 w 134"/>
                <a:gd name="T17" fmla="*/ 133 h 133"/>
                <a:gd name="T18" fmla="*/ 0 w 134"/>
                <a:gd name="T19" fmla="*/ 123 h 133"/>
                <a:gd name="T20" fmla="*/ 0 w 134"/>
                <a:gd name="T21" fmla="*/ 10 h 133"/>
                <a:gd name="T22" fmla="*/ 10 w 134"/>
                <a:gd name="T23" fmla="*/ 0 h 133"/>
                <a:gd name="T24" fmla="*/ 124 w 134"/>
                <a:gd name="T25" fmla="*/ 0 h 133"/>
                <a:gd name="T26" fmla="*/ 134 w 134"/>
                <a:gd name="T27" fmla="*/ 10 h 133"/>
                <a:gd name="T28" fmla="*/ 134 w 134"/>
                <a:gd name="T29" fmla="*/ 123 h 133"/>
                <a:gd name="T30" fmla="*/ 124 w 134"/>
                <a:gd name="T31"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4" h="133">
                  <a:moveTo>
                    <a:pt x="20" y="113"/>
                  </a:moveTo>
                  <a:lnTo>
                    <a:pt x="20" y="113"/>
                  </a:lnTo>
                  <a:lnTo>
                    <a:pt x="114" y="113"/>
                  </a:lnTo>
                  <a:lnTo>
                    <a:pt x="114" y="20"/>
                  </a:lnTo>
                  <a:lnTo>
                    <a:pt x="20" y="20"/>
                  </a:lnTo>
                  <a:lnTo>
                    <a:pt x="20" y="113"/>
                  </a:lnTo>
                  <a:close/>
                  <a:moveTo>
                    <a:pt x="124" y="133"/>
                  </a:moveTo>
                  <a:lnTo>
                    <a:pt x="124" y="133"/>
                  </a:lnTo>
                  <a:lnTo>
                    <a:pt x="10" y="133"/>
                  </a:lnTo>
                  <a:cubicBezTo>
                    <a:pt x="4" y="133"/>
                    <a:pt x="0" y="128"/>
                    <a:pt x="0" y="123"/>
                  </a:cubicBezTo>
                  <a:lnTo>
                    <a:pt x="0" y="10"/>
                  </a:lnTo>
                  <a:cubicBezTo>
                    <a:pt x="0" y="4"/>
                    <a:pt x="4" y="0"/>
                    <a:pt x="10" y="0"/>
                  </a:cubicBezTo>
                  <a:lnTo>
                    <a:pt x="124" y="0"/>
                  </a:lnTo>
                  <a:cubicBezTo>
                    <a:pt x="130" y="0"/>
                    <a:pt x="134" y="4"/>
                    <a:pt x="134" y="10"/>
                  </a:cubicBezTo>
                  <a:lnTo>
                    <a:pt x="134" y="123"/>
                  </a:lnTo>
                  <a:cubicBezTo>
                    <a:pt x="134" y="128"/>
                    <a:pt x="130" y="133"/>
                    <a:pt x="124" y="133"/>
                  </a:cubicBez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322" name="Freeform 590">
              <a:extLst>
                <a:ext uri="{FF2B5EF4-FFF2-40B4-BE49-F238E27FC236}">
                  <a16:creationId xmlns:a16="http://schemas.microsoft.com/office/drawing/2014/main" id="{F4918151-8F2B-44E4-B8A2-35125DC791B1}"/>
                </a:ext>
              </a:extLst>
            </p:cNvPr>
            <p:cNvSpPr>
              <a:spLocks noEditPoints="1"/>
            </p:cNvSpPr>
            <p:nvPr/>
          </p:nvSpPr>
          <p:spPr bwMode="auto">
            <a:xfrm>
              <a:off x="9982200" y="4443413"/>
              <a:ext cx="49213" cy="47625"/>
            </a:xfrm>
            <a:custGeom>
              <a:avLst/>
              <a:gdLst>
                <a:gd name="T0" fmla="*/ 20 w 135"/>
                <a:gd name="T1" fmla="*/ 113 h 133"/>
                <a:gd name="T2" fmla="*/ 20 w 135"/>
                <a:gd name="T3" fmla="*/ 113 h 133"/>
                <a:gd name="T4" fmla="*/ 115 w 135"/>
                <a:gd name="T5" fmla="*/ 113 h 133"/>
                <a:gd name="T6" fmla="*/ 115 w 135"/>
                <a:gd name="T7" fmla="*/ 20 h 133"/>
                <a:gd name="T8" fmla="*/ 20 w 135"/>
                <a:gd name="T9" fmla="*/ 20 h 133"/>
                <a:gd name="T10" fmla="*/ 20 w 135"/>
                <a:gd name="T11" fmla="*/ 113 h 133"/>
                <a:gd name="T12" fmla="*/ 125 w 135"/>
                <a:gd name="T13" fmla="*/ 133 h 133"/>
                <a:gd name="T14" fmla="*/ 125 w 135"/>
                <a:gd name="T15" fmla="*/ 133 h 133"/>
                <a:gd name="T16" fmla="*/ 10 w 135"/>
                <a:gd name="T17" fmla="*/ 133 h 133"/>
                <a:gd name="T18" fmla="*/ 0 w 135"/>
                <a:gd name="T19" fmla="*/ 123 h 133"/>
                <a:gd name="T20" fmla="*/ 0 w 135"/>
                <a:gd name="T21" fmla="*/ 10 h 133"/>
                <a:gd name="T22" fmla="*/ 10 w 135"/>
                <a:gd name="T23" fmla="*/ 0 h 133"/>
                <a:gd name="T24" fmla="*/ 125 w 135"/>
                <a:gd name="T25" fmla="*/ 0 h 133"/>
                <a:gd name="T26" fmla="*/ 135 w 135"/>
                <a:gd name="T27" fmla="*/ 10 h 133"/>
                <a:gd name="T28" fmla="*/ 135 w 135"/>
                <a:gd name="T29" fmla="*/ 123 h 133"/>
                <a:gd name="T30" fmla="*/ 125 w 135"/>
                <a:gd name="T31"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5" h="133">
                  <a:moveTo>
                    <a:pt x="20" y="113"/>
                  </a:moveTo>
                  <a:lnTo>
                    <a:pt x="20" y="113"/>
                  </a:lnTo>
                  <a:lnTo>
                    <a:pt x="115" y="113"/>
                  </a:lnTo>
                  <a:lnTo>
                    <a:pt x="115" y="20"/>
                  </a:lnTo>
                  <a:lnTo>
                    <a:pt x="20" y="20"/>
                  </a:lnTo>
                  <a:lnTo>
                    <a:pt x="20" y="113"/>
                  </a:lnTo>
                  <a:close/>
                  <a:moveTo>
                    <a:pt x="125" y="133"/>
                  </a:moveTo>
                  <a:lnTo>
                    <a:pt x="125" y="133"/>
                  </a:lnTo>
                  <a:lnTo>
                    <a:pt x="10" y="133"/>
                  </a:lnTo>
                  <a:cubicBezTo>
                    <a:pt x="5" y="133"/>
                    <a:pt x="0" y="128"/>
                    <a:pt x="0" y="123"/>
                  </a:cubicBezTo>
                  <a:lnTo>
                    <a:pt x="0" y="10"/>
                  </a:lnTo>
                  <a:cubicBezTo>
                    <a:pt x="0" y="4"/>
                    <a:pt x="5" y="0"/>
                    <a:pt x="10" y="0"/>
                  </a:cubicBezTo>
                  <a:lnTo>
                    <a:pt x="125" y="0"/>
                  </a:lnTo>
                  <a:cubicBezTo>
                    <a:pt x="131" y="0"/>
                    <a:pt x="135" y="4"/>
                    <a:pt x="135" y="10"/>
                  </a:cubicBezTo>
                  <a:lnTo>
                    <a:pt x="135" y="123"/>
                  </a:lnTo>
                  <a:cubicBezTo>
                    <a:pt x="135" y="128"/>
                    <a:pt x="131" y="133"/>
                    <a:pt x="125" y="133"/>
                  </a:cubicBez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323" name="Freeform 591">
              <a:extLst>
                <a:ext uri="{FF2B5EF4-FFF2-40B4-BE49-F238E27FC236}">
                  <a16:creationId xmlns:a16="http://schemas.microsoft.com/office/drawing/2014/main" id="{B946C08E-6114-4528-8628-9A3824C29A21}"/>
                </a:ext>
              </a:extLst>
            </p:cNvPr>
            <p:cNvSpPr>
              <a:spLocks noEditPoints="1"/>
            </p:cNvSpPr>
            <p:nvPr/>
          </p:nvSpPr>
          <p:spPr bwMode="auto">
            <a:xfrm>
              <a:off x="9982200" y="4400550"/>
              <a:ext cx="49213" cy="49213"/>
            </a:xfrm>
            <a:custGeom>
              <a:avLst/>
              <a:gdLst>
                <a:gd name="T0" fmla="*/ 20 w 135"/>
                <a:gd name="T1" fmla="*/ 114 h 134"/>
                <a:gd name="T2" fmla="*/ 20 w 135"/>
                <a:gd name="T3" fmla="*/ 114 h 134"/>
                <a:gd name="T4" fmla="*/ 115 w 135"/>
                <a:gd name="T5" fmla="*/ 114 h 134"/>
                <a:gd name="T6" fmla="*/ 115 w 135"/>
                <a:gd name="T7" fmla="*/ 20 h 134"/>
                <a:gd name="T8" fmla="*/ 20 w 135"/>
                <a:gd name="T9" fmla="*/ 20 h 134"/>
                <a:gd name="T10" fmla="*/ 20 w 135"/>
                <a:gd name="T11" fmla="*/ 114 h 134"/>
                <a:gd name="T12" fmla="*/ 125 w 135"/>
                <a:gd name="T13" fmla="*/ 134 h 134"/>
                <a:gd name="T14" fmla="*/ 125 w 135"/>
                <a:gd name="T15" fmla="*/ 134 h 134"/>
                <a:gd name="T16" fmla="*/ 10 w 135"/>
                <a:gd name="T17" fmla="*/ 134 h 134"/>
                <a:gd name="T18" fmla="*/ 0 w 135"/>
                <a:gd name="T19" fmla="*/ 124 h 134"/>
                <a:gd name="T20" fmla="*/ 0 w 135"/>
                <a:gd name="T21" fmla="*/ 10 h 134"/>
                <a:gd name="T22" fmla="*/ 10 w 135"/>
                <a:gd name="T23" fmla="*/ 0 h 134"/>
                <a:gd name="T24" fmla="*/ 125 w 135"/>
                <a:gd name="T25" fmla="*/ 0 h 134"/>
                <a:gd name="T26" fmla="*/ 135 w 135"/>
                <a:gd name="T27" fmla="*/ 10 h 134"/>
                <a:gd name="T28" fmla="*/ 135 w 135"/>
                <a:gd name="T29" fmla="*/ 124 h 134"/>
                <a:gd name="T30" fmla="*/ 125 w 135"/>
                <a:gd name="T3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5" h="134">
                  <a:moveTo>
                    <a:pt x="20" y="114"/>
                  </a:moveTo>
                  <a:lnTo>
                    <a:pt x="20" y="114"/>
                  </a:lnTo>
                  <a:lnTo>
                    <a:pt x="115" y="114"/>
                  </a:lnTo>
                  <a:lnTo>
                    <a:pt x="115" y="20"/>
                  </a:lnTo>
                  <a:lnTo>
                    <a:pt x="20" y="20"/>
                  </a:lnTo>
                  <a:lnTo>
                    <a:pt x="20" y="114"/>
                  </a:lnTo>
                  <a:close/>
                  <a:moveTo>
                    <a:pt x="125" y="134"/>
                  </a:moveTo>
                  <a:lnTo>
                    <a:pt x="125" y="134"/>
                  </a:lnTo>
                  <a:lnTo>
                    <a:pt x="10" y="134"/>
                  </a:lnTo>
                  <a:cubicBezTo>
                    <a:pt x="5" y="134"/>
                    <a:pt x="0" y="129"/>
                    <a:pt x="0" y="124"/>
                  </a:cubicBezTo>
                  <a:lnTo>
                    <a:pt x="0" y="10"/>
                  </a:lnTo>
                  <a:cubicBezTo>
                    <a:pt x="0" y="5"/>
                    <a:pt x="5" y="0"/>
                    <a:pt x="10" y="0"/>
                  </a:cubicBezTo>
                  <a:lnTo>
                    <a:pt x="125" y="0"/>
                  </a:lnTo>
                  <a:cubicBezTo>
                    <a:pt x="131" y="0"/>
                    <a:pt x="135" y="5"/>
                    <a:pt x="135" y="10"/>
                  </a:cubicBezTo>
                  <a:lnTo>
                    <a:pt x="135" y="124"/>
                  </a:lnTo>
                  <a:cubicBezTo>
                    <a:pt x="135" y="129"/>
                    <a:pt x="131" y="134"/>
                    <a:pt x="125" y="134"/>
                  </a:cubicBez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324" name="Freeform 592">
              <a:extLst>
                <a:ext uri="{FF2B5EF4-FFF2-40B4-BE49-F238E27FC236}">
                  <a16:creationId xmlns:a16="http://schemas.microsoft.com/office/drawing/2014/main" id="{66DDC07A-56E9-48D5-B334-97EEC61D9C31}"/>
                </a:ext>
              </a:extLst>
            </p:cNvPr>
            <p:cNvSpPr>
              <a:spLocks noEditPoints="1"/>
            </p:cNvSpPr>
            <p:nvPr/>
          </p:nvSpPr>
          <p:spPr bwMode="auto">
            <a:xfrm>
              <a:off x="10023475" y="4484688"/>
              <a:ext cx="49213" cy="49213"/>
            </a:xfrm>
            <a:custGeom>
              <a:avLst/>
              <a:gdLst>
                <a:gd name="T0" fmla="*/ 20 w 135"/>
                <a:gd name="T1" fmla="*/ 113 h 133"/>
                <a:gd name="T2" fmla="*/ 20 w 135"/>
                <a:gd name="T3" fmla="*/ 113 h 133"/>
                <a:gd name="T4" fmla="*/ 115 w 135"/>
                <a:gd name="T5" fmla="*/ 113 h 133"/>
                <a:gd name="T6" fmla="*/ 115 w 135"/>
                <a:gd name="T7" fmla="*/ 20 h 133"/>
                <a:gd name="T8" fmla="*/ 20 w 135"/>
                <a:gd name="T9" fmla="*/ 20 h 133"/>
                <a:gd name="T10" fmla="*/ 20 w 135"/>
                <a:gd name="T11" fmla="*/ 113 h 133"/>
                <a:gd name="T12" fmla="*/ 125 w 135"/>
                <a:gd name="T13" fmla="*/ 133 h 133"/>
                <a:gd name="T14" fmla="*/ 125 w 135"/>
                <a:gd name="T15" fmla="*/ 133 h 133"/>
                <a:gd name="T16" fmla="*/ 10 w 135"/>
                <a:gd name="T17" fmla="*/ 133 h 133"/>
                <a:gd name="T18" fmla="*/ 0 w 135"/>
                <a:gd name="T19" fmla="*/ 123 h 133"/>
                <a:gd name="T20" fmla="*/ 0 w 135"/>
                <a:gd name="T21" fmla="*/ 10 h 133"/>
                <a:gd name="T22" fmla="*/ 10 w 135"/>
                <a:gd name="T23" fmla="*/ 0 h 133"/>
                <a:gd name="T24" fmla="*/ 125 w 135"/>
                <a:gd name="T25" fmla="*/ 0 h 133"/>
                <a:gd name="T26" fmla="*/ 135 w 135"/>
                <a:gd name="T27" fmla="*/ 10 h 133"/>
                <a:gd name="T28" fmla="*/ 135 w 135"/>
                <a:gd name="T29" fmla="*/ 123 h 133"/>
                <a:gd name="T30" fmla="*/ 125 w 135"/>
                <a:gd name="T31"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5" h="133">
                  <a:moveTo>
                    <a:pt x="20" y="113"/>
                  </a:moveTo>
                  <a:lnTo>
                    <a:pt x="20" y="113"/>
                  </a:lnTo>
                  <a:lnTo>
                    <a:pt x="115" y="113"/>
                  </a:lnTo>
                  <a:lnTo>
                    <a:pt x="115" y="20"/>
                  </a:lnTo>
                  <a:lnTo>
                    <a:pt x="20" y="20"/>
                  </a:lnTo>
                  <a:lnTo>
                    <a:pt x="20" y="113"/>
                  </a:lnTo>
                  <a:close/>
                  <a:moveTo>
                    <a:pt x="125" y="133"/>
                  </a:moveTo>
                  <a:lnTo>
                    <a:pt x="125" y="133"/>
                  </a:lnTo>
                  <a:lnTo>
                    <a:pt x="10" y="133"/>
                  </a:lnTo>
                  <a:cubicBezTo>
                    <a:pt x="5" y="133"/>
                    <a:pt x="0" y="129"/>
                    <a:pt x="0" y="123"/>
                  </a:cubicBezTo>
                  <a:lnTo>
                    <a:pt x="0" y="10"/>
                  </a:lnTo>
                  <a:cubicBezTo>
                    <a:pt x="0" y="4"/>
                    <a:pt x="5" y="0"/>
                    <a:pt x="10" y="0"/>
                  </a:cubicBezTo>
                  <a:lnTo>
                    <a:pt x="125" y="0"/>
                  </a:lnTo>
                  <a:cubicBezTo>
                    <a:pt x="131" y="0"/>
                    <a:pt x="135" y="4"/>
                    <a:pt x="135" y="10"/>
                  </a:cubicBezTo>
                  <a:lnTo>
                    <a:pt x="135" y="123"/>
                  </a:lnTo>
                  <a:cubicBezTo>
                    <a:pt x="135" y="129"/>
                    <a:pt x="131" y="133"/>
                    <a:pt x="125" y="133"/>
                  </a:cubicBez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325" name="Freeform 593">
              <a:extLst>
                <a:ext uri="{FF2B5EF4-FFF2-40B4-BE49-F238E27FC236}">
                  <a16:creationId xmlns:a16="http://schemas.microsoft.com/office/drawing/2014/main" id="{00813812-5805-4D90-976E-47F8F17A7FC1}"/>
                </a:ext>
              </a:extLst>
            </p:cNvPr>
            <p:cNvSpPr>
              <a:spLocks noEditPoints="1"/>
            </p:cNvSpPr>
            <p:nvPr/>
          </p:nvSpPr>
          <p:spPr bwMode="auto">
            <a:xfrm>
              <a:off x="9864725" y="5311775"/>
              <a:ext cx="284163" cy="73025"/>
            </a:xfrm>
            <a:custGeom>
              <a:avLst/>
              <a:gdLst>
                <a:gd name="T0" fmla="*/ 387 w 774"/>
                <a:gd name="T1" fmla="*/ 20 h 199"/>
                <a:gd name="T2" fmla="*/ 387 w 774"/>
                <a:gd name="T3" fmla="*/ 20 h 199"/>
                <a:gd name="T4" fmla="*/ 20 w 774"/>
                <a:gd name="T5" fmla="*/ 99 h 199"/>
                <a:gd name="T6" fmla="*/ 387 w 774"/>
                <a:gd name="T7" fmla="*/ 179 h 199"/>
                <a:gd name="T8" fmla="*/ 754 w 774"/>
                <a:gd name="T9" fmla="*/ 99 h 199"/>
                <a:gd name="T10" fmla="*/ 387 w 774"/>
                <a:gd name="T11" fmla="*/ 20 h 199"/>
                <a:gd name="T12" fmla="*/ 387 w 774"/>
                <a:gd name="T13" fmla="*/ 199 h 199"/>
                <a:gd name="T14" fmla="*/ 387 w 774"/>
                <a:gd name="T15" fmla="*/ 199 h 199"/>
                <a:gd name="T16" fmla="*/ 0 w 774"/>
                <a:gd name="T17" fmla="*/ 99 h 199"/>
                <a:gd name="T18" fmla="*/ 387 w 774"/>
                <a:gd name="T19" fmla="*/ 0 h 199"/>
                <a:gd name="T20" fmla="*/ 774 w 774"/>
                <a:gd name="T21" fmla="*/ 99 h 199"/>
                <a:gd name="T22" fmla="*/ 387 w 774"/>
                <a:gd name="T23" fmla="*/ 1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4" h="199">
                  <a:moveTo>
                    <a:pt x="387" y="20"/>
                  </a:moveTo>
                  <a:lnTo>
                    <a:pt x="387" y="20"/>
                  </a:lnTo>
                  <a:cubicBezTo>
                    <a:pt x="159" y="20"/>
                    <a:pt x="20" y="66"/>
                    <a:pt x="20" y="99"/>
                  </a:cubicBezTo>
                  <a:cubicBezTo>
                    <a:pt x="20" y="132"/>
                    <a:pt x="159" y="179"/>
                    <a:pt x="387" y="179"/>
                  </a:cubicBezTo>
                  <a:cubicBezTo>
                    <a:pt x="614" y="179"/>
                    <a:pt x="754" y="132"/>
                    <a:pt x="754" y="99"/>
                  </a:cubicBezTo>
                  <a:cubicBezTo>
                    <a:pt x="754" y="66"/>
                    <a:pt x="614" y="20"/>
                    <a:pt x="387" y="20"/>
                  </a:cubicBezTo>
                  <a:close/>
                  <a:moveTo>
                    <a:pt x="387" y="199"/>
                  </a:moveTo>
                  <a:lnTo>
                    <a:pt x="387" y="199"/>
                  </a:lnTo>
                  <a:cubicBezTo>
                    <a:pt x="199" y="199"/>
                    <a:pt x="0" y="164"/>
                    <a:pt x="0" y="99"/>
                  </a:cubicBezTo>
                  <a:cubicBezTo>
                    <a:pt x="0" y="35"/>
                    <a:pt x="199" y="0"/>
                    <a:pt x="387" y="0"/>
                  </a:cubicBezTo>
                  <a:cubicBezTo>
                    <a:pt x="575" y="0"/>
                    <a:pt x="774" y="35"/>
                    <a:pt x="774" y="99"/>
                  </a:cubicBezTo>
                  <a:cubicBezTo>
                    <a:pt x="774" y="164"/>
                    <a:pt x="575" y="199"/>
                    <a:pt x="387" y="199"/>
                  </a:cubicBez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326" name="Freeform 594">
              <a:extLst>
                <a:ext uri="{FF2B5EF4-FFF2-40B4-BE49-F238E27FC236}">
                  <a16:creationId xmlns:a16="http://schemas.microsoft.com/office/drawing/2014/main" id="{F483DD30-B43A-4A02-B0FC-1470DDAACCF4}"/>
                </a:ext>
              </a:extLst>
            </p:cNvPr>
            <p:cNvSpPr>
              <a:spLocks/>
            </p:cNvSpPr>
            <p:nvPr/>
          </p:nvSpPr>
          <p:spPr bwMode="auto">
            <a:xfrm>
              <a:off x="9864725" y="5386388"/>
              <a:ext cx="284163" cy="63500"/>
            </a:xfrm>
            <a:custGeom>
              <a:avLst/>
              <a:gdLst>
                <a:gd name="T0" fmla="*/ 387 w 774"/>
                <a:gd name="T1" fmla="*/ 174 h 174"/>
                <a:gd name="T2" fmla="*/ 387 w 774"/>
                <a:gd name="T3" fmla="*/ 174 h 174"/>
                <a:gd name="T4" fmla="*/ 0 w 774"/>
                <a:gd name="T5" fmla="*/ 75 h 174"/>
                <a:gd name="T6" fmla="*/ 0 w 774"/>
                <a:gd name="T7" fmla="*/ 0 h 174"/>
                <a:gd name="T8" fmla="*/ 20 w 774"/>
                <a:gd name="T9" fmla="*/ 0 h 174"/>
                <a:gd name="T10" fmla="*/ 20 w 774"/>
                <a:gd name="T11" fmla="*/ 75 h 174"/>
                <a:gd name="T12" fmla="*/ 387 w 774"/>
                <a:gd name="T13" fmla="*/ 154 h 174"/>
                <a:gd name="T14" fmla="*/ 754 w 774"/>
                <a:gd name="T15" fmla="*/ 75 h 174"/>
                <a:gd name="T16" fmla="*/ 754 w 774"/>
                <a:gd name="T17" fmla="*/ 0 h 174"/>
                <a:gd name="T18" fmla="*/ 774 w 774"/>
                <a:gd name="T19" fmla="*/ 0 h 174"/>
                <a:gd name="T20" fmla="*/ 774 w 774"/>
                <a:gd name="T21" fmla="*/ 75 h 174"/>
                <a:gd name="T22" fmla="*/ 387 w 774"/>
                <a:gd name="T23" fmla="*/ 17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4" h="174">
                  <a:moveTo>
                    <a:pt x="387" y="174"/>
                  </a:moveTo>
                  <a:lnTo>
                    <a:pt x="387" y="174"/>
                  </a:lnTo>
                  <a:cubicBezTo>
                    <a:pt x="199" y="174"/>
                    <a:pt x="0" y="139"/>
                    <a:pt x="0" y="75"/>
                  </a:cubicBezTo>
                  <a:lnTo>
                    <a:pt x="0" y="0"/>
                  </a:lnTo>
                  <a:lnTo>
                    <a:pt x="20" y="0"/>
                  </a:lnTo>
                  <a:lnTo>
                    <a:pt x="20" y="75"/>
                  </a:lnTo>
                  <a:cubicBezTo>
                    <a:pt x="20" y="108"/>
                    <a:pt x="159" y="154"/>
                    <a:pt x="387" y="154"/>
                  </a:cubicBezTo>
                  <a:cubicBezTo>
                    <a:pt x="614" y="154"/>
                    <a:pt x="754" y="108"/>
                    <a:pt x="754" y="75"/>
                  </a:cubicBezTo>
                  <a:lnTo>
                    <a:pt x="754" y="0"/>
                  </a:lnTo>
                  <a:lnTo>
                    <a:pt x="774" y="0"/>
                  </a:lnTo>
                  <a:lnTo>
                    <a:pt x="774" y="75"/>
                  </a:lnTo>
                  <a:cubicBezTo>
                    <a:pt x="774" y="139"/>
                    <a:pt x="575" y="174"/>
                    <a:pt x="387" y="174"/>
                  </a:cubicBez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327" name="Freeform 595">
              <a:extLst>
                <a:ext uri="{FF2B5EF4-FFF2-40B4-BE49-F238E27FC236}">
                  <a16:creationId xmlns:a16="http://schemas.microsoft.com/office/drawing/2014/main" id="{3739D6D7-A27A-43F7-8CD7-14A1B418A3F3}"/>
                </a:ext>
              </a:extLst>
            </p:cNvPr>
            <p:cNvSpPr>
              <a:spLocks/>
            </p:cNvSpPr>
            <p:nvPr/>
          </p:nvSpPr>
          <p:spPr bwMode="auto">
            <a:xfrm>
              <a:off x="9864725" y="5459413"/>
              <a:ext cx="284163" cy="63500"/>
            </a:xfrm>
            <a:custGeom>
              <a:avLst/>
              <a:gdLst>
                <a:gd name="T0" fmla="*/ 387 w 774"/>
                <a:gd name="T1" fmla="*/ 174 h 174"/>
                <a:gd name="T2" fmla="*/ 387 w 774"/>
                <a:gd name="T3" fmla="*/ 174 h 174"/>
                <a:gd name="T4" fmla="*/ 0 w 774"/>
                <a:gd name="T5" fmla="*/ 75 h 174"/>
                <a:gd name="T6" fmla="*/ 0 w 774"/>
                <a:gd name="T7" fmla="*/ 0 h 174"/>
                <a:gd name="T8" fmla="*/ 20 w 774"/>
                <a:gd name="T9" fmla="*/ 0 h 174"/>
                <a:gd name="T10" fmla="*/ 20 w 774"/>
                <a:gd name="T11" fmla="*/ 75 h 174"/>
                <a:gd name="T12" fmla="*/ 387 w 774"/>
                <a:gd name="T13" fmla="*/ 154 h 174"/>
                <a:gd name="T14" fmla="*/ 754 w 774"/>
                <a:gd name="T15" fmla="*/ 75 h 174"/>
                <a:gd name="T16" fmla="*/ 754 w 774"/>
                <a:gd name="T17" fmla="*/ 0 h 174"/>
                <a:gd name="T18" fmla="*/ 774 w 774"/>
                <a:gd name="T19" fmla="*/ 0 h 174"/>
                <a:gd name="T20" fmla="*/ 774 w 774"/>
                <a:gd name="T21" fmla="*/ 75 h 174"/>
                <a:gd name="T22" fmla="*/ 387 w 774"/>
                <a:gd name="T23" fmla="*/ 17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4" h="174">
                  <a:moveTo>
                    <a:pt x="387" y="174"/>
                  </a:moveTo>
                  <a:lnTo>
                    <a:pt x="387" y="174"/>
                  </a:lnTo>
                  <a:cubicBezTo>
                    <a:pt x="199" y="174"/>
                    <a:pt x="0" y="139"/>
                    <a:pt x="0" y="75"/>
                  </a:cubicBezTo>
                  <a:lnTo>
                    <a:pt x="0" y="0"/>
                  </a:lnTo>
                  <a:lnTo>
                    <a:pt x="20" y="0"/>
                  </a:lnTo>
                  <a:lnTo>
                    <a:pt x="20" y="75"/>
                  </a:lnTo>
                  <a:cubicBezTo>
                    <a:pt x="20" y="108"/>
                    <a:pt x="159" y="154"/>
                    <a:pt x="387" y="154"/>
                  </a:cubicBezTo>
                  <a:cubicBezTo>
                    <a:pt x="615" y="154"/>
                    <a:pt x="754" y="108"/>
                    <a:pt x="754" y="75"/>
                  </a:cubicBezTo>
                  <a:lnTo>
                    <a:pt x="754" y="0"/>
                  </a:lnTo>
                  <a:lnTo>
                    <a:pt x="774" y="0"/>
                  </a:lnTo>
                  <a:lnTo>
                    <a:pt x="774" y="75"/>
                  </a:lnTo>
                  <a:cubicBezTo>
                    <a:pt x="774" y="139"/>
                    <a:pt x="575" y="174"/>
                    <a:pt x="387" y="174"/>
                  </a:cubicBez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328" name="Freeform 596">
              <a:extLst>
                <a:ext uri="{FF2B5EF4-FFF2-40B4-BE49-F238E27FC236}">
                  <a16:creationId xmlns:a16="http://schemas.microsoft.com/office/drawing/2014/main" id="{28963D0A-2C9E-43DB-BB84-881262A37F65}"/>
                </a:ext>
              </a:extLst>
            </p:cNvPr>
            <p:cNvSpPr>
              <a:spLocks/>
            </p:cNvSpPr>
            <p:nvPr/>
          </p:nvSpPr>
          <p:spPr bwMode="auto">
            <a:xfrm>
              <a:off x="9864725" y="5532438"/>
              <a:ext cx="284163" cy="63500"/>
            </a:xfrm>
            <a:custGeom>
              <a:avLst/>
              <a:gdLst>
                <a:gd name="T0" fmla="*/ 387 w 774"/>
                <a:gd name="T1" fmla="*/ 175 h 175"/>
                <a:gd name="T2" fmla="*/ 387 w 774"/>
                <a:gd name="T3" fmla="*/ 175 h 175"/>
                <a:gd name="T4" fmla="*/ 0 w 774"/>
                <a:gd name="T5" fmla="*/ 75 h 175"/>
                <a:gd name="T6" fmla="*/ 0 w 774"/>
                <a:gd name="T7" fmla="*/ 0 h 175"/>
                <a:gd name="T8" fmla="*/ 20 w 774"/>
                <a:gd name="T9" fmla="*/ 0 h 175"/>
                <a:gd name="T10" fmla="*/ 20 w 774"/>
                <a:gd name="T11" fmla="*/ 75 h 175"/>
                <a:gd name="T12" fmla="*/ 387 w 774"/>
                <a:gd name="T13" fmla="*/ 155 h 175"/>
                <a:gd name="T14" fmla="*/ 754 w 774"/>
                <a:gd name="T15" fmla="*/ 75 h 175"/>
                <a:gd name="T16" fmla="*/ 754 w 774"/>
                <a:gd name="T17" fmla="*/ 0 h 175"/>
                <a:gd name="T18" fmla="*/ 774 w 774"/>
                <a:gd name="T19" fmla="*/ 0 h 175"/>
                <a:gd name="T20" fmla="*/ 774 w 774"/>
                <a:gd name="T21" fmla="*/ 75 h 175"/>
                <a:gd name="T22" fmla="*/ 387 w 774"/>
                <a:gd name="T23" fmla="*/ 17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4" h="175">
                  <a:moveTo>
                    <a:pt x="387" y="175"/>
                  </a:moveTo>
                  <a:lnTo>
                    <a:pt x="387" y="175"/>
                  </a:lnTo>
                  <a:cubicBezTo>
                    <a:pt x="199" y="175"/>
                    <a:pt x="0" y="140"/>
                    <a:pt x="0" y="75"/>
                  </a:cubicBezTo>
                  <a:lnTo>
                    <a:pt x="0" y="0"/>
                  </a:lnTo>
                  <a:lnTo>
                    <a:pt x="20" y="0"/>
                  </a:lnTo>
                  <a:lnTo>
                    <a:pt x="20" y="75"/>
                  </a:lnTo>
                  <a:cubicBezTo>
                    <a:pt x="20" y="108"/>
                    <a:pt x="159" y="155"/>
                    <a:pt x="387" y="155"/>
                  </a:cubicBezTo>
                  <a:cubicBezTo>
                    <a:pt x="614" y="155"/>
                    <a:pt x="754" y="108"/>
                    <a:pt x="754" y="75"/>
                  </a:cubicBezTo>
                  <a:lnTo>
                    <a:pt x="754" y="0"/>
                  </a:lnTo>
                  <a:lnTo>
                    <a:pt x="774" y="0"/>
                  </a:lnTo>
                  <a:lnTo>
                    <a:pt x="774" y="75"/>
                  </a:lnTo>
                  <a:cubicBezTo>
                    <a:pt x="774" y="140"/>
                    <a:pt x="575" y="175"/>
                    <a:pt x="387" y="175"/>
                  </a:cubicBez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grpSp>
      <p:sp>
        <p:nvSpPr>
          <p:cNvPr id="732" name="Freeform 340">
            <a:extLst>
              <a:ext uri="{FF2B5EF4-FFF2-40B4-BE49-F238E27FC236}">
                <a16:creationId xmlns:a16="http://schemas.microsoft.com/office/drawing/2014/main" id="{F9376AC0-B3E0-4401-B7F9-CCC1799DBCCE}"/>
              </a:ext>
            </a:extLst>
          </p:cNvPr>
          <p:cNvSpPr>
            <a:spLocks/>
          </p:cNvSpPr>
          <p:nvPr/>
        </p:nvSpPr>
        <p:spPr bwMode="auto">
          <a:xfrm>
            <a:off x="8109636" y="1784110"/>
            <a:ext cx="19049" cy="446456"/>
          </a:xfrm>
          <a:custGeom>
            <a:avLst/>
            <a:gdLst>
              <a:gd name="T0" fmla="*/ 67 w 67"/>
              <a:gd name="T1" fmla="*/ 1620 h 1620"/>
              <a:gd name="T2" fmla="*/ 67 w 67"/>
              <a:gd name="T3" fmla="*/ 1620 h 1620"/>
              <a:gd name="T4" fmla="*/ 0 w 67"/>
              <a:gd name="T5" fmla="*/ 1620 h 1620"/>
              <a:gd name="T6" fmla="*/ 0 w 67"/>
              <a:gd name="T7" fmla="*/ 0 h 1620"/>
              <a:gd name="T8" fmla="*/ 67 w 67"/>
              <a:gd name="T9" fmla="*/ 0 h 1620"/>
              <a:gd name="T10" fmla="*/ 67 w 67"/>
              <a:gd name="T11" fmla="*/ 1620 h 1620"/>
            </a:gdLst>
            <a:ahLst/>
            <a:cxnLst>
              <a:cxn ang="0">
                <a:pos x="T0" y="T1"/>
              </a:cxn>
              <a:cxn ang="0">
                <a:pos x="T2" y="T3"/>
              </a:cxn>
              <a:cxn ang="0">
                <a:pos x="T4" y="T5"/>
              </a:cxn>
              <a:cxn ang="0">
                <a:pos x="T6" y="T7"/>
              </a:cxn>
              <a:cxn ang="0">
                <a:pos x="T8" y="T9"/>
              </a:cxn>
              <a:cxn ang="0">
                <a:pos x="T10" y="T11"/>
              </a:cxn>
            </a:cxnLst>
            <a:rect l="0" t="0" r="r" b="b"/>
            <a:pathLst>
              <a:path w="67" h="1620">
                <a:moveTo>
                  <a:pt x="67" y="1620"/>
                </a:moveTo>
                <a:lnTo>
                  <a:pt x="67" y="1620"/>
                </a:lnTo>
                <a:lnTo>
                  <a:pt x="0" y="1620"/>
                </a:lnTo>
                <a:lnTo>
                  <a:pt x="0" y="0"/>
                </a:lnTo>
                <a:lnTo>
                  <a:pt x="67" y="0"/>
                </a:lnTo>
                <a:lnTo>
                  <a:pt x="67" y="1620"/>
                </a:lnTo>
                <a:close/>
              </a:path>
            </a:pathLst>
          </a:custGeom>
          <a:solidFill>
            <a:srgbClr val="3F5DFF"/>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pic>
        <p:nvPicPr>
          <p:cNvPr id="991" name="Picture 990">
            <a:extLst>
              <a:ext uri="{FF2B5EF4-FFF2-40B4-BE49-F238E27FC236}">
                <a16:creationId xmlns:a16="http://schemas.microsoft.com/office/drawing/2014/main" id="{772A0903-FEEC-4CDC-A88E-D4C01F3E24AD}"/>
              </a:ext>
            </a:extLst>
          </p:cNvPr>
          <p:cNvPicPr>
            <a:picLocks noChangeAspect="1"/>
          </p:cNvPicPr>
          <p:nvPr/>
        </p:nvPicPr>
        <p:blipFill rotWithShape="1">
          <a:blip r:embed="rId3"/>
          <a:srcRect l="55455" b="32453"/>
          <a:stretch/>
        </p:blipFill>
        <p:spPr>
          <a:xfrm>
            <a:off x="7838995" y="1959828"/>
            <a:ext cx="540469" cy="259402"/>
          </a:xfrm>
          <a:prstGeom prst="rect">
            <a:avLst/>
          </a:prstGeom>
        </p:spPr>
      </p:pic>
      <p:sp>
        <p:nvSpPr>
          <p:cNvPr id="738" name="Freeform 7">
            <a:extLst>
              <a:ext uri="{FF2B5EF4-FFF2-40B4-BE49-F238E27FC236}">
                <a16:creationId xmlns:a16="http://schemas.microsoft.com/office/drawing/2014/main" id="{4D27EB11-5D24-4F50-B053-EE4D93CC33CA}"/>
              </a:ext>
            </a:extLst>
          </p:cNvPr>
          <p:cNvSpPr>
            <a:spLocks/>
          </p:cNvSpPr>
          <p:nvPr/>
        </p:nvSpPr>
        <p:spPr bwMode="auto">
          <a:xfrm>
            <a:off x="7374438" y="2280971"/>
            <a:ext cx="1457520" cy="217871"/>
          </a:xfrm>
          <a:custGeom>
            <a:avLst/>
            <a:gdLst>
              <a:gd name="T0" fmla="*/ 5805 w 5805"/>
              <a:gd name="T1" fmla="*/ 793 h 793"/>
              <a:gd name="T2" fmla="*/ 5805 w 5805"/>
              <a:gd name="T3" fmla="*/ 793 h 793"/>
              <a:gd name="T4" fmla="*/ 0 w 5805"/>
              <a:gd name="T5" fmla="*/ 793 h 793"/>
              <a:gd name="T6" fmla="*/ 0 w 5805"/>
              <a:gd name="T7" fmla="*/ 0 h 793"/>
              <a:gd name="T8" fmla="*/ 5805 w 5805"/>
              <a:gd name="T9" fmla="*/ 0 h 793"/>
              <a:gd name="T10" fmla="*/ 5805 w 5805"/>
              <a:gd name="T11" fmla="*/ 793 h 793"/>
            </a:gdLst>
            <a:ahLst/>
            <a:cxnLst>
              <a:cxn ang="0">
                <a:pos x="T0" y="T1"/>
              </a:cxn>
              <a:cxn ang="0">
                <a:pos x="T2" y="T3"/>
              </a:cxn>
              <a:cxn ang="0">
                <a:pos x="T4" y="T5"/>
              </a:cxn>
              <a:cxn ang="0">
                <a:pos x="T6" y="T7"/>
              </a:cxn>
              <a:cxn ang="0">
                <a:pos x="T8" y="T9"/>
              </a:cxn>
              <a:cxn ang="0">
                <a:pos x="T10" y="T11"/>
              </a:cxn>
            </a:cxnLst>
            <a:rect l="0" t="0" r="r" b="b"/>
            <a:pathLst>
              <a:path w="5805" h="793">
                <a:moveTo>
                  <a:pt x="5805" y="793"/>
                </a:moveTo>
                <a:lnTo>
                  <a:pt x="5805" y="793"/>
                </a:lnTo>
                <a:lnTo>
                  <a:pt x="0" y="793"/>
                </a:lnTo>
                <a:lnTo>
                  <a:pt x="0" y="0"/>
                </a:lnTo>
                <a:lnTo>
                  <a:pt x="5805" y="0"/>
                </a:lnTo>
                <a:lnTo>
                  <a:pt x="5805" y="793"/>
                </a:lnTo>
                <a:close/>
              </a:path>
            </a:pathLst>
          </a:custGeom>
          <a:solidFill>
            <a:srgbClr val="CCCCCC"/>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dirty="0"/>
          </a:p>
        </p:txBody>
      </p:sp>
      <p:sp>
        <p:nvSpPr>
          <p:cNvPr id="739" name="Freeform 8">
            <a:extLst>
              <a:ext uri="{FF2B5EF4-FFF2-40B4-BE49-F238E27FC236}">
                <a16:creationId xmlns:a16="http://schemas.microsoft.com/office/drawing/2014/main" id="{266974B6-E470-49D4-AFBE-377A22A93034}"/>
              </a:ext>
            </a:extLst>
          </p:cNvPr>
          <p:cNvSpPr>
            <a:spLocks noEditPoints="1"/>
          </p:cNvSpPr>
          <p:nvPr/>
        </p:nvSpPr>
        <p:spPr bwMode="auto">
          <a:xfrm>
            <a:off x="7373350" y="2278590"/>
            <a:ext cx="1460784" cy="222633"/>
          </a:xfrm>
          <a:custGeom>
            <a:avLst/>
            <a:gdLst>
              <a:gd name="T0" fmla="*/ 14 w 5819"/>
              <a:gd name="T1" fmla="*/ 793 h 808"/>
              <a:gd name="T2" fmla="*/ 14 w 5819"/>
              <a:gd name="T3" fmla="*/ 793 h 808"/>
              <a:gd name="T4" fmla="*/ 5805 w 5819"/>
              <a:gd name="T5" fmla="*/ 793 h 808"/>
              <a:gd name="T6" fmla="*/ 5805 w 5819"/>
              <a:gd name="T7" fmla="*/ 15 h 808"/>
              <a:gd name="T8" fmla="*/ 14 w 5819"/>
              <a:gd name="T9" fmla="*/ 15 h 808"/>
              <a:gd name="T10" fmla="*/ 14 w 5819"/>
              <a:gd name="T11" fmla="*/ 793 h 808"/>
              <a:gd name="T12" fmla="*/ 5819 w 5819"/>
              <a:gd name="T13" fmla="*/ 808 h 808"/>
              <a:gd name="T14" fmla="*/ 5819 w 5819"/>
              <a:gd name="T15" fmla="*/ 808 h 808"/>
              <a:gd name="T16" fmla="*/ 0 w 5819"/>
              <a:gd name="T17" fmla="*/ 808 h 808"/>
              <a:gd name="T18" fmla="*/ 0 w 5819"/>
              <a:gd name="T19" fmla="*/ 0 h 808"/>
              <a:gd name="T20" fmla="*/ 5819 w 5819"/>
              <a:gd name="T21" fmla="*/ 0 h 808"/>
              <a:gd name="T22" fmla="*/ 5819 w 5819"/>
              <a:gd name="T23" fmla="*/ 808 h 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19" h="808">
                <a:moveTo>
                  <a:pt x="14" y="793"/>
                </a:moveTo>
                <a:lnTo>
                  <a:pt x="14" y="793"/>
                </a:lnTo>
                <a:lnTo>
                  <a:pt x="5805" y="793"/>
                </a:lnTo>
                <a:lnTo>
                  <a:pt x="5805" y="15"/>
                </a:lnTo>
                <a:lnTo>
                  <a:pt x="14" y="15"/>
                </a:lnTo>
                <a:lnTo>
                  <a:pt x="14" y="793"/>
                </a:lnTo>
                <a:close/>
                <a:moveTo>
                  <a:pt x="5819" y="808"/>
                </a:moveTo>
                <a:lnTo>
                  <a:pt x="5819" y="808"/>
                </a:lnTo>
                <a:lnTo>
                  <a:pt x="0" y="808"/>
                </a:lnTo>
                <a:lnTo>
                  <a:pt x="0" y="0"/>
                </a:lnTo>
                <a:lnTo>
                  <a:pt x="5819" y="0"/>
                </a:lnTo>
                <a:lnTo>
                  <a:pt x="5819" y="808"/>
                </a:lnTo>
                <a:close/>
              </a:path>
            </a:pathLst>
          </a:custGeom>
          <a:solidFill>
            <a:srgbClr val="CCCCCC"/>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grpSp>
        <p:nvGrpSpPr>
          <p:cNvPr id="735" name="Group 734">
            <a:extLst>
              <a:ext uri="{FF2B5EF4-FFF2-40B4-BE49-F238E27FC236}">
                <a16:creationId xmlns:a16="http://schemas.microsoft.com/office/drawing/2014/main" id="{8E0B89A8-20ED-4710-9B03-DD85B158E9E1}"/>
              </a:ext>
            </a:extLst>
          </p:cNvPr>
          <p:cNvGrpSpPr/>
          <p:nvPr/>
        </p:nvGrpSpPr>
        <p:grpSpPr>
          <a:xfrm>
            <a:off x="7942218" y="2364309"/>
            <a:ext cx="369819" cy="63099"/>
            <a:chOff x="21178453" y="6304824"/>
            <a:chExt cx="986184" cy="168265"/>
          </a:xfrm>
        </p:grpSpPr>
        <p:sp>
          <p:nvSpPr>
            <p:cNvPr id="740" name="Freeform 9">
              <a:extLst>
                <a:ext uri="{FF2B5EF4-FFF2-40B4-BE49-F238E27FC236}">
                  <a16:creationId xmlns:a16="http://schemas.microsoft.com/office/drawing/2014/main" id="{997B3DCE-9A43-41A0-98E4-685C21A469BD}"/>
                </a:ext>
              </a:extLst>
            </p:cNvPr>
            <p:cNvSpPr>
              <a:spLocks/>
            </p:cNvSpPr>
            <p:nvPr/>
          </p:nvSpPr>
          <p:spPr bwMode="auto">
            <a:xfrm>
              <a:off x="21178453" y="6304824"/>
              <a:ext cx="124724" cy="168265"/>
            </a:xfrm>
            <a:custGeom>
              <a:avLst/>
              <a:gdLst>
                <a:gd name="T0" fmla="*/ 152 w 188"/>
                <a:gd name="T1" fmla="*/ 193 h 231"/>
                <a:gd name="T2" fmla="*/ 152 w 188"/>
                <a:gd name="T3" fmla="*/ 193 h 231"/>
                <a:gd name="T4" fmla="*/ 151 w 188"/>
                <a:gd name="T5" fmla="*/ 193 h 231"/>
                <a:gd name="T6" fmla="*/ 92 w 188"/>
                <a:gd name="T7" fmla="*/ 231 h 231"/>
                <a:gd name="T8" fmla="*/ 0 w 188"/>
                <a:gd name="T9" fmla="*/ 116 h 231"/>
                <a:gd name="T10" fmla="*/ 99 w 188"/>
                <a:gd name="T11" fmla="*/ 0 h 231"/>
                <a:gd name="T12" fmla="*/ 184 w 188"/>
                <a:gd name="T13" fmla="*/ 51 h 231"/>
                <a:gd name="T14" fmla="*/ 150 w 188"/>
                <a:gd name="T15" fmla="*/ 71 h 231"/>
                <a:gd name="T16" fmla="*/ 99 w 188"/>
                <a:gd name="T17" fmla="*/ 38 h 231"/>
                <a:gd name="T18" fmla="*/ 45 w 188"/>
                <a:gd name="T19" fmla="*/ 98 h 231"/>
                <a:gd name="T20" fmla="*/ 45 w 188"/>
                <a:gd name="T21" fmla="*/ 134 h 231"/>
                <a:gd name="T22" fmla="*/ 100 w 188"/>
                <a:gd name="T23" fmla="*/ 194 h 231"/>
                <a:gd name="T24" fmla="*/ 148 w 188"/>
                <a:gd name="T25" fmla="*/ 156 h 231"/>
                <a:gd name="T26" fmla="*/ 148 w 188"/>
                <a:gd name="T27" fmla="*/ 141 h 231"/>
                <a:gd name="T28" fmla="*/ 104 w 188"/>
                <a:gd name="T29" fmla="*/ 141 h 231"/>
                <a:gd name="T30" fmla="*/ 104 w 188"/>
                <a:gd name="T31" fmla="*/ 106 h 231"/>
                <a:gd name="T32" fmla="*/ 188 w 188"/>
                <a:gd name="T33" fmla="*/ 106 h 231"/>
                <a:gd name="T34" fmla="*/ 188 w 188"/>
                <a:gd name="T35" fmla="*/ 227 h 231"/>
                <a:gd name="T36" fmla="*/ 152 w 188"/>
                <a:gd name="T37" fmla="*/ 227 h 231"/>
                <a:gd name="T38" fmla="*/ 152 w 188"/>
                <a:gd name="T39" fmla="*/ 19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8" h="231">
                  <a:moveTo>
                    <a:pt x="152" y="193"/>
                  </a:moveTo>
                  <a:lnTo>
                    <a:pt x="152" y="193"/>
                  </a:lnTo>
                  <a:lnTo>
                    <a:pt x="151" y="193"/>
                  </a:lnTo>
                  <a:cubicBezTo>
                    <a:pt x="147" y="215"/>
                    <a:pt x="126" y="231"/>
                    <a:pt x="92" y="231"/>
                  </a:cubicBezTo>
                  <a:cubicBezTo>
                    <a:pt x="40" y="231"/>
                    <a:pt x="0" y="191"/>
                    <a:pt x="0" y="116"/>
                  </a:cubicBezTo>
                  <a:cubicBezTo>
                    <a:pt x="0" y="41"/>
                    <a:pt x="40" y="0"/>
                    <a:pt x="99" y="0"/>
                  </a:cubicBezTo>
                  <a:cubicBezTo>
                    <a:pt x="139" y="0"/>
                    <a:pt x="168" y="18"/>
                    <a:pt x="184" y="51"/>
                  </a:cubicBezTo>
                  <a:lnTo>
                    <a:pt x="150" y="71"/>
                  </a:lnTo>
                  <a:cubicBezTo>
                    <a:pt x="142" y="52"/>
                    <a:pt x="126" y="38"/>
                    <a:pt x="99" y="38"/>
                  </a:cubicBezTo>
                  <a:cubicBezTo>
                    <a:pt x="66" y="38"/>
                    <a:pt x="45" y="58"/>
                    <a:pt x="45" y="98"/>
                  </a:cubicBezTo>
                  <a:lnTo>
                    <a:pt x="45" y="134"/>
                  </a:lnTo>
                  <a:cubicBezTo>
                    <a:pt x="45" y="173"/>
                    <a:pt x="66" y="194"/>
                    <a:pt x="100" y="194"/>
                  </a:cubicBezTo>
                  <a:cubicBezTo>
                    <a:pt x="126" y="194"/>
                    <a:pt x="148" y="181"/>
                    <a:pt x="148" y="156"/>
                  </a:cubicBezTo>
                  <a:lnTo>
                    <a:pt x="148" y="141"/>
                  </a:lnTo>
                  <a:lnTo>
                    <a:pt x="104" y="141"/>
                  </a:lnTo>
                  <a:lnTo>
                    <a:pt x="104" y="106"/>
                  </a:lnTo>
                  <a:lnTo>
                    <a:pt x="188" y="106"/>
                  </a:lnTo>
                  <a:lnTo>
                    <a:pt x="188" y="227"/>
                  </a:lnTo>
                  <a:lnTo>
                    <a:pt x="152" y="227"/>
                  </a:lnTo>
                  <a:lnTo>
                    <a:pt x="152" y="193"/>
                  </a:lnTo>
                  <a:close/>
                </a:path>
              </a:pathLst>
            </a:custGeom>
            <a:solidFill>
              <a:srgbClr val="FFFFFF"/>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808" name="Freeform 10">
              <a:extLst>
                <a:ext uri="{FF2B5EF4-FFF2-40B4-BE49-F238E27FC236}">
                  <a16:creationId xmlns:a16="http://schemas.microsoft.com/office/drawing/2014/main" id="{F1277DCE-B1E4-4A0E-9B59-EAEC11831307}"/>
                </a:ext>
              </a:extLst>
            </p:cNvPr>
            <p:cNvSpPr>
              <a:spLocks noEditPoints="1"/>
            </p:cNvSpPr>
            <p:nvPr/>
          </p:nvSpPr>
          <p:spPr bwMode="auto">
            <a:xfrm>
              <a:off x="21323481" y="6308001"/>
              <a:ext cx="133425" cy="161915"/>
            </a:xfrm>
            <a:custGeom>
              <a:avLst/>
              <a:gdLst>
                <a:gd name="T0" fmla="*/ 101 w 201"/>
                <a:gd name="T1" fmla="*/ 38 h 223"/>
                <a:gd name="T2" fmla="*/ 101 w 201"/>
                <a:gd name="T3" fmla="*/ 38 h 223"/>
                <a:gd name="T4" fmla="*/ 99 w 201"/>
                <a:gd name="T5" fmla="*/ 38 h 223"/>
                <a:gd name="T6" fmla="*/ 71 w 201"/>
                <a:gd name="T7" fmla="*/ 130 h 223"/>
                <a:gd name="T8" fmla="*/ 129 w 201"/>
                <a:gd name="T9" fmla="*/ 130 h 223"/>
                <a:gd name="T10" fmla="*/ 101 w 201"/>
                <a:gd name="T11" fmla="*/ 38 h 223"/>
                <a:gd name="T12" fmla="*/ 158 w 201"/>
                <a:gd name="T13" fmla="*/ 223 h 223"/>
                <a:gd name="T14" fmla="*/ 158 w 201"/>
                <a:gd name="T15" fmla="*/ 223 h 223"/>
                <a:gd name="T16" fmla="*/ 140 w 201"/>
                <a:gd name="T17" fmla="*/ 166 h 223"/>
                <a:gd name="T18" fmla="*/ 60 w 201"/>
                <a:gd name="T19" fmla="*/ 166 h 223"/>
                <a:gd name="T20" fmla="*/ 43 w 201"/>
                <a:gd name="T21" fmla="*/ 223 h 223"/>
                <a:gd name="T22" fmla="*/ 0 w 201"/>
                <a:gd name="T23" fmla="*/ 223 h 223"/>
                <a:gd name="T24" fmla="*/ 75 w 201"/>
                <a:gd name="T25" fmla="*/ 0 h 223"/>
                <a:gd name="T26" fmla="*/ 127 w 201"/>
                <a:gd name="T27" fmla="*/ 0 h 223"/>
                <a:gd name="T28" fmla="*/ 201 w 201"/>
                <a:gd name="T29" fmla="*/ 223 h 223"/>
                <a:gd name="T30" fmla="*/ 158 w 201"/>
                <a:gd name="T31" fmla="*/ 22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1" h="223">
                  <a:moveTo>
                    <a:pt x="101" y="38"/>
                  </a:moveTo>
                  <a:lnTo>
                    <a:pt x="101" y="38"/>
                  </a:lnTo>
                  <a:lnTo>
                    <a:pt x="99" y="38"/>
                  </a:lnTo>
                  <a:lnTo>
                    <a:pt x="71" y="130"/>
                  </a:lnTo>
                  <a:lnTo>
                    <a:pt x="129" y="130"/>
                  </a:lnTo>
                  <a:lnTo>
                    <a:pt x="101" y="38"/>
                  </a:lnTo>
                  <a:close/>
                  <a:moveTo>
                    <a:pt x="158" y="223"/>
                  </a:moveTo>
                  <a:lnTo>
                    <a:pt x="158" y="223"/>
                  </a:lnTo>
                  <a:lnTo>
                    <a:pt x="140" y="166"/>
                  </a:lnTo>
                  <a:lnTo>
                    <a:pt x="60" y="166"/>
                  </a:lnTo>
                  <a:lnTo>
                    <a:pt x="43" y="223"/>
                  </a:lnTo>
                  <a:lnTo>
                    <a:pt x="0" y="223"/>
                  </a:lnTo>
                  <a:lnTo>
                    <a:pt x="75" y="0"/>
                  </a:lnTo>
                  <a:lnTo>
                    <a:pt x="127" y="0"/>
                  </a:lnTo>
                  <a:lnTo>
                    <a:pt x="201" y="223"/>
                  </a:lnTo>
                  <a:lnTo>
                    <a:pt x="158" y="223"/>
                  </a:lnTo>
                  <a:close/>
                </a:path>
              </a:pathLst>
            </a:custGeom>
            <a:solidFill>
              <a:srgbClr val="FFFFFF"/>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809" name="Freeform 11">
              <a:extLst>
                <a:ext uri="{FF2B5EF4-FFF2-40B4-BE49-F238E27FC236}">
                  <a16:creationId xmlns:a16="http://schemas.microsoft.com/office/drawing/2014/main" id="{281DEDE5-CF10-432C-91DA-D5FD78AC0A7A}"/>
                </a:ext>
              </a:extLst>
            </p:cNvPr>
            <p:cNvSpPr>
              <a:spLocks/>
            </p:cNvSpPr>
            <p:nvPr/>
          </p:nvSpPr>
          <p:spPr bwMode="auto">
            <a:xfrm>
              <a:off x="21454006" y="6308001"/>
              <a:ext cx="113123" cy="161915"/>
            </a:xfrm>
            <a:custGeom>
              <a:avLst/>
              <a:gdLst>
                <a:gd name="T0" fmla="*/ 105 w 169"/>
                <a:gd name="T1" fmla="*/ 37 h 223"/>
                <a:gd name="T2" fmla="*/ 105 w 169"/>
                <a:gd name="T3" fmla="*/ 37 h 223"/>
                <a:gd name="T4" fmla="*/ 105 w 169"/>
                <a:gd name="T5" fmla="*/ 223 h 223"/>
                <a:gd name="T6" fmla="*/ 63 w 169"/>
                <a:gd name="T7" fmla="*/ 223 h 223"/>
                <a:gd name="T8" fmla="*/ 63 w 169"/>
                <a:gd name="T9" fmla="*/ 37 h 223"/>
                <a:gd name="T10" fmla="*/ 0 w 169"/>
                <a:gd name="T11" fmla="*/ 37 h 223"/>
                <a:gd name="T12" fmla="*/ 0 w 169"/>
                <a:gd name="T13" fmla="*/ 0 h 223"/>
                <a:gd name="T14" fmla="*/ 169 w 169"/>
                <a:gd name="T15" fmla="*/ 0 h 223"/>
                <a:gd name="T16" fmla="*/ 169 w 169"/>
                <a:gd name="T17" fmla="*/ 37 h 223"/>
                <a:gd name="T18" fmla="*/ 105 w 169"/>
                <a:gd name="T19" fmla="*/ 37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9" h="223">
                  <a:moveTo>
                    <a:pt x="105" y="37"/>
                  </a:moveTo>
                  <a:lnTo>
                    <a:pt x="105" y="37"/>
                  </a:lnTo>
                  <a:lnTo>
                    <a:pt x="105" y="223"/>
                  </a:lnTo>
                  <a:lnTo>
                    <a:pt x="63" y="223"/>
                  </a:lnTo>
                  <a:lnTo>
                    <a:pt x="63" y="37"/>
                  </a:lnTo>
                  <a:lnTo>
                    <a:pt x="0" y="37"/>
                  </a:lnTo>
                  <a:lnTo>
                    <a:pt x="0" y="0"/>
                  </a:lnTo>
                  <a:lnTo>
                    <a:pt x="169" y="0"/>
                  </a:lnTo>
                  <a:lnTo>
                    <a:pt x="169" y="37"/>
                  </a:lnTo>
                  <a:lnTo>
                    <a:pt x="105" y="37"/>
                  </a:lnTo>
                  <a:close/>
                </a:path>
              </a:pathLst>
            </a:custGeom>
            <a:solidFill>
              <a:srgbClr val="FFFFFF"/>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810" name="Freeform 12">
              <a:extLst>
                <a:ext uri="{FF2B5EF4-FFF2-40B4-BE49-F238E27FC236}">
                  <a16:creationId xmlns:a16="http://schemas.microsoft.com/office/drawing/2014/main" id="{73591E7C-72F3-4D8C-BC6F-3820EFF48319}"/>
                </a:ext>
              </a:extLst>
            </p:cNvPr>
            <p:cNvSpPr>
              <a:spLocks/>
            </p:cNvSpPr>
            <p:nvPr/>
          </p:nvSpPr>
          <p:spPr bwMode="auto">
            <a:xfrm>
              <a:off x="21590330" y="6308001"/>
              <a:ext cx="98618" cy="161915"/>
            </a:xfrm>
            <a:custGeom>
              <a:avLst/>
              <a:gdLst>
                <a:gd name="T0" fmla="*/ 0 w 147"/>
                <a:gd name="T1" fmla="*/ 223 h 223"/>
                <a:gd name="T2" fmla="*/ 0 w 147"/>
                <a:gd name="T3" fmla="*/ 223 h 223"/>
                <a:gd name="T4" fmla="*/ 0 w 147"/>
                <a:gd name="T5" fmla="*/ 0 h 223"/>
                <a:gd name="T6" fmla="*/ 147 w 147"/>
                <a:gd name="T7" fmla="*/ 0 h 223"/>
                <a:gd name="T8" fmla="*/ 147 w 147"/>
                <a:gd name="T9" fmla="*/ 37 h 223"/>
                <a:gd name="T10" fmla="*/ 42 w 147"/>
                <a:gd name="T11" fmla="*/ 37 h 223"/>
                <a:gd name="T12" fmla="*/ 42 w 147"/>
                <a:gd name="T13" fmla="*/ 90 h 223"/>
                <a:gd name="T14" fmla="*/ 135 w 147"/>
                <a:gd name="T15" fmla="*/ 90 h 223"/>
                <a:gd name="T16" fmla="*/ 135 w 147"/>
                <a:gd name="T17" fmla="*/ 127 h 223"/>
                <a:gd name="T18" fmla="*/ 42 w 147"/>
                <a:gd name="T19" fmla="*/ 127 h 223"/>
                <a:gd name="T20" fmla="*/ 42 w 147"/>
                <a:gd name="T21" fmla="*/ 186 h 223"/>
                <a:gd name="T22" fmla="*/ 147 w 147"/>
                <a:gd name="T23" fmla="*/ 186 h 223"/>
                <a:gd name="T24" fmla="*/ 147 w 147"/>
                <a:gd name="T25" fmla="*/ 223 h 223"/>
                <a:gd name="T26" fmla="*/ 0 w 147"/>
                <a:gd name="T27" fmla="*/ 22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7" h="223">
                  <a:moveTo>
                    <a:pt x="0" y="223"/>
                  </a:moveTo>
                  <a:lnTo>
                    <a:pt x="0" y="223"/>
                  </a:lnTo>
                  <a:lnTo>
                    <a:pt x="0" y="0"/>
                  </a:lnTo>
                  <a:lnTo>
                    <a:pt x="147" y="0"/>
                  </a:lnTo>
                  <a:lnTo>
                    <a:pt x="147" y="37"/>
                  </a:lnTo>
                  <a:lnTo>
                    <a:pt x="42" y="37"/>
                  </a:lnTo>
                  <a:lnTo>
                    <a:pt x="42" y="90"/>
                  </a:lnTo>
                  <a:lnTo>
                    <a:pt x="135" y="90"/>
                  </a:lnTo>
                  <a:lnTo>
                    <a:pt x="135" y="127"/>
                  </a:lnTo>
                  <a:lnTo>
                    <a:pt x="42" y="127"/>
                  </a:lnTo>
                  <a:lnTo>
                    <a:pt x="42" y="186"/>
                  </a:lnTo>
                  <a:lnTo>
                    <a:pt x="147" y="186"/>
                  </a:lnTo>
                  <a:lnTo>
                    <a:pt x="147" y="223"/>
                  </a:lnTo>
                  <a:lnTo>
                    <a:pt x="0" y="223"/>
                  </a:lnTo>
                  <a:close/>
                </a:path>
              </a:pathLst>
            </a:custGeom>
            <a:solidFill>
              <a:srgbClr val="FFFFFF"/>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811" name="Freeform 13">
              <a:extLst>
                <a:ext uri="{FF2B5EF4-FFF2-40B4-BE49-F238E27FC236}">
                  <a16:creationId xmlns:a16="http://schemas.microsoft.com/office/drawing/2014/main" id="{492932ED-5102-4967-B7FF-D23F8DCF5325}"/>
                </a:ext>
              </a:extLst>
            </p:cNvPr>
            <p:cNvSpPr>
              <a:spLocks/>
            </p:cNvSpPr>
            <p:nvPr/>
          </p:nvSpPr>
          <p:spPr bwMode="auto">
            <a:xfrm>
              <a:off x="21706350" y="6308001"/>
              <a:ext cx="191436" cy="161915"/>
            </a:xfrm>
            <a:custGeom>
              <a:avLst/>
              <a:gdLst>
                <a:gd name="T0" fmla="*/ 52 w 287"/>
                <a:gd name="T1" fmla="*/ 223 h 223"/>
                <a:gd name="T2" fmla="*/ 52 w 287"/>
                <a:gd name="T3" fmla="*/ 223 h 223"/>
                <a:gd name="T4" fmla="*/ 0 w 287"/>
                <a:gd name="T5" fmla="*/ 0 h 223"/>
                <a:gd name="T6" fmla="*/ 42 w 287"/>
                <a:gd name="T7" fmla="*/ 0 h 223"/>
                <a:gd name="T8" fmla="*/ 65 w 287"/>
                <a:gd name="T9" fmla="*/ 107 h 223"/>
                <a:gd name="T10" fmla="*/ 78 w 287"/>
                <a:gd name="T11" fmla="*/ 176 h 223"/>
                <a:gd name="T12" fmla="*/ 79 w 287"/>
                <a:gd name="T13" fmla="*/ 176 h 223"/>
                <a:gd name="T14" fmla="*/ 95 w 287"/>
                <a:gd name="T15" fmla="*/ 107 h 223"/>
                <a:gd name="T16" fmla="*/ 121 w 287"/>
                <a:gd name="T17" fmla="*/ 0 h 223"/>
                <a:gd name="T18" fmla="*/ 168 w 287"/>
                <a:gd name="T19" fmla="*/ 0 h 223"/>
                <a:gd name="T20" fmla="*/ 193 w 287"/>
                <a:gd name="T21" fmla="*/ 107 h 223"/>
                <a:gd name="T22" fmla="*/ 209 w 287"/>
                <a:gd name="T23" fmla="*/ 176 h 223"/>
                <a:gd name="T24" fmla="*/ 210 w 287"/>
                <a:gd name="T25" fmla="*/ 176 h 223"/>
                <a:gd name="T26" fmla="*/ 224 w 287"/>
                <a:gd name="T27" fmla="*/ 107 h 223"/>
                <a:gd name="T28" fmla="*/ 247 w 287"/>
                <a:gd name="T29" fmla="*/ 0 h 223"/>
                <a:gd name="T30" fmla="*/ 287 w 287"/>
                <a:gd name="T31" fmla="*/ 0 h 223"/>
                <a:gd name="T32" fmla="*/ 234 w 287"/>
                <a:gd name="T33" fmla="*/ 223 h 223"/>
                <a:gd name="T34" fmla="*/ 186 w 287"/>
                <a:gd name="T35" fmla="*/ 223 h 223"/>
                <a:gd name="T36" fmla="*/ 157 w 287"/>
                <a:gd name="T37" fmla="*/ 105 h 223"/>
                <a:gd name="T38" fmla="*/ 144 w 287"/>
                <a:gd name="T39" fmla="*/ 46 h 223"/>
                <a:gd name="T40" fmla="*/ 143 w 287"/>
                <a:gd name="T41" fmla="*/ 46 h 223"/>
                <a:gd name="T42" fmla="*/ 129 w 287"/>
                <a:gd name="T43" fmla="*/ 105 h 223"/>
                <a:gd name="T44" fmla="*/ 100 w 287"/>
                <a:gd name="T45" fmla="*/ 223 h 223"/>
                <a:gd name="T46" fmla="*/ 52 w 287"/>
                <a:gd name="T47" fmla="*/ 22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7" h="223">
                  <a:moveTo>
                    <a:pt x="52" y="223"/>
                  </a:moveTo>
                  <a:lnTo>
                    <a:pt x="52" y="223"/>
                  </a:lnTo>
                  <a:lnTo>
                    <a:pt x="0" y="0"/>
                  </a:lnTo>
                  <a:lnTo>
                    <a:pt x="42" y="0"/>
                  </a:lnTo>
                  <a:lnTo>
                    <a:pt x="65" y="107"/>
                  </a:lnTo>
                  <a:lnTo>
                    <a:pt x="78" y="176"/>
                  </a:lnTo>
                  <a:lnTo>
                    <a:pt x="79" y="176"/>
                  </a:lnTo>
                  <a:lnTo>
                    <a:pt x="95" y="107"/>
                  </a:lnTo>
                  <a:lnTo>
                    <a:pt x="121" y="0"/>
                  </a:lnTo>
                  <a:lnTo>
                    <a:pt x="168" y="0"/>
                  </a:lnTo>
                  <a:lnTo>
                    <a:pt x="193" y="107"/>
                  </a:lnTo>
                  <a:lnTo>
                    <a:pt x="209" y="176"/>
                  </a:lnTo>
                  <a:lnTo>
                    <a:pt x="210" y="176"/>
                  </a:lnTo>
                  <a:lnTo>
                    <a:pt x="224" y="107"/>
                  </a:lnTo>
                  <a:lnTo>
                    <a:pt x="247" y="0"/>
                  </a:lnTo>
                  <a:lnTo>
                    <a:pt x="287" y="0"/>
                  </a:lnTo>
                  <a:lnTo>
                    <a:pt x="234" y="223"/>
                  </a:lnTo>
                  <a:lnTo>
                    <a:pt x="186" y="223"/>
                  </a:lnTo>
                  <a:lnTo>
                    <a:pt x="157" y="105"/>
                  </a:lnTo>
                  <a:lnTo>
                    <a:pt x="144" y="46"/>
                  </a:lnTo>
                  <a:lnTo>
                    <a:pt x="143" y="46"/>
                  </a:lnTo>
                  <a:lnTo>
                    <a:pt x="129" y="105"/>
                  </a:lnTo>
                  <a:lnTo>
                    <a:pt x="100" y="223"/>
                  </a:lnTo>
                  <a:lnTo>
                    <a:pt x="52" y="223"/>
                  </a:lnTo>
                  <a:close/>
                </a:path>
              </a:pathLst>
            </a:custGeom>
            <a:solidFill>
              <a:srgbClr val="FFFFFF"/>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812" name="Freeform 14">
              <a:extLst>
                <a:ext uri="{FF2B5EF4-FFF2-40B4-BE49-F238E27FC236}">
                  <a16:creationId xmlns:a16="http://schemas.microsoft.com/office/drawing/2014/main" id="{6E2C240C-E275-4811-8AD1-7F82FB35BB84}"/>
                </a:ext>
              </a:extLst>
            </p:cNvPr>
            <p:cNvSpPr>
              <a:spLocks noEditPoints="1"/>
            </p:cNvSpPr>
            <p:nvPr/>
          </p:nvSpPr>
          <p:spPr bwMode="auto">
            <a:xfrm>
              <a:off x="21906491" y="6308001"/>
              <a:ext cx="133425" cy="161915"/>
            </a:xfrm>
            <a:custGeom>
              <a:avLst/>
              <a:gdLst>
                <a:gd name="T0" fmla="*/ 100 w 201"/>
                <a:gd name="T1" fmla="*/ 38 h 223"/>
                <a:gd name="T2" fmla="*/ 100 w 201"/>
                <a:gd name="T3" fmla="*/ 38 h 223"/>
                <a:gd name="T4" fmla="*/ 99 w 201"/>
                <a:gd name="T5" fmla="*/ 38 h 223"/>
                <a:gd name="T6" fmla="*/ 70 w 201"/>
                <a:gd name="T7" fmla="*/ 130 h 223"/>
                <a:gd name="T8" fmla="*/ 129 w 201"/>
                <a:gd name="T9" fmla="*/ 130 h 223"/>
                <a:gd name="T10" fmla="*/ 100 w 201"/>
                <a:gd name="T11" fmla="*/ 38 h 223"/>
                <a:gd name="T12" fmla="*/ 157 w 201"/>
                <a:gd name="T13" fmla="*/ 223 h 223"/>
                <a:gd name="T14" fmla="*/ 157 w 201"/>
                <a:gd name="T15" fmla="*/ 223 h 223"/>
                <a:gd name="T16" fmla="*/ 139 w 201"/>
                <a:gd name="T17" fmla="*/ 166 h 223"/>
                <a:gd name="T18" fmla="*/ 60 w 201"/>
                <a:gd name="T19" fmla="*/ 166 h 223"/>
                <a:gd name="T20" fmla="*/ 42 w 201"/>
                <a:gd name="T21" fmla="*/ 223 h 223"/>
                <a:gd name="T22" fmla="*/ 0 w 201"/>
                <a:gd name="T23" fmla="*/ 223 h 223"/>
                <a:gd name="T24" fmla="*/ 74 w 201"/>
                <a:gd name="T25" fmla="*/ 0 h 223"/>
                <a:gd name="T26" fmla="*/ 127 w 201"/>
                <a:gd name="T27" fmla="*/ 0 h 223"/>
                <a:gd name="T28" fmla="*/ 201 w 201"/>
                <a:gd name="T29" fmla="*/ 223 h 223"/>
                <a:gd name="T30" fmla="*/ 157 w 201"/>
                <a:gd name="T31" fmla="*/ 22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1" h="223">
                  <a:moveTo>
                    <a:pt x="100" y="38"/>
                  </a:moveTo>
                  <a:lnTo>
                    <a:pt x="100" y="38"/>
                  </a:lnTo>
                  <a:lnTo>
                    <a:pt x="99" y="38"/>
                  </a:lnTo>
                  <a:lnTo>
                    <a:pt x="70" y="130"/>
                  </a:lnTo>
                  <a:lnTo>
                    <a:pt x="129" y="130"/>
                  </a:lnTo>
                  <a:lnTo>
                    <a:pt x="100" y="38"/>
                  </a:lnTo>
                  <a:close/>
                  <a:moveTo>
                    <a:pt x="157" y="223"/>
                  </a:moveTo>
                  <a:lnTo>
                    <a:pt x="157" y="223"/>
                  </a:lnTo>
                  <a:lnTo>
                    <a:pt x="139" y="166"/>
                  </a:lnTo>
                  <a:lnTo>
                    <a:pt x="60" y="166"/>
                  </a:lnTo>
                  <a:lnTo>
                    <a:pt x="42" y="223"/>
                  </a:lnTo>
                  <a:lnTo>
                    <a:pt x="0" y="223"/>
                  </a:lnTo>
                  <a:lnTo>
                    <a:pt x="74" y="0"/>
                  </a:lnTo>
                  <a:lnTo>
                    <a:pt x="127" y="0"/>
                  </a:lnTo>
                  <a:lnTo>
                    <a:pt x="201" y="223"/>
                  </a:lnTo>
                  <a:lnTo>
                    <a:pt x="157" y="223"/>
                  </a:lnTo>
                  <a:close/>
                </a:path>
              </a:pathLst>
            </a:custGeom>
            <a:solidFill>
              <a:srgbClr val="FFFFFF"/>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813" name="Freeform 15">
              <a:extLst>
                <a:ext uri="{FF2B5EF4-FFF2-40B4-BE49-F238E27FC236}">
                  <a16:creationId xmlns:a16="http://schemas.microsoft.com/office/drawing/2014/main" id="{2B1164ED-2FF2-44F6-9F89-ED68F299316D}"/>
                </a:ext>
              </a:extLst>
            </p:cNvPr>
            <p:cNvSpPr>
              <a:spLocks/>
            </p:cNvSpPr>
            <p:nvPr/>
          </p:nvSpPr>
          <p:spPr bwMode="auto">
            <a:xfrm>
              <a:off x="22031212" y="6308001"/>
              <a:ext cx="133425" cy="161915"/>
            </a:xfrm>
            <a:custGeom>
              <a:avLst/>
              <a:gdLst>
                <a:gd name="T0" fmla="*/ 76 w 196"/>
                <a:gd name="T1" fmla="*/ 223 h 223"/>
                <a:gd name="T2" fmla="*/ 76 w 196"/>
                <a:gd name="T3" fmla="*/ 223 h 223"/>
                <a:gd name="T4" fmla="*/ 76 w 196"/>
                <a:gd name="T5" fmla="*/ 136 h 223"/>
                <a:gd name="T6" fmla="*/ 0 w 196"/>
                <a:gd name="T7" fmla="*/ 0 h 223"/>
                <a:gd name="T8" fmla="*/ 47 w 196"/>
                <a:gd name="T9" fmla="*/ 0 h 223"/>
                <a:gd name="T10" fmla="*/ 99 w 196"/>
                <a:gd name="T11" fmla="*/ 94 h 223"/>
                <a:gd name="T12" fmla="*/ 100 w 196"/>
                <a:gd name="T13" fmla="*/ 94 h 223"/>
                <a:gd name="T14" fmla="*/ 150 w 196"/>
                <a:gd name="T15" fmla="*/ 0 h 223"/>
                <a:gd name="T16" fmla="*/ 196 w 196"/>
                <a:gd name="T17" fmla="*/ 0 h 223"/>
                <a:gd name="T18" fmla="*/ 119 w 196"/>
                <a:gd name="T19" fmla="*/ 135 h 223"/>
                <a:gd name="T20" fmla="*/ 119 w 196"/>
                <a:gd name="T21" fmla="*/ 223 h 223"/>
                <a:gd name="T22" fmla="*/ 76 w 196"/>
                <a:gd name="T23" fmla="*/ 22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6" h="223">
                  <a:moveTo>
                    <a:pt x="76" y="223"/>
                  </a:moveTo>
                  <a:lnTo>
                    <a:pt x="76" y="223"/>
                  </a:lnTo>
                  <a:lnTo>
                    <a:pt x="76" y="136"/>
                  </a:lnTo>
                  <a:lnTo>
                    <a:pt x="0" y="0"/>
                  </a:lnTo>
                  <a:lnTo>
                    <a:pt x="47" y="0"/>
                  </a:lnTo>
                  <a:lnTo>
                    <a:pt x="99" y="94"/>
                  </a:lnTo>
                  <a:lnTo>
                    <a:pt x="100" y="94"/>
                  </a:lnTo>
                  <a:lnTo>
                    <a:pt x="150" y="0"/>
                  </a:lnTo>
                  <a:lnTo>
                    <a:pt x="196" y="0"/>
                  </a:lnTo>
                  <a:lnTo>
                    <a:pt x="119" y="135"/>
                  </a:lnTo>
                  <a:lnTo>
                    <a:pt x="119" y="223"/>
                  </a:lnTo>
                  <a:lnTo>
                    <a:pt x="76" y="223"/>
                  </a:lnTo>
                  <a:close/>
                </a:path>
              </a:pathLst>
            </a:custGeom>
            <a:solidFill>
              <a:srgbClr val="FFFFFF"/>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grpSp>
      <p:grpSp>
        <p:nvGrpSpPr>
          <p:cNvPr id="734" name="Group 733">
            <a:extLst>
              <a:ext uri="{FF2B5EF4-FFF2-40B4-BE49-F238E27FC236}">
                <a16:creationId xmlns:a16="http://schemas.microsoft.com/office/drawing/2014/main" id="{1176626C-30CF-4E61-BBF6-BA520442A0BE}"/>
              </a:ext>
            </a:extLst>
          </p:cNvPr>
          <p:cNvGrpSpPr/>
          <p:nvPr/>
        </p:nvGrpSpPr>
        <p:grpSpPr>
          <a:xfrm>
            <a:off x="7508225" y="2543703"/>
            <a:ext cx="1046369" cy="236919"/>
            <a:chOff x="20021141" y="6879464"/>
            <a:chExt cx="2790316" cy="631785"/>
          </a:xfrm>
        </p:grpSpPr>
        <p:sp>
          <p:nvSpPr>
            <p:cNvPr id="736" name="Freeform 5">
              <a:extLst>
                <a:ext uri="{FF2B5EF4-FFF2-40B4-BE49-F238E27FC236}">
                  <a16:creationId xmlns:a16="http://schemas.microsoft.com/office/drawing/2014/main" id="{A07CDB6A-2AE5-4D98-A701-E76313070480}"/>
                </a:ext>
              </a:extLst>
            </p:cNvPr>
            <p:cNvSpPr>
              <a:spLocks/>
            </p:cNvSpPr>
            <p:nvPr/>
          </p:nvSpPr>
          <p:spPr bwMode="auto">
            <a:xfrm>
              <a:off x="20293790" y="7196943"/>
              <a:ext cx="31906" cy="34924"/>
            </a:xfrm>
            <a:custGeom>
              <a:avLst/>
              <a:gdLst>
                <a:gd name="T0" fmla="*/ 49 w 49"/>
                <a:gd name="T1" fmla="*/ 24 h 49"/>
                <a:gd name="T2" fmla="*/ 49 w 49"/>
                <a:gd name="T3" fmla="*/ 24 h 49"/>
                <a:gd name="T4" fmla="*/ 24 w 49"/>
                <a:gd name="T5" fmla="*/ 0 h 49"/>
                <a:gd name="T6" fmla="*/ 0 w 49"/>
                <a:gd name="T7" fmla="*/ 24 h 49"/>
                <a:gd name="T8" fmla="*/ 24 w 49"/>
                <a:gd name="T9" fmla="*/ 49 h 49"/>
                <a:gd name="T10" fmla="*/ 49 w 49"/>
                <a:gd name="T11" fmla="*/ 24 h 49"/>
              </a:gdLst>
              <a:ahLst/>
              <a:cxnLst>
                <a:cxn ang="0">
                  <a:pos x="T0" y="T1"/>
                </a:cxn>
                <a:cxn ang="0">
                  <a:pos x="T2" y="T3"/>
                </a:cxn>
                <a:cxn ang="0">
                  <a:pos x="T4" y="T5"/>
                </a:cxn>
                <a:cxn ang="0">
                  <a:pos x="T6" y="T7"/>
                </a:cxn>
                <a:cxn ang="0">
                  <a:pos x="T8" y="T9"/>
                </a:cxn>
                <a:cxn ang="0">
                  <a:pos x="T10" y="T11"/>
                </a:cxn>
              </a:cxnLst>
              <a:rect l="0" t="0" r="r" b="b"/>
              <a:pathLst>
                <a:path w="49" h="49">
                  <a:moveTo>
                    <a:pt x="49" y="24"/>
                  </a:moveTo>
                  <a:lnTo>
                    <a:pt x="49" y="24"/>
                  </a:lnTo>
                  <a:cubicBezTo>
                    <a:pt x="49" y="11"/>
                    <a:pt x="38" y="0"/>
                    <a:pt x="24" y="0"/>
                  </a:cubicBezTo>
                  <a:cubicBezTo>
                    <a:pt x="11" y="0"/>
                    <a:pt x="0" y="11"/>
                    <a:pt x="0" y="24"/>
                  </a:cubicBezTo>
                  <a:cubicBezTo>
                    <a:pt x="0" y="38"/>
                    <a:pt x="11" y="49"/>
                    <a:pt x="24" y="49"/>
                  </a:cubicBezTo>
                  <a:cubicBezTo>
                    <a:pt x="38" y="49"/>
                    <a:pt x="49" y="38"/>
                    <a:pt x="49" y="24"/>
                  </a:cubicBez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737" name="Freeform 6">
              <a:extLst>
                <a:ext uri="{FF2B5EF4-FFF2-40B4-BE49-F238E27FC236}">
                  <a16:creationId xmlns:a16="http://schemas.microsoft.com/office/drawing/2014/main" id="{2196055B-24E9-4AB5-9296-B966965247E7}"/>
                </a:ext>
              </a:extLst>
            </p:cNvPr>
            <p:cNvSpPr>
              <a:spLocks noEditPoints="1"/>
            </p:cNvSpPr>
            <p:nvPr/>
          </p:nvSpPr>
          <p:spPr bwMode="auto">
            <a:xfrm>
              <a:off x="20021141" y="6879464"/>
              <a:ext cx="577208" cy="631785"/>
            </a:xfrm>
            <a:custGeom>
              <a:avLst/>
              <a:gdLst>
                <a:gd name="T0" fmla="*/ 95 w 861"/>
                <a:gd name="T1" fmla="*/ 23 h 861"/>
                <a:gd name="T2" fmla="*/ 95 w 861"/>
                <a:gd name="T3" fmla="*/ 168 h 861"/>
                <a:gd name="T4" fmla="*/ 95 w 861"/>
                <a:gd name="T5" fmla="*/ 23 h 861"/>
                <a:gd name="T6" fmla="*/ 95 w 861"/>
                <a:gd name="T7" fmla="*/ 191 h 861"/>
                <a:gd name="T8" fmla="*/ 95 w 861"/>
                <a:gd name="T9" fmla="*/ 0 h 861"/>
                <a:gd name="T10" fmla="*/ 95 w 861"/>
                <a:gd name="T11" fmla="*/ 191 h 861"/>
                <a:gd name="T12" fmla="*/ 682 w 861"/>
                <a:gd name="T13" fmla="*/ 442 h 861"/>
                <a:gd name="T14" fmla="*/ 621 w 861"/>
                <a:gd name="T15" fmla="*/ 430 h 861"/>
                <a:gd name="T16" fmla="*/ 682 w 861"/>
                <a:gd name="T17" fmla="*/ 419 h 861"/>
                <a:gd name="T18" fmla="*/ 682 w 861"/>
                <a:gd name="T19" fmla="*/ 107 h 861"/>
                <a:gd name="T20" fmla="*/ 244 w 861"/>
                <a:gd name="T21" fmla="*/ 96 h 861"/>
                <a:gd name="T22" fmla="*/ 682 w 861"/>
                <a:gd name="T23" fmla="*/ 84 h 861"/>
                <a:gd name="T24" fmla="*/ 682 w 861"/>
                <a:gd name="T25" fmla="*/ 442 h 861"/>
                <a:gd name="T26" fmla="*/ 430 w 861"/>
                <a:gd name="T27" fmla="*/ 518 h 861"/>
                <a:gd name="T28" fmla="*/ 419 w 861"/>
                <a:gd name="T29" fmla="*/ 453 h 861"/>
                <a:gd name="T30" fmla="*/ 442 w 861"/>
                <a:gd name="T31" fmla="*/ 453 h 861"/>
                <a:gd name="T32" fmla="*/ 430 w 861"/>
                <a:gd name="T33" fmla="*/ 518 h 861"/>
                <a:gd name="T34" fmla="*/ 430 w 861"/>
                <a:gd name="T35" fmla="*/ 212 h 861"/>
                <a:gd name="T36" fmla="*/ 375 w 861"/>
                <a:gd name="T37" fmla="*/ 335 h 861"/>
                <a:gd name="T38" fmla="*/ 486 w 861"/>
                <a:gd name="T39" fmla="*/ 335 h 861"/>
                <a:gd name="T40" fmla="*/ 430 w 861"/>
                <a:gd name="T41" fmla="*/ 212 h 861"/>
                <a:gd name="T42" fmla="*/ 430 w 861"/>
                <a:gd name="T43" fmla="*/ 347 h 861"/>
                <a:gd name="T44" fmla="*/ 430 w 861"/>
                <a:gd name="T45" fmla="*/ 593 h 861"/>
                <a:gd name="T46" fmla="*/ 430 w 861"/>
                <a:gd name="T47" fmla="*/ 347 h 861"/>
                <a:gd name="T48" fmla="*/ 430 w 861"/>
                <a:gd name="T49" fmla="*/ 616 h 861"/>
                <a:gd name="T50" fmla="*/ 352 w 861"/>
                <a:gd name="T51" fmla="*/ 347 h 861"/>
                <a:gd name="T52" fmla="*/ 430 w 861"/>
                <a:gd name="T53" fmla="*/ 189 h 861"/>
                <a:gd name="T54" fmla="*/ 509 w 861"/>
                <a:gd name="T55" fmla="*/ 347 h 861"/>
                <a:gd name="T56" fmla="*/ 430 w 861"/>
                <a:gd name="T57" fmla="*/ 616 h 861"/>
                <a:gd name="T58" fmla="*/ 606 w 861"/>
                <a:gd name="T59" fmla="*/ 777 h 861"/>
                <a:gd name="T60" fmla="*/ 0 w 861"/>
                <a:gd name="T61" fmla="*/ 598 h 861"/>
                <a:gd name="T62" fmla="*/ 229 w 861"/>
                <a:gd name="T63" fmla="*/ 419 h 861"/>
                <a:gd name="T64" fmla="*/ 229 w 861"/>
                <a:gd name="T65" fmla="*/ 442 h 861"/>
                <a:gd name="T66" fmla="*/ 23 w 861"/>
                <a:gd name="T67" fmla="*/ 598 h 861"/>
                <a:gd name="T68" fmla="*/ 606 w 861"/>
                <a:gd name="T69" fmla="*/ 754 h 861"/>
                <a:gd name="T70" fmla="*/ 606 w 861"/>
                <a:gd name="T71" fmla="*/ 777 h 861"/>
                <a:gd name="T72" fmla="*/ 766 w 861"/>
                <a:gd name="T73" fmla="*/ 694 h 861"/>
                <a:gd name="T74" fmla="*/ 766 w 861"/>
                <a:gd name="T75" fmla="*/ 838 h 861"/>
                <a:gd name="T76" fmla="*/ 766 w 861"/>
                <a:gd name="T77" fmla="*/ 694 h 861"/>
                <a:gd name="T78" fmla="*/ 766 w 861"/>
                <a:gd name="T79" fmla="*/ 861 h 861"/>
                <a:gd name="T80" fmla="*/ 766 w 861"/>
                <a:gd name="T81" fmla="*/ 671 h 861"/>
                <a:gd name="T82" fmla="*/ 766 w 861"/>
                <a:gd name="T83" fmla="*/ 861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61" h="861">
                  <a:moveTo>
                    <a:pt x="95" y="23"/>
                  </a:moveTo>
                  <a:lnTo>
                    <a:pt x="95" y="23"/>
                  </a:lnTo>
                  <a:cubicBezTo>
                    <a:pt x="55" y="23"/>
                    <a:pt x="23" y="56"/>
                    <a:pt x="23" y="96"/>
                  </a:cubicBezTo>
                  <a:cubicBezTo>
                    <a:pt x="23" y="136"/>
                    <a:pt x="55" y="168"/>
                    <a:pt x="95" y="168"/>
                  </a:cubicBezTo>
                  <a:cubicBezTo>
                    <a:pt x="135" y="168"/>
                    <a:pt x="168" y="136"/>
                    <a:pt x="168" y="96"/>
                  </a:cubicBezTo>
                  <a:cubicBezTo>
                    <a:pt x="168" y="56"/>
                    <a:pt x="135" y="23"/>
                    <a:pt x="95" y="23"/>
                  </a:cubicBezTo>
                  <a:close/>
                  <a:moveTo>
                    <a:pt x="95" y="191"/>
                  </a:moveTo>
                  <a:lnTo>
                    <a:pt x="95" y="191"/>
                  </a:lnTo>
                  <a:cubicBezTo>
                    <a:pt x="43" y="191"/>
                    <a:pt x="0" y="148"/>
                    <a:pt x="0" y="96"/>
                  </a:cubicBezTo>
                  <a:cubicBezTo>
                    <a:pt x="0" y="43"/>
                    <a:pt x="43" y="0"/>
                    <a:pt x="95" y="0"/>
                  </a:cubicBezTo>
                  <a:cubicBezTo>
                    <a:pt x="148" y="0"/>
                    <a:pt x="191" y="43"/>
                    <a:pt x="191" y="96"/>
                  </a:cubicBezTo>
                  <a:cubicBezTo>
                    <a:pt x="191" y="148"/>
                    <a:pt x="148" y="191"/>
                    <a:pt x="95" y="191"/>
                  </a:cubicBezTo>
                  <a:close/>
                  <a:moveTo>
                    <a:pt x="682" y="442"/>
                  </a:moveTo>
                  <a:lnTo>
                    <a:pt x="682" y="442"/>
                  </a:lnTo>
                  <a:lnTo>
                    <a:pt x="632" y="442"/>
                  </a:lnTo>
                  <a:cubicBezTo>
                    <a:pt x="626" y="442"/>
                    <a:pt x="621" y="437"/>
                    <a:pt x="621" y="430"/>
                  </a:cubicBezTo>
                  <a:cubicBezTo>
                    <a:pt x="621" y="424"/>
                    <a:pt x="626" y="419"/>
                    <a:pt x="632" y="419"/>
                  </a:cubicBezTo>
                  <a:lnTo>
                    <a:pt x="682" y="419"/>
                  </a:lnTo>
                  <a:cubicBezTo>
                    <a:pt x="768" y="419"/>
                    <a:pt x="838" y="349"/>
                    <a:pt x="838" y="263"/>
                  </a:cubicBezTo>
                  <a:cubicBezTo>
                    <a:pt x="838" y="177"/>
                    <a:pt x="768" y="107"/>
                    <a:pt x="682" y="107"/>
                  </a:cubicBezTo>
                  <a:lnTo>
                    <a:pt x="255" y="107"/>
                  </a:lnTo>
                  <a:cubicBezTo>
                    <a:pt x="249" y="107"/>
                    <a:pt x="244" y="102"/>
                    <a:pt x="244" y="96"/>
                  </a:cubicBezTo>
                  <a:cubicBezTo>
                    <a:pt x="244" y="89"/>
                    <a:pt x="249" y="84"/>
                    <a:pt x="255" y="84"/>
                  </a:cubicBezTo>
                  <a:lnTo>
                    <a:pt x="682" y="84"/>
                  </a:lnTo>
                  <a:cubicBezTo>
                    <a:pt x="781" y="84"/>
                    <a:pt x="861" y="164"/>
                    <a:pt x="861" y="263"/>
                  </a:cubicBezTo>
                  <a:cubicBezTo>
                    <a:pt x="861" y="362"/>
                    <a:pt x="781" y="442"/>
                    <a:pt x="682" y="442"/>
                  </a:cubicBezTo>
                  <a:close/>
                  <a:moveTo>
                    <a:pt x="430" y="518"/>
                  </a:moveTo>
                  <a:lnTo>
                    <a:pt x="430" y="518"/>
                  </a:lnTo>
                  <a:cubicBezTo>
                    <a:pt x="424" y="518"/>
                    <a:pt x="419" y="513"/>
                    <a:pt x="419" y="506"/>
                  </a:cubicBezTo>
                  <a:lnTo>
                    <a:pt x="419" y="453"/>
                  </a:lnTo>
                  <a:cubicBezTo>
                    <a:pt x="419" y="447"/>
                    <a:pt x="424" y="442"/>
                    <a:pt x="430" y="442"/>
                  </a:cubicBezTo>
                  <a:cubicBezTo>
                    <a:pt x="437" y="442"/>
                    <a:pt x="442" y="447"/>
                    <a:pt x="442" y="453"/>
                  </a:cubicBezTo>
                  <a:lnTo>
                    <a:pt x="442" y="506"/>
                  </a:lnTo>
                  <a:cubicBezTo>
                    <a:pt x="442" y="513"/>
                    <a:pt x="437" y="518"/>
                    <a:pt x="430" y="518"/>
                  </a:cubicBezTo>
                  <a:close/>
                  <a:moveTo>
                    <a:pt x="430" y="212"/>
                  </a:moveTo>
                  <a:lnTo>
                    <a:pt x="430" y="212"/>
                  </a:lnTo>
                  <a:cubicBezTo>
                    <a:pt x="400" y="212"/>
                    <a:pt x="375" y="237"/>
                    <a:pt x="375" y="268"/>
                  </a:cubicBezTo>
                  <a:lnTo>
                    <a:pt x="375" y="335"/>
                  </a:lnTo>
                  <a:cubicBezTo>
                    <a:pt x="392" y="328"/>
                    <a:pt x="411" y="324"/>
                    <a:pt x="430" y="324"/>
                  </a:cubicBezTo>
                  <a:cubicBezTo>
                    <a:pt x="450" y="324"/>
                    <a:pt x="469" y="328"/>
                    <a:pt x="486" y="335"/>
                  </a:cubicBezTo>
                  <a:lnTo>
                    <a:pt x="486" y="268"/>
                  </a:lnTo>
                  <a:cubicBezTo>
                    <a:pt x="486" y="237"/>
                    <a:pt x="461" y="212"/>
                    <a:pt x="430" y="212"/>
                  </a:cubicBezTo>
                  <a:close/>
                  <a:moveTo>
                    <a:pt x="430" y="347"/>
                  </a:moveTo>
                  <a:lnTo>
                    <a:pt x="430" y="347"/>
                  </a:lnTo>
                  <a:cubicBezTo>
                    <a:pt x="362" y="347"/>
                    <a:pt x="307" y="402"/>
                    <a:pt x="307" y="470"/>
                  </a:cubicBezTo>
                  <a:cubicBezTo>
                    <a:pt x="307" y="538"/>
                    <a:pt x="362" y="593"/>
                    <a:pt x="430" y="593"/>
                  </a:cubicBezTo>
                  <a:cubicBezTo>
                    <a:pt x="498" y="593"/>
                    <a:pt x="554" y="538"/>
                    <a:pt x="554" y="470"/>
                  </a:cubicBezTo>
                  <a:cubicBezTo>
                    <a:pt x="554" y="402"/>
                    <a:pt x="498" y="347"/>
                    <a:pt x="430" y="347"/>
                  </a:cubicBezTo>
                  <a:close/>
                  <a:moveTo>
                    <a:pt x="430" y="616"/>
                  </a:moveTo>
                  <a:lnTo>
                    <a:pt x="430" y="616"/>
                  </a:lnTo>
                  <a:cubicBezTo>
                    <a:pt x="350" y="616"/>
                    <a:pt x="284" y="551"/>
                    <a:pt x="284" y="470"/>
                  </a:cubicBezTo>
                  <a:cubicBezTo>
                    <a:pt x="284" y="418"/>
                    <a:pt x="311" y="373"/>
                    <a:pt x="352" y="347"/>
                  </a:cubicBezTo>
                  <a:lnTo>
                    <a:pt x="352" y="268"/>
                  </a:lnTo>
                  <a:cubicBezTo>
                    <a:pt x="352" y="224"/>
                    <a:pt x="387" y="189"/>
                    <a:pt x="430" y="189"/>
                  </a:cubicBezTo>
                  <a:cubicBezTo>
                    <a:pt x="474" y="189"/>
                    <a:pt x="509" y="224"/>
                    <a:pt x="509" y="268"/>
                  </a:cubicBezTo>
                  <a:lnTo>
                    <a:pt x="509" y="347"/>
                  </a:lnTo>
                  <a:cubicBezTo>
                    <a:pt x="550" y="373"/>
                    <a:pt x="577" y="418"/>
                    <a:pt x="577" y="470"/>
                  </a:cubicBezTo>
                  <a:cubicBezTo>
                    <a:pt x="577" y="551"/>
                    <a:pt x="511" y="616"/>
                    <a:pt x="430" y="616"/>
                  </a:cubicBezTo>
                  <a:close/>
                  <a:moveTo>
                    <a:pt x="606" y="777"/>
                  </a:moveTo>
                  <a:lnTo>
                    <a:pt x="606" y="777"/>
                  </a:lnTo>
                  <a:lnTo>
                    <a:pt x="179" y="777"/>
                  </a:lnTo>
                  <a:cubicBezTo>
                    <a:pt x="80" y="777"/>
                    <a:pt x="0" y="697"/>
                    <a:pt x="0" y="598"/>
                  </a:cubicBezTo>
                  <a:cubicBezTo>
                    <a:pt x="0" y="500"/>
                    <a:pt x="80" y="419"/>
                    <a:pt x="179" y="419"/>
                  </a:cubicBezTo>
                  <a:lnTo>
                    <a:pt x="229" y="419"/>
                  </a:lnTo>
                  <a:cubicBezTo>
                    <a:pt x="235" y="419"/>
                    <a:pt x="240" y="424"/>
                    <a:pt x="240" y="431"/>
                  </a:cubicBezTo>
                  <a:cubicBezTo>
                    <a:pt x="240" y="437"/>
                    <a:pt x="235" y="442"/>
                    <a:pt x="229" y="442"/>
                  </a:cubicBezTo>
                  <a:lnTo>
                    <a:pt x="179" y="442"/>
                  </a:lnTo>
                  <a:cubicBezTo>
                    <a:pt x="93" y="442"/>
                    <a:pt x="23" y="512"/>
                    <a:pt x="23" y="598"/>
                  </a:cubicBezTo>
                  <a:cubicBezTo>
                    <a:pt x="23" y="684"/>
                    <a:pt x="93" y="754"/>
                    <a:pt x="179" y="754"/>
                  </a:cubicBezTo>
                  <a:lnTo>
                    <a:pt x="606" y="754"/>
                  </a:lnTo>
                  <a:cubicBezTo>
                    <a:pt x="612" y="754"/>
                    <a:pt x="617" y="759"/>
                    <a:pt x="617" y="765"/>
                  </a:cubicBezTo>
                  <a:cubicBezTo>
                    <a:pt x="617" y="772"/>
                    <a:pt x="612" y="777"/>
                    <a:pt x="606" y="777"/>
                  </a:cubicBezTo>
                  <a:close/>
                  <a:moveTo>
                    <a:pt x="766" y="694"/>
                  </a:moveTo>
                  <a:lnTo>
                    <a:pt x="766" y="694"/>
                  </a:lnTo>
                  <a:cubicBezTo>
                    <a:pt x="726" y="694"/>
                    <a:pt x="693" y="726"/>
                    <a:pt x="693" y="766"/>
                  </a:cubicBezTo>
                  <a:cubicBezTo>
                    <a:pt x="693" y="806"/>
                    <a:pt x="726" y="838"/>
                    <a:pt x="766" y="838"/>
                  </a:cubicBezTo>
                  <a:cubicBezTo>
                    <a:pt x="805" y="838"/>
                    <a:pt x="838" y="806"/>
                    <a:pt x="838" y="766"/>
                  </a:cubicBezTo>
                  <a:cubicBezTo>
                    <a:pt x="838" y="726"/>
                    <a:pt x="805" y="694"/>
                    <a:pt x="766" y="694"/>
                  </a:cubicBezTo>
                  <a:close/>
                  <a:moveTo>
                    <a:pt x="766" y="861"/>
                  </a:moveTo>
                  <a:lnTo>
                    <a:pt x="766" y="861"/>
                  </a:lnTo>
                  <a:cubicBezTo>
                    <a:pt x="713" y="861"/>
                    <a:pt x="670" y="818"/>
                    <a:pt x="670" y="766"/>
                  </a:cubicBezTo>
                  <a:cubicBezTo>
                    <a:pt x="670" y="713"/>
                    <a:pt x="713" y="671"/>
                    <a:pt x="766" y="671"/>
                  </a:cubicBezTo>
                  <a:cubicBezTo>
                    <a:pt x="818" y="671"/>
                    <a:pt x="861" y="713"/>
                    <a:pt x="861" y="766"/>
                  </a:cubicBezTo>
                  <a:cubicBezTo>
                    <a:pt x="861" y="818"/>
                    <a:pt x="818" y="861"/>
                    <a:pt x="766" y="861"/>
                  </a:cubicBez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814" name="Freeform 16">
              <a:extLst>
                <a:ext uri="{FF2B5EF4-FFF2-40B4-BE49-F238E27FC236}">
                  <a16:creationId xmlns:a16="http://schemas.microsoft.com/office/drawing/2014/main" id="{F131E88A-FA2D-4D51-857F-89004935CFD1}"/>
                </a:ext>
              </a:extLst>
            </p:cNvPr>
            <p:cNvSpPr>
              <a:spLocks/>
            </p:cNvSpPr>
            <p:nvPr/>
          </p:nvSpPr>
          <p:spPr bwMode="auto">
            <a:xfrm>
              <a:off x="20934809" y="6977881"/>
              <a:ext cx="107321" cy="171439"/>
            </a:xfrm>
            <a:custGeom>
              <a:avLst/>
              <a:gdLst>
                <a:gd name="T0" fmla="*/ 0 w 159"/>
                <a:gd name="T1" fmla="*/ 193 h 231"/>
                <a:gd name="T2" fmla="*/ 0 w 159"/>
                <a:gd name="T3" fmla="*/ 193 h 231"/>
                <a:gd name="T4" fmla="*/ 23 w 159"/>
                <a:gd name="T5" fmla="*/ 173 h 231"/>
                <a:gd name="T6" fmla="*/ 82 w 159"/>
                <a:gd name="T7" fmla="*/ 204 h 231"/>
                <a:gd name="T8" fmla="*/ 128 w 159"/>
                <a:gd name="T9" fmla="*/ 165 h 231"/>
                <a:gd name="T10" fmla="*/ 90 w 159"/>
                <a:gd name="T11" fmla="*/ 129 h 231"/>
                <a:gd name="T12" fmla="*/ 71 w 159"/>
                <a:gd name="T13" fmla="*/ 125 h 231"/>
                <a:gd name="T14" fmla="*/ 7 w 159"/>
                <a:gd name="T15" fmla="*/ 63 h 231"/>
                <a:gd name="T16" fmla="*/ 83 w 159"/>
                <a:gd name="T17" fmla="*/ 0 h 231"/>
                <a:gd name="T18" fmla="*/ 158 w 159"/>
                <a:gd name="T19" fmla="*/ 36 h 231"/>
                <a:gd name="T20" fmla="*/ 135 w 159"/>
                <a:gd name="T21" fmla="*/ 54 h 231"/>
                <a:gd name="T22" fmla="*/ 81 w 159"/>
                <a:gd name="T23" fmla="*/ 28 h 231"/>
                <a:gd name="T24" fmla="*/ 38 w 159"/>
                <a:gd name="T25" fmla="*/ 61 h 231"/>
                <a:gd name="T26" fmla="*/ 77 w 159"/>
                <a:gd name="T27" fmla="*/ 96 h 231"/>
                <a:gd name="T28" fmla="*/ 96 w 159"/>
                <a:gd name="T29" fmla="*/ 100 h 231"/>
                <a:gd name="T30" fmla="*/ 159 w 159"/>
                <a:gd name="T31" fmla="*/ 163 h 231"/>
                <a:gd name="T32" fmla="*/ 80 w 159"/>
                <a:gd name="T33" fmla="*/ 231 h 231"/>
                <a:gd name="T34" fmla="*/ 0 w 159"/>
                <a:gd name="T35" fmla="*/ 19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9" h="231">
                  <a:moveTo>
                    <a:pt x="0" y="193"/>
                  </a:moveTo>
                  <a:lnTo>
                    <a:pt x="0" y="193"/>
                  </a:lnTo>
                  <a:lnTo>
                    <a:pt x="23" y="173"/>
                  </a:lnTo>
                  <a:cubicBezTo>
                    <a:pt x="38" y="193"/>
                    <a:pt x="57" y="204"/>
                    <a:pt x="82" y="204"/>
                  </a:cubicBezTo>
                  <a:cubicBezTo>
                    <a:pt x="112" y="204"/>
                    <a:pt x="128" y="189"/>
                    <a:pt x="128" y="165"/>
                  </a:cubicBezTo>
                  <a:cubicBezTo>
                    <a:pt x="128" y="145"/>
                    <a:pt x="118" y="135"/>
                    <a:pt x="90" y="129"/>
                  </a:cubicBezTo>
                  <a:lnTo>
                    <a:pt x="71" y="125"/>
                  </a:lnTo>
                  <a:cubicBezTo>
                    <a:pt x="29" y="117"/>
                    <a:pt x="7" y="98"/>
                    <a:pt x="7" y="63"/>
                  </a:cubicBezTo>
                  <a:cubicBezTo>
                    <a:pt x="7" y="23"/>
                    <a:pt x="37" y="0"/>
                    <a:pt x="83" y="0"/>
                  </a:cubicBezTo>
                  <a:cubicBezTo>
                    <a:pt x="117" y="0"/>
                    <a:pt x="141" y="13"/>
                    <a:pt x="158" y="36"/>
                  </a:cubicBezTo>
                  <a:lnTo>
                    <a:pt x="135" y="54"/>
                  </a:lnTo>
                  <a:cubicBezTo>
                    <a:pt x="123" y="38"/>
                    <a:pt x="107" y="28"/>
                    <a:pt x="81" y="28"/>
                  </a:cubicBezTo>
                  <a:cubicBezTo>
                    <a:pt x="54" y="28"/>
                    <a:pt x="38" y="39"/>
                    <a:pt x="38" y="61"/>
                  </a:cubicBezTo>
                  <a:cubicBezTo>
                    <a:pt x="38" y="81"/>
                    <a:pt x="50" y="90"/>
                    <a:pt x="77" y="96"/>
                  </a:cubicBezTo>
                  <a:lnTo>
                    <a:pt x="96" y="100"/>
                  </a:lnTo>
                  <a:cubicBezTo>
                    <a:pt x="140" y="109"/>
                    <a:pt x="159" y="129"/>
                    <a:pt x="159" y="163"/>
                  </a:cubicBezTo>
                  <a:cubicBezTo>
                    <a:pt x="159" y="205"/>
                    <a:pt x="130" y="231"/>
                    <a:pt x="80" y="231"/>
                  </a:cubicBezTo>
                  <a:cubicBezTo>
                    <a:pt x="44" y="231"/>
                    <a:pt x="18" y="217"/>
                    <a:pt x="0" y="193"/>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815" name="Freeform 17">
              <a:extLst>
                <a:ext uri="{FF2B5EF4-FFF2-40B4-BE49-F238E27FC236}">
                  <a16:creationId xmlns:a16="http://schemas.microsoft.com/office/drawing/2014/main" id="{63A28170-4260-490A-A2D1-7D1AA2B2AEF1}"/>
                </a:ext>
              </a:extLst>
            </p:cNvPr>
            <p:cNvSpPr>
              <a:spLocks noEditPoints="1"/>
            </p:cNvSpPr>
            <p:nvPr/>
          </p:nvSpPr>
          <p:spPr bwMode="auto">
            <a:xfrm>
              <a:off x="21068233" y="6971531"/>
              <a:ext cx="23204" cy="174615"/>
            </a:xfrm>
            <a:custGeom>
              <a:avLst/>
              <a:gdLst>
                <a:gd name="T0" fmla="*/ 3 w 36"/>
                <a:gd name="T1" fmla="*/ 72 h 238"/>
                <a:gd name="T2" fmla="*/ 3 w 36"/>
                <a:gd name="T3" fmla="*/ 72 h 238"/>
                <a:gd name="T4" fmla="*/ 33 w 36"/>
                <a:gd name="T5" fmla="*/ 72 h 238"/>
                <a:gd name="T6" fmla="*/ 33 w 36"/>
                <a:gd name="T7" fmla="*/ 238 h 238"/>
                <a:gd name="T8" fmla="*/ 3 w 36"/>
                <a:gd name="T9" fmla="*/ 238 h 238"/>
                <a:gd name="T10" fmla="*/ 3 w 36"/>
                <a:gd name="T11" fmla="*/ 72 h 238"/>
                <a:gd name="T12" fmla="*/ 0 w 36"/>
                <a:gd name="T13" fmla="*/ 21 h 238"/>
                <a:gd name="T14" fmla="*/ 0 w 36"/>
                <a:gd name="T15" fmla="*/ 21 h 238"/>
                <a:gd name="T16" fmla="*/ 0 w 36"/>
                <a:gd name="T17" fmla="*/ 16 h 238"/>
                <a:gd name="T18" fmla="*/ 18 w 36"/>
                <a:gd name="T19" fmla="*/ 0 h 238"/>
                <a:gd name="T20" fmla="*/ 36 w 36"/>
                <a:gd name="T21" fmla="*/ 16 h 238"/>
                <a:gd name="T22" fmla="*/ 36 w 36"/>
                <a:gd name="T23" fmla="*/ 21 h 238"/>
                <a:gd name="T24" fmla="*/ 18 w 36"/>
                <a:gd name="T25" fmla="*/ 37 h 238"/>
                <a:gd name="T26" fmla="*/ 0 w 36"/>
                <a:gd name="T27" fmla="*/ 21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238">
                  <a:moveTo>
                    <a:pt x="3" y="72"/>
                  </a:moveTo>
                  <a:lnTo>
                    <a:pt x="3" y="72"/>
                  </a:lnTo>
                  <a:lnTo>
                    <a:pt x="33" y="72"/>
                  </a:lnTo>
                  <a:lnTo>
                    <a:pt x="33" y="238"/>
                  </a:lnTo>
                  <a:lnTo>
                    <a:pt x="3" y="238"/>
                  </a:lnTo>
                  <a:lnTo>
                    <a:pt x="3" y="72"/>
                  </a:lnTo>
                  <a:close/>
                  <a:moveTo>
                    <a:pt x="0" y="21"/>
                  </a:moveTo>
                  <a:lnTo>
                    <a:pt x="0" y="21"/>
                  </a:lnTo>
                  <a:lnTo>
                    <a:pt x="0" y="16"/>
                  </a:lnTo>
                  <a:cubicBezTo>
                    <a:pt x="0" y="7"/>
                    <a:pt x="5" y="0"/>
                    <a:pt x="18" y="0"/>
                  </a:cubicBezTo>
                  <a:cubicBezTo>
                    <a:pt x="30" y="0"/>
                    <a:pt x="36" y="7"/>
                    <a:pt x="36" y="16"/>
                  </a:cubicBezTo>
                  <a:lnTo>
                    <a:pt x="36" y="21"/>
                  </a:lnTo>
                  <a:cubicBezTo>
                    <a:pt x="36" y="31"/>
                    <a:pt x="30" y="37"/>
                    <a:pt x="18" y="37"/>
                  </a:cubicBezTo>
                  <a:cubicBezTo>
                    <a:pt x="5" y="37"/>
                    <a:pt x="0" y="31"/>
                    <a:pt x="0" y="21"/>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816" name="Freeform 18">
              <a:extLst>
                <a:ext uri="{FF2B5EF4-FFF2-40B4-BE49-F238E27FC236}">
                  <a16:creationId xmlns:a16="http://schemas.microsoft.com/office/drawing/2014/main" id="{C123E0F2-AA8F-44CF-A65C-ADDBDF813A31}"/>
                </a:ext>
              </a:extLst>
            </p:cNvPr>
            <p:cNvSpPr>
              <a:spLocks noEditPoints="1"/>
            </p:cNvSpPr>
            <p:nvPr/>
          </p:nvSpPr>
          <p:spPr bwMode="auto">
            <a:xfrm>
              <a:off x="21114642" y="7006454"/>
              <a:ext cx="104419" cy="190488"/>
            </a:xfrm>
            <a:custGeom>
              <a:avLst/>
              <a:gdLst>
                <a:gd name="T0" fmla="*/ 108 w 156"/>
                <a:gd name="T1" fmla="*/ 82 h 258"/>
                <a:gd name="T2" fmla="*/ 108 w 156"/>
                <a:gd name="T3" fmla="*/ 82 h 258"/>
                <a:gd name="T4" fmla="*/ 108 w 156"/>
                <a:gd name="T5" fmla="*/ 74 h 258"/>
                <a:gd name="T6" fmla="*/ 74 w 156"/>
                <a:gd name="T7" fmla="*/ 44 h 258"/>
                <a:gd name="T8" fmla="*/ 39 w 156"/>
                <a:gd name="T9" fmla="*/ 74 h 258"/>
                <a:gd name="T10" fmla="*/ 39 w 156"/>
                <a:gd name="T11" fmla="*/ 82 h 258"/>
                <a:gd name="T12" fmla="*/ 74 w 156"/>
                <a:gd name="T13" fmla="*/ 112 h 258"/>
                <a:gd name="T14" fmla="*/ 108 w 156"/>
                <a:gd name="T15" fmla="*/ 82 h 258"/>
                <a:gd name="T16" fmla="*/ 96 w 156"/>
                <a:gd name="T17" fmla="*/ 190 h 258"/>
                <a:gd name="T18" fmla="*/ 96 w 156"/>
                <a:gd name="T19" fmla="*/ 190 h 258"/>
                <a:gd name="T20" fmla="*/ 40 w 156"/>
                <a:gd name="T21" fmla="*/ 190 h 258"/>
                <a:gd name="T22" fmla="*/ 27 w 156"/>
                <a:gd name="T23" fmla="*/ 211 h 258"/>
                <a:gd name="T24" fmla="*/ 63 w 156"/>
                <a:gd name="T25" fmla="*/ 236 h 258"/>
                <a:gd name="T26" fmla="*/ 85 w 156"/>
                <a:gd name="T27" fmla="*/ 236 h 258"/>
                <a:gd name="T28" fmla="*/ 129 w 156"/>
                <a:gd name="T29" fmla="*/ 210 h 258"/>
                <a:gd name="T30" fmla="*/ 96 w 156"/>
                <a:gd name="T31" fmla="*/ 190 h 258"/>
                <a:gd name="T32" fmla="*/ 74 w 156"/>
                <a:gd name="T33" fmla="*/ 258 h 258"/>
                <a:gd name="T34" fmla="*/ 74 w 156"/>
                <a:gd name="T35" fmla="*/ 258 h 258"/>
                <a:gd name="T36" fmla="*/ 0 w 156"/>
                <a:gd name="T37" fmla="*/ 218 h 258"/>
                <a:gd name="T38" fmla="*/ 27 w 156"/>
                <a:gd name="T39" fmla="*/ 186 h 258"/>
                <a:gd name="T40" fmla="*/ 27 w 156"/>
                <a:gd name="T41" fmla="*/ 183 h 258"/>
                <a:gd name="T42" fmla="*/ 11 w 156"/>
                <a:gd name="T43" fmla="*/ 158 h 258"/>
                <a:gd name="T44" fmla="*/ 40 w 156"/>
                <a:gd name="T45" fmla="*/ 129 h 258"/>
                <a:gd name="T46" fmla="*/ 40 w 156"/>
                <a:gd name="T47" fmla="*/ 128 h 258"/>
                <a:gd name="T48" fmla="*/ 9 w 156"/>
                <a:gd name="T49" fmla="*/ 78 h 258"/>
                <a:gd name="T50" fmla="*/ 73 w 156"/>
                <a:gd name="T51" fmla="*/ 21 h 258"/>
                <a:gd name="T52" fmla="*/ 104 w 156"/>
                <a:gd name="T53" fmla="*/ 27 h 258"/>
                <a:gd name="T54" fmla="*/ 104 w 156"/>
                <a:gd name="T55" fmla="*/ 23 h 258"/>
                <a:gd name="T56" fmla="*/ 124 w 156"/>
                <a:gd name="T57" fmla="*/ 0 h 258"/>
                <a:gd name="T58" fmla="*/ 149 w 156"/>
                <a:gd name="T59" fmla="*/ 0 h 258"/>
                <a:gd name="T60" fmla="*/ 149 w 156"/>
                <a:gd name="T61" fmla="*/ 25 h 258"/>
                <a:gd name="T62" fmla="*/ 117 w 156"/>
                <a:gd name="T63" fmla="*/ 25 h 258"/>
                <a:gd name="T64" fmla="*/ 117 w 156"/>
                <a:gd name="T65" fmla="*/ 34 h 258"/>
                <a:gd name="T66" fmla="*/ 138 w 156"/>
                <a:gd name="T67" fmla="*/ 78 h 258"/>
                <a:gd name="T68" fmla="*/ 73 w 156"/>
                <a:gd name="T69" fmla="*/ 135 h 258"/>
                <a:gd name="T70" fmla="*/ 55 w 156"/>
                <a:gd name="T71" fmla="*/ 133 h 258"/>
                <a:gd name="T72" fmla="*/ 36 w 156"/>
                <a:gd name="T73" fmla="*/ 150 h 258"/>
                <a:gd name="T74" fmla="*/ 60 w 156"/>
                <a:gd name="T75" fmla="*/ 163 h 258"/>
                <a:gd name="T76" fmla="*/ 98 w 156"/>
                <a:gd name="T77" fmla="*/ 163 h 258"/>
                <a:gd name="T78" fmla="*/ 156 w 156"/>
                <a:gd name="T79" fmla="*/ 208 h 258"/>
                <a:gd name="T80" fmla="*/ 74 w 156"/>
                <a:gd name="T81" fmla="*/ 258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6" h="258">
                  <a:moveTo>
                    <a:pt x="108" y="82"/>
                  </a:moveTo>
                  <a:lnTo>
                    <a:pt x="108" y="82"/>
                  </a:lnTo>
                  <a:lnTo>
                    <a:pt x="108" y="74"/>
                  </a:lnTo>
                  <a:cubicBezTo>
                    <a:pt x="108" y="54"/>
                    <a:pt x="95" y="44"/>
                    <a:pt x="74" y="44"/>
                  </a:cubicBezTo>
                  <a:cubicBezTo>
                    <a:pt x="52" y="44"/>
                    <a:pt x="39" y="54"/>
                    <a:pt x="39" y="74"/>
                  </a:cubicBezTo>
                  <a:lnTo>
                    <a:pt x="39" y="82"/>
                  </a:lnTo>
                  <a:cubicBezTo>
                    <a:pt x="39" y="102"/>
                    <a:pt x="52" y="112"/>
                    <a:pt x="74" y="112"/>
                  </a:cubicBezTo>
                  <a:cubicBezTo>
                    <a:pt x="95" y="112"/>
                    <a:pt x="108" y="102"/>
                    <a:pt x="108" y="82"/>
                  </a:cubicBezTo>
                  <a:close/>
                  <a:moveTo>
                    <a:pt x="96" y="190"/>
                  </a:moveTo>
                  <a:lnTo>
                    <a:pt x="96" y="190"/>
                  </a:lnTo>
                  <a:lnTo>
                    <a:pt x="40" y="190"/>
                  </a:lnTo>
                  <a:cubicBezTo>
                    <a:pt x="31" y="195"/>
                    <a:pt x="27" y="202"/>
                    <a:pt x="27" y="211"/>
                  </a:cubicBezTo>
                  <a:cubicBezTo>
                    <a:pt x="27" y="225"/>
                    <a:pt x="37" y="236"/>
                    <a:pt x="63" y="236"/>
                  </a:cubicBezTo>
                  <a:lnTo>
                    <a:pt x="85" y="236"/>
                  </a:lnTo>
                  <a:cubicBezTo>
                    <a:pt x="113" y="236"/>
                    <a:pt x="129" y="227"/>
                    <a:pt x="129" y="210"/>
                  </a:cubicBezTo>
                  <a:cubicBezTo>
                    <a:pt x="129" y="198"/>
                    <a:pt x="120" y="190"/>
                    <a:pt x="96" y="190"/>
                  </a:cubicBezTo>
                  <a:close/>
                  <a:moveTo>
                    <a:pt x="74" y="258"/>
                  </a:moveTo>
                  <a:lnTo>
                    <a:pt x="74" y="258"/>
                  </a:lnTo>
                  <a:cubicBezTo>
                    <a:pt x="21" y="258"/>
                    <a:pt x="0" y="244"/>
                    <a:pt x="0" y="218"/>
                  </a:cubicBezTo>
                  <a:cubicBezTo>
                    <a:pt x="0" y="200"/>
                    <a:pt x="10" y="190"/>
                    <a:pt x="27" y="186"/>
                  </a:cubicBezTo>
                  <a:lnTo>
                    <a:pt x="27" y="183"/>
                  </a:lnTo>
                  <a:cubicBezTo>
                    <a:pt x="17" y="178"/>
                    <a:pt x="11" y="170"/>
                    <a:pt x="11" y="158"/>
                  </a:cubicBezTo>
                  <a:cubicBezTo>
                    <a:pt x="11" y="142"/>
                    <a:pt x="24" y="133"/>
                    <a:pt x="40" y="129"/>
                  </a:cubicBezTo>
                  <a:lnTo>
                    <a:pt x="40" y="128"/>
                  </a:lnTo>
                  <a:cubicBezTo>
                    <a:pt x="20" y="119"/>
                    <a:pt x="9" y="101"/>
                    <a:pt x="9" y="78"/>
                  </a:cubicBezTo>
                  <a:cubicBezTo>
                    <a:pt x="9" y="44"/>
                    <a:pt x="34" y="21"/>
                    <a:pt x="73" y="21"/>
                  </a:cubicBezTo>
                  <a:cubicBezTo>
                    <a:pt x="85" y="21"/>
                    <a:pt x="95" y="23"/>
                    <a:pt x="104" y="27"/>
                  </a:cubicBezTo>
                  <a:lnTo>
                    <a:pt x="104" y="23"/>
                  </a:lnTo>
                  <a:cubicBezTo>
                    <a:pt x="104" y="9"/>
                    <a:pt x="110" y="0"/>
                    <a:pt x="124" y="0"/>
                  </a:cubicBezTo>
                  <a:lnTo>
                    <a:pt x="149" y="0"/>
                  </a:lnTo>
                  <a:lnTo>
                    <a:pt x="149" y="25"/>
                  </a:lnTo>
                  <a:lnTo>
                    <a:pt x="117" y="25"/>
                  </a:lnTo>
                  <a:lnTo>
                    <a:pt x="117" y="34"/>
                  </a:lnTo>
                  <a:cubicBezTo>
                    <a:pt x="130" y="44"/>
                    <a:pt x="138" y="60"/>
                    <a:pt x="138" y="78"/>
                  </a:cubicBezTo>
                  <a:cubicBezTo>
                    <a:pt x="138" y="112"/>
                    <a:pt x="113" y="135"/>
                    <a:pt x="73" y="135"/>
                  </a:cubicBezTo>
                  <a:cubicBezTo>
                    <a:pt x="67" y="135"/>
                    <a:pt x="60" y="134"/>
                    <a:pt x="55" y="133"/>
                  </a:cubicBezTo>
                  <a:cubicBezTo>
                    <a:pt x="45" y="136"/>
                    <a:pt x="36" y="141"/>
                    <a:pt x="36" y="150"/>
                  </a:cubicBezTo>
                  <a:cubicBezTo>
                    <a:pt x="36" y="160"/>
                    <a:pt x="45" y="163"/>
                    <a:pt x="60" y="163"/>
                  </a:cubicBezTo>
                  <a:lnTo>
                    <a:pt x="98" y="163"/>
                  </a:lnTo>
                  <a:cubicBezTo>
                    <a:pt x="139" y="163"/>
                    <a:pt x="156" y="180"/>
                    <a:pt x="156" y="208"/>
                  </a:cubicBezTo>
                  <a:cubicBezTo>
                    <a:pt x="156" y="242"/>
                    <a:pt x="130" y="258"/>
                    <a:pt x="74" y="258"/>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817" name="Freeform 19">
              <a:extLst>
                <a:ext uri="{FF2B5EF4-FFF2-40B4-BE49-F238E27FC236}">
                  <a16:creationId xmlns:a16="http://schemas.microsoft.com/office/drawing/2014/main" id="{6C169577-2DBB-44BE-8D64-46FDC4936FCC}"/>
                </a:ext>
              </a:extLst>
            </p:cNvPr>
            <p:cNvSpPr>
              <a:spLocks/>
            </p:cNvSpPr>
            <p:nvPr/>
          </p:nvSpPr>
          <p:spPr bwMode="auto">
            <a:xfrm>
              <a:off x="21239366" y="7022328"/>
              <a:ext cx="87016" cy="123818"/>
            </a:xfrm>
            <a:custGeom>
              <a:avLst/>
              <a:gdLst>
                <a:gd name="T0" fmla="*/ 0 w 132"/>
                <a:gd name="T1" fmla="*/ 170 h 170"/>
                <a:gd name="T2" fmla="*/ 0 w 132"/>
                <a:gd name="T3" fmla="*/ 170 h 170"/>
                <a:gd name="T4" fmla="*/ 0 w 132"/>
                <a:gd name="T5" fmla="*/ 4 h 170"/>
                <a:gd name="T6" fmla="*/ 29 w 132"/>
                <a:gd name="T7" fmla="*/ 4 h 170"/>
                <a:gd name="T8" fmla="*/ 29 w 132"/>
                <a:gd name="T9" fmla="*/ 31 h 170"/>
                <a:gd name="T10" fmla="*/ 31 w 132"/>
                <a:gd name="T11" fmla="*/ 31 h 170"/>
                <a:gd name="T12" fmla="*/ 78 w 132"/>
                <a:gd name="T13" fmla="*/ 0 h 170"/>
                <a:gd name="T14" fmla="*/ 132 w 132"/>
                <a:gd name="T15" fmla="*/ 64 h 170"/>
                <a:gd name="T16" fmla="*/ 132 w 132"/>
                <a:gd name="T17" fmla="*/ 170 h 170"/>
                <a:gd name="T18" fmla="*/ 103 w 132"/>
                <a:gd name="T19" fmla="*/ 170 h 170"/>
                <a:gd name="T20" fmla="*/ 103 w 132"/>
                <a:gd name="T21" fmla="*/ 68 h 170"/>
                <a:gd name="T22" fmla="*/ 68 w 132"/>
                <a:gd name="T23" fmla="*/ 26 h 170"/>
                <a:gd name="T24" fmla="*/ 29 w 132"/>
                <a:gd name="T25" fmla="*/ 56 h 170"/>
                <a:gd name="T26" fmla="*/ 29 w 132"/>
                <a:gd name="T27" fmla="*/ 170 h 170"/>
                <a:gd name="T28" fmla="*/ 0 w 132"/>
                <a:gd name="T29" fmla="*/ 1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2" h="170">
                  <a:moveTo>
                    <a:pt x="0" y="170"/>
                  </a:moveTo>
                  <a:lnTo>
                    <a:pt x="0" y="170"/>
                  </a:lnTo>
                  <a:lnTo>
                    <a:pt x="0" y="4"/>
                  </a:lnTo>
                  <a:lnTo>
                    <a:pt x="29" y="4"/>
                  </a:lnTo>
                  <a:lnTo>
                    <a:pt x="29" y="31"/>
                  </a:lnTo>
                  <a:lnTo>
                    <a:pt x="31" y="31"/>
                  </a:lnTo>
                  <a:cubicBezTo>
                    <a:pt x="39" y="13"/>
                    <a:pt x="53" y="0"/>
                    <a:pt x="78" y="0"/>
                  </a:cubicBezTo>
                  <a:cubicBezTo>
                    <a:pt x="112" y="0"/>
                    <a:pt x="132" y="23"/>
                    <a:pt x="132" y="64"/>
                  </a:cubicBezTo>
                  <a:lnTo>
                    <a:pt x="132" y="170"/>
                  </a:lnTo>
                  <a:lnTo>
                    <a:pt x="103" y="170"/>
                  </a:lnTo>
                  <a:lnTo>
                    <a:pt x="103" y="68"/>
                  </a:lnTo>
                  <a:cubicBezTo>
                    <a:pt x="103" y="40"/>
                    <a:pt x="91" y="26"/>
                    <a:pt x="68" y="26"/>
                  </a:cubicBezTo>
                  <a:cubicBezTo>
                    <a:pt x="48" y="26"/>
                    <a:pt x="29" y="36"/>
                    <a:pt x="29" y="56"/>
                  </a:cubicBezTo>
                  <a:lnTo>
                    <a:pt x="29" y="170"/>
                  </a:lnTo>
                  <a:lnTo>
                    <a:pt x="0" y="170"/>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818" name="Freeform 20">
              <a:extLst>
                <a:ext uri="{FF2B5EF4-FFF2-40B4-BE49-F238E27FC236}">
                  <a16:creationId xmlns:a16="http://schemas.microsoft.com/office/drawing/2014/main" id="{DC3D1806-0F9F-4296-B62B-E36BD0FFAAC5}"/>
                </a:ext>
              </a:extLst>
            </p:cNvPr>
            <p:cNvSpPr>
              <a:spLocks noEditPoints="1"/>
            </p:cNvSpPr>
            <p:nvPr/>
          </p:nvSpPr>
          <p:spPr bwMode="auto">
            <a:xfrm>
              <a:off x="21352487" y="7022327"/>
              <a:ext cx="101519" cy="126992"/>
            </a:xfrm>
            <a:custGeom>
              <a:avLst/>
              <a:gdLst>
                <a:gd name="T0" fmla="*/ 31 w 148"/>
                <a:gd name="T1" fmla="*/ 71 h 173"/>
                <a:gd name="T2" fmla="*/ 31 w 148"/>
                <a:gd name="T3" fmla="*/ 71 h 173"/>
                <a:gd name="T4" fmla="*/ 31 w 148"/>
                <a:gd name="T5" fmla="*/ 73 h 173"/>
                <a:gd name="T6" fmla="*/ 116 w 148"/>
                <a:gd name="T7" fmla="*/ 73 h 173"/>
                <a:gd name="T8" fmla="*/ 116 w 148"/>
                <a:gd name="T9" fmla="*/ 70 h 173"/>
                <a:gd name="T10" fmla="*/ 75 w 148"/>
                <a:gd name="T11" fmla="*/ 24 h 173"/>
                <a:gd name="T12" fmla="*/ 31 w 148"/>
                <a:gd name="T13" fmla="*/ 71 h 173"/>
                <a:gd name="T14" fmla="*/ 0 w 148"/>
                <a:gd name="T15" fmla="*/ 87 h 173"/>
                <a:gd name="T16" fmla="*/ 0 w 148"/>
                <a:gd name="T17" fmla="*/ 87 h 173"/>
                <a:gd name="T18" fmla="*/ 75 w 148"/>
                <a:gd name="T19" fmla="*/ 0 h 173"/>
                <a:gd name="T20" fmla="*/ 148 w 148"/>
                <a:gd name="T21" fmla="*/ 82 h 173"/>
                <a:gd name="T22" fmla="*/ 148 w 148"/>
                <a:gd name="T23" fmla="*/ 94 h 173"/>
                <a:gd name="T24" fmla="*/ 31 w 148"/>
                <a:gd name="T25" fmla="*/ 94 h 173"/>
                <a:gd name="T26" fmla="*/ 31 w 148"/>
                <a:gd name="T27" fmla="*/ 101 h 173"/>
                <a:gd name="T28" fmla="*/ 78 w 148"/>
                <a:gd name="T29" fmla="*/ 148 h 173"/>
                <a:gd name="T30" fmla="*/ 123 w 148"/>
                <a:gd name="T31" fmla="*/ 121 h 173"/>
                <a:gd name="T32" fmla="*/ 142 w 148"/>
                <a:gd name="T33" fmla="*/ 138 h 173"/>
                <a:gd name="T34" fmla="*/ 75 w 148"/>
                <a:gd name="T35" fmla="*/ 173 h 173"/>
                <a:gd name="T36" fmla="*/ 0 w 148"/>
                <a:gd name="T37" fmla="*/ 87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8" h="173">
                  <a:moveTo>
                    <a:pt x="31" y="71"/>
                  </a:moveTo>
                  <a:lnTo>
                    <a:pt x="31" y="71"/>
                  </a:lnTo>
                  <a:lnTo>
                    <a:pt x="31" y="73"/>
                  </a:lnTo>
                  <a:lnTo>
                    <a:pt x="116" y="73"/>
                  </a:lnTo>
                  <a:lnTo>
                    <a:pt x="116" y="70"/>
                  </a:lnTo>
                  <a:cubicBezTo>
                    <a:pt x="116" y="43"/>
                    <a:pt x="100" y="24"/>
                    <a:pt x="75" y="24"/>
                  </a:cubicBezTo>
                  <a:cubicBezTo>
                    <a:pt x="49" y="24"/>
                    <a:pt x="31" y="44"/>
                    <a:pt x="31" y="71"/>
                  </a:cubicBezTo>
                  <a:close/>
                  <a:moveTo>
                    <a:pt x="0" y="87"/>
                  </a:moveTo>
                  <a:lnTo>
                    <a:pt x="0" y="87"/>
                  </a:lnTo>
                  <a:cubicBezTo>
                    <a:pt x="0" y="34"/>
                    <a:pt x="29" y="0"/>
                    <a:pt x="75" y="0"/>
                  </a:cubicBezTo>
                  <a:cubicBezTo>
                    <a:pt x="122" y="0"/>
                    <a:pt x="148" y="35"/>
                    <a:pt x="148" y="82"/>
                  </a:cubicBezTo>
                  <a:lnTo>
                    <a:pt x="148" y="94"/>
                  </a:lnTo>
                  <a:lnTo>
                    <a:pt x="31" y="94"/>
                  </a:lnTo>
                  <a:lnTo>
                    <a:pt x="31" y="101"/>
                  </a:lnTo>
                  <a:cubicBezTo>
                    <a:pt x="31" y="128"/>
                    <a:pt x="48" y="148"/>
                    <a:pt x="78" y="148"/>
                  </a:cubicBezTo>
                  <a:cubicBezTo>
                    <a:pt x="99" y="148"/>
                    <a:pt x="114" y="138"/>
                    <a:pt x="123" y="121"/>
                  </a:cubicBezTo>
                  <a:lnTo>
                    <a:pt x="142" y="138"/>
                  </a:lnTo>
                  <a:cubicBezTo>
                    <a:pt x="130" y="159"/>
                    <a:pt x="106" y="173"/>
                    <a:pt x="75" y="173"/>
                  </a:cubicBezTo>
                  <a:cubicBezTo>
                    <a:pt x="29" y="173"/>
                    <a:pt x="0" y="139"/>
                    <a:pt x="0" y="87"/>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819" name="Freeform 21">
              <a:extLst>
                <a:ext uri="{FF2B5EF4-FFF2-40B4-BE49-F238E27FC236}">
                  <a16:creationId xmlns:a16="http://schemas.microsoft.com/office/drawing/2014/main" id="{14B05901-300F-4DBB-BE0D-1CF864010223}"/>
                </a:ext>
              </a:extLst>
            </p:cNvPr>
            <p:cNvSpPr>
              <a:spLocks noEditPoints="1"/>
            </p:cNvSpPr>
            <p:nvPr/>
          </p:nvSpPr>
          <p:spPr bwMode="auto">
            <a:xfrm>
              <a:off x="21471408" y="6971531"/>
              <a:ext cx="98618" cy="177788"/>
            </a:xfrm>
            <a:custGeom>
              <a:avLst/>
              <a:gdLst>
                <a:gd name="T0" fmla="*/ 116 w 145"/>
                <a:gd name="T1" fmla="*/ 184 h 240"/>
                <a:gd name="T2" fmla="*/ 116 w 145"/>
                <a:gd name="T3" fmla="*/ 184 h 240"/>
                <a:gd name="T4" fmla="*/ 116 w 145"/>
                <a:gd name="T5" fmla="*/ 123 h 240"/>
                <a:gd name="T6" fmla="*/ 75 w 145"/>
                <a:gd name="T7" fmla="*/ 93 h 240"/>
                <a:gd name="T8" fmla="*/ 32 w 145"/>
                <a:gd name="T9" fmla="*/ 140 h 240"/>
                <a:gd name="T10" fmla="*/ 32 w 145"/>
                <a:gd name="T11" fmla="*/ 168 h 240"/>
                <a:gd name="T12" fmla="*/ 75 w 145"/>
                <a:gd name="T13" fmla="*/ 214 h 240"/>
                <a:gd name="T14" fmla="*/ 116 w 145"/>
                <a:gd name="T15" fmla="*/ 184 h 240"/>
                <a:gd name="T16" fmla="*/ 116 w 145"/>
                <a:gd name="T17" fmla="*/ 209 h 240"/>
                <a:gd name="T18" fmla="*/ 116 w 145"/>
                <a:gd name="T19" fmla="*/ 209 h 240"/>
                <a:gd name="T20" fmla="*/ 114 w 145"/>
                <a:gd name="T21" fmla="*/ 209 h 240"/>
                <a:gd name="T22" fmla="*/ 67 w 145"/>
                <a:gd name="T23" fmla="*/ 240 h 240"/>
                <a:gd name="T24" fmla="*/ 0 w 145"/>
                <a:gd name="T25" fmla="*/ 154 h 240"/>
                <a:gd name="T26" fmla="*/ 67 w 145"/>
                <a:gd name="T27" fmla="*/ 67 h 240"/>
                <a:gd name="T28" fmla="*/ 114 w 145"/>
                <a:gd name="T29" fmla="*/ 98 h 240"/>
                <a:gd name="T30" fmla="*/ 116 w 145"/>
                <a:gd name="T31" fmla="*/ 98 h 240"/>
                <a:gd name="T32" fmla="*/ 116 w 145"/>
                <a:gd name="T33" fmla="*/ 0 h 240"/>
                <a:gd name="T34" fmla="*/ 145 w 145"/>
                <a:gd name="T35" fmla="*/ 0 h 240"/>
                <a:gd name="T36" fmla="*/ 145 w 145"/>
                <a:gd name="T37" fmla="*/ 237 h 240"/>
                <a:gd name="T38" fmla="*/ 116 w 145"/>
                <a:gd name="T39" fmla="*/ 237 h 240"/>
                <a:gd name="T40" fmla="*/ 116 w 145"/>
                <a:gd name="T41" fmla="*/ 209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5" h="240">
                  <a:moveTo>
                    <a:pt x="116" y="184"/>
                  </a:moveTo>
                  <a:lnTo>
                    <a:pt x="116" y="184"/>
                  </a:lnTo>
                  <a:lnTo>
                    <a:pt x="116" y="123"/>
                  </a:lnTo>
                  <a:cubicBezTo>
                    <a:pt x="116" y="106"/>
                    <a:pt x="98" y="93"/>
                    <a:pt x="75" y="93"/>
                  </a:cubicBezTo>
                  <a:cubicBezTo>
                    <a:pt x="49" y="93"/>
                    <a:pt x="32" y="112"/>
                    <a:pt x="32" y="140"/>
                  </a:cubicBezTo>
                  <a:lnTo>
                    <a:pt x="32" y="168"/>
                  </a:lnTo>
                  <a:cubicBezTo>
                    <a:pt x="32" y="196"/>
                    <a:pt x="49" y="214"/>
                    <a:pt x="75" y="214"/>
                  </a:cubicBezTo>
                  <a:cubicBezTo>
                    <a:pt x="98" y="214"/>
                    <a:pt x="116" y="202"/>
                    <a:pt x="116" y="184"/>
                  </a:cubicBezTo>
                  <a:close/>
                  <a:moveTo>
                    <a:pt x="116" y="209"/>
                  </a:moveTo>
                  <a:lnTo>
                    <a:pt x="116" y="209"/>
                  </a:lnTo>
                  <a:lnTo>
                    <a:pt x="114" y="209"/>
                  </a:lnTo>
                  <a:cubicBezTo>
                    <a:pt x="107" y="230"/>
                    <a:pt x="89" y="240"/>
                    <a:pt x="67" y="240"/>
                  </a:cubicBezTo>
                  <a:cubicBezTo>
                    <a:pt x="25" y="240"/>
                    <a:pt x="0" y="207"/>
                    <a:pt x="0" y="154"/>
                  </a:cubicBezTo>
                  <a:cubicBezTo>
                    <a:pt x="0" y="100"/>
                    <a:pt x="25" y="67"/>
                    <a:pt x="67" y="67"/>
                  </a:cubicBezTo>
                  <a:cubicBezTo>
                    <a:pt x="89" y="67"/>
                    <a:pt x="107" y="78"/>
                    <a:pt x="114" y="98"/>
                  </a:cubicBezTo>
                  <a:lnTo>
                    <a:pt x="116" y="98"/>
                  </a:lnTo>
                  <a:lnTo>
                    <a:pt x="116" y="0"/>
                  </a:lnTo>
                  <a:lnTo>
                    <a:pt x="145" y="0"/>
                  </a:lnTo>
                  <a:lnTo>
                    <a:pt x="145" y="237"/>
                  </a:lnTo>
                  <a:lnTo>
                    <a:pt x="116" y="237"/>
                  </a:lnTo>
                  <a:lnTo>
                    <a:pt x="116" y="209"/>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820" name="Freeform 22">
              <a:extLst>
                <a:ext uri="{FF2B5EF4-FFF2-40B4-BE49-F238E27FC236}">
                  <a16:creationId xmlns:a16="http://schemas.microsoft.com/office/drawing/2014/main" id="{52C45F92-B5E4-4EFD-A524-FF53760A4274}"/>
                </a:ext>
              </a:extLst>
            </p:cNvPr>
            <p:cNvSpPr>
              <a:spLocks noEditPoints="1"/>
            </p:cNvSpPr>
            <p:nvPr/>
          </p:nvSpPr>
          <p:spPr bwMode="auto">
            <a:xfrm>
              <a:off x="21654143" y="6977881"/>
              <a:ext cx="130526" cy="171439"/>
            </a:xfrm>
            <a:custGeom>
              <a:avLst/>
              <a:gdLst>
                <a:gd name="T0" fmla="*/ 49 w 195"/>
                <a:gd name="T1" fmla="*/ 53 h 231"/>
                <a:gd name="T2" fmla="*/ 49 w 195"/>
                <a:gd name="T3" fmla="*/ 53 h 231"/>
                <a:gd name="T4" fmla="*/ 49 w 195"/>
                <a:gd name="T5" fmla="*/ 56 h 231"/>
                <a:gd name="T6" fmla="*/ 70 w 195"/>
                <a:gd name="T7" fmla="*/ 94 h 231"/>
                <a:gd name="T8" fmla="*/ 107 w 195"/>
                <a:gd name="T9" fmla="*/ 53 h 231"/>
                <a:gd name="T10" fmla="*/ 107 w 195"/>
                <a:gd name="T11" fmla="*/ 50 h 231"/>
                <a:gd name="T12" fmla="*/ 78 w 195"/>
                <a:gd name="T13" fmla="*/ 25 h 231"/>
                <a:gd name="T14" fmla="*/ 49 w 195"/>
                <a:gd name="T15" fmla="*/ 53 h 231"/>
                <a:gd name="T16" fmla="*/ 118 w 195"/>
                <a:gd name="T17" fmla="*/ 185 h 231"/>
                <a:gd name="T18" fmla="*/ 118 w 195"/>
                <a:gd name="T19" fmla="*/ 185 h 231"/>
                <a:gd name="T20" fmla="*/ 61 w 195"/>
                <a:gd name="T21" fmla="*/ 124 h 231"/>
                <a:gd name="T22" fmla="*/ 30 w 195"/>
                <a:gd name="T23" fmla="*/ 165 h 231"/>
                <a:gd name="T24" fmla="*/ 30 w 195"/>
                <a:gd name="T25" fmla="*/ 170 h 231"/>
                <a:gd name="T26" fmla="*/ 73 w 195"/>
                <a:gd name="T27" fmla="*/ 206 h 231"/>
                <a:gd name="T28" fmla="*/ 118 w 195"/>
                <a:gd name="T29" fmla="*/ 185 h 231"/>
                <a:gd name="T30" fmla="*/ 135 w 195"/>
                <a:gd name="T31" fmla="*/ 203 h 231"/>
                <a:gd name="T32" fmla="*/ 135 w 195"/>
                <a:gd name="T33" fmla="*/ 203 h 231"/>
                <a:gd name="T34" fmla="*/ 70 w 195"/>
                <a:gd name="T35" fmla="*/ 231 h 231"/>
                <a:gd name="T36" fmla="*/ 0 w 195"/>
                <a:gd name="T37" fmla="*/ 170 h 231"/>
                <a:gd name="T38" fmla="*/ 45 w 195"/>
                <a:gd name="T39" fmla="*/ 107 h 231"/>
                <a:gd name="T40" fmla="*/ 20 w 195"/>
                <a:gd name="T41" fmla="*/ 54 h 231"/>
                <a:gd name="T42" fmla="*/ 80 w 195"/>
                <a:gd name="T43" fmla="*/ 0 h 231"/>
                <a:gd name="T44" fmla="*/ 135 w 195"/>
                <a:gd name="T45" fmla="*/ 49 h 231"/>
                <a:gd name="T46" fmla="*/ 86 w 195"/>
                <a:gd name="T47" fmla="*/ 110 h 231"/>
                <a:gd name="T48" fmla="*/ 133 w 195"/>
                <a:gd name="T49" fmla="*/ 161 h 231"/>
                <a:gd name="T50" fmla="*/ 143 w 195"/>
                <a:gd name="T51" fmla="*/ 109 h 231"/>
                <a:gd name="T52" fmla="*/ 189 w 195"/>
                <a:gd name="T53" fmla="*/ 109 h 231"/>
                <a:gd name="T54" fmla="*/ 189 w 195"/>
                <a:gd name="T55" fmla="*/ 134 h 231"/>
                <a:gd name="T56" fmla="*/ 167 w 195"/>
                <a:gd name="T57" fmla="*/ 134 h 231"/>
                <a:gd name="T58" fmla="*/ 151 w 195"/>
                <a:gd name="T59" fmla="*/ 181 h 231"/>
                <a:gd name="T60" fmla="*/ 195 w 195"/>
                <a:gd name="T61" fmla="*/ 228 h 231"/>
                <a:gd name="T62" fmla="*/ 157 w 195"/>
                <a:gd name="T63" fmla="*/ 228 h 231"/>
                <a:gd name="T64" fmla="*/ 135 w 195"/>
                <a:gd name="T65" fmla="*/ 20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5" h="231">
                  <a:moveTo>
                    <a:pt x="49" y="53"/>
                  </a:moveTo>
                  <a:lnTo>
                    <a:pt x="49" y="53"/>
                  </a:lnTo>
                  <a:lnTo>
                    <a:pt x="49" y="56"/>
                  </a:lnTo>
                  <a:cubicBezTo>
                    <a:pt x="49" y="68"/>
                    <a:pt x="57" y="79"/>
                    <a:pt x="70" y="94"/>
                  </a:cubicBezTo>
                  <a:cubicBezTo>
                    <a:pt x="89" y="83"/>
                    <a:pt x="107" y="70"/>
                    <a:pt x="107" y="53"/>
                  </a:cubicBezTo>
                  <a:lnTo>
                    <a:pt x="107" y="50"/>
                  </a:lnTo>
                  <a:cubicBezTo>
                    <a:pt x="107" y="34"/>
                    <a:pt x="94" y="25"/>
                    <a:pt x="78" y="25"/>
                  </a:cubicBezTo>
                  <a:cubicBezTo>
                    <a:pt x="62" y="25"/>
                    <a:pt x="49" y="37"/>
                    <a:pt x="49" y="53"/>
                  </a:cubicBezTo>
                  <a:close/>
                  <a:moveTo>
                    <a:pt x="118" y="185"/>
                  </a:moveTo>
                  <a:lnTo>
                    <a:pt x="118" y="185"/>
                  </a:lnTo>
                  <a:lnTo>
                    <a:pt x="61" y="124"/>
                  </a:lnTo>
                  <a:cubicBezTo>
                    <a:pt x="44" y="133"/>
                    <a:pt x="30" y="143"/>
                    <a:pt x="30" y="165"/>
                  </a:cubicBezTo>
                  <a:lnTo>
                    <a:pt x="30" y="170"/>
                  </a:lnTo>
                  <a:cubicBezTo>
                    <a:pt x="30" y="192"/>
                    <a:pt x="47" y="206"/>
                    <a:pt x="73" y="206"/>
                  </a:cubicBezTo>
                  <a:cubicBezTo>
                    <a:pt x="93" y="206"/>
                    <a:pt x="107" y="198"/>
                    <a:pt x="118" y="185"/>
                  </a:cubicBezTo>
                  <a:close/>
                  <a:moveTo>
                    <a:pt x="135" y="203"/>
                  </a:moveTo>
                  <a:lnTo>
                    <a:pt x="135" y="203"/>
                  </a:lnTo>
                  <a:cubicBezTo>
                    <a:pt x="125" y="214"/>
                    <a:pt x="105" y="231"/>
                    <a:pt x="70" y="231"/>
                  </a:cubicBezTo>
                  <a:cubicBezTo>
                    <a:pt x="24" y="231"/>
                    <a:pt x="0" y="204"/>
                    <a:pt x="0" y="170"/>
                  </a:cubicBezTo>
                  <a:cubicBezTo>
                    <a:pt x="0" y="137"/>
                    <a:pt x="22" y="120"/>
                    <a:pt x="45" y="107"/>
                  </a:cubicBezTo>
                  <a:cubicBezTo>
                    <a:pt x="30" y="91"/>
                    <a:pt x="20" y="74"/>
                    <a:pt x="20" y="54"/>
                  </a:cubicBezTo>
                  <a:cubicBezTo>
                    <a:pt x="20" y="24"/>
                    <a:pt x="44" y="0"/>
                    <a:pt x="80" y="0"/>
                  </a:cubicBezTo>
                  <a:cubicBezTo>
                    <a:pt x="112" y="0"/>
                    <a:pt x="135" y="20"/>
                    <a:pt x="135" y="49"/>
                  </a:cubicBezTo>
                  <a:cubicBezTo>
                    <a:pt x="135" y="78"/>
                    <a:pt x="113" y="95"/>
                    <a:pt x="86" y="110"/>
                  </a:cubicBezTo>
                  <a:lnTo>
                    <a:pt x="133" y="161"/>
                  </a:lnTo>
                  <a:cubicBezTo>
                    <a:pt x="139" y="145"/>
                    <a:pt x="142" y="127"/>
                    <a:pt x="143" y="109"/>
                  </a:cubicBezTo>
                  <a:lnTo>
                    <a:pt x="189" y="109"/>
                  </a:lnTo>
                  <a:lnTo>
                    <a:pt x="189" y="134"/>
                  </a:lnTo>
                  <a:lnTo>
                    <a:pt x="167" y="134"/>
                  </a:lnTo>
                  <a:cubicBezTo>
                    <a:pt x="163" y="152"/>
                    <a:pt x="158" y="167"/>
                    <a:pt x="151" y="181"/>
                  </a:cubicBezTo>
                  <a:lnTo>
                    <a:pt x="195" y="228"/>
                  </a:lnTo>
                  <a:lnTo>
                    <a:pt x="157" y="228"/>
                  </a:lnTo>
                  <a:lnTo>
                    <a:pt x="135" y="203"/>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821" name="Freeform 23">
              <a:extLst>
                <a:ext uri="{FF2B5EF4-FFF2-40B4-BE49-F238E27FC236}">
                  <a16:creationId xmlns:a16="http://schemas.microsoft.com/office/drawing/2014/main" id="{DDD8046F-B05D-45F5-8FA7-72A21C6802ED}"/>
                </a:ext>
              </a:extLst>
            </p:cNvPr>
            <p:cNvSpPr>
              <a:spLocks/>
            </p:cNvSpPr>
            <p:nvPr/>
          </p:nvSpPr>
          <p:spPr bwMode="auto">
            <a:xfrm>
              <a:off x="21857179" y="6981056"/>
              <a:ext cx="92818" cy="165089"/>
            </a:xfrm>
            <a:custGeom>
              <a:avLst/>
              <a:gdLst>
                <a:gd name="T0" fmla="*/ 0 w 139"/>
                <a:gd name="T1" fmla="*/ 224 h 224"/>
                <a:gd name="T2" fmla="*/ 0 w 139"/>
                <a:gd name="T3" fmla="*/ 224 h 224"/>
                <a:gd name="T4" fmla="*/ 0 w 139"/>
                <a:gd name="T5" fmla="*/ 0 h 224"/>
                <a:gd name="T6" fmla="*/ 139 w 139"/>
                <a:gd name="T7" fmla="*/ 0 h 224"/>
                <a:gd name="T8" fmla="*/ 139 w 139"/>
                <a:gd name="T9" fmla="*/ 28 h 224"/>
                <a:gd name="T10" fmla="*/ 31 w 139"/>
                <a:gd name="T11" fmla="*/ 28 h 224"/>
                <a:gd name="T12" fmla="*/ 31 w 139"/>
                <a:gd name="T13" fmla="*/ 93 h 224"/>
                <a:gd name="T14" fmla="*/ 131 w 139"/>
                <a:gd name="T15" fmla="*/ 93 h 224"/>
                <a:gd name="T16" fmla="*/ 131 w 139"/>
                <a:gd name="T17" fmla="*/ 120 h 224"/>
                <a:gd name="T18" fmla="*/ 31 w 139"/>
                <a:gd name="T19" fmla="*/ 120 h 224"/>
                <a:gd name="T20" fmla="*/ 31 w 139"/>
                <a:gd name="T21" fmla="*/ 196 h 224"/>
                <a:gd name="T22" fmla="*/ 139 w 139"/>
                <a:gd name="T23" fmla="*/ 196 h 224"/>
                <a:gd name="T24" fmla="*/ 139 w 139"/>
                <a:gd name="T25" fmla="*/ 224 h 224"/>
                <a:gd name="T26" fmla="*/ 0 w 139"/>
                <a:gd name="T27" fmla="*/ 22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9" h="224">
                  <a:moveTo>
                    <a:pt x="0" y="224"/>
                  </a:moveTo>
                  <a:lnTo>
                    <a:pt x="0" y="224"/>
                  </a:lnTo>
                  <a:lnTo>
                    <a:pt x="0" y="0"/>
                  </a:lnTo>
                  <a:lnTo>
                    <a:pt x="139" y="0"/>
                  </a:lnTo>
                  <a:lnTo>
                    <a:pt x="139" y="28"/>
                  </a:lnTo>
                  <a:lnTo>
                    <a:pt x="31" y="28"/>
                  </a:lnTo>
                  <a:lnTo>
                    <a:pt x="31" y="93"/>
                  </a:lnTo>
                  <a:lnTo>
                    <a:pt x="131" y="93"/>
                  </a:lnTo>
                  <a:lnTo>
                    <a:pt x="131" y="120"/>
                  </a:lnTo>
                  <a:lnTo>
                    <a:pt x="31" y="120"/>
                  </a:lnTo>
                  <a:lnTo>
                    <a:pt x="31" y="196"/>
                  </a:lnTo>
                  <a:lnTo>
                    <a:pt x="139" y="196"/>
                  </a:lnTo>
                  <a:lnTo>
                    <a:pt x="139" y="224"/>
                  </a:lnTo>
                  <a:lnTo>
                    <a:pt x="0" y="224"/>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822" name="Freeform 24">
              <a:extLst>
                <a:ext uri="{FF2B5EF4-FFF2-40B4-BE49-F238E27FC236}">
                  <a16:creationId xmlns:a16="http://schemas.microsoft.com/office/drawing/2014/main" id="{F1825878-730E-4339-9085-72B61778FAFD}"/>
                </a:ext>
              </a:extLst>
            </p:cNvPr>
            <p:cNvSpPr>
              <a:spLocks/>
            </p:cNvSpPr>
            <p:nvPr/>
          </p:nvSpPr>
          <p:spPr bwMode="auto">
            <a:xfrm>
              <a:off x="21981903" y="7022328"/>
              <a:ext cx="89918" cy="123818"/>
            </a:xfrm>
            <a:custGeom>
              <a:avLst/>
              <a:gdLst>
                <a:gd name="T0" fmla="*/ 0 w 132"/>
                <a:gd name="T1" fmla="*/ 170 h 170"/>
                <a:gd name="T2" fmla="*/ 0 w 132"/>
                <a:gd name="T3" fmla="*/ 170 h 170"/>
                <a:gd name="T4" fmla="*/ 0 w 132"/>
                <a:gd name="T5" fmla="*/ 4 h 170"/>
                <a:gd name="T6" fmla="*/ 29 w 132"/>
                <a:gd name="T7" fmla="*/ 4 h 170"/>
                <a:gd name="T8" fmla="*/ 29 w 132"/>
                <a:gd name="T9" fmla="*/ 31 h 170"/>
                <a:gd name="T10" fmla="*/ 31 w 132"/>
                <a:gd name="T11" fmla="*/ 31 h 170"/>
                <a:gd name="T12" fmla="*/ 78 w 132"/>
                <a:gd name="T13" fmla="*/ 0 h 170"/>
                <a:gd name="T14" fmla="*/ 132 w 132"/>
                <a:gd name="T15" fmla="*/ 64 h 170"/>
                <a:gd name="T16" fmla="*/ 132 w 132"/>
                <a:gd name="T17" fmla="*/ 170 h 170"/>
                <a:gd name="T18" fmla="*/ 103 w 132"/>
                <a:gd name="T19" fmla="*/ 170 h 170"/>
                <a:gd name="T20" fmla="*/ 103 w 132"/>
                <a:gd name="T21" fmla="*/ 68 h 170"/>
                <a:gd name="T22" fmla="*/ 68 w 132"/>
                <a:gd name="T23" fmla="*/ 26 h 170"/>
                <a:gd name="T24" fmla="*/ 29 w 132"/>
                <a:gd name="T25" fmla="*/ 56 h 170"/>
                <a:gd name="T26" fmla="*/ 29 w 132"/>
                <a:gd name="T27" fmla="*/ 170 h 170"/>
                <a:gd name="T28" fmla="*/ 0 w 132"/>
                <a:gd name="T29" fmla="*/ 1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2" h="170">
                  <a:moveTo>
                    <a:pt x="0" y="170"/>
                  </a:moveTo>
                  <a:lnTo>
                    <a:pt x="0" y="170"/>
                  </a:lnTo>
                  <a:lnTo>
                    <a:pt x="0" y="4"/>
                  </a:lnTo>
                  <a:lnTo>
                    <a:pt x="29" y="4"/>
                  </a:lnTo>
                  <a:lnTo>
                    <a:pt x="29" y="31"/>
                  </a:lnTo>
                  <a:lnTo>
                    <a:pt x="31" y="31"/>
                  </a:lnTo>
                  <a:cubicBezTo>
                    <a:pt x="39" y="13"/>
                    <a:pt x="53" y="0"/>
                    <a:pt x="78" y="0"/>
                  </a:cubicBezTo>
                  <a:cubicBezTo>
                    <a:pt x="112" y="0"/>
                    <a:pt x="132" y="23"/>
                    <a:pt x="132" y="64"/>
                  </a:cubicBezTo>
                  <a:lnTo>
                    <a:pt x="132" y="170"/>
                  </a:lnTo>
                  <a:lnTo>
                    <a:pt x="103" y="170"/>
                  </a:lnTo>
                  <a:lnTo>
                    <a:pt x="103" y="68"/>
                  </a:lnTo>
                  <a:cubicBezTo>
                    <a:pt x="103" y="40"/>
                    <a:pt x="91" y="26"/>
                    <a:pt x="68" y="26"/>
                  </a:cubicBezTo>
                  <a:cubicBezTo>
                    <a:pt x="48" y="26"/>
                    <a:pt x="29" y="36"/>
                    <a:pt x="29" y="56"/>
                  </a:cubicBezTo>
                  <a:lnTo>
                    <a:pt x="29" y="170"/>
                  </a:lnTo>
                  <a:lnTo>
                    <a:pt x="0" y="170"/>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889" name="Freeform 25">
              <a:extLst>
                <a:ext uri="{FF2B5EF4-FFF2-40B4-BE49-F238E27FC236}">
                  <a16:creationId xmlns:a16="http://schemas.microsoft.com/office/drawing/2014/main" id="{C94A8338-EEDC-4A9D-BCE6-639D08B2DFAD}"/>
                </a:ext>
              </a:extLst>
            </p:cNvPr>
            <p:cNvSpPr>
              <a:spLocks/>
            </p:cNvSpPr>
            <p:nvPr/>
          </p:nvSpPr>
          <p:spPr bwMode="auto">
            <a:xfrm>
              <a:off x="22097925" y="7022327"/>
              <a:ext cx="92818" cy="126992"/>
            </a:xfrm>
            <a:custGeom>
              <a:avLst/>
              <a:gdLst>
                <a:gd name="T0" fmla="*/ 0 w 139"/>
                <a:gd name="T1" fmla="*/ 87 h 173"/>
                <a:gd name="T2" fmla="*/ 0 w 139"/>
                <a:gd name="T3" fmla="*/ 87 h 173"/>
                <a:gd name="T4" fmla="*/ 75 w 139"/>
                <a:gd name="T5" fmla="*/ 0 h 173"/>
                <a:gd name="T6" fmla="*/ 137 w 139"/>
                <a:gd name="T7" fmla="*/ 40 h 173"/>
                <a:gd name="T8" fmla="*/ 113 w 139"/>
                <a:gd name="T9" fmla="*/ 52 h 173"/>
                <a:gd name="T10" fmla="*/ 75 w 139"/>
                <a:gd name="T11" fmla="*/ 26 h 173"/>
                <a:gd name="T12" fmla="*/ 32 w 139"/>
                <a:gd name="T13" fmla="*/ 72 h 173"/>
                <a:gd name="T14" fmla="*/ 32 w 139"/>
                <a:gd name="T15" fmla="*/ 101 h 173"/>
                <a:gd name="T16" fmla="*/ 75 w 139"/>
                <a:gd name="T17" fmla="*/ 148 h 173"/>
                <a:gd name="T18" fmla="*/ 117 w 139"/>
                <a:gd name="T19" fmla="*/ 120 h 173"/>
                <a:gd name="T20" fmla="*/ 139 w 139"/>
                <a:gd name="T21" fmla="*/ 133 h 173"/>
                <a:gd name="T22" fmla="*/ 75 w 139"/>
                <a:gd name="T23" fmla="*/ 173 h 173"/>
                <a:gd name="T24" fmla="*/ 0 w 139"/>
                <a:gd name="T25" fmla="*/ 87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9" h="173">
                  <a:moveTo>
                    <a:pt x="0" y="87"/>
                  </a:moveTo>
                  <a:lnTo>
                    <a:pt x="0" y="87"/>
                  </a:lnTo>
                  <a:cubicBezTo>
                    <a:pt x="0" y="34"/>
                    <a:pt x="27" y="0"/>
                    <a:pt x="75" y="0"/>
                  </a:cubicBezTo>
                  <a:cubicBezTo>
                    <a:pt x="107" y="0"/>
                    <a:pt x="128" y="16"/>
                    <a:pt x="137" y="40"/>
                  </a:cubicBezTo>
                  <a:lnTo>
                    <a:pt x="113" y="52"/>
                  </a:lnTo>
                  <a:cubicBezTo>
                    <a:pt x="107" y="35"/>
                    <a:pt x="94" y="26"/>
                    <a:pt x="75" y="26"/>
                  </a:cubicBezTo>
                  <a:cubicBezTo>
                    <a:pt x="46" y="26"/>
                    <a:pt x="32" y="45"/>
                    <a:pt x="32" y="72"/>
                  </a:cubicBezTo>
                  <a:lnTo>
                    <a:pt x="32" y="101"/>
                  </a:lnTo>
                  <a:cubicBezTo>
                    <a:pt x="32" y="128"/>
                    <a:pt x="46" y="148"/>
                    <a:pt x="75" y="148"/>
                  </a:cubicBezTo>
                  <a:cubicBezTo>
                    <a:pt x="95" y="148"/>
                    <a:pt x="109" y="138"/>
                    <a:pt x="117" y="120"/>
                  </a:cubicBezTo>
                  <a:lnTo>
                    <a:pt x="139" y="133"/>
                  </a:lnTo>
                  <a:cubicBezTo>
                    <a:pt x="128" y="158"/>
                    <a:pt x="106" y="173"/>
                    <a:pt x="75" y="173"/>
                  </a:cubicBezTo>
                  <a:cubicBezTo>
                    <a:pt x="27" y="173"/>
                    <a:pt x="0" y="140"/>
                    <a:pt x="0" y="87"/>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890" name="Freeform 26">
              <a:extLst>
                <a:ext uri="{FF2B5EF4-FFF2-40B4-BE49-F238E27FC236}">
                  <a16:creationId xmlns:a16="http://schemas.microsoft.com/office/drawing/2014/main" id="{DE4AB343-CFC4-47C0-A4D4-EB75BCF22C77}"/>
                </a:ext>
              </a:extLst>
            </p:cNvPr>
            <p:cNvSpPr>
              <a:spLocks/>
            </p:cNvSpPr>
            <p:nvPr/>
          </p:nvSpPr>
          <p:spPr bwMode="auto">
            <a:xfrm>
              <a:off x="22213949" y="7025504"/>
              <a:ext cx="58010" cy="120642"/>
            </a:xfrm>
            <a:custGeom>
              <a:avLst/>
              <a:gdLst>
                <a:gd name="T0" fmla="*/ 0 w 88"/>
                <a:gd name="T1" fmla="*/ 166 h 166"/>
                <a:gd name="T2" fmla="*/ 0 w 88"/>
                <a:gd name="T3" fmla="*/ 166 h 166"/>
                <a:gd name="T4" fmla="*/ 0 w 88"/>
                <a:gd name="T5" fmla="*/ 0 h 166"/>
                <a:gd name="T6" fmla="*/ 29 w 88"/>
                <a:gd name="T7" fmla="*/ 0 h 166"/>
                <a:gd name="T8" fmla="*/ 29 w 88"/>
                <a:gd name="T9" fmla="*/ 31 h 166"/>
                <a:gd name="T10" fmla="*/ 31 w 88"/>
                <a:gd name="T11" fmla="*/ 31 h 166"/>
                <a:gd name="T12" fmla="*/ 78 w 88"/>
                <a:gd name="T13" fmla="*/ 0 h 166"/>
                <a:gd name="T14" fmla="*/ 88 w 88"/>
                <a:gd name="T15" fmla="*/ 0 h 166"/>
                <a:gd name="T16" fmla="*/ 88 w 88"/>
                <a:gd name="T17" fmla="*/ 30 h 166"/>
                <a:gd name="T18" fmla="*/ 73 w 88"/>
                <a:gd name="T19" fmla="*/ 30 h 166"/>
                <a:gd name="T20" fmla="*/ 29 w 88"/>
                <a:gd name="T21" fmla="*/ 57 h 166"/>
                <a:gd name="T22" fmla="*/ 29 w 88"/>
                <a:gd name="T23" fmla="*/ 166 h 166"/>
                <a:gd name="T24" fmla="*/ 0 w 88"/>
                <a:gd name="T25" fmla="*/ 166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 h="166">
                  <a:moveTo>
                    <a:pt x="0" y="166"/>
                  </a:moveTo>
                  <a:lnTo>
                    <a:pt x="0" y="166"/>
                  </a:lnTo>
                  <a:lnTo>
                    <a:pt x="0" y="0"/>
                  </a:lnTo>
                  <a:lnTo>
                    <a:pt x="29" y="0"/>
                  </a:lnTo>
                  <a:lnTo>
                    <a:pt x="29" y="31"/>
                  </a:lnTo>
                  <a:lnTo>
                    <a:pt x="31" y="31"/>
                  </a:lnTo>
                  <a:cubicBezTo>
                    <a:pt x="36" y="15"/>
                    <a:pt x="51" y="0"/>
                    <a:pt x="78" y="0"/>
                  </a:cubicBezTo>
                  <a:lnTo>
                    <a:pt x="88" y="0"/>
                  </a:lnTo>
                  <a:lnTo>
                    <a:pt x="88" y="30"/>
                  </a:lnTo>
                  <a:lnTo>
                    <a:pt x="73" y="30"/>
                  </a:lnTo>
                  <a:cubicBezTo>
                    <a:pt x="45" y="30"/>
                    <a:pt x="29" y="40"/>
                    <a:pt x="29" y="57"/>
                  </a:cubicBezTo>
                  <a:lnTo>
                    <a:pt x="29" y="166"/>
                  </a:lnTo>
                  <a:lnTo>
                    <a:pt x="0" y="166"/>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891" name="Freeform 27">
              <a:extLst>
                <a:ext uri="{FF2B5EF4-FFF2-40B4-BE49-F238E27FC236}">
                  <a16:creationId xmlns:a16="http://schemas.microsoft.com/office/drawing/2014/main" id="{67B4F2E5-B86F-4D6A-AB27-6E7B9196C344}"/>
                </a:ext>
              </a:extLst>
            </p:cNvPr>
            <p:cNvSpPr>
              <a:spLocks/>
            </p:cNvSpPr>
            <p:nvPr/>
          </p:nvSpPr>
          <p:spPr bwMode="auto">
            <a:xfrm>
              <a:off x="22280658" y="7025503"/>
              <a:ext cx="101519" cy="168265"/>
            </a:xfrm>
            <a:custGeom>
              <a:avLst/>
              <a:gdLst>
                <a:gd name="T0" fmla="*/ 124 w 152"/>
                <a:gd name="T1" fmla="*/ 0 h 230"/>
                <a:gd name="T2" fmla="*/ 124 w 152"/>
                <a:gd name="T3" fmla="*/ 0 h 230"/>
                <a:gd name="T4" fmla="*/ 152 w 152"/>
                <a:gd name="T5" fmla="*/ 0 h 230"/>
                <a:gd name="T6" fmla="*/ 80 w 152"/>
                <a:gd name="T7" fmla="*/ 202 h 230"/>
                <a:gd name="T8" fmla="*/ 39 w 152"/>
                <a:gd name="T9" fmla="*/ 230 h 230"/>
                <a:gd name="T10" fmla="*/ 23 w 152"/>
                <a:gd name="T11" fmla="*/ 230 h 230"/>
                <a:gd name="T12" fmla="*/ 23 w 152"/>
                <a:gd name="T13" fmla="*/ 204 h 230"/>
                <a:gd name="T14" fmla="*/ 50 w 152"/>
                <a:gd name="T15" fmla="*/ 204 h 230"/>
                <a:gd name="T16" fmla="*/ 61 w 152"/>
                <a:gd name="T17" fmla="*/ 172 h 230"/>
                <a:gd name="T18" fmla="*/ 0 w 152"/>
                <a:gd name="T19" fmla="*/ 0 h 230"/>
                <a:gd name="T20" fmla="*/ 30 w 152"/>
                <a:gd name="T21" fmla="*/ 0 h 230"/>
                <a:gd name="T22" fmla="*/ 67 w 152"/>
                <a:gd name="T23" fmla="*/ 106 h 230"/>
                <a:gd name="T24" fmla="*/ 75 w 152"/>
                <a:gd name="T25" fmla="*/ 137 h 230"/>
                <a:gd name="T26" fmla="*/ 77 w 152"/>
                <a:gd name="T27" fmla="*/ 137 h 230"/>
                <a:gd name="T28" fmla="*/ 86 w 152"/>
                <a:gd name="T29" fmla="*/ 106 h 230"/>
                <a:gd name="T30" fmla="*/ 124 w 152"/>
                <a:gd name="T31"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2" h="230">
                  <a:moveTo>
                    <a:pt x="124" y="0"/>
                  </a:moveTo>
                  <a:lnTo>
                    <a:pt x="124" y="0"/>
                  </a:lnTo>
                  <a:lnTo>
                    <a:pt x="152" y="0"/>
                  </a:lnTo>
                  <a:lnTo>
                    <a:pt x="80" y="202"/>
                  </a:lnTo>
                  <a:cubicBezTo>
                    <a:pt x="73" y="223"/>
                    <a:pt x="65" y="230"/>
                    <a:pt x="39" y="230"/>
                  </a:cubicBezTo>
                  <a:lnTo>
                    <a:pt x="23" y="230"/>
                  </a:lnTo>
                  <a:lnTo>
                    <a:pt x="23" y="204"/>
                  </a:lnTo>
                  <a:lnTo>
                    <a:pt x="50" y="204"/>
                  </a:lnTo>
                  <a:lnTo>
                    <a:pt x="61" y="172"/>
                  </a:lnTo>
                  <a:lnTo>
                    <a:pt x="0" y="0"/>
                  </a:lnTo>
                  <a:lnTo>
                    <a:pt x="30" y="0"/>
                  </a:lnTo>
                  <a:lnTo>
                    <a:pt x="67" y="106"/>
                  </a:lnTo>
                  <a:lnTo>
                    <a:pt x="75" y="137"/>
                  </a:lnTo>
                  <a:lnTo>
                    <a:pt x="77" y="137"/>
                  </a:lnTo>
                  <a:lnTo>
                    <a:pt x="86" y="106"/>
                  </a:lnTo>
                  <a:lnTo>
                    <a:pt x="124" y="0"/>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892" name="Freeform 28">
              <a:extLst>
                <a:ext uri="{FF2B5EF4-FFF2-40B4-BE49-F238E27FC236}">
                  <a16:creationId xmlns:a16="http://schemas.microsoft.com/office/drawing/2014/main" id="{2CD241DF-BBA9-435E-BCEA-53D395B4FAD6}"/>
                </a:ext>
              </a:extLst>
            </p:cNvPr>
            <p:cNvSpPr>
              <a:spLocks noEditPoints="1"/>
            </p:cNvSpPr>
            <p:nvPr/>
          </p:nvSpPr>
          <p:spPr bwMode="auto">
            <a:xfrm>
              <a:off x="22402481" y="7022328"/>
              <a:ext cx="98618" cy="171439"/>
            </a:xfrm>
            <a:custGeom>
              <a:avLst/>
              <a:gdLst>
                <a:gd name="T0" fmla="*/ 114 w 146"/>
                <a:gd name="T1" fmla="*/ 101 h 234"/>
                <a:gd name="T2" fmla="*/ 114 w 146"/>
                <a:gd name="T3" fmla="*/ 101 h 234"/>
                <a:gd name="T4" fmla="*/ 114 w 146"/>
                <a:gd name="T5" fmla="*/ 73 h 234"/>
                <a:gd name="T6" fmla="*/ 70 w 146"/>
                <a:gd name="T7" fmla="*/ 26 h 234"/>
                <a:gd name="T8" fmla="*/ 30 w 146"/>
                <a:gd name="T9" fmla="*/ 56 h 234"/>
                <a:gd name="T10" fmla="*/ 30 w 146"/>
                <a:gd name="T11" fmla="*/ 117 h 234"/>
                <a:gd name="T12" fmla="*/ 70 w 146"/>
                <a:gd name="T13" fmla="*/ 147 h 234"/>
                <a:gd name="T14" fmla="*/ 114 w 146"/>
                <a:gd name="T15" fmla="*/ 101 h 234"/>
                <a:gd name="T16" fmla="*/ 0 w 146"/>
                <a:gd name="T17" fmla="*/ 4 h 234"/>
                <a:gd name="T18" fmla="*/ 0 w 146"/>
                <a:gd name="T19" fmla="*/ 4 h 234"/>
                <a:gd name="T20" fmla="*/ 30 w 146"/>
                <a:gd name="T21" fmla="*/ 4 h 234"/>
                <a:gd name="T22" fmla="*/ 30 w 146"/>
                <a:gd name="T23" fmla="*/ 31 h 234"/>
                <a:gd name="T24" fmla="*/ 31 w 146"/>
                <a:gd name="T25" fmla="*/ 31 h 234"/>
                <a:gd name="T26" fmla="*/ 79 w 146"/>
                <a:gd name="T27" fmla="*/ 0 h 234"/>
                <a:gd name="T28" fmla="*/ 146 w 146"/>
                <a:gd name="T29" fmla="*/ 87 h 234"/>
                <a:gd name="T30" fmla="*/ 79 w 146"/>
                <a:gd name="T31" fmla="*/ 173 h 234"/>
                <a:gd name="T32" fmla="*/ 31 w 146"/>
                <a:gd name="T33" fmla="*/ 142 h 234"/>
                <a:gd name="T34" fmla="*/ 30 w 146"/>
                <a:gd name="T35" fmla="*/ 142 h 234"/>
                <a:gd name="T36" fmla="*/ 30 w 146"/>
                <a:gd name="T37" fmla="*/ 234 h 234"/>
                <a:gd name="T38" fmla="*/ 0 w 146"/>
                <a:gd name="T39" fmla="*/ 234 h 234"/>
                <a:gd name="T40" fmla="*/ 0 w 146"/>
                <a:gd name="T41" fmla="*/ 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6" h="234">
                  <a:moveTo>
                    <a:pt x="114" y="101"/>
                  </a:moveTo>
                  <a:lnTo>
                    <a:pt x="114" y="101"/>
                  </a:lnTo>
                  <a:lnTo>
                    <a:pt x="114" y="73"/>
                  </a:lnTo>
                  <a:cubicBezTo>
                    <a:pt x="114" y="45"/>
                    <a:pt x="97" y="26"/>
                    <a:pt x="70" y="26"/>
                  </a:cubicBezTo>
                  <a:cubicBezTo>
                    <a:pt x="48" y="26"/>
                    <a:pt x="30" y="39"/>
                    <a:pt x="30" y="56"/>
                  </a:cubicBezTo>
                  <a:lnTo>
                    <a:pt x="30" y="117"/>
                  </a:lnTo>
                  <a:cubicBezTo>
                    <a:pt x="30" y="135"/>
                    <a:pt x="48" y="147"/>
                    <a:pt x="70" y="147"/>
                  </a:cubicBezTo>
                  <a:cubicBezTo>
                    <a:pt x="97" y="147"/>
                    <a:pt x="114" y="129"/>
                    <a:pt x="114" y="101"/>
                  </a:cubicBezTo>
                  <a:close/>
                  <a:moveTo>
                    <a:pt x="0" y="4"/>
                  </a:moveTo>
                  <a:lnTo>
                    <a:pt x="0" y="4"/>
                  </a:lnTo>
                  <a:lnTo>
                    <a:pt x="30" y="4"/>
                  </a:lnTo>
                  <a:lnTo>
                    <a:pt x="30" y="31"/>
                  </a:lnTo>
                  <a:lnTo>
                    <a:pt x="31" y="31"/>
                  </a:lnTo>
                  <a:cubicBezTo>
                    <a:pt x="39" y="11"/>
                    <a:pt x="56" y="0"/>
                    <a:pt x="79" y="0"/>
                  </a:cubicBezTo>
                  <a:cubicBezTo>
                    <a:pt x="121" y="0"/>
                    <a:pt x="146" y="33"/>
                    <a:pt x="146" y="87"/>
                  </a:cubicBezTo>
                  <a:cubicBezTo>
                    <a:pt x="146" y="140"/>
                    <a:pt x="121" y="173"/>
                    <a:pt x="79" y="173"/>
                  </a:cubicBezTo>
                  <a:cubicBezTo>
                    <a:pt x="56" y="173"/>
                    <a:pt x="39" y="163"/>
                    <a:pt x="31" y="142"/>
                  </a:cubicBezTo>
                  <a:lnTo>
                    <a:pt x="30" y="142"/>
                  </a:lnTo>
                  <a:lnTo>
                    <a:pt x="30" y="234"/>
                  </a:lnTo>
                  <a:lnTo>
                    <a:pt x="0" y="234"/>
                  </a:lnTo>
                  <a:lnTo>
                    <a:pt x="0" y="4"/>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893" name="Freeform 29">
              <a:extLst>
                <a:ext uri="{FF2B5EF4-FFF2-40B4-BE49-F238E27FC236}">
                  <a16:creationId xmlns:a16="http://schemas.microsoft.com/office/drawing/2014/main" id="{68A153CD-32DE-43E4-83BA-20EF4BDB69E4}"/>
                </a:ext>
              </a:extLst>
            </p:cNvPr>
            <p:cNvSpPr>
              <a:spLocks/>
            </p:cNvSpPr>
            <p:nvPr/>
          </p:nvSpPr>
          <p:spPr bwMode="auto">
            <a:xfrm>
              <a:off x="22515602" y="6990579"/>
              <a:ext cx="60912" cy="155566"/>
            </a:xfrm>
            <a:custGeom>
              <a:avLst/>
              <a:gdLst>
                <a:gd name="T0" fmla="*/ 58 w 92"/>
                <a:gd name="T1" fmla="*/ 212 h 212"/>
                <a:gd name="T2" fmla="*/ 58 w 92"/>
                <a:gd name="T3" fmla="*/ 212 h 212"/>
                <a:gd name="T4" fmla="*/ 27 w 92"/>
                <a:gd name="T5" fmla="*/ 180 h 212"/>
                <a:gd name="T6" fmla="*/ 27 w 92"/>
                <a:gd name="T7" fmla="*/ 71 h 212"/>
                <a:gd name="T8" fmla="*/ 0 w 92"/>
                <a:gd name="T9" fmla="*/ 71 h 212"/>
                <a:gd name="T10" fmla="*/ 0 w 92"/>
                <a:gd name="T11" fmla="*/ 46 h 212"/>
                <a:gd name="T12" fmla="*/ 15 w 92"/>
                <a:gd name="T13" fmla="*/ 46 h 212"/>
                <a:gd name="T14" fmla="*/ 30 w 92"/>
                <a:gd name="T15" fmla="*/ 30 h 212"/>
                <a:gd name="T16" fmla="*/ 30 w 92"/>
                <a:gd name="T17" fmla="*/ 0 h 212"/>
                <a:gd name="T18" fmla="*/ 57 w 92"/>
                <a:gd name="T19" fmla="*/ 0 h 212"/>
                <a:gd name="T20" fmla="*/ 57 w 92"/>
                <a:gd name="T21" fmla="*/ 46 h 212"/>
                <a:gd name="T22" fmla="*/ 92 w 92"/>
                <a:gd name="T23" fmla="*/ 46 h 212"/>
                <a:gd name="T24" fmla="*/ 92 w 92"/>
                <a:gd name="T25" fmla="*/ 71 h 212"/>
                <a:gd name="T26" fmla="*/ 57 w 92"/>
                <a:gd name="T27" fmla="*/ 71 h 212"/>
                <a:gd name="T28" fmla="*/ 57 w 92"/>
                <a:gd name="T29" fmla="*/ 186 h 212"/>
                <a:gd name="T30" fmla="*/ 90 w 92"/>
                <a:gd name="T31" fmla="*/ 186 h 212"/>
                <a:gd name="T32" fmla="*/ 90 w 92"/>
                <a:gd name="T33" fmla="*/ 212 h 212"/>
                <a:gd name="T34" fmla="*/ 58 w 92"/>
                <a:gd name="T35" fmla="*/ 21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2" h="212">
                  <a:moveTo>
                    <a:pt x="58" y="212"/>
                  </a:moveTo>
                  <a:lnTo>
                    <a:pt x="58" y="212"/>
                  </a:lnTo>
                  <a:cubicBezTo>
                    <a:pt x="38" y="212"/>
                    <a:pt x="27" y="199"/>
                    <a:pt x="27" y="180"/>
                  </a:cubicBezTo>
                  <a:lnTo>
                    <a:pt x="27" y="71"/>
                  </a:lnTo>
                  <a:lnTo>
                    <a:pt x="0" y="71"/>
                  </a:lnTo>
                  <a:lnTo>
                    <a:pt x="0" y="46"/>
                  </a:lnTo>
                  <a:lnTo>
                    <a:pt x="15" y="46"/>
                  </a:lnTo>
                  <a:cubicBezTo>
                    <a:pt x="26" y="46"/>
                    <a:pt x="30" y="42"/>
                    <a:pt x="30" y="30"/>
                  </a:cubicBezTo>
                  <a:lnTo>
                    <a:pt x="30" y="0"/>
                  </a:lnTo>
                  <a:lnTo>
                    <a:pt x="57" y="0"/>
                  </a:lnTo>
                  <a:lnTo>
                    <a:pt x="57" y="46"/>
                  </a:lnTo>
                  <a:lnTo>
                    <a:pt x="92" y="46"/>
                  </a:lnTo>
                  <a:lnTo>
                    <a:pt x="92" y="71"/>
                  </a:lnTo>
                  <a:lnTo>
                    <a:pt x="57" y="71"/>
                  </a:lnTo>
                  <a:lnTo>
                    <a:pt x="57" y="186"/>
                  </a:lnTo>
                  <a:lnTo>
                    <a:pt x="90" y="186"/>
                  </a:lnTo>
                  <a:lnTo>
                    <a:pt x="90" y="212"/>
                  </a:lnTo>
                  <a:lnTo>
                    <a:pt x="58" y="212"/>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894" name="Freeform 30">
              <a:extLst>
                <a:ext uri="{FF2B5EF4-FFF2-40B4-BE49-F238E27FC236}">
                  <a16:creationId xmlns:a16="http://schemas.microsoft.com/office/drawing/2014/main" id="{0BD4A3D6-0A32-4B9D-96ED-4940B101D55E}"/>
                </a:ext>
              </a:extLst>
            </p:cNvPr>
            <p:cNvSpPr>
              <a:spLocks noEditPoints="1"/>
            </p:cNvSpPr>
            <p:nvPr/>
          </p:nvSpPr>
          <p:spPr bwMode="auto">
            <a:xfrm>
              <a:off x="22596818" y="7022327"/>
              <a:ext cx="98618" cy="126992"/>
            </a:xfrm>
            <a:custGeom>
              <a:avLst/>
              <a:gdLst>
                <a:gd name="T0" fmla="*/ 31 w 148"/>
                <a:gd name="T1" fmla="*/ 71 h 173"/>
                <a:gd name="T2" fmla="*/ 31 w 148"/>
                <a:gd name="T3" fmla="*/ 71 h 173"/>
                <a:gd name="T4" fmla="*/ 31 w 148"/>
                <a:gd name="T5" fmla="*/ 73 h 173"/>
                <a:gd name="T6" fmla="*/ 116 w 148"/>
                <a:gd name="T7" fmla="*/ 73 h 173"/>
                <a:gd name="T8" fmla="*/ 116 w 148"/>
                <a:gd name="T9" fmla="*/ 70 h 173"/>
                <a:gd name="T10" fmla="*/ 75 w 148"/>
                <a:gd name="T11" fmla="*/ 24 h 173"/>
                <a:gd name="T12" fmla="*/ 31 w 148"/>
                <a:gd name="T13" fmla="*/ 71 h 173"/>
                <a:gd name="T14" fmla="*/ 0 w 148"/>
                <a:gd name="T15" fmla="*/ 87 h 173"/>
                <a:gd name="T16" fmla="*/ 0 w 148"/>
                <a:gd name="T17" fmla="*/ 87 h 173"/>
                <a:gd name="T18" fmla="*/ 75 w 148"/>
                <a:gd name="T19" fmla="*/ 0 h 173"/>
                <a:gd name="T20" fmla="*/ 148 w 148"/>
                <a:gd name="T21" fmla="*/ 82 h 173"/>
                <a:gd name="T22" fmla="*/ 148 w 148"/>
                <a:gd name="T23" fmla="*/ 94 h 173"/>
                <a:gd name="T24" fmla="*/ 31 w 148"/>
                <a:gd name="T25" fmla="*/ 94 h 173"/>
                <a:gd name="T26" fmla="*/ 31 w 148"/>
                <a:gd name="T27" fmla="*/ 101 h 173"/>
                <a:gd name="T28" fmla="*/ 78 w 148"/>
                <a:gd name="T29" fmla="*/ 148 h 173"/>
                <a:gd name="T30" fmla="*/ 122 w 148"/>
                <a:gd name="T31" fmla="*/ 121 h 173"/>
                <a:gd name="T32" fmla="*/ 142 w 148"/>
                <a:gd name="T33" fmla="*/ 138 h 173"/>
                <a:gd name="T34" fmla="*/ 75 w 148"/>
                <a:gd name="T35" fmla="*/ 173 h 173"/>
                <a:gd name="T36" fmla="*/ 0 w 148"/>
                <a:gd name="T37" fmla="*/ 87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8" h="173">
                  <a:moveTo>
                    <a:pt x="31" y="71"/>
                  </a:moveTo>
                  <a:lnTo>
                    <a:pt x="31" y="71"/>
                  </a:lnTo>
                  <a:lnTo>
                    <a:pt x="31" y="73"/>
                  </a:lnTo>
                  <a:lnTo>
                    <a:pt x="116" y="73"/>
                  </a:lnTo>
                  <a:lnTo>
                    <a:pt x="116" y="70"/>
                  </a:lnTo>
                  <a:cubicBezTo>
                    <a:pt x="116" y="43"/>
                    <a:pt x="100" y="24"/>
                    <a:pt x="75" y="24"/>
                  </a:cubicBezTo>
                  <a:cubicBezTo>
                    <a:pt x="49" y="24"/>
                    <a:pt x="31" y="44"/>
                    <a:pt x="31" y="71"/>
                  </a:cubicBezTo>
                  <a:close/>
                  <a:moveTo>
                    <a:pt x="0" y="87"/>
                  </a:moveTo>
                  <a:lnTo>
                    <a:pt x="0" y="87"/>
                  </a:lnTo>
                  <a:cubicBezTo>
                    <a:pt x="0" y="34"/>
                    <a:pt x="29" y="0"/>
                    <a:pt x="75" y="0"/>
                  </a:cubicBezTo>
                  <a:cubicBezTo>
                    <a:pt x="121" y="0"/>
                    <a:pt x="148" y="35"/>
                    <a:pt x="148" y="82"/>
                  </a:cubicBezTo>
                  <a:lnTo>
                    <a:pt x="148" y="94"/>
                  </a:lnTo>
                  <a:lnTo>
                    <a:pt x="31" y="94"/>
                  </a:lnTo>
                  <a:lnTo>
                    <a:pt x="31" y="101"/>
                  </a:lnTo>
                  <a:cubicBezTo>
                    <a:pt x="31" y="128"/>
                    <a:pt x="48" y="148"/>
                    <a:pt x="78" y="148"/>
                  </a:cubicBezTo>
                  <a:cubicBezTo>
                    <a:pt x="98" y="148"/>
                    <a:pt x="113" y="138"/>
                    <a:pt x="122" y="121"/>
                  </a:cubicBezTo>
                  <a:lnTo>
                    <a:pt x="142" y="138"/>
                  </a:lnTo>
                  <a:cubicBezTo>
                    <a:pt x="130" y="159"/>
                    <a:pt x="106" y="173"/>
                    <a:pt x="75" y="173"/>
                  </a:cubicBezTo>
                  <a:cubicBezTo>
                    <a:pt x="29" y="173"/>
                    <a:pt x="0" y="139"/>
                    <a:pt x="0" y="87"/>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895" name="Freeform 31">
              <a:extLst>
                <a:ext uri="{FF2B5EF4-FFF2-40B4-BE49-F238E27FC236}">
                  <a16:creationId xmlns:a16="http://schemas.microsoft.com/office/drawing/2014/main" id="{9D481FB3-28D3-4F8E-B568-0ED7CBA5C48A}"/>
                </a:ext>
              </a:extLst>
            </p:cNvPr>
            <p:cNvSpPr>
              <a:spLocks noEditPoints="1"/>
            </p:cNvSpPr>
            <p:nvPr/>
          </p:nvSpPr>
          <p:spPr bwMode="auto">
            <a:xfrm>
              <a:off x="22715739" y="6971531"/>
              <a:ext cx="95718" cy="177788"/>
            </a:xfrm>
            <a:custGeom>
              <a:avLst/>
              <a:gdLst>
                <a:gd name="T0" fmla="*/ 115 w 145"/>
                <a:gd name="T1" fmla="*/ 184 h 240"/>
                <a:gd name="T2" fmla="*/ 115 w 145"/>
                <a:gd name="T3" fmla="*/ 184 h 240"/>
                <a:gd name="T4" fmla="*/ 115 w 145"/>
                <a:gd name="T5" fmla="*/ 123 h 240"/>
                <a:gd name="T6" fmla="*/ 75 w 145"/>
                <a:gd name="T7" fmla="*/ 93 h 240"/>
                <a:gd name="T8" fmla="*/ 31 w 145"/>
                <a:gd name="T9" fmla="*/ 140 h 240"/>
                <a:gd name="T10" fmla="*/ 31 w 145"/>
                <a:gd name="T11" fmla="*/ 168 h 240"/>
                <a:gd name="T12" fmla="*/ 75 w 145"/>
                <a:gd name="T13" fmla="*/ 214 h 240"/>
                <a:gd name="T14" fmla="*/ 115 w 145"/>
                <a:gd name="T15" fmla="*/ 184 h 240"/>
                <a:gd name="T16" fmla="*/ 115 w 145"/>
                <a:gd name="T17" fmla="*/ 209 h 240"/>
                <a:gd name="T18" fmla="*/ 115 w 145"/>
                <a:gd name="T19" fmla="*/ 209 h 240"/>
                <a:gd name="T20" fmla="*/ 114 w 145"/>
                <a:gd name="T21" fmla="*/ 209 h 240"/>
                <a:gd name="T22" fmla="*/ 66 w 145"/>
                <a:gd name="T23" fmla="*/ 240 h 240"/>
                <a:gd name="T24" fmla="*/ 0 w 145"/>
                <a:gd name="T25" fmla="*/ 154 h 240"/>
                <a:gd name="T26" fmla="*/ 66 w 145"/>
                <a:gd name="T27" fmla="*/ 67 h 240"/>
                <a:gd name="T28" fmla="*/ 114 w 145"/>
                <a:gd name="T29" fmla="*/ 98 h 240"/>
                <a:gd name="T30" fmla="*/ 115 w 145"/>
                <a:gd name="T31" fmla="*/ 98 h 240"/>
                <a:gd name="T32" fmla="*/ 115 w 145"/>
                <a:gd name="T33" fmla="*/ 0 h 240"/>
                <a:gd name="T34" fmla="*/ 145 w 145"/>
                <a:gd name="T35" fmla="*/ 0 h 240"/>
                <a:gd name="T36" fmla="*/ 145 w 145"/>
                <a:gd name="T37" fmla="*/ 237 h 240"/>
                <a:gd name="T38" fmla="*/ 115 w 145"/>
                <a:gd name="T39" fmla="*/ 237 h 240"/>
                <a:gd name="T40" fmla="*/ 115 w 145"/>
                <a:gd name="T41" fmla="*/ 209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5" h="240">
                  <a:moveTo>
                    <a:pt x="115" y="184"/>
                  </a:moveTo>
                  <a:lnTo>
                    <a:pt x="115" y="184"/>
                  </a:lnTo>
                  <a:lnTo>
                    <a:pt x="115" y="123"/>
                  </a:lnTo>
                  <a:cubicBezTo>
                    <a:pt x="115" y="106"/>
                    <a:pt x="97" y="93"/>
                    <a:pt x="75" y="93"/>
                  </a:cubicBezTo>
                  <a:cubicBezTo>
                    <a:pt x="48" y="93"/>
                    <a:pt x="31" y="112"/>
                    <a:pt x="31" y="140"/>
                  </a:cubicBezTo>
                  <a:lnTo>
                    <a:pt x="31" y="168"/>
                  </a:lnTo>
                  <a:cubicBezTo>
                    <a:pt x="31" y="196"/>
                    <a:pt x="48" y="214"/>
                    <a:pt x="75" y="214"/>
                  </a:cubicBezTo>
                  <a:cubicBezTo>
                    <a:pt x="97" y="214"/>
                    <a:pt x="115" y="202"/>
                    <a:pt x="115" y="184"/>
                  </a:cubicBezTo>
                  <a:close/>
                  <a:moveTo>
                    <a:pt x="115" y="209"/>
                  </a:moveTo>
                  <a:lnTo>
                    <a:pt x="115" y="209"/>
                  </a:lnTo>
                  <a:lnTo>
                    <a:pt x="114" y="209"/>
                  </a:lnTo>
                  <a:cubicBezTo>
                    <a:pt x="106" y="230"/>
                    <a:pt x="89" y="240"/>
                    <a:pt x="66" y="240"/>
                  </a:cubicBezTo>
                  <a:cubicBezTo>
                    <a:pt x="25" y="240"/>
                    <a:pt x="0" y="207"/>
                    <a:pt x="0" y="154"/>
                  </a:cubicBezTo>
                  <a:cubicBezTo>
                    <a:pt x="0" y="100"/>
                    <a:pt x="25" y="67"/>
                    <a:pt x="66" y="67"/>
                  </a:cubicBezTo>
                  <a:cubicBezTo>
                    <a:pt x="89" y="67"/>
                    <a:pt x="106" y="78"/>
                    <a:pt x="114" y="98"/>
                  </a:cubicBezTo>
                  <a:lnTo>
                    <a:pt x="115" y="98"/>
                  </a:lnTo>
                  <a:lnTo>
                    <a:pt x="115" y="0"/>
                  </a:lnTo>
                  <a:lnTo>
                    <a:pt x="145" y="0"/>
                  </a:lnTo>
                  <a:lnTo>
                    <a:pt x="145" y="237"/>
                  </a:lnTo>
                  <a:lnTo>
                    <a:pt x="115" y="237"/>
                  </a:lnTo>
                  <a:lnTo>
                    <a:pt x="115" y="209"/>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896" name="Freeform 32">
              <a:extLst>
                <a:ext uri="{FF2B5EF4-FFF2-40B4-BE49-F238E27FC236}">
                  <a16:creationId xmlns:a16="http://schemas.microsoft.com/office/drawing/2014/main" id="{2D5F90D5-1306-4EDA-B05B-756983B5B45C}"/>
                </a:ext>
              </a:extLst>
            </p:cNvPr>
            <p:cNvSpPr>
              <a:spLocks/>
            </p:cNvSpPr>
            <p:nvPr/>
          </p:nvSpPr>
          <p:spPr bwMode="auto">
            <a:xfrm>
              <a:off x="20937710" y="7260439"/>
              <a:ext cx="121822" cy="171439"/>
            </a:xfrm>
            <a:custGeom>
              <a:avLst/>
              <a:gdLst>
                <a:gd name="T0" fmla="*/ 155 w 183"/>
                <a:gd name="T1" fmla="*/ 194 h 231"/>
                <a:gd name="T2" fmla="*/ 155 w 183"/>
                <a:gd name="T3" fmla="*/ 194 h 231"/>
                <a:gd name="T4" fmla="*/ 154 w 183"/>
                <a:gd name="T5" fmla="*/ 194 h 231"/>
                <a:gd name="T6" fmla="*/ 93 w 183"/>
                <a:gd name="T7" fmla="*/ 231 h 231"/>
                <a:gd name="T8" fmla="*/ 0 w 183"/>
                <a:gd name="T9" fmla="*/ 116 h 231"/>
                <a:gd name="T10" fmla="*/ 97 w 183"/>
                <a:gd name="T11" fmla="*/ 0 h 231"/>
                <a:gd name="T12" fmla="*/ 179 w 183"/>
                <a:gd name="T13" fmla="*/ 50 h 231"/>
                <a:gd name="T14" fmla="*/ 153 w 183"/>
                <a:gd name="T15" fmla="*/ 65 h 231"/>
                <a:gd name="T16" fmla="*/ 97 w 183"/>
                <a:gd name="T17" fmla="*/ 28 h 231"/>
                <a:gd name="T18" fmla="*/ 34 w 183"/>
                <a:gd name="T19" fmla="*/ 98 h 231"/>
                <a:gd name="T20" fmla="*/ 34 w 183"/>
                <a:gd name="T21" fmla="*/ 134 h 231"/>
                <a:gd name="T22" fmla="*/ 99 w 183"/>
                <a:gd name="T23" fmla="*/ 204 h 231"/>
                <a:gd name="T24" fmla="*/ 153 w 183"/>
                <a:gd name="T25" fmla="*/ 158 h 231"/>
                <a:gd name="T26" fmla="*/ 153 w 183"/>
                <a:gd name="T27" fmla="*/ 138 h 231"/>
                <a:gd name="T28" fmla="*/ 105 w 183"/>
                <a:gd name="T29" fmla="*/ 138 h 231"/>
                <a:gd name="T30" fmla="*/ 105 w 183"/>
                <a:gd name="T31" fmla="*/ 111 h 231"/>
                <a:gd name="T32" fmla="*/ 183 w 183"/>
                <a:gd name="T33" fmla="*/ 111 h 231"/>
                <a:gd name="T34" fmla="*/ 183 w 183"/>
                <a:gd name="T35" fmla="*/ 228 h 231"/>
                <a:gd name="T36" fmla="*/ 155 w 183"/>
                <a:gd name="T37" fmla="*/ 228 h 231"/>
                <a:gd name="T38" fmla="*/ 155 w 183"/>
                <a:gd name="T39" fmla="*/ 194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3" h="231">
                  <a:moveTo>
                    <a:pt x="155" y="194"/>
                  </a:moveTo>
                  <a:lnTo>
                    <a:pt x="155" y="194"/>
                  </a:lnTo>
                  <a:lnTo>
                    <a:pt x="154" y="194"/>
                  </a:lnTo>
                  <a:cubicBezTo>
                    <a:pt x="149" y="215"/>
                    <a:pt x="127" y="231"/>
                    <a:pt x="93" y="231"/>
                  </a:cubicBezTo>
                  <a:cubicBezTo>
                    <a:pt x="39" y="231"/>
                    <a:pt x="0" y="191"/>
                    <a:pt x="0" y="116"/>
                  </a:cubicBezTo>
                  <a:cubicBezTo>
                    <a:pt x="0" y="42"/>
                    <a:pt x="39" y="0"/>
                    <a:pt x="97" y="0"/>
                  </a:cubicBezTo>
                  <a:cubicBezTo>
                    <a:pt x="136" y="0"/>
                    <a:pt x="164" y="20"/>
                    <a:pt x="179" y="50"/>
                  </a:cubicBezTo>
                  <a:lnTo>
                    <a:pt x="153" y="65"/>
                  </a:lnTo>
                  <a:cubicBezTo>
                    <a:pt x="144" y="43"/>
                    <a:pt x="124" y="28"/>
                    <a:pt x="97" y="28"/>
                  </a:cubicBezTo>
                  <a:cubicBezTo>
                    <a:pt x="59" y="28"/>
                    <a:pt x="34" y="55"/>
                    <a:pt x="34" y="98"/>
                  </a:cubicBezTo>
                  <a:lnTo>
                    <a:pt x="34" y="134"/>
                  </a:lnTo>
                  <a:cubicBezTo>
                    <a:pt x="34" y="177"/>
                    <a:pt x="59" y="204"/>
                    <a:pt x="99" y="204"/>
                  </a:cubicBezTo>
                  <a:cubicBezTo>
                    <a:pt x="128" y="204"/>
                    <a:pt x="153" y="189"/>
                    <a:pt x="153" y="158"/>
                  </a:cubicBezTo>
                  <a:lnTo>
                    <a:pt x="153" y="138"/>
                  </a:lnTo>
                  <a:lnTo>
                    <a:pt x="105" y="138"/>
                  </a:lnTo>
                  <a:lnTo>
                    <a:pt x="105" y="111"/>
                  </a:lnTo>
                  <a:lnTo>
                    <a:pt x="183" y="111"/>
                  </a:lnTo>
                  <a:lnTo>
                    <a:pt x="183" y="228"/>
                  </a:lnTo>
                  <a:lnTo>
                    <a:pt x="155" y="228"/>
                  </a:lnTo>
                  <a:lnTo>
                    <a:pt x="155" y="194"/>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897" name="Freeform 33">
              <a:extLst>
                <a:ext uri="{FF2B5EF4-FFF2-40B4-BE49-F238E27FC236}">
                  <a16:creationId xmlns:a16="http://schemas.microsoft.com/office/drawing/2014/main" id="{11BFD5CD-9D22-4264-9683-47846CB5DF0A}"/>
                </a:ext>
              </a:extLst>
            </p:cNvPr>
            <p:cNvSpPr>
              <a:spLocks noEditPoints="1"/>
            </p:cNvSpPr>
            <p:nvPr/>
          </p:nvSpPr>
          <p:spPr bwMode="auto">
            <a:xfrm>
              <a:off x="21085637" y="7304885"/>
              <a:ext cx="98618" cy="126992"/>
            </a:xfrm>
            <a:custGeom>
              <a:avLst/>
              <a:gdLst>
                <a:gd name="T0" fmla="*/ 103 w 151"/>
                <a:gd name="T1" fmla="*/ 121 h 173"/>
                <a:gd name="T2" fmla="*/ 103 w 151"/>
                <a:gd name="T3" fmla="*/ 121 h 173"/>
                <a:gd name="T4" fmla="*/ 103 w 151"/>
                <a:gd name="T5" fmla="*/ 95 h 173"/>
                <a:gd name="T6" fmla="*/ 71 w 151"/>
                <a:gd name="T7" fmla="*/ 95 h 173"/>
                <a:gd name="T8" fmla="*/ 32 w 151"/>
                <a:gd name="T9" fmla="*/ 119 h 173"/>
                <a:gd name="T10" fmla="*/ 32 w 151"/>
                <a:gd name="T11" fmla="*/ 125 h 173"/>
                <a:gd name="T12" fmla="*/ 62 w 151"/>
                <a:gd name="T13" fmla="*/ 149 h 173"/>
                <a:gd name="T14" fmla="*/ 103 w 151"/>
                <a:gd name="T15" fmla="*/ 121 h 173"/>
                <a:gd name="T16" fmla="*/ 134 w 151"/>
                <a:gd name="T17" fmla="*/ 170 h 173"/>
                <a:gd name="T18" fmla="*/ 134 w 151"/>
                <a:gd name="T19" fmla="*/ 170 h 173"/>
                <a:gd name="T20" fmla="*/ 105 w 151"/>
                <a:gd name="T21" fmla="*/ 142 h 173"/>
                <a:gd name="T22" fmla="*/ 103 w 151"/>
                <a:gd name="T23" fmla="*/ 142 h 173"/>
                <a:gd name="T24" fmla="*/ 55 w 151"/>
                <a:gd name="T25" fmla="*/ 173 h 173"/>
                <a:gd name="T26" fmla="*/ 0 w 151"/>
                <a:gd name="T27" fmla="*/ 124 h 173"/>
                <a:gd name="T28" fmla="*/ 71 w 151"/>
                <a:gd name="T29" fmla="*/ 75 h 173"/>
                <a:gd name="T30" fmla="*/ 103 w 151"/>
                <a:gd name="T31" fmla="*/ 75 h 173"/>
                <a:gd name="T32" fmla="*/ 103 w 151"/>
                <a:gd name="T33" fmla="*/ 59 h 173"/>
                <a:gd name="T34" fmla="*/ 66 w 151"/>
                <a:gd name="T35" fmla="*/ 25 h 173"/>
                <a:gd name="T36" fmla="*/ 25 w 151"/>
                <a:gd name="T37" fmla="*/ 49 h 173"/>
                <a:gd name="T38" fmla="*/ 7 w 151"/>
                <a:gd name="T39" fmla="*/ 32 h 173"/>
                <a:gd name="T40" fmla="*/ 67 w 151"/>
                <a:gd name="T41" fmla="*/ 0 h 173"/>
                <a:gd name="T42" fmla="*/ 132 w 151"/>
                <a:gd name="T43" fmla="*/ 57 h 173"/>
                <a:gd name="T44" fmla="*/ 132 w 151"/>
                <a:gd name="T45" fmla="*/ 144 h 173"/>
                <a:gd name="T46" fmla="*/ 151 w 151"/>
                <a:gd name="T47" fmla="*/ 144 h 173"/>
                <a:gd name="T48" fmla="*/ 151 w 151"/>
                <a:gd name="T49" fmla="*/ 170 h 173"/>
                <a:gd name="T50" fmla="*/ 134 w 151"/>
                <a:gd name="T51" fmla="*/ 17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1" h="173">
                  <a:moveTo>
                    <a:pt x="103" y="121"/>
                  </a:moveTo>
                  <a:lnTo>
                    <a:pt x="103" y="121"/>
                  </a:lnTo>
                  <a:lnTo>
                    <a:pt x="103" y="95"/>
                  </a:lnTo>
                  <a:lnTo>
                    <a:pt x="71" y="95"/>
                  </a:lnTo>
                  <a:cubicBezTo>
                    <a:pt x="44" y="95"/>
                    <a:pt x="32" y="104"/>
                    <a:pt x="32" y="119"/>
                  </a:cubicBezTo>
                  <a:lnTo>
                    <a:pt x="32" y="125"/>
                  </a:lnTo>
                  <a:cubicBezTo>
                    <a:pt x="32" y="141"/>
                    <a:pt x="43" y="149"/>
                    <a:pt x="62" y="149"/>
                  </a:cubicBezTo>
                  <a:cubicBezTo>
                    <a:pt x="85" y="149"/>
                    <a:pt x="103" y="138"/>
                    <a:pt x="103" y="121"/>
                  </a:cubicBezTo>
                  <a:close/>
                  <a:moveTo>
                    <a:pt x="134" y="170"/>
                  </a:moveTo>
                  <a:lnTo>
                    <a:pt x="134" y="170"/>
                  </a:lnTo>
                  <a:cubicBezTo>
                    <a:pt x="116" y="170"/>
                    <a:pt x="107" y="158"/>
                    <a:pt x="105" y="142"/>
                  </a:cubicBezTo>
                  <a:lnTo>
                    <a:pt x="103" y="142"/>
                  </a:lnTo>
                  <a:cubicBezTo>
                    <a:pt x="96" y="163"/>
                    <a:pt x="79" y="173"/>
                    <a:pt x="55" y="173"/>
                  </a:cubicBezTo>
                  <a:cubicBezTo>
                    <a:pt x="21" y="173"/>
                    <a:pt x="0" y="154"/>
                    <a:pt x="0" y="124"/>
                  </a:cubicBezTo>
                  <a:cubicBezTo>
                    <a:pt x="0" y="92"/>
                    <a:pt x="24" y="75"/>
                    <a:pt x="71" y="75"/>
                  </a:cubicBezTo>
                  <a:lnTo>
                    <a:pt x="103" y="75"/>
                  </a:lnTo>
                  <a:lnTo>
                    <a:pt x="103" y="59"/>
                  </a:lnTo>
                  <a:cubicBezTo>
                    <a:pt x="103" y="37"/>
                    <a:pt x="91" y="25"/>
                    <a:pt x="66" y="25"/>
                  </a:cubicBezTo>
                  <a:cubicBezTo>
                    <a:pt x="46" y="25"/>
                    <a:pt x="34" y="35"/>
                    <a:pt x="25" y="49"/>
                  </a:cubicBezTo>
                  <a:lnTo>
                    <a:pt x="7" y="32"/>
                  </a:lnTo>
                  <a:cubicBezTo>
                    <a:pt x="17" y="14"/>
                    <a:pt x="37" y="0"/>
                    <a:pt x="67" y="0"/>
                  </a:cubicBezTo>
                  <a:cubicBezTo>
                    <a:pt x="109" y="0"/>
                    <a:pt x="132" y="21"/>
                    <a:pt x="132" y="57"/>
                  </a:cubicBezTo>
                  <a:lnTo>
                    <a:pt x="132" y="144"/>
                  </a:lnTo>
                  <a:lnTo>
                    <a:pt x="151" y="144"/>
                  </a:lnTo>
                  <a:lnTo>
                    <a:pt x="151" y="170"/>
                  </a:lnTo>
                  <a:lnTo>
                    <a:pt x="134" y="170"/>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898" name="Freeform 34">
              <a:extLst>
                <a:ext uri="{FF2B5EF4-FFF2-40B4-BE49-F238E27FC236}">
                  <a16:creationId xmlns:a16="http://schemas.microsoft.com/office/drawing/2014/main" id="{56B28FC4-3A5E-4888-8351-0B3DE2329637}"/>
                </a:ext>
              </a:extLst>
            </p:cNvPr>
            <p:cNvSpPr>
              <a:spLocks/>
            </p:cNvSpPr>
            <p:nvPr/>
          </p:nvSpPr>
          <p:spPr bwMode="auto">
            <a:xfrm>
              <a:off x="21198758" y="7273137"/>
              <a:ext cx="60912" cy="155566"/>
            </a:xfrm>
            <a:custGeom>
              <a:avLst/>
              <a:gdLst>
                <a:gd name="T0" fmla="*/ 58 w 92"/>
                <a:gd name="T1" fmla="*/ 212 h 212"/>
                <a:gd name="T2" fmla="*/ 58 w 92"/>
                <a:gd name="T3" fmla="*/ 212 h 212"/>
                <a:gd name="T4" fmla="*/ 26 w 92"/>
                <a:gd name="T5" fmla="*/ 180 h 212"/>
                <a:gd name="T6" fmla="*/ 26 w 92"/>
                <a:gd name="T7" fmla="*/ 71 h 212"/>
                <a:gd name="T8" fmla="*/ 0 w 92"/>
                <a:gd name="T9" fmla="*/ 71 h 212"/>
                <a:gd name="T10" fmla="*/ 0 w 92"/>
                <a:gd name="T11" fmla="*/ 46 h 212"/>
                <a:gd name="T12" fmla="*/ 15 w 92"/>
                <a:gd name="T13" fmla="*/ 46 h 212"/>
                <a:gd name="T14" fmla="*/ 29 w 92"/>
                <a:gd name="T15" fmla="*/ 30 h 212"/>
                <a:gd name="T16" fmla="*/ 29 w 92"/>
                <a:gd name="T17" fmla="*/ 0 h 212"/>
                <a:gd name="T18" fmla="*/ 56 w 92"/>
                <a:gd name="T19" fmla="*/ 0 h 212"/>
                <a:gd name="T20" fmla="*/ 56 w 92"/>
                <a:gd name="T21" fmla="*/ 46 h 212"/>
                <a:gd name="T22" fmla="*/ 92 w 92"/>
                <a:gd name="T23" fmla="*/ 46 h 212"/>
                <a:gd name="T24" fmla="*/ 92 w 92"/>
                <a:gd name="T25" fmla="*/ 71 h 212"/>
                <a:gd name="T26" fmla="*/ 56 w 92"/>
                <a:gd name="T27" fmla="*/ 71 h 212"/>
                <a:gd name="T28" fmla="*/ 56 w 92"/>
                <a:gd name="T29" fmla="*/ 186 h 212"/>
                <a:gd name="T30" fmla="*/ 89 w 92"/>
                <a:gd name="T31" fmla="*/ 186 h 212"/>
                <a:gd name="T32" fmla="*/ 89 w 92"/>
                <a:gd name="T33" fmla="*/ 212 h 212"/>
                <a:gd name="T34" fmla="*/ 58 w 92"/>
                <a:gd name="T35" fmla="*/ 21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2" h="212">
                  <a:moveTo>
                    <a:pt x="58" y="212"/>
                  </a:moveTo>
                  <a:lnTo>
                    <a:pt x="58" y="212"/>
                  </a:lnTo>
                  <a:cubicBezTo>
                    <a:pt x="37" y="212"/>
                    <a:pt x="26" y="199"/>
                    <a:pt x="26" y="180"/>
                  </a:cubicBezTo>
                  <a:lnTo>
                    <a:pt x="26" y="71"/>
                  </a:lnTo>
                  <a:lnTo>
                    <a:pt x="0" y="71"/>
                  </a:lnTo>
                  <a:lnTo>
                    <a:pt x="0" y="46"/>
                  </a:lnTo>
                  <a:lnTo>
                    <a:pt x="15" y="46"/>
                  </a:lnTo>
                  <a:cubicBezTo>
                    <a:pt x="26" y="46"/>
                    <a:pt x="29" y="42"/>
                    <a:pt x="29" y="30"/>
                  </a:cubicBezTo>
                  <a:lnTo>
                    <a:pt x="29" y="0"/>
                  </a:lnTo>
                  <a:lnTo>
                    <a:pt x="56" y="0"/>
                  </a:lnTo>
                  <a:lnTo>
                    <a:pt x="56" y="46"/>
                  </a:lnTo>
                  <a:lnTo>
                    <a:pt x="92" y="46"/>
                  </a:lnTo>
                  <a:lnTo>
                    <a:pt x="92" y="71"/>
                  </a:lnTo>
                  <a:lnTo>
                    <a:pt x="56" y="71"/>
                  </a:lnTo>
                  <a:lnTo>
                    <a:pt x="56" y="186"/>
                  </a:lnTo>
                  <a:lnTo>
                    <a:pt x="89" y="186"/>
                  </a:lnTo>
                  <a:lnTo>
                    <a:pt x="89" y="212"/>
                  </a:lnTo>
                  <a:lnTo>
                    <a:pt x="58" y="212"/>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899" name="Freeform 35">
              <a:extLst>
                <a:ext uri="{FF2B5EF4-FFF2-40B4-BE49-F238E27FC236}">
                  <a16:creationId xmlns:a16="http://schemas.microsoft.com/office/drawing/2014/main" id="{F02EDAF6-EE86-42A1-B89F-903668884833}"/>
                </a:ext>
              </a:extLst>
            </p:cNvPr>
            <p:cNvSpPr>
              <a:spLocks noEditPoints="1"/>
            </p:cNvSpPr>
            <p:nvPr/>
          </p:nvSpPr>
          <p:spPr bwMode="auto">
            <a:xfrm>
              <a:off x="21277072" y="7304885"/>
              <a:ext cx="98618" cy="126992"/>
            </a:xfrm>
            <a:custGeom>
              <a:avLst/>
              <a:gdLst>
                <a:gd name="T0" fmla="*/ 31 w 148"/>
                <a:gd name="T1" fmla="*/ 71 h 173"/>
                <a:gd name="T2" fmla="*/ 31 w 148"/>
                <a:gd name="T3" fmla="*/ 71 h 173"/>
                <a:gd name="T4" fmla="*/ 31 w 148"/>
                <a:gd name="T5" fmla="*/ 73 h 173"/>
                <a:gd name="T6" fmla="*/ 116 w 148"/>
                <a:gd name="T7" fmla="*/ 73 h 173"/>
                <a:gd name="T8" fmla="*/ 116 w 148"/>
                <a:gd name="T9" fmla="*/ 70 h 173"/>
                <a:gd name="T10" fmla="*/ 75 w 148"/>
                <a:gd name="T11" fmla="*/ 24 h 173"/>
                <a:gd name="T12" fmla="*/ 31 w 148"/>
                <a:gd name="T13" fmla="*/ 71 h 173"/>
                <a:gd name="T14" fmla="*/ 0 w 148"/>
                <a:gd name="T15" fmla="*/ 87 h 173"/>
                <a:gd name="T16" fmla="*/ 0 w 148"/>
                <a:gd name="T17" fmla="*/ 87 h 173"/>
                <a:gd name="T18" fmla="*/ 75 w 148"/>
                <a:gd name="T19" fmla="*/ 0 h 173"/>
                <a:gd name="T20" fmla="*/ 148 w 148"/>
                <a:gd name="T21" fmla="*/ 82 h 173"/>
                <a:gd name="T22" fmla="*/ 148 w 148"/>
                <a:gd name="T23" fmla="*/ 94 h 173"/>
                <a:gd name="T24" fmla="*/ 31 w 148"/>
                <a:gd name="T25" fmla="*/ 94 h 173"/>
                <a:gd name="T26" fmla="*/ 31 w 148"/>
                <a:gd name="T27" fmla="*/ 101 h 173"/>
                <a:gd name="T28" fmla="*/ 78 w 148"/>
                <a:gd name="T29" fmla="*/ 148 h 173"/>
                <a:gd name="T30" fmla="*/ 123 w 148"/>
                <a:gd name="T31" fmla="*/ 121 h 173"/>
                <a:gd name="T32" fmla="*/ 142 w 148"/>
                <a:gd name="T33" fmla="*/ 138 h 173"/>
                <a:gd name="T34" fmla="*/ 75 w 148"/>
                <a:gd name="T35" fmla="*/ 173 h 173"/>
                <a:gd name="T36" fmla="*/ 0 w 148"/>
                <a:gd name="T37" fmla="*/ 87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8" h="173">
                  <a:moveTo>
                    <a:pt x="31" y="71"/>
                  </a:moveTo>
                  <a:lnTo>
                    <a:pt x="31" y="71"/>
                  </a:lnTo>
                  <a:lnTo>
                    <a:pt x="31" y="73"/>
                  </a:lnTo>
                  <a:lnTo>
                    <a:pt x="116" y="73"/>
                  </a:lnTo>
                  <a:lnTo>
                    <a:pt x="116" y="70"/>
                  </a:lnTo>
                  <a:cubicBezTo>
                    <a:pt x="116" y="43"/>
                    <a:pt x="100" y="24"/>
                    <a:pt x="75" y="24"/>
                  </a:cubicBezTo>
                  <a:cubicBezTo>
                    <a:pt x="49" y="24"/>
                    <a:pt x="31" y="44"/>
                    <a:pt x="31" y="71"/>
                  </a:cubicBezTo>
                  <a:close/>
                  <a:moveTo>
                    <a:pt x="0" y="87"/>
                  </a:moveTo>
                  <a:lnTo>
                    <a:pt x="0" y="87"/>
                  </a:lnTo>
                  <a:cubicBezTo>
                    <a:pt x="0" y="34"/>
                    <a:pt x="29" y="0"/>
                    <a:pt x="75" y="0"/>
                  </a:cubicBezTo>
                  <a:cubicBezTo>
                    <a:pt x="122" y="0"/>
                    <a:pt x="148" y="35"/>
                    <a:pt x="148" y="82"/>
                  </a:cubicBezTo>
                  <a:lnTo>
                    <a:pt x="148" y="94"/>
                  </a:lnTo>
                  <a:lnTo>
                    <a:pt x="31" y="94"/>
                  </a:lnTo>
                  <a:lnTo>
                    <a:pt x="31" y="101"/>
                  </a:lnTo>
                  <a:cubicBezTo>
                    <a:pt x="31" y="128"/>
                    <a:pt x="48" y="148"/>
                    <a:pt x="78" y="148"/>
                  </a:cubicBezTo>
                  <a:cubicBezTo>
                    <a:pt x="99" y="148"/>
                    <a:pt x="114" y="138"/>
                    <a:pt x="123" y="121"/>
                  </a:cubicBezTo>
                  <a:lnTo>
                    <a:pt x="142" y="138"/>
                  </a:lnTo>
                  <a:cubicBezTo>
                    <a:pt x="130" y="159"/>
                    <a:pt x="106" y="173"/>
                    <a:pt x="75" y="173"/>
                  </a:cubicBezTo>
                  <a:cubicBezTo>
                    <a:pt x="29" y="173"/>
                    <a:pt x="0" y="139"/>
                    <a:pt x="0" y="87"/>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900" name="Freeform 36">
              <a:extLst>
                <a:ext uri="{FF2B5EF4-FFF2-40B4-BE49-F238E27FC236}">
                  <a16:creationId xmlns:a16="http://schemas.microsoft.com/office/drawing/2014/main" id="{FDA653EA-7FCC-4EEF-B827-A97AFC629CDE}"/>
                </a:ext>
              </a:extLst>
            </p:cNvPr>
            <p:cNvSpPr>
              <a:spLocks/>
            </p:cNvSpPr>
            <p:nvPr/>
          </p:nvSpPr>
          <p:spPr bwMode="auto">
            <a:xfrm>
              <a:off x="21390193" y="7308060"/>
              <a:ext cx="156630" cy="120642"/>
            </a:xfrm>
            <a:custGeom>
              <a:avLst/>
              <a:gdLst>
                <a:gd name="T0" fmla="*/ 0 w 232"/>
                <a:gd name="T1" fmla="*/ 0 h 166"/>
                <a:gd name="T2" fmla="*/ 0 w 232"/>
                <a:gd name="T3" fmla="*/ 0 h 166"/>
                <a:gd name="T4" fmla="*/ 29 w 232"/>
                <a:gd name="T5" fmla="*/ 0 h 166"/>
                <a:gd name="T6" fmla="*/ 46 w 232"/>
                <a:gd name="T7" fmla="*/ 71 h 166"/>
                <a:gd name="T8" fmla="*/ 63 w 232"/>
                <a:gd name="T9" fmla="*/ 139 h 166"/>
                <a:gd name="T10" fmla="*/ 63 w 232"/>
                <a:gd name="T11" fmla="*/ 139 h 166"/>
                <a:gd name="T12" fmla="*/ 82 w 232"/>
                <a:gd name="T13" fmla="*/ 71 h 166"/>
                <a:gd name="T14" fmla="*/ 103 w 232"/>
                <a:gd name="T15" fmla="*/ 0 h 166"/>
                <a:gd name="T16" fmla="*/ 129 w 232"/>
                <a:gd name="T17" fmla="*/ 0 h 166"/>
                <a:gd name="T18" fmla="*/ 151 w 232"/>
                <a:gd name="T19" fmla="*/ 71 h 166"/>
                <a:gd name="T20" fmla="*/ 170 w 232"/>
                <a:gd name="T21" fmla="*/ 139 h 166"/>
                <a:gd name="T22" fmla="*/ 171 w 232"/>
                <a:gd name="T23" fmla="*/ 139 h 166"/>
                <a:gd name="T24" fmla="*/ 186 w 232"/>
                <a:gd name="T25" fmla="*/ 71 h 166"/>
                <a:gd name="T26" fmla="*/ 204 w 232"/>
                <a:gd name="T27" fmla="*/ 0 h 166"/>
                <a:gd name="T28" fmla="*/ 232 w 232"/>
                <a:gd name="T29" fmla="*/ 0 h 166"/>
                <a:gd name="T30" fmla="*/ 188 w 232"/>
                <a:gd name="T31" fmla="*/ 166 h 166"/>
                <a:gd name="T32" fmla="*/ 152 w 232"/>
                <a:gd name="T33" fmla="*/ 166 h 166"/>
                <a:gd name="T34" fmla="*/ 130 w 232"/>
                <a:gd name="T35" fmla="*/ 88 h 166"/>
                <a:gd name="T36" fmla="*/ 116 w 232"/>
                <a:gd name="T37" fmla="*/ 39 h 166"/>
                <a:gd name="T38" fmla="*/ 115 w 232"/>
                <a:gd name="T39" fmla="*/ 39 h 166"/>
                <a:gd name="T40" fmla="*/ 102 w 232"/>
                <a:gd name="T41" fmla="*/ 88 h 166"/>
                <a:gd name="T42" fmla="*/ 79 w 232"/>
                <a:gd name="T43" fmla="*/ 166 h 166"/>
                <a:gd name="T44" fmla="*/ 45 w 232"/>
                <a:gd name="T45" fmla="*/ 166 h 166"/>
                <a:gd name="T46" fmla="*/ 0 w 232"/>
                <a:gd name="T47"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2" h="166">
                  <a:moveTo>
                    <a:pt x="0" y="0"/>
                  </a:moveTo>
                  <a:lnTo>
                    <a:pt x="0" y="0"/>
                  </a:lnTo>
                  <a:lnTo>
                    <a:pt x="29" y="0"/>
                  </a:lnTo>
                  <a:lnTo>
                    <a:pt x="46" y="71"/>
                  </a:lnTo>
                  <a:lnTo>
                    <a:pt x="63" y="139"/>
                  </a:lnTo>
                  <a:lnTo>
                    <a:pt x="63" y="139"/>
                  </a:lnTo>
                  <a:lnTo>
                    <a:pt x="82" y="71"/>
                  </a:lnTo>
                  <a:lnTo>
                    <a:pt x="103" y="0"/>
                  </a:lnTo>
                  <a:lnTo>
                    <a:pt x="129" y="0"/>
                  </a:lnTo>
                  <a:lnTo>
                    <a:pt x="151" y="71"/>
                  </a:lnTo>
                  <a:lnTo>
                    <a:pt x="170" y="139"/>
                  </a:lnTo>
                  <a:lnTo>
                    <a:pt x="171" y="139"/>
                  </a:lnTo>
                  <a:lnTo>
                    <a:pt x="186" y="71"/>
                  </a:lnTo>
                  <a:lnTo>
                    <a:pt x="204" y="0"/>
                  </a:lnTo>
                  <a:lnTo>
                    <a:pt x="232" y="0"/>
                  </a:lnTo>
                  <a:lnTo>
                    <a:pt x="188" y="166"/>
                  </a:lnTo>
                  <a:lnTo>
                    <a:pt x="152" y="166"/>
                  </a:lnTo>
                  <a:lnTo>
                    <a:pt x="130" y="88"/>
                  </a:lnTo>
                  <a:lnTo>
                    <a:pt x="116" y="39"/>
                  </a:lnTo>
                  <a:lnTo>
                    <a:pt x="115" y="39"/>
                  </a:lnTo>
                  <a:lnTo>
                    <a:pt x="102" y="88"/>
                  </a:lnTo>
                  <a:lnTo>
                    <a:pt x="79" y="166"/>
                  </a:lnTo>
                  <a:lnTo>
                    <a:pt x="45" y="166"/>
                  </a:lnTo>
                  <a:lnTo>
                    <a:pt x="0" y="0"/>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901" name="Freeform 37">
              <a:extLst>
                <a:ext uri="{FF2B5EF4-FFF2-40B4-BE49-F238E27FC236}">
                  <a16:creationId xmlns:a16="http://schemas.microsoft.com/office/drawing/2014/main" id="{4FC781C5-CBBB-4A54-A21D-D524E515EF62}"/>
                </a:ext>
              </a:extLst>
            </p:cNvPr>
            <p:cNvSpPr>
              <a:spLocks noEditPoints="1"/>
            </p:cNvSpPr>
            <p:nvPr/>
          </p:nvSpPr>
          <p:spPr bwMode="auto">
            <a:xfrm>
              <a:off x="21558425" y="7304885"/>
              <a:ext cx="101519" cy="126992"/>
            </a:xfrm>
            <a:custGeom>
              <a:avLst/>
              <a:gdLst>
                <a:gd name="T0" fmla="*/ 102 w 151"/>
                <a:gd name="T1" fmla="*/ 121 h 173"/>
                <a:gd name="T2" fmla="*/ 102 w 151"/>
                <a:gd name="T3" fmla="*/ 121 h 173"/>
                <a:gd name="T4" fmla="*/ 102 w 151"/>
                <a:gd name="T5" fmla="*/ 95 h 173"/>
                <a:gd name="T6" fmla="*/ 71 w 151"/>
                <a:gd name="T7" fmla="*/ 95 h 173"/>
                <a:gd name="T8" fmla="*/ 31 w 151"/>
                <a:gd name="T9" fmla="*/ 119 h 173"/>
                <a:gd name="T10" fmla="*/ 31 w 151"/>
                <a:gd name="T11" fmla="*/ 125 h 173"/>
                <a:gd name="T12" fmla="*/ 62 w 151"/>
                <a:gd name="T13" fmla="*/ 149 h 173"/>
                <a:gd name="T14" fmla="*/ 102 w 151"/>
                <a:gd name="T15" fmla="*/ 121 h 173"/>
                <a:gd name="T16" fmla="*/ 134 w 151"/>
                <a:gd name="T17" fmla="*/ 170 h 173"/>
                <a:gd name="T18" fmla="*/ 134 w 151"/>
                <a:gd name="T19" fmla="*/ 170 h 173"/>
                <a:gd name="T20" fmla="*/ 105 w 151"/>
                <a:gd name="T21" fmla="*/ 142 h 173"/>
                <a:gd name="T22" fmla="*/ 103 w 151"/>
                <a:gd name="T23" fmla="*/ 142 h 173"/>
                <a:gd name="T24" fmla="*/ 55 w 151"/>
                <a:gd name="T25" fmla="*/ 173 h 173"/>
                <a:gd name="T26" fmla="*/ 0 w 151"/>
                <a:gd name="T27" fmla="*/ 124 h 173"/>
                <a:gd name="T28" fmla="*/ 71 w 151"/>
                <a:gd name="T29" fmla="*/ 75 h 173"/>
                <a:gd name="T30" fmla="*/ 102 w 151"/>
                <a:gd name="T31" fmla="*/ 75 h 173"/>
                <a:gd name="T32" fmla="*/ 102 w 151"/>
                <a:gd name="T33" fmla="*/ 59 h 173"/>
                <a:gd name="T34" fmla="*/ 66 w 151"/>
                <a:gd name="T35" fmla="*/ 25 h 173"/>
                <a:gd name="T36" fmla="*/ 25 w 151"/>
                <a:gd name="T37" fmla="*/ 49 h 173"/>
                <a:gd name="T38" fmla="*/ 7 w 151"/>
                <a:gd name="T39" fmla="*/ 32 h 173"/>
                <a:gd name="T40" fmla="*/ 67 w 151"/>
                <a:gd name="T41" fmla="*/ 0 h 173"/>
                <a:gd name="T42" fmla="*/ 132 w 151"/>
                <a:gd name="T43" fmla="*/ 57 h 173"/>
                <a:gd name="T44" fmla="*/ 132 w 151"/>
                <a:gd name="T45" fmla="*/ 144 h 173"/>
                <a:gd name="T46" fmla="*/ 151 w 151"/>
                <a:gd name="T47" fmla="*/ 144 h 173"/>
                <a:gd name="T48" fmla="*/ 151 w 151"/>
                <a:gd name="T49" fmla="*/ 170 h 173"/>
                <a:gd name="T50" fmla="*/ 134 w 151"/>
                <a:gd name="T51" fmla="*/ 17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1" h="173">
                  <a:moveTo>
                    <a:pt x="102" y="121"/>
                  </a:moveTo>
                  <a:lnTo>
                    <a:pt x="102" y="121"/>
                  </a:lnTo>
                  <a:lnTo>
                    <a:pt x="102" y="95"/>
                  </a:lnTo>
                  <a:lnTo>
                    <a:pt x="71" y="95"/>
                  </a:lnTo>
                  <a:cubicBezTo>
                    <a:pt x="44" y="95"/>
                    <a:pt x="31" y="104"/>
                    <a:pt x="31" y="119"/>
                  </a:cubicBezTo>
                  <a:lnTo>
                    <a:pt x="31" y="125"/>
                  </a:lnTo>
                  <a:cubicBezTo>
                    <a:pt x="31" y="141"/>
                    <a:pt x="43" y="149"/>
                    <a:pt x="62" y="149"/>
                  </a:cubicBezTo>
                  <a:cubicBezTo>
                    <a:pt x="85" y="149"/>
                    <a:pt x="102" y="138"/>
                    <a:pt x="102" y="121"/>
                  </a:cubicBezTo>
                  <a:close/>
                  <a:moveTo>
                    <a:pt x="134" y="170"/>
                  </a:moveTo>
                  <a:lnTo>
                    <a:pt x="134" y="170"/>
                  </a:lnTo>
                  <a:cubicBezTo>
                    <a:pt x="116" y="170"/>
                    <a:pt x="107" y="158"/>
                    <a:pt x="105" y="142"/>
                  </a:cubicBezTo>
                  <a:lnTo>
                    <a:pt x="103" y="142"/>
                  </a:lnTo>
                  <a:cubicBezTo>
                    <a:pt x="96" y="163"/>
                    <a:pt x="79" y="173"/>
                    <a:pt x="55" y="173"/>
                  </a:cubicBezTo>
                  <a:cubicBezTo>
                    <a:pt x="20" y="173"/>
                    <a:pt x="0" y="154"/>
                    <a:pt x="0" y="124"/>
                  </a:cubicBezTo>
                  <a:cubicBezTo>
                    <a:pt x="0" y="92"/>
                    <a:pt x="24" y="75"/>
                    <a:pt x="71" y="75"/>
                  </a:cubicBezTo>
                  <a:lnTo>
                    <a:pt x="102" y="75"/>
                  </a:lnTo>
                  <a:lnTo>
                    <a:pt x="102" y="59"/>
                  </a:lnTo>
                  <a:cubicBezTo>
                    <a:pt x="102" y="37"/>
                    <a:pt x="91" y="25"/>
                    <a:pt x="66" y="25"/>
                  </a:cubicBezTo>
                  <a:cubicBezTo>
                    <a:pt x="46" y="25"/>
                    <a:pt x="34" y="35"/>
                    <a:pt x="25" y="49"/>
                  </a:cubicBezTo>
                  <a:lnTo>
                    <a:pt x="7" y="32"/>
                  </a:lnTo>
                  <a:cubicBezTo>
                    <a:pt x="17" y="14"/>
                    <a:pt x="36" y="0"/>
                    <a:pt x="67" y="0"/>
                  </a:cubicBezTo>
                  <a:cubicBezTo>
                    <a:pt x="108" y="0"/>
                    <a:pt x="132" y="21"/>
                    <a:pt x="132" y="57"/>
                  </a:cubicBezTo>
                  <a:lnTo>
                    <a:pt x="132" y="144"/>
                  </a:lnTo>
                  <a:lnTo>
                    <a:pt x="151" y="144"/>
                  </a:lnTo>
                  <a:lnTo>
                    <a:pt x="151" y="170"/>
                  </a:lnTo>
                  <a:lnTo>
                    <a:pt x="134" y="170"/>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902" name="Freeform 38">
              <a:extLst>
                <a:ext uri="{FF2B5EF4-FFF2-40B4-BE49-F238E27FC236}">
                  <a16:creationId xmlns:a16="http://schemas.microsoft.com/office/drawing/2014/main" id="{68B8A03E-E113-4F96-BADE-C268FEE3446D}"/>
                </a:ext>
              </a:extLst>
            </p:cNvPr>
            <p:cNvSpPr>
              <a:spLocks/>
            </p:cNvSpPr>
            <p:nvPr/>
          </p:nvSpPr>
          <p:spPr bwMode="auto">
            <a:xfrm>
              <a:off x="21668646" y="7308059"/>
              <a:ext cx="101519" cy="168265"/>
            </a:xfrm>
            <a:custGeom>
              <a:avLst/>
              <a:gdLst>
                <a:gd name="T0" fmla="*/ 123 w 152"/>
                <a:gd name="T1" fmla="*/ 0 h 230"/>
                <a:gd name="T2" fmla="*/ 123 w 152"/>
                <a:gd name="T3" fmla="*/ 0 h 230"/>
                <a:gd name="T4" fmla="*/ 152 w 152"/>
                <a:gd name="T5" fmla="*/ 0 h 230"/>
                <a:gd name="T6" fmla="*/ 80 w 152"/>
                <a:gd name="T7" fmla="*/ 202 h 230"/>
                <a:gd name="T8" fmla="*/ 39 w 152"/>
                <a:gd name="T9" fmla="*/ 230 h 230"/>
                <a:gd name="T10" fmla="*/ 23 w 152"/>
                <a:gd name="T11" fmla="*/ 230 h 230"/>
                <a:gd name="T12" fmla="*/ 23 w 152"/>
                <a:gd name="T13" fmla="*/ 204 h 230"/>
                <a:gd name="T14" fmla="*/ 50 w 152"/>
                <a:gd name="T15" fmla="*/ 204 h 230"/>
                <a:gd name="T16" fmla="*/ 61 w 152"/>
                <a:gd name="T17" fmla="*/ 172 h 230"/>
                <a:gd name="T18" fmla="*/ 0 w 152"/>
                <a:gd name="T19" fmla="*/ 0 h 230"/>
                <a:gd name="T20" fmla="*/ 30 w 152"/>
                <a:gd name="T21" fmla="*/ 0 h 230"/>
                <a:gd name="T22" fmla="*/ 66 w 152"/>
                <a:gd name="T23" fmla="*/ 106 h 230"/>
                <a:gd name="T24" fmla="*/ 75 w 152"/>
                <a:gd name="T25" fmla="*/ 137 h 230"/>
                <a:gd name="T26" fmla="*/ 77 w 152"/>
                <a:gd name="T27" fmla="*/ 137 h 230"/>
                <a:gd name="T28" fmla="*/ 86 w 152"/>
                <a:gd name="T29" fmla="*/ 106 h 230"/>
                <a:gd name="T30" fmla="*/ 123 w 152"/>
                <a:gd name="T31"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2" h="230">
                  <a:moveTo>
                    <a:pt x="123" y="0"/>
                  </a:moveTo>
                  <a:lnTo>
                    <a:pt x="123" y="0"/>
                  </a:lnTo>
                  <a:lnTo>
                    <a:pt x="152" y="0"/>
                  </a:lnTo>
                  <a:lnTo>
                    <a:pt x="80" y="202"/>
                  </a:lnTo>
                  <a:cubicBezTo>
                    <a:pt x="73" y="223"/>
                    <a:pt x="64" y="230"/>
                    <a:pt x="39" y="230"/>
                  </a:cubicBezTo>
                  <a:lnTo>
                    <a:pt x="23" y="230"/>
                  </a:lnTo>
                  <a:lnTo>
                    <a:pt x="23" y="204"/>
                  </a:lnTo>
                  <a:lnTo>
                    <a:pt x="50" y="204"/>
                  </a:lnTo>
                  <a:lnTo>
                    <a:pt x="61" y="172"/>
                  </a:lnTo>
                  <a:lnTo>
                    <a:pt x="0" y="0"/>
                  </a:lnTo>
                  <a:lnTo>
                    <a:pt x="30" y="0"/>
                  </a:lnTo>
                  <a:lnTo>
                    <a:pt x="66" y="106"/>
                  </a:lnTo>
                  <a:lnTo>
                    <a:pt x="75" y="137"/>
                  </a:lnTo>
                  <a:lnTo>
                    <a:pt x="77" y="137"/>
                  </a:lnTo>
                  <a:lnTo>
                    <a:pt x="86" y="106"/>
                  </a:lnTo>
                  <a:lnTo>
                    <a:pt x="123" y="0"/>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903" name="Freeform 39">
              <a:extLst>
                <a:ext uri="{FF2B5EF4-FFF2-40B4-BE49-F238E27FC236}">
                  <a16:creationId xmlns:a16="http://schemas.microsoft.com/office/drawing/2014/main" id="{1CBA8E24-111B-47E8-8FF0-13DBCC6DD12B}"/>
                </a:ext>
              </a:extLst>
            </p:cNvPr>
            <p:cNvSpPr>
              <a:spLocks/>
            </p:cNvSpPr>
            <p:nvPr/>
          </p:nvSpPr>
          <p:spPr bwMode="auto">
            <a:xfrm>
              <a:off x="21831076" y="7260439"/>
              <a:ext cx="107321" cy="171439"/>
            </a:xfrm>
            <a:custGeom>
              <a:avLst/>
              <a:gdLst>
                <a:gd name="T0" fmla="*/ 0 w 158"/>
                <a:gd name="T1" fmla="*/ 193 h 231"/>
                <a:gd name="T2" fmla="*/ 0 w 158"/>
                <a:gd name="T3" fmla="*/ 193 h 231"/>
                <a:gd name="T4" fmla="*/ 22 w 158"/>
                <a:gd name="T5" fmla="*/ 173 h 231"/>
                <a:gd name="T6" fmla="*/ 81 w 158"/>
                <a:gd name="T7" fmla="*/ 204 h 231"/>
                <a:gd name="T8" fmla="*/ 128 w 158"/>
                <a:gd name="T9" fmla="*/ 165 h 231"/>
                <a:gd name="T10" fmla="*/ 89 w 158"/>
                <a:gd name="T11" fmla="*/ 129 h 231"/>
                <a:gd name="T12" fmla="*/ 70 w 158"/>
                <a:gd name="T13" fmla="*/ 125 h 231"/>
                <a:gd name="T14" fmla="*/ 6 w 158"/>
                <a:gd name="T15" fmla="*/ 63 h 231"/>
                <a:gd name="T16" fmla="*/ 82 w 158"/>
                <a:gd name="T17" fmla="*/ 0 h 231"/>
                <a:gd name="T18" fmla="*/ 157 w 158"/>
                <a:gd name="T19" fmla="*/ 36 h 231"/>
                <a:gd name="T20" fmla="*/ 134 w 158"/>
                <a:gd name="T21" fmla="*/ 54 h 231"/>
                <a:gd name="T22" fmla="*/ 81 w 158"/>
                <a:gd name="T23" fmla="*/ 28 h 231"/>
                <a:gd name="T24" fmla="*/ 37 w 158"/>
                <a:gd name="T25" fmla="*/ 61 h 231"/>
                <a:gd name="T26" fmla="*/ 76 w 158"/>
                <a:gd name="T27" fmla="*/ 96 h 231"/>
                <a:gd name="T28" fmla="*/ 95 w 158"/>
                <a:gd name="T29" fmla="*/ 100 h 231"/>
                <a:gd name="T30" fmla="*/ 158 w 158"/>
                <a:gd name="T31" fmla="*/ 163 h 231"/>
                <a:gd name="T32" fmla="*/ 80 w 158"/>
                <a:gd name="T33" fmla="*/ 231 h 231"/>
                <a:gd name="T34" fmla="*/ 0 w 158"/>
                <a:gd name="T35" fmla="*/ 19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8" h="231">
                  <a:moveTo>
                    <a:pt x="0" y="193"/>
                  </a:moveTo>
                  <a:lnTo>
                    <a:pt x="0" y="193"/>
                  </a:lnTo>
                  <a:lnTo>
                    <a:pt x="22" y="173"/>
                  </a:lnTo>
                  <a:cubicBezTo>
                    <a:pt x="37" y="193"/>
                    <a:pt x="56" y="204"/>
                    <a:pt x="81" y="204"/>
                  </a:cubicBezTo>
                  <a:cubicBezTo>
                    <a:pt x="111" y="204"/>
                    <a:pt x="128" y="189"/>
                    <a:pt x="128" y="165"/>
                  </a:cubicBezTo>
                  <a:cubicBezTo>
                    <a:pt x="128" y="145"/>
                    <a:pt x="117" y="135"/>
                    <a:pt x="89" y="129"/>
                  </a:cubicBezTo>
                  <a:lnTo>
                    <a:pt x="70" y="125"/>
                  </a:lnTo>
                  <a:cubicBezTo>
                    <a:pt x="28" y="117"/>
                    <a:pt x="6" y="98"/>
                    <a:pt x="6" y="63"/>
                  </a:cubicBezTo>
                  <a:cubicBezTo>
                    <a:pt x="6" y="23"/>
                    <a:pt x="36" y="0"/>
                    <a:pt x="82" y="0"/>
                  </a:cubicBezTo>
                  <a:cubicBezTo>
                    <a:pt x="116" y="0"/>
                    <a:pt x="140" y="13"/>
                    <a:pt x="157" y="36"/>
                  </a:cubicBezTo>
                  <a:lnTo>
                    <a:pt x="134" y="54"/>
                  </a:lnTo>
                  <a:cubicBezTo>
                    <a:pt x="122" y="38"/>
                    <a:pt x="106" y="28"/>
                    <a:pt x="81" y="28"/>
                  </a:cubicBezTo>
                  <a:cubicBezTo>
                    <a:pt x="53" y="28"/>
                    <a:pt x="37" y="39"/>
                    <a:pt x="37" y="61"/>
                  </a:cubicBezTo>
                  <a:cubicBezTo>
                    <a:pt x="37" y="81"/>
                    <a:pt x="50" y="90"/>
                    <a:pt x="76" y="96"/>
                  </a:cubicBezTo>
                  <a:lnTo>
                    <a:pt x="95" y="100"/>
                  </a:lnTo>
                  <a:cubicBezTo>
                    <a:pt x="139" y="109"/>
                    <a:pt x="158" y="129"/>
                    <a:pt x="158" y="163"/>
                  </a:cubicBezTo>
                  <a:cubicBezTo>
                    <a:pt x="158" y="205"/>
                    <a:pt x="129" y="231"/>
                    <a:pt x="80" y="231"/>
                  </a:cubicBezTo>
                  <a:cubicBezTo>
                    <a:pt x="43" y="231"/>
                    <a:pt x="18" y="217"/>
                    <a:pt x="0" y="193"/>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904" name="Freeform 40">
              <a:extLst>
                <a:ext uri="{FF2B5EF4-FFF2-40B4-BE49-F238E27FC236}">
                  <a16:creationId xmlns:a16="http://schemas.microsoft.com/office/drawing/2014/main" id="{D1B43B50-43F9-495B-85FD-6A0CB07EAFCF}"/>
                </a:ext>
              </a:extLst>
            </p:cNvPr>
            <p:cNvSpPr>
              <a:spLocks/>
            </p:cNvSpPr>
            <p:nvPr/>
          </p:nvSpPr>
          <p:spPr bwMode="auto">
            <a:xfrm>
              <a:off x="21955798" y="7273137"/>
              <a:ext cx="60912" cy="155566"/>
            </a:xfrm>
            <a:custGeom>
              <a:avLst/>
              <a:gdLst>
                <a:gd name="T0" fmla="*/ 58 w 92"/>
                <a:gd name="T1" fmla="*/ 212 h 212"/>
                <a:gd name="T2" fmla="*/ 58 w 92"/>
                <a:gd name="T3" fmla="*/ 212 h 212"/>
                <a:gd name="T4" fmla="*/ 27 w 92"/>
                <a:gd name="T5" fmla="*/ 180 h 212"/>
                <a:gd name="T6" fmla="*/ 27 w 92"/>
                <a:gd name="T7" fmla="*/ 71 h 212"/>
                <a:gd name="T8" fmla="*/ 0 w 92"/>
                <a:gd name="T9" fmla="*/ 71 h 212"/>
                <a:gd name="T10" fmla="*/ 0 w 92"/>
                <a:gd name="T11" fmla="*/ 46 h 212"/>
                <a:gd name="T12" fmla="*/ 15 w 92"/>
                <a:gd name="T13" fmla="*/ 46 h 212"/>
                <a:gd name="T14" fmla="*/ 30 w 92"/>
                <a:gd name="T15" fmla="*/ 30 h 212"/>
                <a:gd name="T16" fmla="*/ 30 w 92"/>
                <a:gd name="T17" fmla="*/ 0 h 212"/>
                <a:gd name="T18" fmla="*/ 57 w 92"/>
                <a:gd name="T19" fmla="*/ 0 h 212"/>
                <a:gd name="T20" fmla="*/ 57 w 92"/>
                <a:gd name="T21" fmla="*/ 46 h 212"/>
                <a:gd name="T22" fmla="*/ 92 w 92"/>
                <a:gd name="T23" fmla="*/ 46 h 212"/>
                <a:gd name="T24" fmla="*/ 92 w 92"/>
                <a:gd name="T25" fmla="*/ 71 h 212"/>
                <a:gd name="T26" fmla="*/ 57 w 92"/>
                <a:gd name="T27" fmla="*/ 71 h 212"/>
                <a:gd name="T28" fmla="*/ 57 w 92"/>
                <a:gd name="T29" fmla="*/ 186 h 212"/>
                <a:gd name="T30" fmla="*/ 90 w 92"/>
                <a:gd name="T31" fmla="*/ 186 h 212"/>
                <a:gd name="T32" fmla="*/ 90 w 92"/>
                <a:gd name="T33" fmla="*/ 212 h 212"/>
                <a:gd name="T34" fmla="*/ 58 w 92"/>
                <a:gd name="T35" fmla="*/ 21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2" h="212">
                  <a:moveTo>
                    <a:pt x="58" y="212"/>
                  </a:moveTo>
                  <a:lnTo>
                    <a:pt x="58" y="212"/>
                  </a:lnTo>
                  <a:cubicBezTo>
                    <a:pt x="38" y="212"/>
                    <a:pt x="27" y="199"/>
                    <a:pt x="27" y="180"/>
                  </a:cubicBezTo>
                  <a:lnTo>
                    <a:pt x="27" y="71"/>
                  </a:lnTo>
                  <a:lnTo>
                    <a:pt x="0" y="71"/>
                  </a:lnTo>
                  <a:lnTo>
                    <a:pt x="0" y="46"/>
                  </a:lnTo>
                  <a:lnTo>
                    <a:pt x="15" y="46"/>
                  </a:lnTo>
                  <a:cubicBezTo>
                    <a:pt x="26" y="46"/>
                    <a:pt x="30" y="42"/>
                    <a:pt x="30" y="30"/>
                  </a:cubicBezTo>
                  <a:lnTo>
                    <a:pt x="30" y="0"/>
                  </a:lnTo>
                  <a:lnTo>
                    <a:pt x="57" y="0"/>
                  </a:lnTo>
                  <a:lnTo>
                    <a:pt x="57" y="46"/>
                  </a:lnTo>
                  <a:lnTo>
                    <a:pt x="92" y="46"/>
                  </a:lnTo>
                  <a:lnTo>
                    <a:pt x="92" y="71"/>
                  </a:lnTo>
                  <a:lnTo>
                    <a:pt x="57" y="71"/>
                  </a:lnTo>
                  <a:lnTo>
                    <a:pt x="57" y="186"/>
                  </a:lnTo>
                  <a:lnTo>
                    <a:pt x="90" y="186"/>
                  </a:lnTo>
                  <a:lnTo>
                    <a:pt x="90" y="212"/>
                  </a:lnTo>
                  <a:lnTo>
                    <a:pt x="58" y="212"/>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905" name="Freeform 41">
              <a:extLst>
                <a:ext uri="{FF2B5EF4-FFF2-40B4-BE49-F238E27FC236}">
                  <a16:creationId xmlns:a16="http://schemas.microsoft.com/office/drawing/2014/main" id="{DBEF78D4-4C29-488A-9328-B7562F233EE3}"/>
                </a:ext>
              </a:extLst>
            </p:cNvPr>
            <p:cNvSpPr>
              <a:spLocks noEditPoints="1"/>
            </p:cNvSpPr>
            <p:nvPr/>
          </p:nvSpPr>
          <p:spPr bwMode="auto">
            <a:xfrm>
              <a:off x="22034114" y="7304885"/>
              <a:ext cx="101519" cy="126992"/>
            </a:xfrm>
            <a:custGeom>
              <a:avLst/>
              <a:gdLst>
                <a:gd name="T0" fmla="*/ 102 w 150"/>
                <a:gd name="T1" fmla="*/ 121 h 173"/>
                <a:gd name="T2" fmla="*/ 102 w 150"/>
                <a:gd name="T3" fmla="*/ 121 h 173"/>
                <a:gd name="T4" fmla="*/ 102 w 150"/>
                <a:gd name="T5" fmla="*/ 95 h 173"/>
                <a:gd name="T6" fmla="*/ 70 w 150"/>
                <a:gd name="T7" fmla="*/ 95 h 173"/>
                <a:gd name="T8" fmla="*/ 31 w 150"/>
                <a:gd name="T9" fmla="*/ 119 h 173"/>
                <a:gd name="T10" fmla="*/ 31 w 150"/>
                <a:gd name="T11" fmla="*/ 125 h 173"/>
                <a:gd name="T12" fmla="*/ 61 w 150"/>
                <a:gd name="T13" fmla="*/ 149 h 173"/>
                <a:gd name="T14" fmla="*/ 102 w 150"/>
                <a:gd name="T15" fmla="*/ 121 h 173"/>
                <a:gd name="T16" fmla="*/ 133 w 150"/>
                <a:gd name="T17" fmla="*/ 170 h 173"/>
                <a:gd name="T18" fmla="*/ 133 w 150"/>
                <a:gd name="T19" fmla="*/ 170 h 173"/>
                <a:gd name="T20" fmla="*/ 104 w 150"/>
                <a:gd name="T21" fmla="*/ 142 h 173"/>
                <a:gd name="T22" fmla="*/ 103 w 150"/>
                <a:gd name="T23" fmla="*/ 142 h 173"/>
                <a:gd name="T24" fmla="*/ 55 w 150"/>
                <a:gd name="T25" fmla="*/ 173 h 173"/>
                <a:gd name="T26" fmla="*/ 0 w 150"/>
                <a:gd name="T27" fmla="*/ 124 h 173"/>
                <a:gd name="T28" fmla="*/ 71 w 150"/>
                <a:gd name="T29" fmla="*/ 75 h 173"/>
                <a:gd name="T30" fmla="*/ 102 w 150"/>
                <a:gd name="T31" fmla="*/ 75 h 173"/>
                <a:gd name="T32" fmla="*/ 102 w 150"/>
                <a:gd name="T33" fmla="*/ 59 h 173"/>
                <a:gd name="T34" fmla="*/ 65 w 150"/>
                <a:gd name="T35" fmla="*/ 25 h 173"/>
                <a:gd name="T36" fmla="*/ 25 w 150"/>
                <a:gd name="T37" fmla="*/ 49 h 173"/>
                <a:gd name="T38" fmla="*/ 7 w 150"/>
                <a:gd name="T39" fmla="*/ 32 h 173"/>
                <a:gd name="T40" fmla="*/ 67 w 150"/>
                <a:gd name="T41" fmla="*/ 0 h 173"/>
                <a:gd name="T42" fmla="*/ 132 w 150"/>
                <a:gd name="T43" fmla="*/ 57 h 173"/>
                <a:gd name="T44" fmla="*/ 132 w 150"/>
                <a:gd name="T45" fmla="*/ 144 h 173"/>
                <a:gd name="T46" fmla="*/ 150 w 150"/>
                <a:gd name="T47" fmla="*/ 144 h 173"/>
                <a:gd name="T48" fmla="*/ 150 w 150"/>
                <a:gd name="T49" fmla="*/ 170 h 173"/>
                <a:gd name="T50" fmla="*/ 133 w 150"/>
                <a:gd name="T51" fmla="*/ 17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0" h="173">
                  <a:moveTo>
                    <a:pt x="102" y="121"/>
                  </a:moveTo>
                  <a:lnTo>
                    <a:pt x="102" y="121"/>
                  </a:lnTo>
                  <a:lnTo>
                    <a:pt x="102" y="95"/>
                  </a:lnTo>
                  <a:lnTo>
                    <a:pt x="70" y="95"/>
                  </a:lnTo>
                  <a:cubicBezTo>
                    <a:pt x="43" y="95"/>
                    <a:pt x="31" y="104"/>
                    <a:pt x="31" y="119"/>
                  </a:cubicBezTo>
                  <a:lnTo>
                    <a:pt x="31" y="125"/>
                  </a:lnTo>
                  <a:cubicBezTo>
                    <a:pt x="31" y="141"/>
                    <a:pt x="43" y="149"/>
                    <a:pt x="61" y="149"/>
                  </a:cubicBezTo>
                  <a:cubicBezTo>
                    <a:pt x="85" y="149"/>
                    <a:pt x="102" y="138"/>
                    <a:pt x="102" y="121"/>
                  </a:cubicBezTo>
                  <a:close/>
                  <a:moveTo>
                    <a:pt x="133" y="170"/>
                  </a:moveTo>
                  <a:lnTo>
                    <a:pt x="133" y="170"/>
                  </a:lnTo>
                  <a:cubicBezTo>
                    <a:pt x="115" y="170"/>
                    <a:pt x="107" y="158"/>
                    <a:pt x="104" y="142"/>
                  </a:cubicBezTo>
                  <a:lnTo>
                    <a:pt x="103" y="142"/>
                  </a:lnTo>
                  <a:cubicBezTo>
                    <a:pt x="96" y="163"/>
                    <a:pt x="78" y="173"/>
                    <a:pt x="55" y="173"/>
                  </a:cubicBezTo>
                  <a:cubicBezTo>
                    <a:pt x="20" y="173"/>
                    <a:pt x="0" y="154"/>
                    <a:pt x="0" y="124"/>
                  </a:cubicBezTo>
                  <a:cubicBezTo>
                    <a:pt x="0" y="92"/>
                    <a:pt x="23" y="75"/>
                    <a:pt x="71" y="75"/>
                  </a:cubicBezTo>
                  <a:lnTo>
                    <a:pt x="102" y="75"/>
                  </a:lnTo>
                  <a:lnTo>
                    <a:pt x="102" y="59"/>
                  </a:lnTo>
                  <a:cubicBezTo>
                    <a:pt x="102" y="37"/>
                    <a:pt x="90" y="25"/>
                    <a:pt x="65" y="25"/>
                  </a:cubicBezTo>
                  <a:cubicBezTo>
                    <a:pt x="46" y="25"/>
                    <a:pt x="33" y="35"/>
                    <a:pt x="25" y="49"/>
                  </a:cubicBezTo>
                  <a:lnTo>
                    <a:pt x="7" y="32"/>
                  </a:lnTo>
                  <a:cubicBezTo>
                    <a:pt x="17" y="14"/>
                    <a:pt x="36" y="0"/>
                    <a:pt x="67" y="0"/>
                  </a:cubicBezTo>
                  <a:cubicBezTo>
                    <a:pt x="108" y="0"/>
                    <a:pt x="132" y="21"/>
                    <a:pt x="132" y="57"/>
                  </a:cubicBezTo>
                  <a:lnTo>
                    <a:pt x="132" y="144"/>
                  </a:lnTo>
                  <a:lnTo>
                    <a:pt x="150" y="144"/>
                  </a:lnTo>
                  <a:lnTo>
                    <a:pt x="150" y="170"/>
                  </a:lnTo>
                  <a:lnTo>
                    <a:pt x="133" y="170"/>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906" name="Freeform 42">
              <a:extLst>
                <a:ext uri="{FF2B5EF4-FFF2-40B4-BE49-F238E27FC236}">
                  <a16:creationId xmlns:a16="http://schemas.microsoft.com/office/drawing/2014/main" id="{B688EA36-9122-42BB-ADDC-DF22691B7B0D}"/>
                </a:ext>
              </a:extLst>
            </p:cNvPr>
            <p:cNvSpPr>
              <a:spLocks/>
            </p:cNvSpPr>
            <p:nvPr/>
          </p:nvSpPr>
          <p:spPr bwMode="auto">
            <a:xfrm>
              <a:off x="22150136" y="7304885"/>
              <a:ext cx="92818" cy="126992"/>
            </a:xfrm>
            <a:custGeom>
              <a:avLst/>
              <a:gdLst>
                <a:gd name="T0" fmla="*/ 0 w 139"/>
                <a:gd name="T1" fmla="*/ 87 h 173"/>
                <a:gd name="T2" fmla="*/ 0 w 139"/>
                <a:gd name="T3" fmla="*/ 87 h 173"/>
                <a:gd name="T4" fmla="*/ 75 w 139"/>
                <a:gd name="T5" fmla="*/ 0 h 173"/>
                <a:gd name="T6" fmla="*/ 137 w 139"/>
                <a:gd name="T7" fmla="*/ 40 h 173"/>
                <a:gd name="T8" fmla="*/ 113 w 139"/>
                <a:gd name="T9" fmla="*/ 52 h 173"/>
                <a:gd name="T10" fmla="*/ 75 w 139"/>
                <a:gd name="T11" fmla="*/ 26 h 173"/>
                <a:gd name="T12" fmla="*/ 32 w 139"/>
                <a:gd name="T13" fmla="*/ 72 h 173"/>
                <a:gd name="T14" fmla="*/ 32 w 139"/>
                <a:gd name="T15" fmla="*/ 101 h 173"/>
                <a:gd name="T16" fmla="*/ 75 w 139"/>
                <a:gd name="T17" fmla="*/ 148 h 173"/>
                <a:gd name="T18" fmla="*/ 117 w 139"/>
                <a:gd name="T19" fmla="*/ 120 h 173"/>
                <a:gd name="T20" fmla="*/ 139 w 139"/>
                <a:gd name="T21" fmla="*/ 133 h 173"/>
                <a:gd name="T22" fmla="*/ 75 w 139"/>
                <a:gd name="T23" fmla="*/ 173 h 173"/>
                <a:gd name="T24" fmla="*/ 0 w 139"/>
                <a:gd name="T25" fmla="*/ 87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9" h="173">
                  <a:moveTo>
                    <a:pt x="0" y="87"/>
                  </a:moveTo>
                  <a:lnTo>
                    <a:pt x="0" y="87"/>
                  </a:lnTo>
                  <a:cubicBezTo>
                    <a:pt x="0" y="34"/>
                    <a:pt x="27" y="0"/>
                    <a:pt x="75" y="0"/>
                  </a:cubicBezTo>
                  <a:cubicBezTo>
                    <a:pt x="107" y="0"/>
                    <a:pt x="128" y="16"/>
                    <a:pt x="137" y="40"/>
                  </a:cubicBezTo>
                  <a:lnTo>
                    <a:pt x="113" y="52"/>
                  </a:lnTo>
                  <a:cubicBezTo>
                    <a:pt x="107" y="35"/>
                    <a:pt x="94" y="26"/>
                    <a:pt x="75" y="26"/>
                  </a:cubicBezTo>
                  <a:cubicBezTo>
                    <a:pt x="46" y="26"/>
                    <a:pt x="32" y="45"/>
                    <a:pt x="32" y="72"/>
                  </a:cubicBezTo>
                  <a:lnTo>
                    <a:pt x="32" y="101"/>
                  </a:lnTo>
                  <a:cubicBezTo>
                    <a:pt x="32" y="128"/>
                    <a:pt x="46" y="148"/>
                    <a:pt x="75" y="148"/>
                  </a:cubicBezTo>
                  <a:cubicBezTo>
                    <a:pt x="95" y="148"/>
                    <a:pt x="109" y="138"/>
                    <a:pt x="117" y="120"/>
                  </a:cubicBezTo>
                  <a:lnTo>
                    <a:pt x="139" y="133"/>
                  </a:lnTo>
                  <a:cubicBezTo>
                    <a:pt x="128" y="158"/>
                    <a:pt x="106" y="173"/>
                    <a:pt x="75" y="173"/>
                  </a:cubicBezTo>
                  <a:cubicBezTo>
                    <a:pt x="27" y="173"/>
                    <a:pt x="0" y="140"/>
                    <a:pt x="0" y="87"/>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907" name="Freeform 43">
              <a:extLst>
                <a:ext uri="{FF2B5EF4-FFF2-40B4-BE49-F238E27FC236}">
                  <a16:creationId xmlns:a16="http://schemas.microsoft.com/office/drawing/2014/main" id="{2C521D3F-A06C-4832-9CC4-A736BEAEC0D7}"/>
                </a:ext>
              </a:extLst>
            </p:cNvPr>
            <p:cNvSpPr>
              <a:spLocks/>
            </p:cNvSpPr>
            <p:nvPr/>
          </p:nvSpPr>
          <p:spPr bwMode="auto">
            <a:xfrm>
              <a:off x="22266156" y="7254089"/>
              <a:ext cx="95718" cy="174615"/>
            </a:xfrm>
            <a:custGeom>
              <a:avLst/>
              <a:gdLst>
                <a:gd name="T0" fmla="*/ 0 w 141"/>
                <a:gd name="T1" fmla="*/ 0 h 237"/>
                <a:gd name="T2" fmla="*/ 0 w 141"/>
                <a:gd name="T3" fmla="*/ 0 h 237"/>
                <a:gd name="T4" fmla="*/ 29 w 141"/>
                <a:gd name="T5" fmla="*/ 0 h 237"/>
                <a:gd name="T6" fmla="*/ 29 w 141"/>
                <a:gd name="T7" fmla="*/ 147 h 237"/>
                <a:gd name="T8" fmla="*/ 31 w 141"/>
                <a:gd name="T9" fmla="*/ 147 h 237"/>
                <a:gd name="T10" fmla="*/ 55 w 141"/>
                <a:gd name="T11" fmla="*/ 118 h 237"/>
                <a:gd name="T12" fmla="*/ 98 w 141"/>
                <a:gd name="T13" fmla="*/ 71 h 237"/>
                <a:gd name="T14" fmla="*/ 133 w 141"/>
                <a:gd name="T15" fmla="*/ 71 h 237"/>
                <a:gd name="T16" fmla="*/ 74 w 141"/>
                <a:gd name="T17" fmla="*/ 135 h 237"/>
                <a:gd name="T18" fmla="*/ 141 w 141"/>
                <a:gd name="T19" fmla="*/ 237 h 237"/>
                <a:gd name="T20" fmla="*/ 105 w 141"/>
                <a:gd name="T21" fmla="*/ 237 h 237"/>
                <a:gd name="T22" fmla="*/ 53 w 141"/>
                <a:gd name="T23" fmla="*/ 154 h 237"/>
                <a:gd name="T24" fmla="*/ 29 w 141"/>
                <a:gd name="T25" fmla="*/ 179 h 237"/>
                <a:gd name="T26" fmla="*/ 29 w 141"/>
                <a:gd name="T27" fmla="*/ 237 h 237"/>
                <a:gd name="T28" fmla="*/ 0 w 141"/>
                <a:gd name="T29" fmla="*/ 237 h 237"/>
                <a:gd name="T30" fmla="*/ 0 w 141"/>
                <a:gd name="T31"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1" h="237">
                  <a:moveTo>
                    <a:pt x="0" y="0"/>
                  </a:moveTo>
                  <a:lnTo>
                    <a:pt x="0" y="0"/>
                  </a:lnTo>
                  <a:lnTo>
                    <a:pt x="29" y="0"/>
                  </a:lnTo>
                  <a:lnTo>
                    <a:pt x="29" y="147"/>
                  </a:lnTo>
                  <a:lnTo>
                    <a:pt x="31" y="147"/>
                  </a:lnTo>
                  <a:lnTo>
                    <a:pt x="55" y="118"/>
                  </a:lnTo>
                  <a:lnTo>
                    <a:pt x="98" y="71"/>
                  </a:lnTo>
                  <a:lnTo>
                    <a:pt x="133" y="71"/>
                  </a:lnTo>
                  <a:lnTo>
                    <a:pt x="74" y="135"/>
                  </a:lnTo>
                  <a:lnTo>
                    <a:pt x="141" y="237"/>
                  </a:lnTo>
                  <a:lnTo>
                    <a:pt x="105" y="237"/>
                  </a:lnTo>
                  <a:lnTo>
                    <a:pt x="53" y="154"/>
                  </a:lnTo>
                  <a:lnTo>
                    <a:pt x="29" y="179"/>
                  </a:lnTo>
                  <a:lnTo>
                    <a:pt x="29" y="237"/>
                  </a:lnTo>
                  <a:lnTo>
                    <a:pt x="0" y="237"/>
                  </a:lnTo>
                  <a:lnTo>
                    <a:pt x="0" y="0"/>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grpSp>
      <p:sp>
        <p:nvSpPr>
          <p:cNvPr id="951" name="Freeform 102">
            <a:extLst>
              <a:ext uri="{FF2B5EF4-FFF2-40B4-BE49-F238E27FC236}">
                <a16:creationId xmlns:a16="http://schemas.microsoft.com/office/drawing/2014/main" id="{41C98B9A-B362-4745-928A-24E35990EA17}"/>
              </a:ext>
            </a:extLst>
          </p:cNvPr>
          <p:cNvSpPr>
            <a:spLocks noEditPoints="1"/>
          </p:cNvSpPr>
          <p:nvPr/>
        </p:nvSpPr>
        <p:spPr bwMode="auto">
          <a:xfrm>
            <a:off x="7368999" y="2273828"/>
            <a:ext cx="1468398" cy="2133461"/>
          </a:xfrm>
          <a:custGeom>
            <a:avLst/>
            <a:gdLst>
              <a:gd name="T0" fmla="*/ 46 w 5851"/>
              <a:gd name="T1" fmla="*/ 7707 h 7753"/>
              <a:gd name="T2" fmla="*/ 46 w 5851"/>
              <a:gd name="T3" fmla="*/ 7707 h 7753"/>
              <a:gd name="T4" fmla="*/ 5805 w 5851"/>
              <a:gd name="T5" fmla="*/ 7707 h 7753"/>
              <a:gd name="T6" fmla="*/ 5805 w 5851"/>
              <a:gd name="T7" fmla="*/ 46 h 7753"/>
              <a:gd name="T8" fmla="*/ 46 w 5851"/>
              <a:gd name="T9" fmla="*/ 46 h 7753"/>
              <a:gd name="T10" fmla="*/ 46 w 5851"/>
              <a:gd name="T11" fmla="*/ 7707 h 7753"/>
              <a:gd name="T12" fmla="*/ 5851 w 5851"/>
              <a:gd name="T13" fmla="*/ 7753 h 7753"/>
              <a:gd name="T14" fmla="*/ 5851 w 5851"/>
              <a:gd name="T15" fmla="*/ 7753 h 7753"/>
              <a:gd name="T16" fmla="*/ 0 w 5851"/>
              <a:gd name="T17" fmla="*/ 7753 h 7753"/>
              <a:gd name="T18" fmla="*/ 0 w 5851"/>
              <a:gd name="T19" fmla="*/ 0 h 7753"/>
              <a:gd name="T20" fmla="*/ 5851 w 5851"/>
              <a:gd name="T21" fmla="*/ 0 h 7753"/>
              <a:gd name="T22" fmla="*/ 5851 w 5851"/>
              <a:gd name="T23" fmla="*/ 7753 h 7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51" h="7753">
                <a:moveTo>
                  <a:pt x="46" y="7707"/>
                </a:moveTo>
                <a:lnTo>
                  <a:pt x="46" y="7707"/>
                </a:lnTo>
                <a:lnTo>
                  <a:pt x="5805" y="7707"/>
                </a:lnTo>
                <a:lnTo>
                  <a:pt x="5805" y="46"/>
                </a:lnTo>
                <a:lnTo>
                  <a:pt x="46" y="46"/>
                </a:lnTo>
                <a:lnTo>
                  <a:pt x="46" y="7707"/>
                </a:lnTo>
                <a:close/>
                <a:moveTo>
                  <a:pt x="5851" y="7753"/>
                </a:moveTo>
                <a:lnTo>
                  <a:pt x="5851" y="7753"/>
                </a:lnTo>
                <a:lnTo>
                  <a:pt x="0" y="7753"/>
                </a:lnTo>
                <a:lnTo>
                  <a:pt x="0" y="0"/>
                </a:lnTo>
                <a:lnTo>
                  <a:pt x="5851" y="0"/>
                </a:lnTo>
                <a:lnTo>
                  <a:pt x="5851" y="7753"/>
                </a:lnTo>
                <a:close/>
              </a:path>
            </a:pathLst>
          </a:custGeom>
          <a:solidFill>
            <a:srgbClr val="CCCCCC"/>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grpSp>
        <p:nvGrpSpPr>
          <p:cNvPr id="7" name="Group 6">
            <a:extLst>
              <a:ext uri="{FF2B5EF4-FFF2-40B4-BE49-F238E27FC236}">
                <a16:creationId xmlns:a16="http://schemas.microsoft.com/office/drawing/2014/main" id="{59374296-FD7E-4A65-B6FF-5E215D9716B3}"/>
              </a:ext>
            </a:extLst>
          </p:cNvPr>
          <p:cNvGrpSpPr/>
          <p:nvPr/>
        </p:nvGrpSpPr>
        <p:grpSpPr>
          <a:xfrm>
            <a:off x="7524541" y="3817295"/>
            <a:ext cx="809250" cy="194060"/>
            <a:chOff x="20064647" y="9746301"/>
            <a:chExt cx="2158001" cy="517492"/>
          </a:xfrm>
        </p:grpSpPr>
        <p:sp>
          <p:nvSpPr>
            <p:cNvPr id="936" name="Freeform 87">
              <a:extLst>
                <a:ext uri="{FF2B5EF4-FFF2-40B4-BE49-F238E27FC236}">
                  <a16:creationId xmlns:a16="http://schemas.microsoft.com/office/drawing/2014/main" id="{5973E0ED-70F4-4F8D-A71C-B6C1951F4648}"/>
                </a:ext>
              </a:extLst>
            </p:cNvPr>
            <p:cNvSpPr>
              <a:spLocks noEditPoints="1"/>
            </p:cNvSpPr>
            <p:nvPr/>
          </p:nvSpPr>
          <p:spPr bwMode="auto">
            <a:xfrm>
              <a:off x="20946410" y="9882818"/>
              <a:ext cx="107321" cy="161915"/>
            </a:xfrm>
            <a:custGeom>
              <a:avLst/>
              <a:gdLst>
                <a:gd name="T0" fmla="*/ 91 w 161"/>
                <a:gd name="T1" fmla="*/ 104 h 224"/>
                <a:gd name="T2" fmla="*/ 91 w 161"/>
                <a:gd name="T3" fmla="*/ 104 h 224"/>
                <a:gd name="T4" fmla="*/ 123 w 161"/>
                <a:gd name="T5" fmla="*/ 74 h 224"/>
                <a:gd name="T6" fmla="*/ 123 w 161"/>
                <a:gd name="T7" fmla="*/ 58 h 224"/>
                <a:gd name="T8" fmla="*/ 91 w 161"/>
                <a:gd name="T9" fmla="*/ 28 h 224"/>
                <a:gd name="T10" fmla="*/ 31 w 161"/>
                <a:gd name="T11" fmla="*/ 28 h 224"/>
                <a:gd name="T12" fmla="*/ 31 w 161"/>
                <a:gd name="T13" fmla="*/ 104 h 224"/>
                <a:gd name="T14" fmla="*/ 91 w 161"/>
                <a:gd name="T15" fmla="*/ 104 h 224"/>
                <a:gd name="T16" fmla="*/ 31 w 161"/>
                <a:gd name="T17" fmla="*/ 224 h 224"/>
                <a:gd name="T18" fmla="*/ 31 w 161"/>
                <a:gd name="T19" fmla="*/ 224 h 224"/>
                <a:gd name="T20" fmla="*/ 0 w 161"/>
                <a:gd name="T21" fmla="*/ 224 h 224"/>
                <a:gd name="T22" fmla="*/ 0 w 161"/>
                <a:gd name="T23" fmla="*/ 0 h 224"/>
                <a:gd name="T24" fmla="*/ 92 w 161"/>
                <a:gd name="T25" fmla="*/ 0 h 224"/>
                <a:gd name="T26" fmla="*/ 156 w 161"/>
                <a:gd name="T27" fmla="*/ 66 h 224"/>
                <a:gd name="T28" fmla="*/ 112 w 161"/>
                <a:gd name="T29" fmla="*/ 128 h 224"/>
                <a:gd name="T30" fmla="*/ 161 w 161"/>
                <a:gd name="T31" fmla="*/ 224 h 224"/>
                <a:gd name="T32" fmla="*/ 127 w 161"/>
                <a:gd name="T33" fmla="*/ 224 h 224"/>
                <a:gd name="T34" fmla="*/ 80 w 161"/>
                <a:gd name="T35" fmla="*/ 131 h 224"/>
                <a:gd name="T36" fmla="*/ 31 w 161"/>
                <a:gd name="T37" fmla="*/ 131 h 224"/>
                <a:gd name="T38" fmla="*/ 31 w 161"/>
                <a:gd name="T39" fmla="*/ 22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224">
                  <a:moveTo>
                    <a:pt x="91" y="104"/>
                  </a:moveTo>
                  <a:lnTo>
                    <a:pt x="91" y="104"/>
                  </a:lnTo>
                  <a:cubicBezTo>
                    <a:pt x="111" y="104"/>
                    <a:pt x="123" y="93"/>
                    <a:pt x="123" y="74"/>
                  </a:cubicBezTo>
                  <a:lnTo>
                    <a:pt x="123" y="58"/>
                  </a:lnTo>
                  <a:cubicBezTo>
                    <a:pt x="123" y="39"/>
                    <a:pt x="111" y="28"/>
                    <a:pt x="91" y="28"/>
                  </a:cubicBezTo>
                  <a:lnTo>
                    <a:pt x="31" y="28"/>
                  </a:lnTo>
                  <a:lnTo>
                    <a:pt x="31" y="104"/>
                  </a:lnTo>
                  <a:lnTo>
                    <a:pt x="91" y="104"/>
                  </a:lnTo>
                  <a:close/>
                  <a:moveTo>
                    <a:pt x="31" y="224"/>
                  </a:moveTo>
                  <a:lnTo>
                    <a:pt x="31" y="224"/>
                  </a:lnTo>
                  <a:lnTo>
                    <a:pt x="0" y="224"/>
                  </a:lnTo>
                  <a:lnTo>
                    <a:pt x="0" y="0"/>
                  </a:lnTo>
                  <a:lnTo>
                    <a:pt x="92" y="0"/>
                  </a:lnTo>
                  <a:cubicBezTo>
                    <a:pt x="132" y="0"/>
                    <a:pt x="156" y="25"/>
                    <a:pt x="156" y="66"/>
                  </a:cubicBezTo>
                  <a:cubicBezTo>
                    <a:pt x="156" y="98"/>
                    <a:pt x="141" y="120"/>
                    <a:pt x="112" y="128"/>
                  </a:cubicBezTo>
                  <a:lnTo>
                    <a:pt x="161" y="224"/>
                  </a:lnTo>
                  <a:lnTo>
                    <a:pt x="127" y="224"/>
                  </a:lnTo>
                  <a:lnTo>
                    <a:pt x="80" y="131"/>
                  </a:lnTo>
                  <a:lnTo>
                    <a:pt x="31" y="131"/>
                  </a:lnTo>
                  <a:lnTo>
                    <a:pt x="31" y="224"/>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937" name="Freeform 88">
              <a:extLst>
                <a:ext uri="{FF2B5EF4-FFF2-40B4-BE49-F238E27FC236}">
                  <a16:creationId xmlns:a16="http://schemas.microsoft.com/office/drawing/2014/main" id="{61BD23D6-123B-4AE1-9110-CD633A28C684}"/>
                </a:ext>
              </a:extLst>
            </p:cNvPr>
            <p:cNvSpPr>
              <a:spLocks/>
            </p:cNvSpPr>
            <p:nvPr/>
          </p:nvSpPr>
          <p:spPr bwMode="auto">
            <a:xfrm>
              <a:off x="21082737" y="9882818"/>
              <a:ext cx="92818" cy="161915"/>
            </a:xfrm>
            <a:custGeom>
              <a:avLst/>
              <a:gdLst>
                <a:gd name="T0" fmla="*/ 0 w 139"/>
                <a:gd name="T1" fmla="*/ 224 h 224"/>
                <a:gd name="T2" fmla="*/ 0 w 139"/>
                <a:gd name="T3" fmla="*/ 224 h 224"/>
                <a:gd name="T4" fmla="*/ 0 w 139"/>
                <a:gd name="T5" fmla="*/ 0 h 224"/>
                <a:gd name="T6" fmla="*/ 139 w 139"/>
                <a:gd name="T7" fmla="*/ 0 h 224"/>
                <a:gd name="T8" fmla="*/ 139 w 139"/>
                <a:gd name="T9" fmla="*/ 28 h 224"/>
                <a:gd name="T10" fmla="*/ 31 w 139"/>
                <a:gd name="T11" fmla="*/ 28 h 224"/>
                <a:gd name="T12" fmla="*/ 31 w 139"/>
                <a:gd name="T13" fmla="*/ 93 h 224"/>
                <a:gd name="T14" fmla="*/ 131 w 139"/>
                <a:gd name="T15" fmla="*/ 93 h 224"/>
                <a:gd name="T16" fmla="*/ 131 w 139"/>
                <a:gd name="T17" fmla="*/ 120 h 224"/>
                <a:gd name="T18" fmla="*/ 31 w 139"/>
                <a:gd name="T19" fmla="*/ 120 h 224"/>
                <a:gd name="T20" fmla="*/ 31 w 139"/>
                <a:gd name="T21" fmla="*/ 196 h 224"/>
                <a:gd name="T22" fmla="*/ 139 w 139"/>
                <a:gd name="T23" fmla="*/ 196 h 224"/>
                <a:gd name="T24" fmla="*/ 139 w 139"/>
                <a:gd name="T25" fmla="*/ 224 h 224"/>
                <a:gd name="T26" fmla="*/ 0 w 139"/>
                <a:gd name="T27" fmla="*/ 22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9" h="224">
                  <a:moveTo>
                    <a:pt x="0" y="224"/>
                  </a:moveTo>
                  <a:lnTo>
                    <a:pt x="0" y="224"/>
                  </a:lnTo>
                  <a:lnTo>
                    <a:pt x="0" y="0"/>
                  </a:lnTo>
                  <a:lnTo>
                    <a:pt x="139" y="0"/>
                  </a:lnTo>
                  <a:lnTo>
                    <a:pt x="139" y="28"/>
                  </a:lnTo>
                  <a:lnTo>
                    <a:pt x="31" y="28"/>
                  </a:lnTo>
                  <a:lnTo>
                    <a:pt x="31" y="93"/>
                  </a:lnTo>
                  <a:lnTo>
                    <a:pt x="131" y="93"/>
                  </a:lnTo>
                  <a:lnTo>
                    <a:pt x="131" y="120"/>
                  </a:lnTo>
                  <a:lnTo>
                    <a:pt x="31" y="120"/>
                  </a:lnTo>
                  <a:lnTo>
                    <a:pt x="31" y="196"/>
                  </a:lnTo>
                  <a:lnTo>
                    <a:pt x="139" y="196"/>
                  </a:lnTo>
                  <a:lnTo>
                    <a:pt x="139" y="224"/>
                  </a:lnTo>
                  <a:lnTo>
                    <a:pt x="0" y="224"/>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938" name="Freeform 89">
              <a:extLst>
                <a:ext uri="{FF2B5EF4-FFF2-40B4-BE49-F238E27FC236}">
                  <a16:creationId xmlns:a16="http://schemas.microsoft.com/office/drawing/2014/main" id="{C85DA43C-55ED-4F92-AE25-6F1F0111CFB8}"/>
                </a:ext>
              </a:extLst>
            </p:cNvPr>
            <p:cNvSpPr>
              <a:spLocks/>
            </p:cNvSpPr>
            <p:nvPr/>
          </p:nvSpPr>
          <p:spPr bwMode="auto">
            <a:xfrm>
              <a:off x="21198758" y="9879641"/>
              <a:ext cx="107321" cy="168265"/>
            </a:xfrm>
            <a:custGeom>
              <a:avLst/>
              <a:gdLst>
                <a:gd name="T0" fmla="*/ 0 w 158"/>
                <a:gd name="T1" fmla="*/ 193 h 232"/>
                <a:gd name="T2" fmla="*/ 0 w 158"/>
                <a:gd name="T3" fmla="*/ 193 h 232"/>
                <a:gd name="T4" fmla="*/ 22 w 158"/>
                <a:gd name="T5" fmla="*/ 173 h 232"/>
                <a:gd name="T6" fmla="*/ 81 w 158"/>
                <a:gd name="T7" fmla="*/ 204 h 232"/>
                <a:gd name="T8" fmla="*/ 128 w 158"/>
                <a:gd name="T9" fmla="*/ 165 h 232"/>
                <a:gd name="T10" fmla="*/ 89 w 158"/>
                <a:gd name="T11" fmla="*/ 129 h 232"/>
                <a:gd name="T12" fmla="*/ 70 w 158"/>
                <a:gd name="T13" fmla="*/ 125 h 232"/>
                <a:gd name="T14" fmla="*/ 6 w 158"/>
                <a:gd name="T15" fmla="*/ 63 h 232"/>
                <a:gd name="T16" fmla="*/ 82 w 158"/>
                <a:gd name="T17" fmla="*/ 0 h 232"/>
                <a:gd name="T18" fmla="*/ 157 w 158"/>
                <a:gd name="T19" fmla="*/ 36 h 232"/>
                <a:gd name="T20" fmla="*/ 134 w 158"/>
                <a:gd name="T21" fmla="*/ 54 h 232"/>
                <a:gd name="T22" fmla="*/ 81 w 158"/>
                <a:gd name="T23" fmla="*/ 28 h 232"/>
                <a:gd name="T24" fmla="*/ 37 w 158"/>
                <a:gd name="T25" fmla="*/ 62 h 232"/>
                <a:gd name="T26" fmla="*/ 76 w 158"/>
                <a:gd name="T27" fmla="*/ 96 h 232"/>
                <a:gd name="T28" fmla="*/ 95 w 158"/>
                <a:gd name="T29" fmla="*/ 100 h 232"/>
                <a:gd name="T30" fmla="*/ 158 w 158"/>
                <a:gd name="T31" fmla="*/ 163 h 232"/>
                <a:gd name="T32" fmla="*/ 80 w 158"/>
                <a:gd name="T33" fmla="*/ 232 h 232"/>
                <a:gd name="T34" fmla="*/ 0 w 158"/>
                <a:gd name="T35" fmla="*/ 193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8" h="232">
                  <a:moveTo>
                    <a:pt x="0" y="193"/>
                  </a:moveTo>
                  <a:lnTo>
                    <a:pt x="0" y="193"/>
                  </a:lnTo>
                  <a:lnTo>
                    <a:pt x="22" y="173"/>
                  </a:lnTo>
                  <a:cubicBezTo>
                    <a:pt x="37" y="193"/>
                    <a:pt x="56" y="204"/>
                    <a:pt x="81" y="204"/>
                  </a:cubicBezTo>
                  <a:cubicBezTo>
                    <a:pt x="111" y="204"/>
                    <a:pt x="128" y="189"/>
                    <a:pt x="128" y="165"/>
                  </a:cubicBezTo>
                  <a:cubicBezTo>
                    <a:pt x="128" y="145"/>
                    <a:pt x="117" y="135"/>
                    <a:pt x="89" y="129"/>
                  </a:cubicBezTo>
                  <a:lnTo>
                    <a:pt x="70" y="125"/>
                  </a:lnTo>
                  <a:cubicBezTo>
                    <a:pt x="28" y="117"/>
                    <a:pt x="6" y="98"/>
                    <a:pt x="6" y="63"/>
                  </a:cubicBezTo>
                  <a:cubicBezTo>
                    <a:pt x="6" y="23"/>
                    <a:pt x="36" y="0"/>
                    <a:pt x="82" y="0"/>
                  </a:cubicBezTo>
                  <a:cubicBezTo>
                    <a:pt x="116" y="0"/>
                    <a:pt x="140" y="13"/>
                    <a:pt x="157" y="36"/>
                  </a:cubicBezTo>
                  <a:lnTo>
                    <a:pt x="134" y="54"/>
                  </a:lnTo>
                  <a:cubicBezTo>
                    <a:pt x="122" y="38"/>
                    <a:pt x="106" y="28"/>
                    <a:pt x="81" y="28"/>
                  </a:cubicBezTo>
                  <a:cubicBezTo>
                    <a:pt x="53" y="28"/>
                    <a:pt x="37" y="40"/>
                    <a:pt x="37" y="62"/>
                  </a:cubicBezTo>
                  <a:cubicBezTo>
                    <a:pt x="37" y="81"/>
                    <a:pt x="50" y="90"/>
                    <a:pt x="76" y="96"/>
                  </a:cubicBezTo>
                  <a:lnTo>
                    <a:pt x="95" y="100"/>
                  </a:lnTo>
                  <a:cubicBezTo>
                    <a:pt x="139" y="110"/>
                    <a:pt x="158" y="129"/>
                    <a:pt x="158" y="163"/>
                  </a:cubicBezTo>
                  <a:cubicBezTo>
                    <a:pt x="158" y="205"/>
                    <a:pt x="129" y="232"/>
                    <a:pt x="80" y="232"/>
                  </a:cubicBezTo>
                  <a:cubicBezTo>
                    <a:pt x="43" y="232"/>
                    <a:pt x="18" y="217"/>
                    <a:pt x="0" y="193"/>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939" name="Freeform 90">
              <a:extLst>
                <a:ext uri="{FF2B5EF4-FFF2-40B4-BE49-F238E27FC236}">
                  <a16:creationId xmlns:a16="http://schemas.microsoft.com/office/drawing/2014/main" id="{66752892-7CCB-435D-9620-0A74EF32DD47}"/>
                </a:ext>
              </a:extLst>
            </p:cNvPr>
            <p:cNvSpPr>
              <a:spLocks/>
            </p:cNvSpPr>
            <p:nvPr/>
          </p:nvSpPr>
          <p:spPr bwMode="auto">
            <a:xfrm>
              <a:off x="21317681" y="9882818"/>
              <a:ext cx="113123" cy="161915"/>
            </a:xfrm>
            <a:custGeom>
              <a:avLst/>
              <a:gdLst>
                <a:gd name="T0" fmla="*/ 100 w 169"/>
                <a:gd name="T1" fmla="*/ 28 h 224"/>
                <a:gd name="T2" fmla="*/ 100 w 169"/>
                <a:gd name="T3" fmla="*/ 28 h 224"/>
                <a:gd name="T4" fmla="*/ 100 w 169"/>
                <a:gd name="T5" fmla="*/ 224 h 224"/>
                <a:gd name="T6" fmla="*/ 69 w 169"/>
                <a:gd name="T7" fmla="*/ 224 h 224"/>
                <a:gd name="T8" fmla="*/ 69 w 169"/>
                <a:gd name="T9" fmla="*/ 28 h 224"/>
                <a:gd name="T10" fmla="*/ 0 w 169"/>
                <a:gd name="T11" fmla="*/ 28 h 224"/>
                <a:gd name="T12" fmla="*/ 0 w 169"/>
                <a:gd name="T13" fmla="*/ 0 h 224"/>
                <a:gd name="T14" fmla="*/ 169 w 169"/>
                <a:gd name="T15" fmla="*/ 0 h 224"/>
                <a:gd name="T16" fmla="*/ 169 w 169"/>
                <a:gd name="T17" fmla="*/ 28 h 224"/>
                <a:gd name="T18" fmla="*/ 100 w 169"/>
                <a:gd name="T19" fmla="*/ 28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9" h="224">
                  <a:moveTo>
                    <a:pt x="100" y="28"/>
                  </a:moveTo>
                  <a:lnTo>
                    <a:pt x="100" y="28"/>
                  </a:lnTo>
                  <a:lnTo>
                    <a:pt x="100" y="224"/>
                  </a:lnTo>
                  <a:lnTo>
                    <a:pt x="69" y="224"/>
                  </a:lnTo>
                  <a:lnTo>
                    <a:pt x="69" y="28"/>
                  </a:lnTo>
                  <a:lnTo>
                    <a:pt x="0" y="28"/>
                  </a:lnTo>
                  <a:lnTo>
                    <a:pt x="0" y="0"/>
                  </a:lnTo>
                  <a:lnTo>
                    <a:pt x="169" y="0"/>
                  </a:lnTo>
                  <a:lnTo>
                    <a:pt x="169" y="28"/>
                  </a:lnTo>
                  <a:lnTo>
                    <a:pt x="100" y="28"/>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940" name="Freeform 91">
              <a:extLst>
                <a:ext uri="{FF2B5EF4-FFF2-40B4-BE49-F238E27FC236}">
                  <a16:creationId xmlns:a16="http://schemas.microsoft.com/office/drawing/2014/main" id="{67208E7D-3714-46CE-830A-8619B2299D7D}"/>
                </a:ext>
              </a:extLst>
            </p:cNvPr>
            <p:cNvSpPr>
              <a:spLocks noEditPoints="1"/>
            </p:cNvSpPr>
            <p:nvPr/>
          </p:nvSpPr>
          <p:spPr bwMode="auto">
            <a:xfrm>
              <a:off x="21500415" y="9879641"/>
              <a:ext cx="130526" cy="168265"/>
            </a:xfrm>
            <a:custGeom>
              <a:avLst/>
              <a:gdLst>
                <a:gd name="T0" fmla="*/ 49 w 195"/>
                <a:gd name="T1" fmla="*/ 53 h 232"/>
                <a:gd name="T2" fmla="*/ 49 w 195"/>
                <a:gd name="T3" fmla="*/ 53 h 232"/>
                <a:gd name="T4" fmla="*/ 49 w 195"/>
                <a:gd name="T5" fmla="*/ 56 h 232"/>
                <a:gd name="T6" fmla="*/ 70 w 195"/>
                <a:gd name="T7" fmla="*/ 94 h 232"/>
                <a:gd name="T8" fmla="*/ 107 w 195"/>
                <a:gd name="T9" fmla="*/ 54 h 232"/>
                <a:gd name="T10" fmla="*/ 107 w 195"/>
                <a:gd name="T11" fmla="*/ 50 h 232"/>
                <a:gd name="T12" fmla="*/ 79 w 195"/>
                <a:gd name="T13" fmla="*/ 25 h 232"/>
                <a:gd name="T14" fmla="*/ 49 w 195"/>
                <a:gd name="T15" fmla="*/ 53 h 232"/>
                <a:gd name="T16" fmla="*/ 118 w 195"/>
                <a:gd name="T17" fmla="*/ 185 h 232"/>
                <a:gd name="T18" fmla="*/ 118 w 195"/>
                <a:gd name="T19" fmla="*/ 185 h 232"/>
                <a:gd name="T20" fmla="*/ 61 w 195"/>
                <a:gd name="T21" fmla="*/ 124 h 232"/>
                <a:gd name="T22" fmla="*/ 31 w 195"/>
                <a:gd name="T23" fmla="*/ 165 h 232"/>
                <a:gd name="T24" fmla="*/ 31 w 195"/>
                <a:gd name="T25" fmla="*/ 170 h 232"/>
                <a:gd name="T26" fmla="*/ 73 w 195"/>
                <a:gd name="T27" fmla="*/ 206 h 232"/>
                <a:gd name="T28" fmla="*/ 118 w 195"/>
                <a:gd name="T29" fmla="*/ 185 h 232"/>
                <a:gd name="T30" fmla="*/ 135 w 195"/>
                <a:gd name="T31" fmla="*/ 203 h 232"/>
                <a:gd name="T32" fmla="*/ 135 w 195"/>
                <a:gd name="T33" fmla="*/ 203 h 232"/>
                <a:gd name="T34" fmla="*/ 70 w 195"/>
                <a:gd name="T35" fmla="*/ 232 h 232"/>
                <a:gd name="T36" fmla="*/ 0 w 195"/>
                <a:gd name="T37" fmla="*/ 170 h 232"/>
                <a:gd name="T38" fmla="*/ 45 w 195"/>
                <a:gd name="T39" fmla="*/ 107 h 232"/>
                <a:gd name="T40" fmla="*/ 20 w 195"/>
                <a:gd name="T41" fmla="*/ 54 h 232"/>
                <a:gd name="T42" fmla="*/ 80 w 195"/>
                <a:gd name="T43" fmla="*/ 0 h 232"/>
                <a:gd name="T44" fmla="*/ 136 w 195"/>
                <a:gd name="T45" fmla="*/ 49 h 232"/>
                <a:gd name="T46" fmla="*/ 86 w 195"/>
                <a:gd name="T47" fmla="*/ 111 h 232"/>
                <a:gd name="T48" fmla="*/ 133 w 195"/>
                <a:gd name="T49" fmla="*/ 161 h 232"/>
                <a:gd name="T50" fmla="*/ 143 w 195"/>
                <a:gd name="T51" fmla="*/ 109 h 232"/>
                <a:gd name="T52" fmla="*/ 189 w 195"/>
                <a:gd name="T53" fmla="*/ 109 h 232"/>
                <a:gd name="T54" fmla="*/ 189 w 195"/>
                <a:gd name="T55" fmla="*/ 134 h 232"/>
                <a:gd name="T56" fmla="*/ 167 w 195"/>
                <a:gd name="T57" fmla="*/ 134 h 232"/>
                <a:gd name="T58" fmla="*/ 151 w 195"/>
                <a:gd name="T59" fmla="*/ 181 h 232"/>
                <a:gd name="T60" fmla="*/ 195 w 195"/>
                <a:gd name="T61" fmla="*/ 228 h 232"/>
                <a:gd name="T62" fmla="*/ 157 w 195"/>
                <a:gd name="T63" fmla="*/ 228 h 232"/>
                <a:gd name="T64" fmla="*/ 135 w 195"/>
                <a:gd name="T65" fmla="*/ 203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5" h="232">
                  <a:moveTo>
                    <a:pt x="49" y="53"/>
                  </a:moveTo>
                  <a:lnTo>
                    <a:pt x="49" y="53"/>
                  </a:lnTo>
                  <a:lnTo>
                    <a:pt x="49" y="56"/>
                  </a:lnTo>
                  <a:cubicBezTo>
                    <a:pt x="49" y="68"/>
                    <a:pt x="57" y="80"/>
                    <a:pt x="70" y="94"/>
                  </a:cubicBezTo>
                  <a:cubicBezTo>
                    <a:pt x="89" y="83"/>
                    <a:pt x="107" y="70"/>
                    <a:pt x="107" y="54"/>
                  </a:cubicBezTo>
                  <a:lnTo>
                    <a:pt x="107" y="50"/>
                  </a:lnTo>
                  <a:cubicBezTo>
                    <a:pt x="107" y="34"/>
                    <a:pt x="94" y="25"/>
                    <a:pt x="79" y="25"/>
                  </a:cubicBezTo>
                  <a:cubicBezTo>
                    <a:pt x="62" y="25"/>
                    <a:pt x="49" y="37"/>
                    <a:pt x="49" y="53"/>
                  </a:cubicBezTo>
                  <a:close/>
                  <a:moveTo>
                    <a:pt x="118" y="185"/>
                  </a:moveTo>
                  <a:lnTo>
                    <a:pt x="118" y="185"/>
                  </a:lnTo>
                  <a:lnTo>
                    <a:pt x="61" y="124"/>
                  </a:lnTo>
                  <a:cubicBezTo>
                    <a:pt x="44" y="133"/>
                    <a:pt x="31" y="143"/>
                    <a:pt x="31" y="165"/>
                  </a:cubicBezTo>
                  <a:lnTo>
                    <a:pt x="31" y="170"/>
                  </a:lnTo>
                  <a:cubicBezTo>
                    <a:pt x="31" y="192"/>
                    <a:pt x="47" y="206"/>
                    <a:pt x="73" y="206"/>
                  </a:cubicBezTo>
                  <a:cubicBezTo>
                    <a:pt x="93" y="206"/>
                    <a:pt x="107" y="198"/>
                    <a:pt x="118" y="185"/>
                  </a:cubicBezTo>
                  <a:close/>
                  <a:moveTo>
                    <a:pt x="135" y="203"/>
                  </a:moveTo>
                  <a:lnTo>
                    <a:pt x="135" y="203"/>
                  </a:lnTo>
                  <a:cubicBezTo>
                    <a:pt x="125" y="214"/>
                    <a:pt x="105" y="232"/>
                    <a:pt x="70" y="232"/>
                  </a:cubicBezTo>
                  <a:cubicBezTo>
                    <a:pt x="25" y="232"/>
                    <a:pt x="0" y="204"/>
                    <a:pt x="0" y="170"/>
                  </a:cubicBezTo>
                  <a:cubicBezTo>
                    <a:pt x="0" y="137"/>
                    <a:pt x="22" y="120"/>
                    <a:pt x="45" y="107"/>
                  </a:cubicBezTo>
                  <a:cubicBezTo>
                    <a:pt x="31" y="91"/>
                    <a:pt x="20" y="74"/>
                    <a:pt x="20" y="54"/>
                  </a:cubicBezTo>
                  <a:cubicBezTo>
                    <a:pt x="20" y="24"/>
                    <a:pt x="44" y="0"/>
                    <a:pt x="80" y="0"/>
                  </a:cubicBezTo>
                  <a:cubicBezTo>
                    <a:pt x="113" y="0"/>
                    <a:pt x="136" y="20"/>
                    <a:pt x="136" y="49"/>
                  </a:cubicBezTo>
                  <a:cubicBezTo>
                    <a:pt x="136" y="78"/>
                    <a:pt x="113" y="95"/>
                    <a:pt x="86" y="111"/>
                  </a:cubicBezTo>
                  <a:lnTo>
                    <a:pt x="133" y="161"/>
                  </a:lnTo>
                  <a:cubicBezTo>
                    <a:pt x="139" y="145"/>
                    <a:pt x="142" y="127"/>
                    <a:pt x="143" y="109"/>
                  </a:cubicBezTo>
                  <a:lnTo>
                    <a:pt x="189" y="109"/>
                  </a:lnTo>
                  <a:lnTo>
                    <a:pt x="189" y="134"/>
                  </a:lnTo>
                  <a:lnTo>
                    <a:pt x="167" y="134"/>
                  </a:lnTo>
                  <a:cubicBezTo>
                    <a:pt x="163" y="152"/>
                    <a:pt x="158" y="168"/>
                    <a:pt x="151" y="181"/>
                  </a:cubicBezTo>
                  <a:lnTo>
                    <a:pt x="195" y="228"/>
                  </a:lnTo>
                  <a:lnTo>
                    <a:pt x="157" y="228"/>
                  </a:lnTo>
                  <a:lnTo>
                    <a:pt x="135" y="203"/>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941" name="Freeform 92">
              <a:extLst>
                <a:ext uri="{FF2B5EF4-FFF2-40B4-BE49-F238E27FC236}">
                  <a16:creationId xmlns:a16="http://schemas.microsoft.com/office/drawing/2014/main" id="{8C0E4649-9CFC-4A4C-BE50-12FD46E6FDB2}"/>
                </a:ext>
              </a:extLst>
            </p:cNvPr>
            <p:cNvSpPr>
              <a:spLocks/>
            </p:cNvSpPr>
            <p:nvPr/>
          </p:nvSpPr>
          <p:spPr bwMode="auto">
            <a:xfrm>
              <a:off x="21694749" y="9879641"/>
              <a:ext cx="107321" cy="168265"/>
            </a:xfrm>
            <a:custGeom>
              <a:avLst/>
              <a:gdLst>
                <a:gd name="T0" fmla="*/ 0 w 159"/>
                <a:gd name="T1" fmla="*/ 193 h 232"/>
                <a:gd name="T2" fmla="*/ 0 w 159"/>
                <a:gd name="T3" fmla="*/ 193 h 232"/>
                <a:gd name="T4" fmla="*/ 22 w 159"/>
                <a:gd name="T5" fmla="*/ 173 h 232"/>
                <a:gd name="T6" fmla="*/ 82 w 159"/>
                <a:gd name="T7" fmla="*/ 204 h 232"/>
                <a:gd name="T8" fmla="*/ 128 w 159"/>
                <a:gd name="T9" fmla="*/ 165 h 232"/>
                <a:gd name="T10" fmla="*/ 90 w 159"/>
                <a:gd name="T11" fmla="*/ 129 h 232"/>
                <a:gd name="T12" fmla="*/ 71 w 159"/>
                <a:gd name="T13" fmla="*/ 125 h 232"/>
                <a:gd name="T14" fmla="*/ 7 w 159"/>
                <a:gd name="T15" fmla="*/ 63 h 232"/>
                <a:gd name="T16" fmla="*/ 83 w 159"/>
                <a:gd name="T17" fmla="*/ 0 h 232"/>
                <a:gd name="T18" fmla="*/ 158 w 159"/>
                <a:gd name="T19" fmla="*/ 36 h 232"/>
                <a:gd name="T20" fmla="*/ 135 w 159"/>
                <a:gd name="T21" fmla="*/ 54 h 232"/>
                <a:gd name="T22" fmla="*/ 81 w 159"/>
                <a:gd name="T23" fmla="*/ 28 h 232"/>
                <a:gd name="T24" fmla="*/ 38 w 159"/>
                <a:gd name="T25" fmla="*/ 62 h 232"/>
                <a:gd name="T26" fmla="*/ 77 w 159"/>
                <a:gd name="T27" fmla="*/ 96 h 232"/>
                <a:gd name="T28" fmla="*/ 96 w 159"/>
                <a:gd name="T29" fmla="*/ 100 h 232"/>
                <a:gd name="T30" fmla="*/ 159 w 159"/>
                <a:gd name="T31" fmla="*/ 163 h 232"/>
                <a:gd name="T32" fmla="*/ 80 w 159"/>
                <a:gd name="T33" fmla="*/ 232 h 232"/>
                <a:gd name="T34" fmla="*/ 0 w 159"/>
                <a:gd name="T35" fmla="*/ 193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9" h="232">
                  <a:moveTo>
                    <a:pt x="0" y="193"/>
                  </a:moveTo>
                  <a:lnTo>
                    <a:pt x="0" y="193"/>
                  </a:lnTo>
                  <a:lnTo>
                    <a:pt x="22" y="173"/>
                  </a:lnTo>
                  <a:cubicBezTo>
                    <a:pt x="38" y="193"/>
                    <a:pt x="57" y="204"/>
                    <a:pt x="82" y="204"/>
                  </a:cubicBezTo>
                  <a:cubicBezTo>
                    <a:pt x="112" y="204"/>
                    <a:pt x="128" y="189"/>
                    <a:pt x="128" y="165"/>
                  </a:cubicBezTo>
                  <a:cubicBezTo>
                    <a:pt x="128" y="145"/>
                    <a:pt x="118" y="135"/>
                    <a:pt x="90" y="129"/>
                  </a:cubicBezTo>
                  <a:lnTo>
                    <a:pt x="71" y="125"/>
                  </a:lnTo>
                  <a:cubicBezTo>
                    <a:pt x="29" y="117"/>
                    <a:pt x="7" y="98"/>
                    <a:pt x="7" y="63"/>
                  </a:cubicBezTo>
                  <a:cubicBezTo>
                    <a:pt x="7" y="23"/>
                    <a:pt x="37" y="0"/>
                    <a:pt x="83" y="0"/>
                  </a:cubicBezTo>
                  <a:cubicBezTo>
                    <a:pt x="117" y="0"/>
                    <a:pt x="141" y="13"/>
                    <a:pt x="158" y="36"/>
                  </a:cubicBezTo>
                  <a:lnTo>
                    <a:pt x="135" y="54"/>
                  </a:lnTo>
                  <a:cubicBezTo>
                    <a:pt x="123" y="38"/>
                    <a:pt x="107" y="28"/>
                    <a:pt x="81" y="28"/>
                  </a:cubicBezTo>
                  <a:cubicBezTo>
                    <a:pt x="54" y="28"/>
                    <a:pt x="38" y="40"/>
                    <a:pt x="38" y="62"/>
                  </a:cubicBezTo>
                  <a:cubicBezTo>
                    <a:pt x="38" y="81"/>
                    <a:pt x="50" y="90"/>
                    <a:pt x="77" y="96"/>
                  </a:cubicBezTo>
                  <a:lnTo>
                    <a:pt x="96" y="100"/>
                  </a:lnTo>
                  <a:cubicBezTo>
                    <a:pt x="140" y="110"/>
                    <a:pt x="159" y="129"/>
                    <a:pt x="159" y="163"/>
                  </a:cubicBezTo>
                  <a:cubicBezTo>
                    <a:pt x="159" y="205"/>
                    <a:pt x="130" y="232"/>
                    <a:pt x="80" y="232"/>
                  </a:cubicBezTo>
                  <a:cubicBezTo>
                    <a:pt x="44" y="232"/>
                    <a:pt x="18" y="217"/>
                    <a:pt x="0" y="193"/>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942" name="Freeform 93">
              <a:extLst>
                <a:ext uri="{FF2B5EF4-FFF2-40B4-BE49-F238E27FC236}">
                  <a16:creationId xmlns:a16="http://schemas.microsoft.com/office/drawing/2014/main" id="{3CC9EBDD-875D-4B22-8E1B-4AB973211752}"/>
                </a:ext>
              </a:extLst>
            </p:cNvPr>
            <p:cNvSpPr>
              <a:spLocks noEditPoints="1"/>
            </p:cNvSpPr>
            <p:nvPr/>
          </p:nvSpPr>
          <p:spPr bwMode="auto">
            <a:xfrm>
              <a:off x="21825275" y="9879641"/>
              <a:ext cx="127624" cy="168265"/>
            </a:xfrm>
            <a:custGeom>
              <a:avLst/>
              <a:gdLst>
                <a:gd name="T0" fmla="*/ 158 w 191"/>
                <a:gd name="T1" fmla="*/ 134 h 232"/>
                <a:gd name="T2" fmla="*/ 158 w 191"/>
                <a:gd name="T3" fmla="*/ 134 h 232"/>
                <a:gd name="T4" fmla="*/ 158 w 191"/>
                <a:gd name="T5" fmla="*/ 98 h 232"/>
                <a:gd name="T6" fmla="*/ 96 w 191"/>
                <a:gd name="T7" fmla="*/ 28 h 232"/>
                <a:gd name="T8" fmla="*/ 34 w 191"/>
                <a:gd name="T9" fmla="*/ 98 h 232"/>
                <a:gd name="T10" fmla="*/ 34 w 191"/>
                <a:gd name="T11" fmla="*/ 134 h 232"/>
                <a:gd name="T12" fmla="*/ 96 w 191"/>
                <a:gd name="T13" fmla="*/ 204 h 232"/>
                <a:gd name="T14" fmla="*/ 158 w 191"/>
                <a:gd name="T15" fmla="*/ 134 h 232"/>
                <a:gd name="T16" fmla="*/ 0 w 191"/>
                <a:gd name="T17" fmla="*/ 116 h 232"/>
                <a:gd name="T18" fmla="*/ 0 w 191"/>
                <a:gd name="T19" fmla="*/ 116 h 232"/>
                <a:gd name="T20" fmla="*/ 96 w 191"/>
                <a:gd name="T21" fmla="*/ 0 h 232"/>
                <a:gd name="T22" fmla="*/ 191 w 191"/>
                <a:gd name="T23" fmla="*/ 116 h 232"/>
                <a:gd name="T24" fmla="*/ 96 w 191"/>
                <a:gd name="T25" fmla="*/ 232 h 232"/>
                <a:gd name="T26" fmla="*/ 0 w 191"/>
                <a:gd name="T27" fmla="*/ 11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1" h="232">
                  <a:moveTo>
                    <a:pt x="158" y="134"/>
                  </a:moveTo>
                  <a:lnTo>
                    <a:pt x="158" y="134"/>
                  </a:lnTo>
                  <a:lnTo>
                    <a:pt x="158" y="98"/>
                  </a:lnTo>
                  <a:cubicBezTo>
                    <a:pt x="158" y="55"/>
                    <a:pt x="133" y="28"/>
                    <a:pt x="96" y="28"/>
                  </a:cubicBezTo>
                  <a:cubicBezTo>
                    <a:pt x="59" y="28"/>
                    <a:pt x="34" y="55"/>
                    <a:pt x="34" y="98"/>
                  </a:cubicBezTo>
                  <a:lnTo>
                    <a:pt x="34" y="134"/>
                  </a:lnTo>
                  <a:cubicBezTo>
                    <a:pt x="34" y="177"/>
                    <a:pt x="59" y="204"/>
                    <a:pt x="96" y="204"/>
                  </a:cubicBezTo>
                  <a:cubicBezTo>
                    <a:pt x="133" y="204"/>
                    <a:pt x="158" y="177"/>
                    <a:pt x="158" y="134"/>
                  </a:cubicBezTo>
                  <a:close/>
                  <a:moveTo>
                    <a:pt x="0" y="116"/>
                  </a:moveTo>
                  <a:lnTo>
                    <a:pt x="0" y="116"/>
                  </a:lnTo>
                  <a:cubicBezTo>
                    <a:pt x="0" y="41"/>
                    <a:pt x="38" y="0"/>
                    <a:pt x="96" y="0"/>
                  </a:cubicBezTo>
                  <a:cubicBezTo>
                    <a:pt x="154" y="0"/>
                    <a:pt x="191" y="41"/>
                    <a:pt x="191" y="116"/>
                  </a:cubicBezTo>
                  <a:cubicBezTo>
                    <a:pt x="191" y="191"/>
                    <a:pt x="154" y="232"/>
                    <a:pt x="96" y="232"/>
                  </a:cubicBezTo>
                  <a:cubicBezTo>
                    <a:pt x="38" y="232"/>
                    <a:pt x="0" y="191"/>
                    <a:pt x="0" y="116"/>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943" name="Freeform 94">
              <a:extLst>
                <a:ext uri="{FF2B5EF4-FFF2-40B4-BE49-F238E27FC236}">
                  <a16:creationId xmlns:a16="http://schemas.microsoft.com/office/drawing/2014/main" id="{3DE07F99-2C0A-4875-A3D4-5BF4D3154830}"/>
                </a:ext>
              </a:extLst>
            </p:cNvPr>
            <p:cNvSpPr>
              <a:spLocks noEditPoints="1"/>
            </p:cNvSpPr>
            <p:nvPr/>
          </p:nvSpPr>
          <p:spPr bwMode="auto">
            <a:xfrm>
              <a:off x="21964500" y="9882818"/>
              <a:ext cx="130526" cy="161915"/>
            </a:xfrm>
            <a:custGeom>
              <a:avLst/>
              <a:gdLst>
                <a:gd name="T0" fmla="*/ 97 w 194"/>
                <a:gd name="T1" fmla="*/ 29 h 224"/>
                <a:gd name="T2" fmla="*/ 97 w 194"/>
                <a:gd name="T3" fmla="*/ 29 h 224"/>
                <a:gd name="T4" fmla="*/ 96 w 194"/>
                <a:gd name="T5" fmla="*/ 29 h 224"/>
                <a:gd name="T6" fmla="*/ 60 w 194"/>
                <a:gd name="T7" fmla="*/ 133 h 224"/>
                <a:gd name="T8" fmla="*/ 132 w 194"/>
                <a:gd name="T9" fmla="*/ 133 h 224"/>
                <a:gd name="T10" fmla="*/ 97 w 194"/>
                <a:gd name="T11" fmla="*/ 29 h 224"/>
                <a:gd name="T12" fmla="*/ 161 w 194"/>
                <a:gd name="T13" fmla="*/ 224 h 224"/>
                <a:gd name="T14" fmla="*/ 161 w 194"/>
                <a:gd name="T15" fmla="*/ 224 h 224"/>
                <a:gd name="T16" fmla="*/ 140 w 194"/>
                <a:gd name="T17" fmla="*/ 161 h 224"/>
                <a:gd name="T18" fmla="*/ 53 w 194"/>
                <a:gd name="T19" fmla="*/ 161 h 224"/>
                <a:gd name="T20" fmla="*/ 32 w 194"/>
                <a:gd name="T21" fmla="*/ 224 h 224"/>
                <a:gd name="T22" fmla="*/ 0 w 194"/>
                <a:gd name="T23" fmla="*/ 224 h 224"/>
                <a:gd name="T24" fmla="*/ 78 w 194"/>
                <a:gd name="T25" fmla="*/ 0 h 224"/>
                <a:gd name="T26" fmla="*/ 117 w 194"/>
                <a:gd name="T27" fmla="*/ 0 h 224"/>
                <a:gd name="T28" fmla="*/ 194 w 194"/>
                <a:gd name="T29" fmla="*/ 224 h 224"/>
                <a:gd name="T30" fmla="*/ 161 w 194"/>
                <a:gd name="T31" fmla="*/ 22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4" h="224">
                  <a:moveTo>
                    <a:pt x="97" y="29"/>
                  </a:moveTo>
                  <a:lnTo>
                    <a:pt x="97" y="29"/>
                  </a:lnTo>
                  <a:lnTo>
                    <a:pt x="96" y="29"/>
                  </a:lnTo>
                  <a:lnTo>
                    <a:pt x="60" y="133"/>
                  </a:lnTo>
                  <a:lnTo>
                    <a:pt x="132" y="133"/>
                  </a:lnTo>
                  <a:lnTo>
                    <a:pt x="97" y="29"/>
                  </a:lnTo>
                  <a:close/>
                  <a:moveTo>
                    <a:pt x="161" y="224"/>
                  </a:moveTo>
                  <a:lnTo>
                    <a:pt x="161" y="224"/>
                  </a:lnTo>
                  <a:lnTo>
                    <a:pt x="140" y="161"/>
                  </a:lnTo>
                  <a:lnTo>
                    <a:pt x="53" y="161"/>
                  </a:lnTo>
                  <a:lnTo>
                    <a:pt x="32" y="224"/>
                  </a:lnTo>
                  <a:lnTo>
                    <a:pt x="0" y="224"/>
                  </a:lnTo>
                  <a:lnTo>
                    <a:pt x="78" y="0"/>
                  </a:lnTo>
                  <a:lnTo>
                    <a:pt x="117" y="0"/>
                  </a:lnTo>
                  <a:lnTo>
                    <a:pt x="194" y="224"/>
                  </a:lnTo>
                  <a:lnTo>
                    <a:pt x="161" y="224"/>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944" name="Freeform 95">
              <a:extLst>
                <a:ext uri="{FF2B5EF4-FFF2-40B4-BE49-F238E27FC236}">
                  <a16:creationId xmlns:a16="http://schemas.microsoft.com/office/drawing/2014/main" id="{BCAE817C-D65A-4FDE-AAB7-EBB1E4C0D06F}"/>
                </a:ext>
              </a:extLst>
            </p:cNvPr>
            <p:cNvSpPr>
              <a:spLocks noEditPoints="1"/>
            </p:cNvSpPr>
            <p:nvPr/>
          </p:nvSpPr>
          <p:spPr bwMode="auto">
            <a:xfrm>
              <a:off x="22118229" y="9882818"/>
              <a:ext cx="104419" cy="161915"/>
            </a:xfrm>
            <a:custGeom>
              <a:avLst/>
              <a:gdLst>
                <a:gd name="T0" fmla="*/ 31 w 155"/>
                <a:gd name="T1" fmla="*/ 104 h 224"/>
                <a:gd name="T2" fmla="*/ 31 w 155"/>
                <a:gd name="T3" fmla="*/ 104 h 224"/>
                <a:gd name="T4" fmla="*/ 91 w 155"/>
                <a:gd name="T5" fmla="*/ 104 h 224"/>
                <a:gd name="T6" fmla="*/ 122 w 155"/>
                <a:gd name="T7" fmla="*/ 74 h 224"/>
                <a:gd name="T8" fmla="*/ 122 w 155"/>
                <a:gd name="T9" fmla="*/ 58 h 224"/>
                <a:gd name="T10" fmla="*/ 91 w 155"/>
                <a:gd name="T11" fmla="*/ 28 h 224"/>
                <a:gd name="T12" fmla="*/ 31 w 155"/>
                <a:gd name="T13" fmla="*/ 28 h 224"/>
                <a:gd name="T14" fmla="*/ 31 w 155"/>
                <a:gd name="T15" fmla="*/ 104 h 224"/>
                <a:gd name="T16" fmla="*/ 0 w 155"/>
                <a:gd name="T17" fmla="*/ 224 h 224"/>
                <a:gd name="T18" fmla="*/ 0 w 155"/>
                <a:gd name="T19" fmla="*/ 224 h 224"/>
                <a:gd name="T20" fmla="*/ 0 w 155"/>
                <a:gd name="T21" fmla="*/ 0 h 224"/>
                <a:gd name="T22" fmla="*/ 92 w 155"/>
                <a:gd name="T23" fmla="*/ 0 h 224"/>
                <a:gd name="T24" fmla="*/ 155 w 155"/>
                <a:gd name="T25" fmla="*/ 66 h 224"/>
                <a:gd name="T26" fmla="*/ 92 w 155"/>
                <a:gd name="T27" fmla="*/ 132 h 224"/>
                <a:gd name="T28" fmla="*/ 31 w 155"/>
                <a:gd name="T29" fmla="*/ 132 h 224"/>
                <a:gd name="T30" fmla="*/ 31 w 155"/>
                <a:gd name="T31" fmla="*/ 224 h 224"/>
                <a:gd name="T32" fmla="*/ 0 w 155"/>
                <a:gd name="T33" fmla="*/ 22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5" h="224">
                  <a:moveTo>
                    <a:pt x="31" y="104"/>
                  </a:moveTo>
                  <a:lnTo>
                    <a:pt x="31" y="104"/>
                  </a:lnTo>
                  <a:lnTo>
                    <a:pt x="91" y="104"/>
                  </a:lnTo>
                  <a:cubicBezTo>
                    <a:pt x="110" y="104"/>
                    <a:pt x="122" y="93"/>
                    <a:pt x="122" y="74"/>
                  </a:cubicBezTo>
                  <a:lnTo>
                    <a:pt x="122" y="58"/>
                  </a:lnTo>
                  <a:cubicBezTo>
                    <a:pt x="122" y="39"/>
                    <a:pt x="110" y="28"/>
                    <a:pt x="91" y="28"/>
                  </a:cubicBezTo>
                  <a:lnTo>
                    <a:pt x="31" y="28"/>
                  </a:lnTo>
                  <a:lnTo>
                    <a:pt x="31" y="104"/>
                  </a:lnTo>
                  <a:close/>
                  <a:moveTo>
                    <a:pt x="0" y="224"/>
                  </a:moveTo>
                  <a:lnTo>
                    <a:pt x="0" y="224"/>
                  </a:lnTo>
                  <a:lnTo>
                    <a:pt x="0" y="0"/>
                  </a:lnTo>
                  <a:lnTo>
                    <a:pt x="92" y="0"/>
                  </a:lnTo>
                  <a:cubicBezTo>
                    <a:pt x="132" y="0"/>
                    <a:pt x="155" y="26"/>
                    <a:pt x="155" y="66"/>
                  </a:cubicBezTo>
                  <a:cubicBezTo>
                    <a:pt x="155" y="106"/>
                    <a:pt x="132" y="132"/>
                    <a:pt x="92" y="132"/>
                  </a:cubicBezTo>
                  <a:lnTo>
                    <a:pt x="31" y="132"/>
                  </a:lnTo>
                  <a:lnTo>
                    <a:pt x="31" y="224"/>
                  </a:lnTo>
                  <a:lnTo>
                    <a:pt x="0" y="224"/>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952" name="Freeform 103">
              <a:extLst>
                <a:ext uri="{FF2B5EF4-FFF2-40B4-BE49-F238E27FC236}">
                  <a16:creationId xmlns:a16="http://schemas.microsoft.com/office/drawing/2014/main" id="{4FE91A1F-3196-462A-9F64-AC712ABA13A8}"/>
                </a:ext>
              </a:extLst>
            </p:cNvPr>
            <p:cNvSpPr>
              <a:spLocks noEditPoints="1"/>
            </p:cNvSpPr>
            <p:nvPr/>
          </p:nvSpPr>
          <p:spPr bwMode="auto">
            <a:xfrm>
              <a:off x="20064647" y="9746301"/>
              <a:ext cx="542401" cy="517492"/>
            </a:xfrm>
            <a:custGeom>
              <a:avLst/>
              <a:gdLst>
                <a:gd name="T0" fmla="*/ 20 w 811"/>
                <a:gd name="T1" fmla="*/ 678 h 703"/>
                <a:gd name="T2" fmla="*/ 20 w 811"/>
                <a:gd name="T3" fmla="*/ 678 h 703"/>
                <a:gd name="T4" fmla="*/ 787 w 811"/>
                <a:gd name="T5" fmla="*/ 683 h 703"/>
                <a:gd name="T6" fmla="*/ 791 w 811"/>
                <a:gd name="T7" fmla="*/ 67 h 703"/>
                <a:gd name="T8" fmla="*/ 779 w 811"/>
                <a:gd name="T9" fmla="*/ 37 h 703"/>
                <a:gd name="T10" fmla="*/ 750 w 811"/>
                <a:gd name="T11" fmla="*/ 25 h 703"/>
                <a:gd name="T12" fmla="*/ 66 w 811"/>
                <a:gd name="T13" fmla="*/ 20 h 703"/>
                <a:gd name="T14" fmla="*/ 24 w 811"/>
                <a:gd name="T15" fmla="*/ 61 h 703"/>
                <a:gd name="T16" fmla="*/ 20 w 811"/>
                <a:gd name="T17" fmla="*/ 678 h 703"/>
                <a:gd name="T18" fmla="*/ 797 w 811"/>
                <a:gd name="T19" fmla="*/ 703 h 703"/>
                <a:gd name="T20" fmla="*/ 797 w 811"/>
                <a:gd name="T21" fmla="*/ 703 h 703"/>
                <a:gd name="T22" fmla="*/ 797 w 811"/>
                <a:gd name="T23" fmla="*/ 703 h 703"/>
                <a:gd name="T24" fmla="*/ 10 w 811"/>
                <a:gd name="T25" fmla="*/ 698 h 703"/>
                <a:gd name="T26" fmla="*/ 0 w 811"/>
                <a:gd name="T27" fmla="*/ 687 h 703"/>
                <a:gd name="T28" fmla="*/ 4 w 811"/>
                <a:gd name="T29" fmla="*/ 61 h 703"/>
                <a:gd name="T30" fmla="*/ 66 w 811"/>
                <a:gd name="T31" fmla="*/ 0 h 703"/>
                <a:gd name="T32" fmla="*/ 66 w 811"/>
                <a:gd name="T33" fmla="*/ 0 h 703"/>
                <a:gd name="T34" fmla="*/ 750 w 811"/>
                <a:gd name="T35" fmla="*/ 5 h 703"/>
                <a:gd name="T36" fmla="*/ 794 w 811"/>
                <a:gd name="T37" fmla="*/ 23 h 703"/>
                <a:gd name="T38" fmla="*/ 811 w 811"/>
                <a:gd name="T39" fmla="*/ 67 h 703"/>
                <a:gd name="T40" fmla="*/ 807 w 811"/>
                <a:gd name="T41" fmla="*/ 693 h 703"/>
                <a:gd name="T42" fmla="*/ 797 w 811"/>
                <a:gd name="T43" fmla="*/ 703 h 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11" h="703">
                  <a:moveTo>
                    <a:pt x="20" y="678"/>
                  </a:moveTo>
                  <a:lnTo>
                    <a:pt x="20" y="678"/>
                  </a:lnTo>
                  <a:lnTo>
                    <a:pt x="787" y="683"/>
                  </a:lnTo>
                  <a:lnTo>
                    <a:pt x="791" y="67"/>
                  </a:lnTo>
                  <a:cubicBezTo>
                    <a:pt x="791" y="55"/>
                    <a:pt x="787" y="45"/>
                    <a:pt x="779" y="37"/>
                  </a:cubicBezTo>
                  <a:cubicBezTo>
                    <a:pt x="772" y="29"/>
                    <a:pt x="761" y="25"/>
                    <a:pt x="750" y="25"/>
                  </a:cubicBezTo>
                  <a:lnTo>
                    <a:pt x="66" y="20"/>
                  </a:lnTo>
                  <a:cubicBezTo>
                    <a:pt x="43" y="19"/>
                    <a:pt x="24" y="38"/>
                    <a:pt x="24" y="61"/>
                  </a:cubicBezTo>
                  <a:lnTo>
                    <a:pt x="20" y="678"/>
                  </a:lnTo>
                  <a:close/>
                  <a:moveTo>
                    <a:pt x="797" y="703"/>
                  </a:moveTo>
                  <a:lnTo>
                    <a:pt x="797" y="703"/>
                  </a:lnTo>
                  <a:lnTo>
                    <a:pt x="797" y="703"/>
                  </a:lnTo>
                  <a:lnTo>
                    <a:pt x="10" y="698"/>
                  </a:lnTo>
                  <a:cubicBezTo>
                    <a:pt x="4" y="698"/>
                    <a:pt x="0" y="693"/>
                    <a:pt x="0" y="687"/>
                  </a:cubicBezTo>
                  <a:lnTo>
                    <a:pt x="4" y="61"/>
                  </a:lnTo>
                  <a:cubicBezTo>
                    <a:pt x="4" y="27"/>
                    <a:pt x="32" y="0"/>
                    <a:pt x="66" y="0"/>
                  </a:cubicBezTo>
                  <a:lnTo>
                    <a:pt x="66" y="0"/>
                  </a:lnTo>
                  <a:lnTo>
                    <a:pt x="750" y="5"/>
                  </a:lnTo>
                  <a:cubicBezTo>
                    <a:pt x="767" y="5"/>
                    <a:pt x="782" y="12"/>
                    <a:pt x="794" y="23"/>
                  </a:cubicBezTo>
                  <a:cubicBezTo>
                    <a:pt x="805" y="35"/>
                    <a:pt x="811" y="50"/>
                    <a:pt x="811" y="67"/>
                  </a:cubicBezTo>
                  <a:lnTo>
                    <a:pt x="807" y="693"/>
                  </a:lnTo>
                  <a:cubicBezTo>
                    <a:pt x="807" y="699"/>
                    <a:pt x="802" y="703"/>
                    <a:pt x="797" y="703"/>
                  </a:cubicBez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953" name="Freeform 104">
              <a:extLst>
                <a:ext uri="{FF2B5EF4-FFF2-40B4-BE49-F238E27FC236}">
                  <a16:creationId xmlns:a16="http://schemas.microsoft.com/office/drawing/2014/main" id="{67562923-6E58-49A9-B8DE-5E9BC3D7C282}"/>
                </a:ext>
              </a:extLst>
            </p:cNvPr>
            <p:cNvSpPr>
              <a:spLocks/>
            </p:cNvSpPr>
            <p:nvPr/>
          </p:nvSpPr>
          <p:spPr bwMode="auto">
            <a:xfrm>
              <a:off x="20160365" y="9908215"/>
              <a:ext cx="63812" cy="126992"/>
            </a:xfrm>
            <a:custGeom>
              <a:avLst/>
              <a:gdLst>
                <a:gd name="T0" fmla="*/ 14 w 98"/>
                <a:gd name="T1" fmla="*/ 173 h 173"/>
                <a:gd name="T2" fmla="*/ 14 w 98"/>
                <a:gd name="T3" fmla="*/ 173 h 173"/>
                <a:gd name="T4" fmla="*/ 0 w 98"/>
                <a:gd name="T5" fmla="*/ 159 h 173"/>
                <a:gd name="T6" fmla="*/ 73 w 98"/>
                <a:gd name="T7" fmla="*/ 86 h 173"/>
                <a:gd name="T8" fmla="*/ 0 w 98"/>
                <a:gd name="T9" fmla="*/ 14 h 173"/>
                <a:gd name="T10" fmla="*/ 14 w 98"/>
                <a:gd name="T11" fmla="*/ 0 h 173"/>
                <a:gd name="T12" fmla="*/ 94 w 98"/>
                <a:gd name="T13" fmla="*/ 79 h 173"/>
                <a:gd name="T14" fmla="*/ 94 w 98"/>
                <a:gd name="T15" fmla="*/ 94 h 173"/>
                <a:gd name="T16" fmla="*/ 14 w 98"/>
                <a:gd name="T17" fmla="*/ 17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173">
                  <a:moveTo>
                    <a:pt x="14" y="173"/>
                  </a:moveTo>
                  <a:lnTo>
                    <a:pt x="14" y="173"/>
                  </a:lnTo>
                  <a:lnTo>
                    <a:pt x="0" y="159"/>
                  </a:lnTo>
                  <a:lnTo>
                    <a:pt x="73" y="86"/>
                  </a:lnTo>
                  <a:lnTo>
                    <a:pt x="0" y="14"/>
                  </a:lnTo>
                  <a:lnTo>
                    <a:pt x="14" y="0"/>
                  </a:lnTo>
                  <a:lnTo>
                    <a:pt x="94" y="79"/>
                  </a:lnTo>
                  <a:cubicBezTo>
                    <a:pt x="98" y="83"/>
                    <a:pt x="98" y="90"/>
                    <a:pt x="94" y="94"/>
                  </a:cubicBezTo>
                  <a:lnTo>
                    <a:pt x="14" y="173"/>
                  </a:ln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954" name="Freeform 105">
              <a:extLst>
                <a:ext uri="{FF2B5EF4-FFF2-40B4-BE49-F238E27FC236}">
                  <a16:creationId xmlns:a16="http://schemas.microsoft.com/office/drawing/2014/main" id="{C10F1CCA-419D-4106-8737-A9F60F09B986}"/>
                </a:ext>
              </a:extLst>
            </p:cNvPr>
            <p:cNvSpPr>
              <a:spLocks/>
            </p:cNvSpPr>
            <p:nvPr/>
          </p:nvSpPr>
          <p:spPr bwMode="auto">
            <a:xfrm>
              <a:off x="20276388" y="10038381"/>
              <a:ext cx="84117" cy="15875"/>
            </a:xfrm>
            <a:custGeom>
              <a:avLst/>
              <a:gdLst>
                <a:gd name="T0" fmla="*/ 125 w 125"/>
                <a:gd name="T1" fmla="*/ 20 h 20"/>
                <a:gd name="T2" fmla="*/ 125 w 125"/>
                <a:gd name="T3" fmla="*/ 20 h 20"/>
                <a:gd name="T4" fmla="*/ 0 w 125"/>
                <a:gd name="T5" fmla="*/ 20 h 20"/>
                <a:gd name="T6" fmla="*/ 0 w 125"/>
                <a:gd name="T7" fmla="*/ 0 h 20"/>
                <a:gd name="T8" fmla="*/ 125 w 125"/>
                <a:gd name="T9" fmla="*/ 0 h 20"/>
                <a:gd name="T10" fmla="*/ 125 w 125"/>
                <a:gd name="T11" fmla="*/ 20 h 20"/>
              </a:gdLst>
              <a:ahLst/>
              <a:cxnLst>
                <a:cxn ang="0">
                  <a:pos x="T0" y="T1"/>
                </a:cxn>
                <a:cxn ang="0">
                  <a:pos x="T2" y="T3"/>
                </a:cxn>
                <a:cxn ang="0">
                  <a:pos x="T4" y="T5"/>
                </a:cxn>
                <a:cxn ang="0">
                  <a:pos x="T6" y="T7"/>
                </a:cxn>
                <a:cxn ang="0">
                  <a:pos x="T8" y="T9"/>
                </a:cxn>
                <a:cxn ang="0">
                  <a:pos x="T10" y="T11"/>
                </a:cxn>
              </a:cxnLst>
              <a:rect l="0" t="0" r="r" b="b"/>
              <a:pathLst>
                <a:path w="125" h="20">
                  <a:moveTo>
                    <a:pt x="125" y="20"/>
                  </a:moveTo>
                  <a:lnTo>
                    <a:pt x="125" y="20"/>
                  </a:lnTo>
                  <a:lnTo>
                    <a:pt x="0" y="20"/>
                  </a:lnTo>
                  <a:lnTo>
                    <a:pt x="0" y="0"/>
                  </a:lnTo>
                  <a:lnTo>
                    <a:pt x="125" y="0"/>
                  </a:lnTo>
                  <a:lnTo>
                    <a:pt x="125" y="20"/>
                  </a:ln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grpSp>
      <p:grpSp>
        <p:nvGrpSpPr>
          <p:cNvPr id="733" name="Group 732">
            <a:extLst>
              <a:ext uri="{FF2B5EF4-FFF2-40B4-BE49-F238E27FC236}">
                <a16:creationId xmlns:a16="http://schemas.microsoft.com/office/drawing/2014/main" id="{1738819A-D73A-467D-812B-E1E51259515C}"/>
              </a:ext>
            </a:extLst>
          </p:cNvPr>
          <p:cNvGrpSpPr/>
          <p:nvPr/>
        </p:nvGrpSpPr>
        <p:grpSpPr>
          <a:xfrm>
            <a:off x="7502786" y="2856687"/>
            <a:ext cx="974582" cy="266683"/>
            <a:chOff x="20006635" y="7822376"/>
            <a:chExt cx="2598885" cy="711155"/>
          </a:xfrm>
        </p:grpSpPr>
        <p:sp>
          <p:nvSpPr>
            <p:cNvPr id="908" name="Freeform 44">
              <a:extLst>
                <a:ext uri="{FF2B5EF4-FFF2-40B4-BE49-F238E27FC236}">
                  <a16:creationId xmlns:a16="http://schemas.microsoft.com/office/drawing/2014/main" id="{9F530A7D-1FA1-41DF-84FC-0AD540178713}"/>
                </a:ext>
              </a:extLst>
            </p:cNvPr>
            <p:cNvSpPr>
              <a:spLocks/>
            </p:cNvSpPr>
            <p:nvPr/>
          </p:nvSpPr>
          <p:spPr bwMode="auto">
            <a:xfrm>
              <a:off x="20937708" y="7923970"/>
              <a:ext cx="63812" cy="161915"/>
            </a:xfrm>
            <a:custGeom>
              <a:avLst/>
              <a:gdLst>
                <a:gd name="T0" fmla="*/ 0 w 93"/>
                <a:gd name="T1" fmla="*/ 223 h 223"/>
                <a:gd name="T2" fmla="*/ 0 w 93"/>
                <a:gd name="T3" fmla="*/ 223 h 223"/>
                <a:gd name="T4" fmla="*/ 0 w 93"/>
                <a:gd name="T5" fmla="*/ 197 h 223"/>
                <a:gd name="T6" fmla="*/ 31 w 93"/>
                <a:gd name="T7" fmla="*/ 197 h 223"/>
                <a:gd name="T8" fmla="*/ 31 w 93"/>
                <a:gd name="T9" fmla="*/ 26 h 223"/>
                <a:gd name="T10" fmla="*/ 0 w 93"/>
                <a:gd name="T11" fmla="*/ 26 h 223"/>
                <a:gd name="T12" fmla="*/ 0 w 93"/>
                <a:gd name="T13" fmla="*/ 0 h 223"/>
                <a:gd name="T14" fmla="*/ 93 w 93"/>
                <a:gd name="T15" fmla="*/ 0 h 223"/>
                <a:gd name="T16" fmla="*/ 93 w 93"/>
                <a:gd name="T17" fmla="*/ 26 h 223"/>
                <a:gd name="T18" fmla="*/ 62 w 93"/>
                <a:gd name="T19" fmla="*/ 26 h 223"/>
                <a:gd name="T20" fmla="*/ 62 w 93"/>
                <a:gd name="T21" fmla="*/ 197 h 223"/>
                <a:gd name="T22" fmla="*/ 93 w 93"/>
                <a:gd name="T23" fmla="*/ 197 h 223"/>
                <a:gd name="T24" fmla="*/ 93 w 93"/>
                <a:gd name="T25" fmla="*/ 223 h 223"/>
                <a:gd name="T26" fmla="*/ 0 w 93"/>
                <a:gd name="T27" fmla="*/ 22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3" h="223">
                  <a:moveTo>
                    <a:pt x="0" y="223"/>
                  </a:moveTo>
                  <a:lnTo>
                    <a:pt x="0" y="223"/>
                  </a:lnTo>
                  <a:lnTo>
                    <a:pt x="0" y="197"/>
                  </a:lnTo>
                  <a:lnTo>
                    <a:pt x="31" y="197"/>
                  </a:lnTo>
                  <a:lnTo>
                    <a:pt x="31" y="26"/>
                  </a:lnTo>
                  <a:lnTo>
                    <a:pt x="0" y="26"/>
                  </a:lnTo>
                  <a:lnTo>
                    <a:pt x="0" y="0"/>
                  </a:lnTo>
                  <a:lnTo>
                    <a:pt x="93" y="0"/>
                  </a:lnTo>
                  <a:lnTo>
                    <a:pt x="93" y="26"/>
                  </a:lnTo>
                  <a:lnTo>
                    <a:pt x="62" y="26"/>
                  </a:lnTo>
                  <a:lnTo>
                    <a:pt x="62" y="197"/>
                  </a:lnTo>
                  <a:lnTo>
                    <a:pt x="93" y="197"/>
                  </a:lnTo>
                  <a:lnTo>
                    <a:pt x="93" y="223"/>
                  </a:lnTo>
                  <a:lnTo>
                    <a:pt x="0" y="223"/>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909" name="Freeform 45">
              <a:extLst>
                <a:ext uri="{FF2B5EF4-FFF2-40B4-BE49-F238E27FC236}">
                  <a16:creationId xmlns:a16="http://schemas.microsoft.com/office/drawing/2014/main" id="{61575A75-BCFA-493C-B46B-93C124F371FA}"/>
                </a:ext>
              </a:extLst>
            </p:cNvPr>
            <p:cNvSpPr>
              <a:spLocks noEditPoints="1"/>
            </p:cNvSpPr>
            <p:nvPr/>
          </p:nvSpPr>
          <p:spPr bwMode="auto">
            <a:xfrm>
              <a:off x="21033426" y="7923970"/>
              <a:ext cx="107321" cy="161915"/>
            </a:xfrm>
            <a:custGeom>
              <a:avLst/>
              <a:gdLst>
                <a:gd name="T0" fmla="*/ 31 w 163"/>
                <a:gd name="T1" fmla="*/ 196 h 223"/>
                <a:gd name="T2" fmla="*/ 31 w 163"/>
                <a:gd name="T3" fmla="*/ 196 h 223"/>
                <a:gd name="T4" fmla="*/ 96 w 163"/>
                <a:gd name="T5" fmla="*/ 196 h 223"/>
                <a:gd name="T6" fmla="*/ 130 w 163"/>
                <a:gd name="T7" fmla="*/ 165 h 223"/>
                <a:gd name="T8" fmla="*/ 130 w 163"/>
                <a:gd name="T9" fmla="*/ 153 h 223"/>
                <a:gd name="T10" fmla="*/ 96 w 163"/>
                <a:gd name="T11" fmla="*/ 122 h 223"/>
                <a:gd name="T12" fmla="*/ 31 w 163"/>
                <a:gd name="T13" fmla="*/ 122 h 223"/>
                <a:gd name="T14" fmla="*/ 31 w 163"/>
                <a:gd name="T15" fmla="*/ 196 h 223"/>
                <a:gd name="T16" fmla="*/ 31 w 163"/>
                <a:gd name="T17" fmla="*/ 95 h 223"/>
                <a:gd name="T18" fmla="*/ 31 w 163"/>
                <a:gd name="T19" fmla="*/ 95 h 223"/>
                <a:gd name="T20" fmla="*/ 91 w 163"/>
                <a:gd name="T21" fmla="*/ 95 h 223"/>
                <a:gd name="T22" fmla="*/ 122 w 163"/>
                <a:gd name="T23" fmla="*/ 66 h 223"/>
                <a:gd name="T24" fmla="*/ 122 w 163"/>
                <a:gd name="T25" fmla="*/ 56 h 223"/>
                <a:gd name="T26" fmla="*/ 91 w 163"/>
                <a:gd name="T27" fmla="*/ 27 h 223"/>
                <a:gd name="T28" fmla="*/ 31 w 163"/>
                <a:gd name="T29" fmla="*/ 27 h 223"/>
                <a:gd name="T30" fmla="*/ 31 w 163"/>
                <a:gd name="T31" fmla="*/ 95 h 223"/>
                <a:gd name="T32" fmla="*/ 0 w 163"/>
                <a:gd name="T33" fmla="*/ 0 h 223"/>
                <a:gd name="T34" fmla="*/ 0 w 163"/>
                <a:gd name="T35" fmla="*/ 0 h 223"/>
                <a:gd name="T36" fmla="*/ 95 w 163"/>
                <a:gd name="T37" fmla="*/ 0 h 223"/>
                <a:gd name="T38" fmla="*/ 155 w 163"/>
                <a:gd name="T39" fmla="*/ 57 h 223"/>
                <a:gd name="T40" fmla="*/ 118 w 163"/>
                <a:gd name="T41" fmla="*/ 105 h 223"/>
                <a:gd name="T42" fmla="*/ 118 w 163"/>
                <a:gd name="T43" fmla="*/ 107 h 223"/>
                <a:gd name="T44" fmla="*/ 163 w 163"/>
                <a:gd name="T45" fmla="*/ 159 h 223"/>
                <a:gd name="T46" fmla="*/ 105 w 163"/>
                <a:gd name="T47" fmla="*/ 223 h 223"/>
                <a:gd name="T48" fmla="*/ 0 w 163"/>
                <a:gd name="T49" fmla="*/ 223 h 223"/>
                <a:gd name="T50" fmla="*/ 0 w 163"/>
                <a:gd name="T5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3" h="223">
                  <a:moveTo>
                    <a:pt x="31" y="196"/>
                  </a:moveTo>
                  <a:lnTo>
                    <a:pt x="31" y="196"/>
                  </a:lnTo>
                  <a:lnTo>
                    <a:pt x="96" y="196"/>
                  </a:lnTo>
                  <a:cubicBezTo>
                    <a:pt x="117" y="196"/>
                    <a:pt x="130" y="185"/>
                    <a:pt x="130" y="165"/>
                  </a:cubicBezTo>
                  <a:lnTo>
                    <a:pt x="130" y="153"/>
                  </a:lnTo>
                  <a:cubicBezTo>
                    <a:pt x="130" y="133"/>
                    <a:pt x="117" y="122"/>
                    <a:pt x="96" y="122"/>
                  </a:cubicBezTo>
                  <a:lnTo>
                    <a:pt x="31" y="122"/>
                  </a:lnTo>
                  <a:lnTo>
                    <a:pt x="31" y="196"/>
                  </a:lnTo>
                  <a:close/>
                  <a:moveTo>
                    <a:pt x="31" y="95"/>
                  </a:moveTo>
                  <a:lnTo>
                    <a:pt x="31" y="95"/>
                  </a:lnTo>
                  <a:lnTo>
                    <a:pt x="91" y="95"/>
                  </a:lnTo>
                  <a:cubicBezTo>
                    <a:pt x="110" y="95"/>
                    <a:pt x="122" y="85"/>
                    <a:pt x="122" y="66"/>
                  </a:cubicBezTo>
                  <a:lnTo>
                    <a:pt x="122" y="56"/>
                  </a:lnTo>
                  <a:cubicBezTo>
                    <a:pt x="122" y="37"/>
                    <a:pt x="110" y="27"/>
                    <a:pt x="91" y="27"/>
                  </a:cubicBezTo>
                  <a:lnTo>
                    <a:pt x="31" y="27"/>
                  </a:lnTo>
                  <a:lnTo>
                    <a:pt x="31" y="95"/>
                  </a:lnTo>
                  <a:close/>
                  <a:moveTo>
                    <a:pt x="0" y="0"/>
                  </a:moveTo>
                  <a:lnTo>
                    <a:pt x="0" y="0"/>
                  </a:lnTo>
                  <a:lnTo>
                    <a:pt x="95" y="0"/>
                  </a:lnTo>
                  <a:cubicBezTo>
                    <a:pt x="132" y="0"/>
                    <a:pt x="155" y="23"/>
                    <a:pt x="155" y="57"/>
                  </a:cubicBezTo>
                  <a:cubicBezTo>
                    <a:pt x="155" y="91"/>
                    <a:pt x="134" y="103"/>
                    <a:pt x="118" y="105"/>
                  </a:cubicBezTo>
                  <a:lnTo>
                    <a:pt x="118" y="107"/>
                  </a:lnTo>
                  <a:cubicBezTo>
                    <a:pt x="134" y="108"/>
                    <a:pt x="163" y="121"/>
                    <a:pt x="163" y="159"/>
                  </a:cubicBezTo>
                  <a:cubicBezTo>
                    <a:pt x="163" y="195"/>
                    <a:pt x="138" y="223"/>
                    <a:pt x="105" y="223"/>
                  </a:cubicBezTo>
                  <a:lnTo>
                    <a:pt x="0" y="223"/>
                  </a:lnTo>
                  <a:lnTo>
                    <a:pt x="0" y="0"/>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910" name="Freeform 46">
              <a:extLst>
                <a:ext uri="{FF2B5EF4-FFF2-40B4-BE49-F238E27FC236}">
                  <a16:creationId xmlns:a16="http://schemas.microsoft.com/office/drawing/2014/main" id="{AC505CED-BBCE-4B0B-BAF2-2BBD10D841AB}"/>
                </a:ext>
              </a:extLst>
            </p:cNvPr>
            <p:cNvSpPr>
              <a:spLocks/>
            </p:cNvSpPr>
            <p:nvPr/>
          </p:nvSpPr>
          <p:spPr bwMode="auto">
            <a:xfrm>
              <a:off x="21172651" y="7923970"/>
              <a:ext cx="136327" cy="161915"/>
            </a:xfrm>
            <a:custGeom>
              <a:avLst/>
              <a:gdLst>
                <a:gd name="T0" fmla="*/ 172 w 202"/>
                <a:gd name="T1" fmla="*/ 43 h 223"/>
                <a:gd name="T2" fmla="*/ 172 w 202"/>
                <a:gd name="T3" fmla="*/ 43 h 223"/>
                <a:gd name="T4" fmla="*/ 170 w 202"/>
                <a:gd name="T5" fmla="*/ 43 h 223"/>
                <a:gd name="T6" fmla="*/ 152 w 202"/>
                <a:gd name="T7" fmla="*/ 79 h 223"/>
                <a:gd name="T8" fmla="*/ 101 w 202"/>
                <a:gd name="T9" fmla="*/ 173 h 223"/>
                <a:gd name="T10" fmla="*/ 50 w 202"/>
                <a:gd name="T11" fmla="*/ 79 h 223"/>
                <a:gd name="T12" fmla="*/ 31 w 202"/>
                <a:gd name="T13" fmla="*/ 43 h 223"/>
                <a:gd name="T14" fmla="*/ 30 w 202"/>
                <a:gd name="T15" fmla="*/ 43 h 223"/>
                <a:gd name="T16" fmla="*/ 30 w 202"/>
                <a:gd name="T17" fmla="*/ 223 h 223"/>
                <a:gd name="T18" fmla="*/ 0 w 202"/>
                <a:gd name="T19" fmla="*/ 223 h 223"/>
                <a:gd name="T20" fmla="*/ 0 w 202"/>
                <a:gd name="T21" fmla="*/ 0 h 223"/>
                <a:gd name="T22" fmla="*/ 38 w 202"/>
                <a:gd name="T23" fmla="*/ 0 h 223"/>
                <a:gd name="T24" fmla="*/ 100 w 202"/>
                <a:gd name="T25" fmla="*/ 117 h 223"/>
                <a:gd name="T26" fmla="*/ 101 w 202"/>
                <a:gd name="T27" fmla="*/ 117 h 223"/>
                <a:gd name="T28" fmla="*/ 163 w 202"/>
                <a:gd name="T29" fmla="*/ 0 h 223"/>
                <a:gd name="T30" fmla="*/ 202 w 202"/>
                <a:gd name="T31" fmla="*/ 0 h 223"/>
                <a:gd name="T32" fmla="*/ 202 w 202"/>
                <a:gd name="T33" fmla="*/ 223 h 223"/>
                <a:gd name="T34" fmla="*/ 172 w 202"/>
                <a:gd name="T35" fmla="*/ 223 h 223"/>
                <a:gd name="T36" fmla="*/ 172 w 202"/>
                <a:gd name="T37" fmla="*/ 4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2" h="223">
                  <a:moveTo>
                    <a:pt x="172" y="43"/>
                  </a:moveTo>
                  <a:lnTo>
                    <a:pt x="172" y="43"/>
                  </a:lnTo>
                  <a:lnTo>
                    <a:pt x="170" y="43"/>
                  </a:lnTo>
                  <a:lnTo>
                    <a:pt x="152" y="79"/>
                  </a:lnTo>
                  <a:lnTo>
                    <a:pt x="101" y="173"/>
                  </a:lnTo>
                  <a:lnTo>
                    <a:pt x="50" y="79"/>
                  </a:lnTo>
                  <a:lnTo>
                    <a:pt x="31" y="43"/>
                  </a:lnTo>
                  <a:lnTo>
                    <a:pt x="30" y="43"/>
                  </a:lnTo>
                  <a:lnTo>
                    <a:pt x="30" y="223"/>
                  </a:lnTo>
                  <a:lnTo>
                    <a:pt x="0" y="223"/>
                  </a:lnTo>
                  <a:lnTo>
                    <a:pt x="0" y="0"/>
                  </a:lnTo>
                  <a:lnTo>
                    <a:pt x="38" y="0"/>
                  </a:lnTo>
                  <a:lnTo>
                    <a:pt x="100" y="117"/>
                  </a:lnTo>
                  <a:lnTo>
                    <a:pt x="101" y="117"/>
                  </a:lnTo>
                  <a:lnTo>
                    <a:pt x="163" y="0"/>
                  </a:lnTo>
                  <a:lnTo>
                    <a:pt x="202" y="0"/>
                  </a:lnTo>
                  <a:lnTo>
                    <a:pt x="202" y="223"/>
                  </a:lnTo>
                  <a:lnTo>
                    <a:pt x="172" y="223"/>
                  </a:lnTo>
                  <a:lnTo>
                    <a:pt x="172" y="43"/>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911" name="Freeform 47">
              <a:extLst>
                <a:ext uri="{FF2B5EF4-FFF2-40B4-BE49-F238E27FC236}">
                  <a16:creationId xmlns:a16="http://schemas.microsoft.com/office/drawing/2014/main" id="{8CB44FDD-E225-4255-8742-3A01D2EBA755}"/>
                </a:ext>
              </a:extLst>
            </p:cNvPr>
            <p:cNvSpPr>
              <a:spLocks noEditPoints="1"/>
            </p:cNvSpPr>
            <p:nvPr/>
          </p:nvSpPr>
          <p:spPr bwMode="auto">
            <a:xfrm>
              <a:off x="21390193" y="7920795"/>
              <a:ext cx="127624" cy="168265"/>
            </a:xfrm>
            <a:custGeom>
              <a:avLst/>
              <a:gdLst>
                <a:gd name="T0" fmla="*/ 158 w 191"/>
                <a:gd name="T1" fmla="*/ 134 h 231"/>
                <a:gd name="T2" fmla="*/ 158 w 191"/>
                <a:gd name="T3" fmla="*/ 134 h 231"/>
                <a:gd name="T4" fmla="*/ 158 w 191"/>
                <a:gd name="T5" fmla="*/ 97 h 231"/>
                <a:gd name="T6" fmla="*/ 95 w 191"/>
                <a:gd name="T7" fmla="*/ 28 h 231"/>
                <a:gd name="T8" fmla="*/ 33 w 191"/>
                <a:gd name="T9" fmla="*/ 97 h 231"/>
                <a:gd name="T10" fmla="*/ 33 w 191"/>
                <a:gd name="T11" fmla="*/ 134 h 231"/>
                <a:gd name="T12" fmla="*/ 95 w 191"/>
                <a:gd name="T13" fmla="*/ 203 h 231"/>
                <a:gd name="T14" fmla="*/ 158 w 191"/>
                <a:gd name="T15" fmla="*/ 134 h 231"/>
                <a:gd name="T16" fmla="*/ 0 w 191"/>
                <a:gd name="T17" fmla="*/ 115 h 231"/>
                <a:gd name="T18" fmla="*/ 0 w 191"/>
                <a:gd name="T19" fmla="*/ 115 h 231"/>
                <a:gd name="T20" fmla="*/ 95 w 191"/>
                <a:gd name="T21" fmla="*/ 0 h 231"/>
                <a:gd name="T22" fmla="*/ 191 w 191"/>
                <a:gd name="T23" fmla="*/ 115 h 231"/>
                <a:gd name="T24" fmla="*/ 95 w 191"/>
                <a:gd name="T25" fmla="*/ 231 h 231"/>
                <a:gd name="T26" fmla="*/ 0 w 191"/>
                <a:gd name="T27" fmla="*/ 115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1" h="231">
                  <a:moveTo>
                    <a:pt x="158" y="134"/>
                  </a:moveTo>
                  <a:lnTo>
                    <a:pt x="158" y="134"/>
                  </a:lnTo>
                  <a:lnTo>
                    <a:pt x="158" y="97"/>
                  </a:lnTo>
                  <a:cubicBezTo>
                    <a:pt x="158" y="55"/>
                    <a:pt x="133" y="28"/>
                    <a:pt x="95" y="28"/>
                  </a:cubicBezTo>
                  <a:cubicBezTo>
                    <a:pt x="58" y="28"/>
                    <a:pt x="33" y="55"/>
                    <a:pt x="33" y="97"/>
                  </a:cubicBezTo>
                  <a:lnTo>
                    <a:pt x="33" y="134"/>
                  </a:lnTo>
                  <a:cubicBezTo>
                    <a:pt x="33" y="176"/>
                    <a:pt x="58" y="203"/>
                    <a:pt x="95" y="203"/>
                  </a:cubicBezTo>
                  <a:cubicBezTo>
                    <a:pt x="133" y="203"/>
                    <a:pt x="158" y="176"/>
                    <a:pt x="158" y="134"/>
                  </a:cubicBezTo>
                  <a:close/>
                  <a:moveTo>
                    <a:pt x="0" y="115"/>
                  </a:moveTo>
                  <a:lnTo>
                    <a:pt x="0" y="115"/>
                  </a:lnTo>
                  <a:cubicBezTo>
                    <a:pt x="0" y="40"/>
                    <a:pt x="38" y="0"/>
                    <a:pt x="95" y="0"/>
                  </a:cubicBezTo>
                  <a:cubicBezTo>
                    <a:pt x="153" y="0"/>
                    <a:pt x="191" y="40"/>
                    <a:pt x="191" y="115"/>
                  </a:cubicBezTo>
                  <a:cubicBezTo>
                    <a:pt x="191" y="191"/>
                    <a:pt x="153" y="231"/>
                    <a:pt x="95" y="231"/>
                  </a:cubicBezTo>
                  <a:cubicBezTo>
                    <a:pt x="38" y="231"/>
                    <a:pt x="0" y="191"/>
                    <a:pt x="0" y="115"/>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912" name="Freeform 48">
              <a:extLst>
                <a:ext uri="{FF2B5EF4-FFF2-40B4-BE49-F238E27FC236}">
                  <a16:creationId xmlns:a16="http://schemas.microsoft.com/office/drawing/2014/main" id="{BA93408A-69C4-432D-96E5-F0D6713B13D0}"/>
                </a:ext>
              </a:extLst>
            </p:cNvPr>
            <p:cNvSpPr>
              <a:spLocks noEditPoints="1"/>
            </p:cNvSpPr>
            <p:nvPr/>
          </p:nvSpPr>
          <p:spPr bwMode="auto">
            <a:xfrm>
              <a:off x="21546823" y="7962067"/>
              <a:ext cx="98618" cy="171439"/>
            </a:xfrm>
            <a:custGeom>
              <a:avLst/>
              <a:gdLst>
                <a:gd name="T0" fmla="*/ 114 w 145"/>
                <a:gd name="T1" fmla="*/ 100 h 233"/>
                <a:gd name="T2" fmla="*/ 114 w 145"/>
                <a:gd name="T3" fmla="*/ 100 h 233"/>
                <a:gd name="T4" fmla="*/ 114 w 145"/>
                <a:gd name="T5" fmla="*/ 72 h 233"/>
                <a:gd name="T6" fmla="*/ 70 w 145"/>
                <a:gd name="T7" fmla="*/ 25 h 233"/>
                <a:gd name="T8" fmla="*/ 30 w 145"/>
                <a:gd name="T9" fmla="*/ 56 h 233"/>
                <a:gd name="T10" fmla="*/ 30 w 145"/>
                <a:gd name="T11" fmla="*/ 117 h 233"/>
                <a:gd name="T12" fmla="*/ 70 w 145"/>
                <a:gd name="T13" fmla="*/ 147 h 233"/>
                <a:gd name="T14" fmla="*/ 114 w 145"/>
                <a:gd name="T15" fmla="*/ 100 h 233"/>
                <a:gd name="T16" fmla="*/ 0 w 145"/>
                <a:gd name="T17" fmla="*/ 3 h 233"/>
                <a:gd name="T18" fmla="*/ 0 w 145"/>
                <a:gd name="T19" fmla="*/ 3 h 233"/>
                <a:gd name="T20" fmla="*/ 30 w 145"/>
                <a:gd name="T21" fmla="*/ 3 h 233"/>
                <a:gd name="T22" fmla="*/ 30 w 145"/>
                <a:gd name="T23" fmla="*/ 31 h 233"/>
                <a:gd name="T24" fmla="*/ 31 w 145"/>
                <a:gd name="T25" fmla="*/ 31 h 233"/>
                <a:gd name="T26" fmla="*/ 79 w 145"/>
                <a:gd name="T27" fmla="*/ 0 h 233"/>
                <a:gd name="T28" fmla="*/ 145 w 145"/>
                <a:gd name="T29" fmla="*/ 86 h 233"/>
                <a:gd name="T30" fmla="*/ 79 w 145"/>
                <a:gd name="T31" fmla="*/ 173 h 233"/>
                <a:gd name="T32" fmla="*/ 31 w 145"/>
                <a:gd name="T33" fmla="*/ 142 h 233"/>
                <a:gd name="T34" fmla="*/ 30 w 145"/>
                <a:gd name="T35" fmla="*/ 142 h 233"/>
                <a:gd name="T36" fmla="*/ 30 w 145"/>
                <a:gd name="T37" fmla="*/ 233 h 233"/>
                <a:gd name="T38" fmla="*/ 0 w 145"/>
                <a:gd name="T39" fmla="*/ 233 h 233"/>
                <a:gd name="T40" fmla="*/ 0 w 145"/>
                <a:gd name="T41" fmla="*/ 3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5" h="233">
                  <a:moveTo>
                    <a:pt x="114" y="100"/>
                  </a:moveTo>
                  <a:lnTo>
                    <a:pt x="114" y="100"/>
                  </a:lnTo>
                  <a:lnTo>
                    <a:pt x="114" y="72"/>
                  </a:lnTo>
                  <a:cubicBezTo>
                    <a:pt x="114" y="44"/>
                    <a:pt x="97" y="25"/>
                    <a:pt x="70" y="25"/>
                  </a:cubicBezTo>
                  <a:cubicBezTo>
                    <a:pt x="48" y="25"/>
                    <a:pt x="30" y="38"/>
                    <a:pt x="30" y="56"/>
                  </a:cubicBezTo>
                  <a:lnTo>
                    <a:pt x="30" y="117"/>
                  </a:lnTo>
                  <a:cubicBezTo>
                    <a:pt x="30" y="134"/>
                    <a:pt x="48" y="147"/>
                    <a:pt x="70" y="147"/>
                  </a:cubicBezTo>
                  <a:cubicBezTo>
                    <a:pt x="97" y="147"/>
                    <a:pt x="114" y="128"/>
                    <a:pt x="114" y="100"/>
                  </a:cubicBezTo>
                  <a:close/>
                  <a:moveTo>
                    <a:pt x="0" y="3"/>
                  </a:moveTo>
                  <a:lnTo>
                    <a:pt x="0" y="3"/>
                  </a:lnTo>
                  <a:lnTo>
                    <a:pt x="30" y="3"/>
                  </a:lnTo>
                  <a:lnTo>
                    <a:pt x="30" y="31"/>
                  </a:lnTo>
                  <a:lnTo>
                    <a:pt x="31" y="31"/>
                  </a:lnTo>
                  <a:cubicBezTo>
                    <a:pt x="39" y="10"/>
                    <a:pt x="56" y="0"/>
                    <a:pt x="79" y="0"/>
                  </a:cubicBezTo>
                  <a:cubicBezTo>
                    <a:pt x="120" y="0"/>
                    <a:pt x="145" y="33"/>
                    <a:pt x="145" y="86"/>
                  </a:cubicBezTo>
                  <a:cubicBezTo>
                    <a:pt x="145" y="140"/>
                    <a:pt x="120" y="173"/>
                    <a:pt x="79" y="173"/>
                  </a:cubicBezTo>
                  <a:cubicBezTo>
                    <a:pt x="56" y="173"/>
                    <a:pt x="39" y="162"/>
                    <a:pt x="31" y="142"/>
                  </a:cubicBezTo>
                  <a:lnTo>
                    <a:pt x="30" y="142"/>
                  </a:lnTo>
                  <a:lnTo>
                    <a:pt x="30" y="233"/>
                  </a:lnTo>
                  <a:lnTo>
                    <a:pt x="0" y="233"/>
                  </a:lnTo>
                  <a:lnTo>
                    <a:pt x="0" y="3"/>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913" name="Freeform 49">
              <a:extLst>
                <a:ext uri="{FF2B5EF4-FFF2-40B4-BE49-F238E27FC236}">
                  <a16:creationId xmlns:a16="http://schemas.microsoft.com/office/drawing/2014/main" id="{73EEE823-F1F7-4850-A3D8-6CA9D9EE5158}"/>
                </a:ext>
              </a:extLst>
            </p:cNvPr>
            <p:cNvSpPr>
              <a:spLocks/>
            </p:cNvSpPr>
            <p:nvPr/>
          </p:nvSpPr>
          <p:spPr bwMode="auto">
            <a:xfrm>
              <a:off x="21659944" y="7930318"/>
              <a:ext cx="60912" cy="155566"/>
            </a:xfrm>
            <a:custGeom>
              <a:avLst/>
              <a:gdLst>
                <a:gd name="T0" fmla="*/ 58 w 92"/>
                <a:gd name="T1" fmla="*/ 211 h 211"/>
                <a:gd name="T2" fmla="*/ 58 w 92"/>
                <a:gd name="T3" fmla="*/ 211 h 211"/>
                <a:gd name="T4" fmla="*/ 27 w 92"/>
                <a:gd name="T5" fmla="*/ 180 h 211"/>
                <a:gd name="T6" fmla="*/ 27 w 92"/>
                <a:gd name="T7" fmla="*/ 71 h 211"/>
                <a:gd name="T8" fmla="*/ 0 w 92"/>
                <a:gd name="T9" fmla="*/ 71 h 211"/>
                <a:gd name="T10" fmla="*/ 0 w 92"/>
                <a:gd name="T11" fmla="*/ 45 h 211"/>
                <a:gd name="T12" fmla="*/ 15 w 92"/>
                <a:gd name="T13" fmla="*/ 45 h 211"/>
                <a:gd name="T14" fmla="*/ 29 w 92"/>
                <a:gd name="T15" fmla="*/ 30 h 211"/>
                <a:gd name="T16" fmla="*/ 29 w 92"/>
                <a:gd name="T17" fmla="*/ 0 h 211"/>
                <a:gd name="T18" fmla="*/ 56 w 92"/>
                <a:gd name="T19" fmla="*/ 0 h 211"/>
                <a:gd name="T20" fmla="*/ 56 w 92"/>
                <a:gd name="T21" fmla="*/ 45 h 211"/>
                <a:gd name="T22" fmla="*/ 92 w 92"/>
                <a:gd name="T23" fmla="*/ 45 h 211"/>
                <a:gd name="T24" fmla="*/ 92 w 92"/>
                <a:gd name="T25" fmla="*/ 71 h 211"/>
                <a:gd name="T26" fmla="*/ 56 w 92"/>
                <a:gd name="T27" fmla="*/ 71 h 211"/>
                <a:gd name="T28" fmla="*/ 56 w 92"/>
                <a:gd name="T29" fmla="*/ 186 h 211"/>
                <a:gd name="T30" fmla="*/ 89 w 92"/>
                <a:gd name="T31" fmla="*/ 186 h 211"/>
                <a:gd name="T32" fmla="*/ 89 w 92"/>
                <a:gd name="T33" fmla="*/ 211 h 211"/>
                <a:gd name="T34" fmla="*/ 58 w 92"/>
                <a:gd name="T35" fmla="*/ 21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2" h="211">
                  <a:moveTo>
                    <a:pt x="58" y="211"/>
                  </a:moveTo>
                  <a:lnTo>
                    <a:pt x="58" y="211"/>
                  </a:lnTo>
                  <a:cubicBezTo>
                    <a:pt x="37" y="211"/>
                    <a:pt x="27" y="199"/>
                    <a:pt x="27" y="180"/>
                  </a:cubicBezTo>
                  <a:lnTo>
                    <a:pt x="27" y="71"/>
                  </a:lnTo>
                  <a:lnTo>
                    <a:pt x="0" y="71"/>
                  </a:lnTo>
                  <a:lnTo>
                    <a:pt x="0" y="45"/>
                  </a:lnTo>
                  <a:lnTo>
                    <a:pt x="15" y="45"/>
                  </a:lnTo>
                  <a:cubicBezTo>
                    <a:pt x="26" y="45"/>
                    <a:pt x="29" y="41"/>
                    <a:pt x="29" y="30"/>
                  </a:cubicBezTo>
                  <a:lnTo>
                    <a:pt x="29" y="0"/>
                  </a:lnTo>
                  <a:lnTo>
                    <a:pt x="56" y="0"/>
                  </a:lnTo>
                  <a:lnTo>
                    <a:pt x="56" y="45"/>
                  </a:lnTo>
                  <a:lnTo>
                    <a:pt x="92" y="45"/>
                  </a:lnTo>
                  <a:lnTo>
                    <a:pt x="92" y="71"/>
                  </a:lnTo>
                  <a:lnTo>
                    <a:pt x="56" y="71"/>
                  </a:lnTo>
                  <a:lnTo>
                    <a:pt x="56" y="186"/>
                  </a:lnTo>
                  <a:lnTo>
                    <a:pt x="89" y="186"/>
                  </a:lnTo>
                  <a:lnTo>
                    <a:pt x="89" y="211"/>
                  </a:lnTo>
                  <a:lnTo>
                    <a:pt x="58" y="211"/>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914" name="Freeform 50">
              <a:extLst>
                <a:ext uri="{FF2B5EF4-FFF2-40B4-BE49-F238E27FC236}">
                  <a16:creationId xmlns:a16="http://schemas.microsoft.com/office/drawing/2014/main" id="{9D12B1D7-CCDB-433A-9B43-F0EC9D53CAD3}"/>
                </a:ext>
              </a:extLst>
            </p:cNvPr>
            <p:cNvSpPr>
              <a:spLocks noEditPoints="1"/>
            </p:cNvSpPr>
            <p:nvPr/>
          </p:nvSpPr>
          <p:spPr bwMode="auto">
            <a:xfrm>
              <a:off x="21746961" y="7911270"/>
              <a:ext cx="23204" cy="174615"/>
            </a:xfrm>
            <a:custGeom>
              <a:avLst/>
              <a:gdLst>
                <a:gd name="T0" fmla="*/ 2 w 35"/>
                <a:gd name="T1" fmla="*/ 71 h 237"/>
                <a:gd name="T2" fmla="*/ 2 w 35"/>
                <a:gd name="T3" fmla="*/ 71 h 237"/>
                <a:gd name="T4" fmla="*/ 32 w 35"/>
                <a:gd name="T5" fmla="*/ 71 h 237"/>
                <a:gd name="T6" fmla="*/ 32 w 35"/>
                <a:gd name="T7" fmla="*/ 237 h 237"/>
                <a:gd name="T8" fmla="*/ 2 w 35"/>
                <a:gd name="T9" fmla="*/ 237 h 237"/>
                <a:gd name="T10" fmla="*/ 2 w 35"/>
                <a:gd name="T11" fmla="*/ 71 h 237"/>
                <a:gd name="T12" fmla="*/ 0 w 35"/>
                <a:gd name="T13" fmla="*/ 21 h 237"/>
                <a:gd name="T14" fmla="*/ 0 w 35"/>
                <a:gd name="T15" fmla="*/ 21 h 237"/>
                <a:gd name="T16" fmla="*/ 0 w 35"/>
                <a:gd name="T17" fmla="*/ 16 h 237"/>
                <a:gd name="T18" fmla="*/ 18 w 35"/>
                <a:gd name="T19" fmla="*/ 0 h 237"/>
                <a:gd name="T20" fmla="*/ 35 w 35"/>
                <a:gd name="T21" fmla="*/ 16 h 237"/>
                <a:gd name="T22" fmla="*/ 35 w 35"/>
                <a:gd name="T23" fmla="*/ 21 h 237"/>
                <a:gd name="T24" fmla="*/ 18 w 35"/>
                <a:gd name="T25" fmla="*/ 37 h 237"/>
                <a:gd name="T26" fmla="*/ 0 w 35"/>
                <a:gd name="T27" fmla="*/ 21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 h="237">
                  <a:moveTo>
                    <a:pt x="2" y="71"/>
                  </a:moveTo>
                  <a:lnTo>
                    <a:pt x="2" y="71"/>
                  </a:lnTo>
                  <a:lnTo>
                    <a:pt x="32" y="71"/>
                  </a:lnTo>
                  <a:lnTo>
                    <a:pt x="32" y="237"/>
                  </a:lnTo>
                  <a:lnTo>
                    <a:pt x="2" y="237"/>
                  </a:lnTo>
                  <a:lnTo>
                    <a:pt x="2" y="71"/>
                  </a:lnTo>
                  <a:close/>
                  <a:moveTo>
                    <a:pt x="0" y="21"/>
                  </a:moveTo>
                  <a:lnTo>
                    <a:pt x="0" y="21"/>
                  </a:lnTo>
                  <a:lnTo>
                    <a:pt x="0" y="16"/>
                  </a:lnTo>
                  <a:cubicBezTo>
                    <a:pt x="0" y="6"/>
                    <a:pt x="5" y="0"/>
                    <a:pt x="18" y="0"/>
                  </a:cubicBezTo>
                  <a:cubicBezTo>
                    <a:pt x="30" y="0"/>
                    <a:pt x="35" y="6"/>
                    <a:pt x="35" y="16"/>
                  </a:cubicBezTo>
                  <a:lnTo>
                    <a:pt x="35" y="21"/>
                  </a:lnTo>
                  <a:cubicBezTo>
                    <a:pt x="35" y="30"/>
                    <a:pt x="30" y="37"/>
                    <a:pt x="18" y="37"/>
                  </a:cubicBezTo>
                  <a:cubicBezTo>
                    <a:pt x="5" y="37"/>
                    <a:pt x="0" y="30"/>
                    <a:pt x="0" y="21"/>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915" name="Freeform 51">
              <a:extLst>
                <a:ext uri="{FF2B5EF4-FFF2-40B4-BE49-F238E27FC236}">
                  <a16:creationId xmlns:a16="http://schemas.microsoft.com/office/drawing/2014/main" id="{685B3FB3-D10A-4AAB-99C8-EB26AF65659A}"/>
                </a:ext>
              </a:extLst>
            </p:cNvPr>
            <p:cNvSpPr>
              <a:spLocks/>
            </p:cNvSpPr>
            <p:nvPr/>
          </p:nvSpPr>
          <p:spPr bwMode="auto">
            <a:xfrm>
              <a:off x="21802070" y="7962067"/>
              <a:ext cx="156630" cy="123818"/>
            </a:xfrm>
            <a:custGeom>
              <a:avLst/>
              <a:gdLst>
                <a:gd name="T0" fmla="*/ 0 w 230"/>
                <a:gd name="T1" fmla="*/ 169 h 169"/>
                <a:gd name="T2" fmla="*/ 0 w 230"/>
                <a:gd name="T3" fmla="*/ 169 h 169"/>
                <a:gd name="T4" fmla="*/ 0 w 230"/>
                <a:gd name="T5" fmla="*/ 3 h 169"/>
                <a:gd name="T6" fmla="*/ 29 w 230"/>
                <a:gd name="T7" fmla="*/ 3 h 169"/>
                <a:gd name="T8" fmla="*/ 29 w 230"/>
                <a:gd name="T9" fmla="*/ 31 h 169"/>
                <a:gd name="T10" fmla="*/ 31 w 230"/>
                <a:gd name="T11" fmla="*/ 31 h 169"/>
                <a:gd name="T12" fmla="*/ 75 w 230"/>
                <a:gd name="T13" fmla="*/ 0 h 169"/>
                <a:gd name="T14" fmla="*/ 126 w 230"/>
                <a:gd name="T15" fmla="*/ 33 h 169"/>
                <a:gd name="T16" fmla="*/ 126 w 230"/>
                <a:gd name="T17" fmla="*/ 33 h 169"/>
                <a:gd name="T18" fmla="*/ 177 w 230"/>
                <a:gd name="T19" fmla="*/ 0 h 169"/>
                <a:gd name="T20" fmla="*/ 230 w 230"/>
                <a:gd name="T21" fmla="*/ 63 h 169"/>
                <a:gd name="T22" fmla="*/ 230 w 230"/>
                <a:gd name="T23" fmla="*/ 169 h 169"/>
                <a:gd name="T24" fmla="*/ 200 w 230"/>
                <a:gd name="T25" fmla="*/ 169 h 169"/>
                <a:gd name="T26" fmla="*/ 200 w 230"/>
                <a:gd name="T27" fmla="*/ 68 h 169"/>
                <a:gd name="T28" fmla="*/ 166 w 230"/>
                <a:gd name="T29" fmla="*/ 25 h 169"/>
                <a:gd name="T30" fmla="*/ 130 w 230"/>
                <a:gd name="T31" fmla="*/ 56 h 169"/>
                <a:gd name="T32" fmla="*/ 130 w 230"/>
                <a:gd name="T33" fmla="*/ 169 h 169"/>
                <a:gd name="T34" fmla="*/ 100 w 230"/>
                <a:gd name="T35" fmla="*/ 169 h 169"/>
                <a:gd name="T36" fmla="*/ 100 w 230"/>
                <a:gd name="T37" fmla="*/ 68 h 169"/>
                <a:gd name="T38" fmla="*/ 67 w 230"/>
                <a:gd name="T39" fmla="*/ 25 h 169"/>
                <a:gd name="T40" fmla="*/ 29 w 230"/>
                <a:gd name="T41" fmla="*/ 56 h 169"/>
                <a:gd name="T42" fmla="*/ 29 w 230"/>
                <a:gd name="T43" fmla="*/ 169 h 169"/>
                <a:gd name="T44" fmla="*/ 0 w 230"/>
                <a:gd name="T45" fmla="*/ 169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30" h="169">
                  <a:moveTo>
                    <a:pt x="0" y="169"/>
                  </a:moveTo>
                  <a:lnTo>
                    <a:pt x="0" y="169"/>
                  </a:lnTo>
                  <a:lnTo>
                    <a:pt x="0" y="3"/>
                  </a:lnTo>
                  <a:lnTo>
                    <a:pt x="29" y="3"/>
                  </a:lnTo>
                  <a:lnTo>
                    <a:pt x="29" y="31"/>
                  </a:lnTo>
                  <a:lnTo>
                    <a:pt x="31" y="31"/>
                  </a:lnTo>
                  <a:cubicBezTo>
                    <a:pt x="38" y="14"/>
                    <a:pt x="53" y="0"/>
                    <a:pt x="75" y="0"/>
                  </a:cubicBezTo>
                  <a:cubicBezTo>
                    <a:pt x="97" y="0"/>
                    <a:pt x="117" y="10"/>
                    <a:pt x="126" y="33"/>
                  </a:cubicBezTo>
                  <a:lnTo>
                    <a:pt x="126" y="33"/>
                  </a:lnTo>
                  <a:cubicBezTo>
                    <a:pt x="132" y="15"/>
                    <a:pt x="149" y="0"/>
                    <a:pt x="177" y="0"/>
                  </a:cubicBezTo>
                  <a:cubicBezTo>
                    <a:pt x="210" y="0"/>
                    <a:pt x="230" y="23"/>
                    <a:pt x="230" y="63"/>
                  </a:cubicBezTo>
                  <a:lnTo>
                    <a:pt x="230" y="169"/>
                  </a:lnTo>
                  <a:lnTo>
                    <a:pt x="200" y="169"/>
                  </a:lnTo>
                  <a:lnTo>
                    <a:pt x="200" y="68"/>
                  </a:lnTo>
                  <a:cubicBezTo>
                    <a:pt x="200" y="40"/>
                    <a:pt x="190" y="25"/>
                    <a:pt x="166" y="25"/>
                  </a:cubicBezTo>
                  <a:cubicBezTo>
                    <a:pt x="147" y="25"/>
                    <a:pt x="130" y="35"/>
                    <a:pt x="130" y="56"/>
                  </a:cubicBezTo>
                  <a:lnTo>
                    <a:pt x="130" y="169"/>
                  </a:lnTo>
                  <a:lnTo>
                    <a:pt x="100" y="169"/>
                  </a:lnTo>
                  <a:lnTo>
                    <a:pt x="100" y="68"/>
                  </a:lnTo>
                  <a:cubicBezTo>
                    <a:pt x="100" y="40"/>
                    <a:pt x="89" y="25"/>
                    <a:pt x="67" y="25"/>
                  </a:cubicBezTo>
                  <a:cubicBezTo>
                    <a:pt x="48" y="25"/>
                    <a:pt x="29" y="35"/>
                    <a:pt x="29" y="56"/>
                  </a:cubicBezTo>
                  <a:lnTo>
                    <a:pt x="29" y="169"/>
                  </a:lnTo>
                  <a:lnTo>
                    <a:pt x="0" y="169"/>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916" name="Freeform 52">
              <a:extLst>
                <a:ext uri="{FF2B5EF4-FFF2-40B4-BE49-F238E27FC236}">
                  <a16:creationId xmlns:a16="http://schemas.microsoft.com/office/drawing/2014/main" id="{B044BDBA-B9A2-453F-AC75-7F7EB11E57C5}"/>
                </a:ext>
              </a:extLst>
            </p:cNvPr>
            <p:cNvSpPr>
              <a:spLocks noEditPoints="1"/>
            </p:cNvSpPr>
            <p:nvPr/>
          </p:nvSpPr>
          <p:spPr bwMode="auto">
            <a:xfrm>
              <a:off x="21987704" y="7911270"/>
              <a:ext cx="26106" cy="174615"/>
            </a:xfrm>
            <a:custGeom>
              <a:avLst/>
              <a:gdLst>
                <a:gd name="T0" fmla="*/ 3 w 36"/>
                <a:gd name="T1" fmla="*/ 71 h 237"/>
                <a:gd name="T2" fmla="*/ 3 w 36"/>
                <a:gd name="T3" fmla="*/ 71 h 237"/>
                <a:gd name="T4" fmla="*/ 33 w 36"/>
                <a:gd name="T5" fmla="*/ 71 h 237"/>
                <a:gd name="T6" fmla="*/ 33 w 36"/>
                <a:gd name="T7" fmla="*/ 237 h 237"/>
                <a:gd name="T8" fmla="*/ 3 w 36"/>
                <a:gd name="T9" fmla="*/ 237 h 237"/>
                <a:gd name="T10" fmla="*/ 3 w 36"/>
                <a:gd name="T11" fmla="*/ 71 h 237"/>
                <a:gd name="T12" fmla="*/ 0 w 36"/>
                <a:gd name="T13" fmla="*/ 21 h 237"/>
                <a:gd name="T14" fmla="*/ 0 w 36"/>
                <a:gd name="T15" fmla="*/ 21 h 237"/>
                <a:gd name="T16" fmla="*/ 0 w 36"/>
                <a:gd name="T17" fmla="*/ 16 h 237"/>
                <a:gd name="T18" fmla="*/ 18 w 36"/>
                <a:gd name="T19" fmla="*/ 0 h 237"/>
                <a:gd name="T20" fmla="*/ 36 w 36"/>
                <a:gd name="T21" fmla="*/ 16 h 237"/>
                <a:gd name="T22" fmla="*/ 36 w 36"/>
                <a:gd name="T23" fmla="*/ 21 h 237"/>
                <a:gd name="T24" fmla="*/ 18 w 36"/>
                <a:gd name="T25" fmla="*/ 37 h 237"/>
                <a:gd name="T26" fmla="*/ 0 w 36"/>
                <a:gd name="T27" fmla="*/ 21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237">
                  <a:moveTo>
                    <a:pt x="3" y="71"/>
                  </a:moveTo>
                  <a:lnTo>
                    <a:pt x="3" y="71"/>
                  </a:lnTo>
                  <a:lnTo>
                    <a:pt x="33" y="71"/>
                  </a:lnTo>
                  <a:lnTo>
                    <a:pt x="33" y="237"/>
                  </a:lnTo>
                  <a:lnTo>
                    <a:pt x="3" y="237"/>
                  </a:lnTo>
                  <a:lnTo>
                    <a:pt x="3" y="71"/>
                  </a:lnTo>
                  <a:close/>
                  <a:moveTo>
                    <a:pt x="0" y="21"/>
                  </a:moveTo>
                  <a:lnTo>
                    <a:pt x="0" y="21"/>
                  </a:lnTo>
                  <a:lnTo>
                    <a:pt x="0" y="16"/>
                  </a:lnTo>
                  <a:cubicBezTo>
                    <a:pt x="0" y="6"/>
                    <a:pt x="6" y="0"/>
                    <a:pt x="18" y="0"/>
                  </a:cubicBezTo>
                  <a:cubicBezTo>
                    <a:pt x="31" y="0"/>
                    <a:pt x="36" y="6"/>
                    <a:pt x="36" y="16"/>
                  </a:cubicBezTo>
                  <a:lnTo>
                    <a:pt x="36" y="21"/>
                  </a:lnTo>
                  <a:cubicBezTo>
                    <a:pt x="36" y="30"/>
                    <a:pt x="31" y="37"/>
                    <a:pt x="18" y="37"/>
                  </a:cubicBezTo>
                  <a:cubicBezTo>
                    <a:pt x="6" y="37"/>
                    <a:pt x="0" y="30"/>
                    <a:pt x="0" y="21"/>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917" name="Freeform 53">
              <a:extLst>
                <a:ext uri="{FF2B5EF4-FFF2-40B4-BE49-F238E27FC236}">
                  <a16:creationId xmlns:a16="http://schemas.microsoft.com/office/drawing/2014/main" id="{D962CE02-BA45-4C4B-86FD-190E74041D66}"/>
                </a:ext>
              </a:extLst>
            </p:cNvPr>
            <p:cNvSpPr>
              <a:spLocks/>
            </p:cNvSpPr>
            <p:nvPr/>
          </p:nvSpPr>
          <p:spPr bwMode="auto">
            <a:xfrm>
              <a:off x="22037014" y="7965243"/>
              <a:ext cx="87016" cy="120642"/>
            </a:xfrm>
            <a:custGeom>
              <a:avLst/>
              <a:gdLst>
                <a:gd name="T0" fmla="*/ 0 w 130"/>
                <a:gd name="T1" fmla="*/ 166 h 166"/>
                <a:gd name="T2" fmla="*/ 0 w 130"/>
                <a:gd name="T3" fmla="*/ 166 h 166"/>
                <a:gd name="T4" fmla="*/ 0 w 130"/>
                <a:gd name="T5" fmla="*/ 142 h 166"/>
                <a:gd name="T6" fmla="*/ 92 w 130"/>
                <a:gd name="T7" fmla="*/ 26 h 166"/>
                <a:gd name="T8" fmla="*/ 3 w 130"/>
                <a:gd name="T9" fmla="*/ 26 h 166"/>
                <a:gd name="T10" fmla="*/ 3 w 130"/>
                <a:gd name="T11" fmla="*/ 0 h 166"/>
                <a:gd name="T12" fmla="*/ 128 w 130"/>
                <a:gd name="T13" fmla="*/ 0 h 166"/>
                <a:gd name="T14" fmla="*/ 128 w 130"/>
                <a:gd name="T15" fmla="*/ 23 h 166"/>
                <a:gd name="T16" fmla="*/ 34 w 130"/>
                <a:gd name="T17" fmla="*/ 141 h 166"/>
                <a:gd name="T18" fmla="*/ 130 w 130"/>
                <a:gd name="T19" fmla="*/ 141 h 166"/>
                <a:gd name="T20" fmla="*/ 130 w 130"/>
                <a:gd name="T21" fmla="*/ 166 h 166"/>
                <a:gd name="T22" fmla="*/ 0 w 130"/>
                <a:gd name="T23" fmla="*/ 166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 h="166">
                  <a:moveTo>
                    <a:pt x="0" y="166"/>
                  </a:moveTo>
                  <a:lnTo>
                    <a:pt x="0" y="166"/>
                  </a:lnTo>
                  <a:lnTo>
                    <a:pt x="0" y="142"/>
                  </a:lnTo>
                  <a:lnTo>
                    <a:pt x="92" y="26"/>
                  </a:lnTo>
                  <a:lnTo>
                    <a:pt x="3" y="26"/>
                  </a:lnTo>
                  <a:lnTo>
                    <a:pt x="3" y="0"/>
                  </a:lnTo>
                  <a:lnTo>
                    <a:pt x="128" y="0"/>
                  </a:lnTo>
                  <a:lnTo>
                    <a:pt x="128" y="23"/>
                  </a:lnTo>
                  <a:lnTo>
                    <a:pt x="34" y="141"/>
                  </a:lnTo>
                  <a:lnTo>
                    <a:pt x="130" y="141"/>
                  </a:lnTo>
                  <a:lnTo>
                    <a:pt x="130" y="166"/>
                  </a:lnTo>
                  <a:lnTo>
                    <a:pt x="0" y="166"/>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918" name="Freeform 54">
              <a:extLst>
                <a:ext uri="{FF2B5EF4-FFF2-40B4-BE49-F238E27FC236}">
                  <a16:creationId xmlns:a16="http://schemas.microsoft.com/office/drawing/2014/main" id="{7FAB8DB2-5202-4CFA-91B7-82950146A9C8}"/>
                </a:ext>
              </a:extLst>
            </p:cNvPr>
            <p:cNvSpPr>
              <a:spLocks noEditPoints="1"/>
            </p:cNvSpPr>
            <p:nvPr/>
          </p:nvSpPr>
          <p:spPr bwMode="auto">
            <a:xfrm>
              <a:off x="22138532" y="7962066"/>
              <a:ext cx="98618" cy="126992"/>
            </a:xfrm>
            <a:custGeom>
              <a:avLst/>
              <a:gdLst>
                <a:gd name="T0" fmla="*/ 31 w 148"/>
                <a:gd name="T1" fmla="*/ 71 h 173"/>
                <a:gd name="T2" fmla="*/ 31 w 148"/>
                <a:gd name="T3" fmla="*/ 71 h 173"/>
                <a:gd name="T4" fmla="*/ 31 w 148"/>
                <a:gd name="T5" fmla="*/ 73 h 173"/>
                <a:gd name="T6" fmla="*/ 116 w 148"/>
                <a:gd name="T7" fmla="*/ 73 h 173"/>
                <a:gd name="T8" fmla="*/ 116 w 148"/>
                <a:gd name="T9" fmla="*/ 70 h 173"/>
                <a:gd name="T10" fmla="*/ 75 w 148"/>
                <a:gd name="T11" fmla="*/ 24 h 173"/>
                <a:gd name="T12" fmla="*/ 31 w 148"/>
                <a:gd name="T13" fmla="*/ 71 h 173"/>
                <a:gd name="T14" fmla="*/ 0 w 148"/>
                <a:gd name="T15" fmla="*/ 86 h 173"/>
                <a:gd name="T16" fmla="*/ 0 w 148"/>
                <a:gd name="T17" fmla="*/ 86 h 173"/>
                <a:gd name="T18" fmla="*/ 75 w 148"/>
                <a:gd name="T19" fmla="*/ 0 h 173"/>
                <a:gd name="T20" fmla="*/ 148 w 148"/>
                <a:gd name="T21" fmla="*/ 81 h 173"/>
                <a:gd name="T22" fmla="*/ 148 w 148"/>
                <a:gd name="T23" fmla="*/ 94 h 173"/>
                <a:gd name="T24" fmla="*/ 31 w 148"/>
                <a:gd name="T25" fmla="*/ 94 h 173"/>
                <a:gd name="T26" fmla="*/ 31 w 148"/>
                <a:gd name="T27" fmla="*/ 100 h 173"/>
                <a:gd name="T28" fmla="*/ 78 w 148"/>
                <a:gd name="T29" fmla="*/ 148 h 173"/>
                <a:gd name="T30" fmla="*/ 123 w 148"/>
                <a:gd name="T31" fmla="*/ 121 h 173"/>
                <a:gd name="T32" fmla="*/ 142 w 148"/>
                <a:gd name="T33" fmla="*/ 137 h 173"/>
                <a:gd name="T34" fmla="*/ 75 w 148"/>
                <a:gd name="T35" fmla="*/ 173 h 173"/>
                <a:gd name="T36" fmla="*/ 0 w 148"/>
                <a:gd name="T37" fmla="*/ 86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8" h="173">
                  <a:moveTo>
                    <a:pt x="31" y="71"/>
                  </a:moveTo>
                  <a:lnTo>
                    <a:pt x="31" y="71"/>
                  </a:lnTo>
                  <a:lnTo>
                    <a:pt x="31" y="73"/>
                  </a:lnTo>
                  <a:lnTo>
                    <a:pt x="116" y="73"/>
                  </a:lnTo>
                  <a:lnTo>
                    <a:pt x="116" y="70"/>
                  </a:lnTo>
                  <a:cubicBezTo>
                    <a:pt x="116" y="42"/>
                    <a:pt x="100" y="24"/>
                    <a:pt x="75" y="24"/>
                  </a:cubicBezTo>
                  <a:cubicBezTo>
                    <a:pt x="50" y="24"/>
                    <a:pt x="31" y="43"/>
                    <a:pt x="31" y="71"/>
                  </a:cubicBezTo>
                  <a:close/>
                  <a:moveTo>
                    <a:pt x="0" y="86"/>
                  </a:moveTo>
                  <a:lnTo>
                    <a:pt x="0" y="86"/>
                  </a:lnTo>
                  <a:cubicBezTo>
                    <a:pt x="0" y="34"/>
                    <a:pt x="29" y="0"/>
                    <a:pt x="75" y="0"/>
                  </a:cubicBezTo>
                  <a:cubicBezTo>
                    <a:pt x="122" y="0"/>
                    <a:pt x="148" y="35"/>
                    <a:pt x="148" y="81"/>
                  </a:cubicBezTo>
                  <a:lnTo>
                    <a:pt x="148" y="94"/>
                  </a:lnTo>
                  <a:lnTo>
                    <a:pt x="31" y="94"/>
                  </a:lnTo>
                  <a:lnTo>
                    <a:pt x="31" y="100"/>
                  </a:lnTo>
                  <a:cubicBezTo>
                    <a:pt x="31" y="128"/>
                    <a:pt x="48" y="148"/>
                    <a:pt x="78" y="148"/>
                  </a:cubicBezTo>
                  <a:cubicBezTo>
                    <a:pt x="99" y="148"/>
                    <a:pt x="114" y="138"/>
                    <a:pt x="123" y="121"/>
                  </a:cubicBezTo>
                  <a:lnTo>
                    <a:pt x="142" y="137"/>
                  </a:lnTo>
                  <a:cubicBezTo>
                    <a:pt x="130" y="159"/>
                    <a:pt x="107" y="173"/>
                    <a:pt x="75" y="173"/>
                  </a:cubicBezTo>
                  <a:cubicBezTo>
                    <a:pt x="29" y="173"/>
                    <a:pt x="0" y="139"/>
                    <a:pt x="0" y="86"/>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919" name="Freeform 55">
              <a:extLst>
                <a:ext uri="{FF2B5EF4-FFF2-40B4-BE49-F238E27FC236}">
                  <a16:creationId xmlns:a16="http://schemas.microsoft.com/office/drawing/2014/main" id="{F584F6CE-E2B3-4A8C-B6D4-614A86BFEA1C}"/>
                </a:ext>
              </a:extLst>
            </p:cNvPr>
            <p:cNvSpPr>
              <a:spLocks noEditPoints="1"/>
            </p:cNvSpPr>
            <p:nvPr/>
          </p:nvSpPr>
          <p:spPr bwMode="auto">
            <a:xfrm>
              <a:off x="22257454" y="7911270"/>
              <a:ext cx="95718" cy="177788"/>
            </a:xfrm>
            <a:custGeom>
              <a:avLst/>
              <a:gdLst>
                <a:gd name="T0" fmla="*/ 116 w 145"/>
                <a:gd name="T1" fmla="*/ 185 h 241"/>
                <a:gd name="T2" fmla="*/ 116 w 145"/>
                <a:gd name="T3" fmla="*/ 185 h 241"/>
                <a:gd name="T4" fmla="*/ 116 w 145"/>
                <a:gd name="T5" fmla="*/ 124 h 241"/>
                <a:gd name="T6" fmla="*/ 75 w 145"/>
                <a:gd name="T7" fmla="*/ 93 h 241"/>
                <a:gd name="T8" fmla="*/ 32 w 145"/>
                <a:gd name="T9" fmla="*/ 140 h 241"/>
                <a:gd name="T10" fmla="*/ 32 w 145"/>
                <a:gd name="T11" fmla="*/ 168 h 241"/>
                <a:gd name="T12" fmla="*/ 75 w 145"/>
                <a:gd name="T13" fmla="*/ 215 h 241"/>
                <a:gd name="T14" fmla="*/ 116 w 145"/>
                <a:gd name="T15" fmla="*/ 185 h 241"/>
                <a:gd name="T16" fmla="*/ 116 w 145"/>
                <a:gd name="T17" fmla="*/ 210 h 241"/>
                <a:gd name="T18" fmla="*/ 116 w 145"/>
                <a:gd name="T19" fmla="*/ 210 h 241"/>
                <a:gd name="T20" fmla="*/ 114 w 145"/>
                <a:gd name="T21" fmla="*/ 210 h 241"/>
                <a:gd name="T22" fmla="*/ 67 w 145"/>
                <a:gd name="T23" fmla="*/ 241 h 241"/>
                <a:gd name="T24" fmla="*/ 0 w 145"/>
                <a:gd name="T25" fmla="*/ 154 h 241"/>
                <a:gd name="T26" fmla="*/ 67 w 145"/>
                <a:gd name="T27" fmla="*/ 68 h 241"/>
                <a:gd name="T28" fmla="*/ 114 w 145"/>
                <a:gd name="T29" fmla="*/ 99 h 241"/>
                <a:gd name="T30" fmla="*/ 116 w 145"/>
                <a:gd name="T31" fmla="*/ 99 h 241"/>
                <a:gd name="T32" fmla="*/ 116 w 145"/>
                <a:gd name="T33" fmla="*/ 0 h 241"/>
                <a:gd name="T34" fmla="*/ 145 w 145"/>
                <a:gd name="T35" fmla="*/ 0 h 241"/>
                <a:gd name="T36" fmla="*/ 145 w 145"/>
                <a:gd name="T37" fmla="*/ 237 h 241"/>
                <a:gd name="T38" fmla="*/ 116 w 145"/>
                <a:gd name="T39" fmla="*/ 237 h 241"/>
                <a:gd name="T40" fmla="*/ 116 w 145"/>
                <a:gd name="T41" fmla="*/ 21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5" h="241">
                  <a:moveTo>
                    <a:pt x="116" y="185"/>
                  </a:moveTo>
                  <a:lnTo>
                    <a:pt x="116" y="185"/>
                  </a:lnTo>
                  <a:lnTo>
                    <a:pt x="116" y="124"/>
                  </a:lnTo>
                  <a:cubicBezTo>
                    <a:pt x="116" y="106"/>
                    <a:pt x="98" y="93"/>
                    <a:pt x="75" y="93"/>
                  </a:cubicBezTo>
                  <a:cubicBezTo>
                    <a:pt x="49" y="93"/>
                    <a:pt x="32" y="112"/>
                    <a:pt x="32" y="140"/>
                  </a:cubicBezTo>
                  <a:lnTo>
                    <a:pt x="32" y="168"/>
                  </a:lnTo>
                  <a:cubicBezTo>
                    <a:pt x="32" y="196"/>
                    <a:pt x="49" y="215"/>
                    <a:pt x="75" y="215"/>
                  </a:cubicBezTo>
                  <a:cubicBezTo>
                    <a:pt x="98" y="215"/>
                    <a:pt x="116" y="202"/>
                    <a:pt x="116" y="185"/>
                  </a:cubicBezTo>
                  <a:close/>
                  <a:moveTo>
                    <a:pt x="116" y="210"/>
                  </a:moveTo>
                  <a:lnTo>
                    <a:pt x="116" y="210"/>
                  </a:lnTo>
                  <a:lnTo>
                    <a:pt x="114" y="210"/>
                  </a:lnTo>
                  <a:cubicBezTo>
                    <a:pt x="107" y="230"/>
                    <a:pt x="89" y="241"/>
                    <a:pt x="67" y="241"/>
                  </a:cubicBezTo>
                  <a:cubicBezTo>
                    <a:pt x="25" y="241"/>
                    <a:pt x="0" y="208"/>
                    <a:pt x="0" y="154"/>
                  </a:cubicBezTo>
                  <a:cubicBezTo>
                    <a:pt x="0" y="101"/>
                    <a:pt x="25" y="68"/>
                    <a:pt x="67" y="68"/>
                  </a:cubicBezTo>
                  <a:cubicBezTo>
                    <a:pt x="89" y="68"/>
                    <a:pt x="107" y="78"/>
                    <a:pt x="114" y="99"/>
                  </a:cubicBezTo>
                  <a:lnTo>
                    <a:pt x="116" y="99"/>
                  </a:lnTo>
                  <a:lnTo>
                    <a:pt x="116" y="0"/>
                  </a:lnTo>
                  <a:lnTo>
                    <a:pt x="145" y="0"/>
                  </a:lnTo>
                  <a:lnTo>
                    <a:pt x="145" y="237"/>
                  </a:lnTo>
                  <a:lnTo>
                    <a:pt x="116" y="237"/>
                  </a:lnTo>
                  <a:lnTo>
                    <a:pt x="116" y="210"/>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920" name="Freeform 56">
              <a:extLst>
                <a:ext uri="{FF2B5EF4-FFF2-40B4-BE49-F238E27FC236}">
                  <a16:creationId xmlns:a16="http://schemas.microsoft.com/office/drawing/2014/main" id="{35CAC0E8-7677-485D-8A7B-274561EA82F4}"/>
                </a:ext>
              </a:extLst>
            </p:cNvPr>
            <p:cNvSpPr>
              <a:spLocks noEditPoints="1"/>
            </p:cNvSpPr>
            <p:nvPr/>
          </p:nvSpPr>
          <p:spPr bwMode="auto">
            <a:xfrm>
              <a:off x="20929008" y="8203351"/>
              <a:ext cx="130526" cy="165089"/>
            </a:xfrm>
            <a:custGeom>
              <a:avLst/>
              <a:gdLst>
                <a:gd name="T0" fmla="*/ 97 w 194"/>
                <a:gd name="T1" fmla="*/ 28 h 223"/>
                <a:gd name="T2" fmla="*/ 97 w 194"/>
                <a:gd name="T3" fmla="*/ 28 h 223"/>
                <a:gd name="T4" fmla="*/ 96 w 194"/>
                <a:gd name="T5" fmla="*/ 28 h 223"/>
                <a:gd name="T6" fmla="*/ 61 w 194"/>
                <a:gd name="T7" fmla="*/ 133 h 223"/>
                <a:gd name="T8" fmla="*/ 133 w 194"/>
                <a:gd name="T9" fmla="*/ 133 h 223"/>
                <a:gd name="T10" fmla="*/ 97 w 194"/>
                <a:gd name="T11" fmla="*/ 28 h 223"/>
                <a:gd name="T12" fmla="*/ 161 w 194"/>
                <a:gd name="T13" fmla="*/ 223 h 223"/>
                <a:gd name="T14" fmla="*/ 161 w 194"/>
                <a:gd name="T15" fmla="*/ 223 h 223"/>
                <a:gd name="T16" fmla="*/ 140 w 194"/>
                <a:gd name="T17" fmla="*/ 160 h 223"/>
                <a:gd name="T18" fmla="*/ 53 w 194"/>
                <a:gd name="T19" fmla="*/ 160 h 223"/>
                <a:gd name="T20" fmla="*/ 32 w 194"/>
                <a:gd name="T21" fmla="*/ 223 h 223"/>
                <a:gd name="T22" fmla="*/ 0 w 194"/>
                <a:gd name="T23" fmla="*/ 223 h 223"/>
                <a:gd name="T24" fmla="*/ 78 w 194"/>
                <a:gd name="T25" fmla="*/ 0 h 223"/>
                <a:gd name="T26" fmla="*/ 117 w 194"/>
                <a:gd name="T27" fmla="*/ 0 h 223"/>
                <a:gd name="T28" fmla="*/ 194 w 194"/>
                <a:gd name="T29" fmla="*/ 223 h 223"/>
                <a:gd name="T30" fmla="*/ 161 w 194"/>
                <a:gd name="T31" fmla="*/ 22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4" h="223">
                  <a:moveTo>
                    <a:pt x="97" y="28"/>
                  </a:moveTo>
                  <a:lnTo>
                    <a:pt x="97" y="28"/>
                  </a:lnTo>
                  <a:lnTo>
                    <a:pt x="96" y="28"/>
                  </a:lnTo>
                  <a:lnTo>
                    <a:pt x="61" y="133"/>
                  </a:lnTo>
                  <a:lnTo>
                    <a:pt x="133" y="133"/>
                  </a:lnTo>
                  <a:lnTo>
                    <a:pt x="97" y="28"/>
                  </a:lnTo>
                  <a:close/>
                  <a:moveTo>
                    <a:pt x="161" y="223"/>
                  </a:moveTo>
                  <a:lnTo>
                    <a:pt x="161" y="223"/>
                  </a:lnTo>
                  <a:lnTo>
                    <a:pt x="140" y="160"/>
                  </a:lnTo>
                  <a:lnTo>
                    <a:pt x="53" y="160"/>
                  </a:lnTo>
                  <a:lnTo>
                    <a:pt x="32" y="223"/>
                  </a:lnTo>
                  <a:lnTo>
                    <a:pt x="0" y="223"/>
                  </a:lnTo>
                  <a:lnTo>
                    <a:pt x="78" y="0"/>
                  </a:lnTo>
                  <a:lnTo>
                    <a:pt x="117" y="0"/>
                  </a:lnTo>
                  <a:lnTo>
                    <a:pt x="194" y="223"/>
                  </a:lnTo>
                  <a:lnTo>
                    <a:pt x="161" y="223"/>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921" name="Freeform 57">
              <a:extLst>
                <a:ext uri="{FF2B5EF4-FFF2-40B4-BE49-F238E27FC236}">
                  <a16:creationId xmlns:a16="http://schemas.microsoft.com/office/drawing/2014/main" id="{23551175-A5D7-432B-B0AF-C6BF982280EA}"/>
                </a:ext>
              </a:extLst>
            </p:cNvPr>
            <p:cNvSpPr>
              <a:spLocks noEditPoints="1"/>
            </p:cNvSpPr>
            <p:nvPr/>
          </p:nvSpPr>
          <p:spPr bwMode="auto">
            <a:xfrm>
              <a:off x="21082737" y="8244625"/>
              <a:ext cx="98618" cy="171439"/>
            </a:xfrm>
            <a:custGeom>
              <a:avLst/>
              <a:gdLst>
                <a:gd name="T0" fmla="*/ 114 w 146"/>
                <a:gd name="T1" fmla="*/ 100 h 233"/>
                <a:gd name="T2" fmla="*/ 114 w 146"/>
                <a:gd name="T3" fmla="*/ 100 h 233"/>
                <a:gd name="T4" fmla="*/ 114 w 146"/>
                <a:gd name="T5" fmla="*/ 72 h 233"/>
                <a:gd name="T6" fmla="*/ 70 w 146"/>
                <a:gd name="T7" fmla="*/ 25 h 233"/>
                <a:gd name="T8" fmla="*/ 30 w 146"/>
                <a:gd name="T9" fmla="*/ 56 h 233"/>
                <a:gd name="T10" fmla="*/ 30 w 146"/>
                <a:gd name="T11" fmla="*/ 117 h 233"/>
                <a:gd name="T12" fmla="*/ 70 w 146"/>
                <a:gd name="T13" fmla="*/ 147 h 233"/>
                <a:gd name="T14" fmla="*/ 114 w 146"/>
                <a:gd name="T15" fmla="*/ 100 h 233"/>
                <a:gd name="T16" fmla="*/ 0 w 146"/>
                <a:gd name="T17" fmla="*/ 3 h 233"/>
                <a:gd name="T18" fmla="*/ 0 w 146"/>
                <a:gd name="T19" fmla="*/ 3 h 233"/>
                <a:gd name="T20" fmla="*/ 30 w 146"/>
                <a:gd name="T21" fmla="*/ 3 h 233"/>
                <a:gd name="T22" fmla="*/ 30 w 146"/>
                <a:gd name="T23" fmla="*/ 31 h 233"/>
                <a:gd name="T24" fmla="*/ 31 w 146"/>
                <a:gd name="T25" fmla="*/ 31 h 233"/>
                <a:gd name="T26" fmla="*/ 79 w 146"/>
                <a:gd name="T27" fmla="*/ 0 h 233"/>
                <a:gd name="T28" fmla="*/ 146 w 146"/>
                <a:gd name="T29" fmla="*/ 86 h 233"/>
                <a:gd name="T30" fmla="*/ 79 w 146"/>
                <a:gd name="T31" fmla="*/ 173 h 233"/>
                <a:gd name="T32" fmla="*/ 31 w 146"/>
                <a:gd name="T33" fmla="*/ 142 h 233"/>
                <a:gd name="T34" fmla="*/ 30 w 146"/>
                <a:gd name="T35" fmla="*/ 142 h 233"/>
                <a:gd name="T36" fmla="*/ 30 w 146"/>
                <a:gd name="T37" fmla="*/ 233 h 233"/>
                <a:gd name="T38" fmla="*/ 0 w 146"/>
                <a:gd name="T39" fmla="*/ 233 h 233"/>
                <a:gd name="T40" fmla="*/ 0 w 146"/>
                <a:gd name="T41" fmla="*/ 3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6" h="233">
                  <a:moveTo>
                    <a:pt x="114" y="100"/>
                  </a:moveTo>
                  <a:lnTo>
                    <a:pt x="114" y="100"/>
                  </a:lnTo>
                  <a:lnTo>
                    <a:pt x="114" y="72"/>
                  </a:lnTo>
                  <a:cubicBezTo>
                    <a:pt x="114" y="44"/>
                    <a:pt x="97" y="25"/>
                    <a:pt x="70" y="25"/>
                  </a:cubicBezTo>
                  <a:cubicBezTo>
                    <a:pt x="48" y="25"/>
                    <a:pt x="30" y="38"/>
                    <a:pt x="30" y="56"/>
                  </a:cubicBezTo>
                  <a:lnTo>
                    <a:pt x="30" y="117"/>
                  </a:lnTo>
                  <a:cubicBezTo>
                    <a:pt x="30" y="134"/>
                    <a:pt x="48" y="147"/>
                    <a:pt x="70" y="147"/>
                  </a:cubicBezTo>
                  <a:cubicBezTo>
                    <a:pt x="97" y="147"/>
                    <a:pt x="114" y="128"/>
                    <a:pt x="114" y="100"/>
                  </a:cubicBezTo>
                  <a:close/>
                  <a:moveTo>
                    <a:pt x="0" y="3"/>
                  </a:moveTo>
                  <a:lnTo>
                    <a:pt x="0" y="3"/>
                  </a:lnTo>
                  <a:lnTo>
                    <a:pt x="30" y="3"/>
                  </a:lnTo>
                  <a:lnTo>
                    <a:pt x="30" y="31"/>
                  </a:lnTo>
                  <a:lnTo>
                    <a:pt x="31" y="31"/>
                  </a:lnTo>
                  <a:cubicBezTo>
                    <a:pt x="39" y="10"/>
                    <a:pt x="56" y="0"/>
                    <a:pt x="79" y="0"/>
                  </a:cubicBezTo>
                  <a:cubicBezTo>
                    <a:pt x="121" y="0"/>
                    <a:pt x="146" y="33"/>
                    <a:pt x="146" y="86"/>
                  </a:cubicBezTo>
                  <a:cubicBezTo>
                    <a:pt x="146" y="140"/>
                    <a:pt x="121" y="173"/>
                    <a:pt x="79" y="173"/>
                  </a:cubicBezTo>
                  <a:cubicBezTo>
                    <a:pt x="56" y="173"/>
                    <a:pt x="39" y="162"/>
                    <a:pt x="31" y="142"/>
                  </a:cubicBezTo>
                  <a:lnTo>
                    <a:pt x="30" y="142"/>
                  </a:lnTo>
                  <a:lnTo>
                    <a:pt x="30" y="233"/>
                  </a:lnTo>
                  <a:lnTo>
                    <a:pt x="0" y="233"/>
                  </a:lnTo>
                  <a:lnTo>
                    <a:pt x="0" y="3"/>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922" name="Freeform 58">
              <a:extLst>
                <a:ext uri="{FF2B5EF4-FFF2-40B4-BE49-F238E27FC236}">
                  <a16:creationId xmlns:a16="http://schemas.microsoft.com/office/drawing/2014/main" id="{6C2350CA-D893-48A2-8E6C-BBEB988EFA07}"/>
                </a:ext>
              </a:extLst>
            </p:cNvPr>
            <p:cNvSpPr>
              <a:spLocks noEditPoints="1"/>
            </p:cNvSpPr>
            <p:nvPr/>
          </p:nvSpPr>
          <p:spPr bwMode="auto">
            <a:xfrm>
              <a:off x="21207459" y="8244625"/>
              <a:ext cx="98618" cy="171439"/>
            </a:xfrm>
            <a:custGeom>
              <a:avLst/>
              <a:gdLst>
                <a:gd name="T0" fmla="*/ 114 w 146"/>
                <a:gd name="T1" fmla="*/ 100 h 233"/>
                <a:gd name="T2" fmla="*/ 114 w 146"/>
                <a:gd name="T3" fmla="*/ 100 h 233"/>
                <a:gd name="T4" fmla="*/ 114 w 146"/>
                <a:gd name="T5" fmla="*/ 72 h 233"/>
                <a:gd name="T6" fmla="*/ 71 w 146"/>
                <a:gd name="T7" fmla="*/ 25 h 233"/>
                <a:gd name="T8" fmla="*/ 30 w 146"/>
                <a:gd name="T9" fmla="*/ 56 h 233"/>
                <a:gd name="T10" fmla="*/ 30 w 146"/>
                <a:gd name="T11" fmla="*/ 117 h 233"/>
                <a:gd name="T12" fmla="*/ 71 w 146"/>
                <a:gd name="T13" fmla="*/ 147 h 233"/>
                <a:gd name="T14" fmla="*/ 114 w 146"/>
                <a:gd name="T15" fmla="*/ 100 h 233"/>
                <a:gd name="T16" fmla="*/ 0 w 146"/>
                <a:gd name="T17" fmla="*/ 3 h 233"/>
                <a:gd name="T18" fmla="*/ 0 w 146"/>
                <a:gd name="T19" fmla="*/ 3 h 233"/>
                <a:gd name="T20" fmla="*/ 30 w 146"/>
                <a:gd name="T21" fmla="*/ 3 h 233"/>
                <a:gd name="T22" fmla="*/ 30 w 146"/>
                <a:gd name="T23" fmla="*/ 31 h 233"/>
                <a:gd name="T24" fmla="*/ 32 w 146"/>
                <a:gd name="T25" fmla="*/ 31 h 233"/>
                <a:gd name="T26" fmla="*/ 79 w 146"/>
                <a:gd name="T27" fmla="*/ 0 h 233"/>
                <a:gd name="T28" fmla="*/ 146 w 146"/>
                <a:gd name="T29" fmla="*/ 86 h 233"/>
                <a:gd name="T30" fmla="*/ 79 w 146"/>
                <a:gd name="T31" fmla="*/ 173 h 233"/>
                <a:gd name="T32" fmla="*/ 32 w 146"/>
                <a:gd name="T33" fmla="*/ 142 h 233"/>
                <a:gd name="T34" fmla="*/ 30 w 146"/>
                <a:gd name="T35" fmla="*/ 142 h 233"/>
                <a:gd name="T36" fmla="*/ 30 w 146"/>
                <a:gd name="T37" fmla="*/ 233 h 233"/>
                <a:gd name="T38" fmla="*/ 0 w 146"/>
                <a:gd name="T39" fmla="*/ 233 h 233"/>
                <a:gd name="T40" fmla="*/ 0 w 146"/>
                <a:gd name="T41" fmla="*/ 3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6" h="233">
                  <a:moveTo>
                    <a:pt x="114" y="100"/>
                  </a:moveTo>
                  <a:lnTo>
                    <a:pt x="114" y="100"/>
                  </a:lnTo>
                  <a:lnTo>
                    <a:pt x="114" y="72"/>
                  </a:lnTo>
                  <a:cubicBezTo>
                    <a:pt x="114" y="44"/>
                    <a:pt x="97" y="25"/>
                    <a:pt x="71" y="25"/>
                  </a:cubicBezTo>
                  <a:cubicBezTo>
                    <a:pt x="48" y="25"/>
                    <a:pt x="30" y="38"/>
                    <a:pt x="30" y="56"/>
                  </a:cubicBezTo>
                  <a:lnTo>
                    <a:pt x="30" y="117"/>
                  </a:lnTo>
                  <a:cubicBezTo>
                    <a:pt x="30" y="134"/>
                    <a:pt x="48" y="147"/>
                    <a:pt x="71" y="147"/>
                  </a:cubicBezTo>
                  <a:cubicBezTo>
                    <a:pt x="97" y="147"/>
                    <a:pt x="114" y="128"/>
                    <a:pt x="114" y="100"/>
                  </a:cubicBezTo>
                  <a:close/>
                  <a:moveTo>
                    <a:pt x="0" y="3"/>
                  </a:moveTo>
                  <a:lnTo>
                    <a:pt x="0" y="3"/>
                  </a:lnTo>
                  <a:lnTo>
                    <a:pt x="30" y="3"/>
                  </a:lnTo>
                  <a:lnTo>
                    <a:pt x="30" y="31"/>
                  </a:lnTo>
                  <a:lnTo>
                    <a:pt x="32" y="31"/>
                  </a:lnTo>
                  <a:cubicBezTo>
                    <a:pt x="39" y="10"/>
                    <a:pt x="56" y="0"/>
                    <a:pt x="79" y="0"/>
                  </a:cubicBezTo>
                  <a:cubicBezTo>
                    <a:pt x="121" y="0"/>
                    <a:pt x="146" y="33"/>
                    <a:pt x="146" y="86"/>
                  </a:cubicBezTo>
                  <a:cubicBezTo>
                    <a:pt x="146" y="140"/>
                    <a:pt x="121" y="173"/>
                    <a:pt x="79" y="173"/>
                  </a:cubicBezTo>
                  <a:cubicBezTo>
                    <a:pt x="56" y="173"/>
                    <a:pt x="39" y="162"/>
                    <a:pt x="32" y="142"/>
                  </a:cubicBezTo>
                  <a:lnTo>
                    <a:pt x="30" y="142"/>
                  </a:lnTo>
                  <a:lnTo>
                    <a:pt x="30" y="233"/>
                  </a:lnTo>
                  <a:lnTo>
                    <a:pt x="0" y="233"/>
                  </a:lnTo>
                  <a:lnTo>
                    <a:pt x="0" y="3"/>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923" name="Freeform 59">
              <a:extLst>
                <a:ext uri="{FF2B5EF4-FFF2-40B4-BE49-F238E27FC236}">
                  <a16:creationId xmlns:a16="http://schemas.microsoft.com/office/drawing/2014/main" id="{CA8FE0A5-0728-4670-9FD3-24EB97FBFA05}"/>
                </a:ext>
              </a:extLst>
            </p:cNvPr>
            <p:cNvSpPr>
              <a:spLocks/>
            </p:cNvSpPr>
            <p:nvPr/>
          </p:nvSpPr>
          <p:spPr bwMode="auto">
            <a:xfrm>
              <a:off x="21332184" y="8193828"/>
              <a:ext cx="37708" cy="174615"/>
            </a:xfrm>
            <a:custGeom>
              <a:avLst/>
              <a:gdLst>
                <a:gd name="T0" fmla="*/ 31 w 53"/>
                <a:gd name="T1" fmla="*/ 237 h 237"/>
                <a:gd name="T2" fmla="*/ 31 w 53"/>
                <a:gd name="T3" fmla="*/ 237 h 237"/>
                <a:gd name="T4" fmla="*/ 0 w 53"/>
                <a:gd name="T5" fmla="*/ 207 h 237"/>
                <a:gd name="T6" fmla="*/ 0 w 53"/>
                <a:gd name="T7" fmla="*/ 0 h 237"/>
                <a:gd name="T8" fmla="*/ 29 w 53"/>
                <a:gd name="T9" fmla="*/ 0 h 237"/>
                <a:gd name="T10" fmla="*/ 29 w 53"/>
                <a:gd name="T11" fmla="*/ 212 h 237"/>
                <a:gd name="T12" fmla="*/ 53 w 53"/>
                <a:gd name="T13" fmla="*/ 212 h 237"/>
                <a:gd name="T14" fmla="*/ 53 w 53"/>
                <a:gd name="T15" fmla="*/ 237 h 237"/>
                <a:gd name="T16" fmla="*/ 31 w 53"/>
                <a:gd name="T17" fmla="*/ 237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237">
                  <a:moveTo>
                    <a:pt x="31" y="237"/>
                  </a:moveTo>
                  <a:lnTo>
                    <a:pt x="31" y="237"/>
                  </a:lnTo>
                  <a:cubicBezTo>
                    <a:pt x="10" y="237"/>
                    <a:pt x="0" y="225"/>
                    <a:pt x="0" y="207"/>
                  </a:cubicBezTo>
                  <a:lnTo>
                    <a:pt x="0" y="0"/>
                  </a:lnTo>
                  <a:lnTo>
                    <a:pt x="29" y="0"/>
                  </a:lnTo>
                  <a:lnTo>
                    <a:pt x="29" y="212"/>
                  </a:lnTo>
                  <a:lnTo>
                    <a:pt x="53" y="212"/>
                  </a:lnTo>
                  <a:lnTo>
                    <a:pt x="53" y="237"/>
                  </a:lnTo>
                  <a:lnTo>
                    <a:pt x="31" y="237"/>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924" name="Freeform 60">
              <a:extLst>
                <a:ext uri="{FF2B5EF4-FFF2-40B4-BE49-F238E27FC236}">
                  <a16:creationId xmlns:a16="http://schemas.microsoft.com/office/drawing/2014/main" id="{DB942271-DF6B-4712-AD4F-13708BFE55C3}"/>
                </a:ext>
              </a:extLst>
            </p:cNvPr>
            <p:cNvSpPr>
              <a:spLocks noEditPoints="1"/>
            </p:cNvSpPr>
            <p:nvPr/>
          </p:nvSpPr>
          <p:spPr bwMode="auto">
            <a:xfrm>
              <a:off x="21390193" y="8193828"/>
              <a:ext cx="26106" cy="174615"/>
            </a:xfrm>
            <a:custGeom>
              <a:avLst/>
              <a:gdLst>
                <a:gd name="T0" fmla="*/ 3 w 36"/>
                <a:gd name="T1" fmla="*/ 71 h 237"/>
                <a:gd name="T2" fmla="*/ 3 w 36"/>
                <a:gd name="T3" fmla="*/ 71 h 237"/>
                <a:gd name="T4" fmla="*/ 32 w 36"/>
                <a:gd name="T5" fmla="*/ 71 h 237"/>
                <a:gd name="T6" fmla="*/ 32 w 36"/>
                <a:gd name="T7" fmla="*/ 237 h 237"/>
                <a:gd name="T8" fmla="*/ 3 w 36"/>
                <a:gd name="T9" fmla="*/ 237 h 237"/>
                <a:gd name="T10" fmla="*/ 3 w 36"/>
                <a:gd name="T11" fmla="*/ 71 h 237"/>
                <a:gd name="T12" fmla="*/ 0 w 36"/>
                <a:gd name="T13" fmla="*/ 21 h 237"/>
                <a:gd name="T14" fmla="*/ 0 w 36"/>
                <a:gd name="T15" fmla="*/ 21 h 237"/>
                <a:gd name="T16" fmla="*/ 0 w 36"/>
                <a:gd name="T17" fmla="*/ 16 h 237"/>
                <a:gd name="T18" fmla="*/ 18 w 36"/>
                <a:gd name="T19" fmla="*/ 0 h 237"/>
                <a:gd name="T20" fmla="*/ 36 w 36"/>
                <a:gd name="T21" fmla="*/ 16 h 237"/>
                <a:gd name="T22" fmla="*/ 36 w 36"/>
                <a:gd name="T23" fmla="*/ 21 h 237"/>
                <a:gd name="T24" fmla="*/ 18 w 36"/>
                <a:gd name="T25" fmla="*/ 37 h 237"/>
                <a:gd name="T26" fmla="*/ 0 w 36"/>
                <a:gd name="T27" fmla="*/ 21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237">
                  <a:moveTo>
                    <a:pt x="3" y="71"/>
                  </a:moveTo>
                  <a:lnTo>
                    <a:pt x="3" y="71"/>
                  </a:lnTo>
                  <a:lnTo>
                    <a:pt x="32" y="71"/>
                  </a:lnTo>
                  <a:lnTo>
                    <a:pt x="32" y="237"/>
                  </a:lnTo>
                  <a:lnTo>
                    <a:pt x="3" y="237"/>
                  </a:lnTo>
                  <a:lnTo>
                    <a:pt x="3" y="71"/>
                  </a:lnTo>
                  <a:close/>
                  <a:moveTo>
                    <a:pt x="0" y="21"/>
                  </a:moveTo>
                  <a:lnTo>
                    <a:pt x="0" y="21"/>
                  </a:lnTo>
                  <a:lnTo>
                    <a:pt x="0" y="16"/>
                  </a:lnTo>
                  <a:cubicBezTo>
                    <a:pt x="0" y="6"/>
                    <a:pt x="5" y="0"/>
                    <a:pt x="18" y="0"/>
                  </a:cubicBezTo>
                  <a:cubicBezTo>
                    <a:pt x="30" y="0"/>
                    <a:pt x="36" y="6"/>
                    <a:pt x="36" y="16"/>
                  </a:cubicBezTo>
                  <a:lnTo>
                    <a:pt x="36" y="21"/>
                  </a:lnTo>
                  <a:cubicBezTo>
                    <a:pt x="36" y="30"/>
                    <a:pt x="30" y="37"/>
                    <a:pt x="18" y="37"/>
                  </a:cubicBezTo>
                  <a:cubicBezTo>
                    <a:pt x="5" y="37"/>
                    <a:pt x="0" y="30"/>
                    <a:pt x="0" y="21"/>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925" name="Freeform 61">
              <a:extLst>
                <a:ext uri="{FF2B5EF4-FFF2-40B4-BE49-F238E27FC236}">
                  <a16:creationId xmlns:a16="http://schemas.microsoft.com/office/drawing/2014/main" id="{3E52E461-D1EF-43A8-9661-8C948D4DB885}"/>
                </a:ext>
              </a:extLst>
            </p:cNvPr>
            <p:cNvSpPr>
              <a:spLocks/>
            </p:cNvSpPr>
            <p:nvPr/>
          </p:nvSpPr>
          <p:spPr bwMode="auto">
            <a:xfrm>
              <a:off x="21439502" y="8244624"/>
              <a:ext cx="92818" cy="126992"/>
            </a:xfrm>
            <a:custGeom>
              <a:avLst/>
              <a:gdLst>
                <a:gd name="T0" fmla="*/ 0 w 139"/>
                <a:gd name="T1" fmla="*/ 86 h 173"/>
                <a:gd name="T2" fmla="*/ 0 w 139"/>
                <a:gd name="T3" fmla="*/ 86 h 173"/>
                <a:gd name="T4" fmla="*/ 75 w 139"/>
                <a:gd name="T5" fmla="*/ 0 h 173"/>
                <a:gd name="T6" fmla="*/ 137 w 139"/>
                <a:gd name="T7" fmla="*/ 39 h 173"/>
                <a:gd name="T8" fmla="*/ 113 w 139"/>
                <a:gd name="T9" fmla="*/ 51 h 173"/>
                <a:gd name="T10" fmla="*/ 75 w 139"/>
                <a:gd name="T11" fmla="*/ 25 h 173"/>
                <a:gd name="T12" fmla="*/ 32 w 139"/>
                <a:gd name="T13" fmla="*/ 72 h 173"/>
                <a:gd name="T14" fmla="*/ 32 w 139"/>
                <a:gd name="T15" fmla="*/ 101 h 173"/>
                <a:gd name="T16" fmla="*/ 75 w 139"/>
                <a:gd name="T17" fmla="*/ 147 h 173"/>
                <a:gd name="T18" fmla="*/ 117 w 139"/>
                <a:gd name="T19" fmla="*/ 119 h 173"/>
                <a:gd name="T20" fmla="*/ 139 w 139"/>
                <a:gd name="T21" fmla="*/ 133 h 173"/>
                <a:gd name="T22" fmla="*/ 75 w 139"/>
                <a:gd name="T23" fmla="*/ 173 h 173"/>
                <a:gd name="T24" fmla="*/ 0 w 139"/>
                <a:gd name="T25" fmla="*/ 86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9" h="173">
                  <a:moveTo>
                    <a:pt x="0" y="86"/>
                  </a:moveTo>
                  <a:lnTo>
                    <a:pt x="0" y="86"/>
                  </a:lnTo>
                  <a:cubicBezTo>
                    <a:pt x="0" y="33"/>
                    <a:pt x="27" y="0"/>
                    <a:pt x="75" y="0"/>
                  </a:cubicBezTo>
                  <a:cubicBezTo>
                    <a:pt x="107" y="0"/>
                    <a:pt x="128" y="16"/>
                    <a:pt x="137" y="39"/>
                  </a:cubicBezTo>
                  <a:lnTo>
                    <a:pt x="113" y="51"/>
                  </a:lnTo>
                  <a:cubicBezTo>
                    <a:pt x="107" y="35"/>
                    <a:pt x="94" y="25"/>
                    <a:pt x="75" y="25"/>
                  </a:cubicBezTo>
                  <a:cubicBezTo>
                    <a:pt x="46" y="25"/>
                    <a:pt x="32" y="45"/>
                    <a:pt x="32" y="72"/>
                  </a:cubicBezTo>
                  <a:lnTo>
                    <a:pt x="32" y="101"/>
                  </a:lnTo>
                  <a:cubicBezTo>
                    <a:pt x="32" y="128"/>
                    <a:pt x="46" y="147"/>
                    <a:pt x="75" y="147"/>
                  </a:cubicBezTo>
                  <a:cubicBezTo>
                    <a:pt x="95" y="147"/>
                    <a:pt x="109" y="137"/>
                    <a:pt x="117" y="119"/>
                  </a:cubicBezTo>
                  <a:lnTo>
                    <a:pt x="139" y="133"/>
                  </a:lnTo>
                  <a:cubicBezTo>
                    <a:pt x="128" y="158"/>
                    <a:pt x="106" y="173"/>
                    <a:pt x="75" y="173"/>
                  </a:cubicBezTo>
                  <a:cubicBezTo>
                    <a:pt x="27" y="173"/>
                    <a:pt x="0" y="139"/>
                    <a:pt x="0" y="86"/>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926" name="Freeform 62">
              <a:extLst>
                <a:ext uri="{FF2B5EF4-FFF2-40B4-BE49-F238E27FC236}">
                  <a16:creationId xmlns:a16="http://schemas.microsoft.com/office/drawing/2014/main" id="{018223BD-1547-4CDA-B3F4-D64D70B5E67C}"/>
                </a:ext>
              </a:extLst>
            </p:cNvPr>
            <p:cNvSpPr>
              <a:spLocks noEditPoints="1"/>
            </p:cNvSpPr>
            <p:nvPr/>
          </p:nvSpPr>
          <p:spPr bwMode="auto">
            <a:xfrm>
              <a:off x="21546824" y="8244624"/>
              <a:ext cx="101519" cy="126992"/>
            </a:xfrm>
            <a:custGeom>
              <a:avLst/>
              <a:gdLst>
                <a:gd name="T0" fmla="*/ 102 w 150"/>
                <a:gd name="T1" fmla="*/ 121 h 173"/>
                <a:gd name="T2" fmla="*/ 102 w 150"/>
                <a:gd name="T3" fmla="*/ 121 h 173"/>
                <a:gd name="T4" fmla="*/ 102 w 150"/>
                <a:gd name="T5" fmla="*/ 95 h 173"/>
                <a:gd name="T6" fmla="*/ 70 w 150"/>
                <a:gd name="T7" fmla="*/ 95 h 173"/>
                <a:gd name="T8" fmla="*/ 31 w 150"/>
                <a:gd name="T9" fmla="*/ 119 h 173"/>
                <a:gd name="T10" fmla="*/ 31 w 150"/>
                <a:gd name="T11" fmla="*/ 125 h 173"/>
                <a:gd name="T12" fmla="*/ 61 w 150"/>
                <a:gd name="T13" fmla="*/ 149 h 173"/>
                <a:gd name="T14" fmla="*/ 102 w 150"/>
                <a:gd name="T15" fmla="*/ 121 h 173"/>
                <a:gd name="T16" fmla="*/ 133 w 150"/>
                <a:gd name="T17" fmla="*/ 169 h 173"/>
                <a:gd name="T18" fmla="*/ 133 w 150"/>
                <a:gd name="T19" fmla="*/ 169 h 173"/>
                <a:gd name="T20" fmla="*/ 104 w 150"/>
                <a:gd name="T21" fmla="*/ 142 h 173"/>
                <a:gd name="T22" fmla="*/ 102 w 150"/>
                <a:gd name="T23" fmla="*/ 142 h 173"/>
                <a:gd name="T24" fmla="*/ 54 w 150"/>
                <a:gd name="T25" fmla="*/ 173 h 173"/>
                <a:gd name="T26" fmla="*/ 0 w 150"/>
                <a:gd name="T27" fmla="*/ 123 h 173"/>
                <a:gd name="T28" fmla="*/ 70 w 150"/>
                <a:gd name="T29" fmla="*/ 74 h 173"/>
                <a:gd name="T30" fmla="*/ 102 w 150"/>
                <a:gd name="T31" fmla="*/ 74 h 173"/>
                <a:gd name="T32" fmla="*/ 102 w 150"/>
                <a:gd name="T33" fmla="*/ 59 h 173"/>
                <a:gd name="T34" fmla="*/ 65 w 150"/>
                <a:gd name="T35" fmla="*/ 25 h 173"/>
                <a:gd name="T36" fmla="*/ 24 w 150"/>
                <a:gd name="T37" fmla="*/ 48 h 173"/>
                <a:gd name="T38" fmla="*/ 6 w 150"/>
                <a:gd name="T39" fmla="*/ 32 h 173"/>
                <a:gd name="T40" fmla="*/ 67 w 150"/>
                <a:gd name="T41" fmla="*/ 0 h 173"/>
                <a:gd name="T42" fmla="*/ 132 w 150"/>
                <a:gd name="T43" fmla="*/ 57 h 173"/>
                <a:gd name="T44" fmla="*/ 132 w 150"/>
                <a:gd name="T45" fmla="*/ 144 h 173"/>
                <a:gd name="T46" fmla="*/ 150 w 150"/>
                <a:gd name="T47" fmla="*/ 144 h 173"/>
                <a:gd name="T48" fmla="*/ 150 w 150"/>
                <a:gd name="T49" fmla="*/ 169 h 173"/>
                <a:gd name="T50" fmla="*/ 133 w 150"/>
                <a:gd name="T51" fmla="*/ 169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0" h="173">
                  <a:moveTo>
                    <a:pt x="102" y="121"/>
                  </a:moveTo>
                  <a:lnTo>
                    <a:pt x="102" y="121"/>
                  </a:lnTo>
                  <a:lnTo>
                    <a:pt x="102" y="95"/>
                  </a:lnTo>
                  <a:lnTo>
                    <a:pt x="70" y="95"/>
                  </a:lnTo>
                  <a:cubicBezTo>
                    <a:pt x="43" y="95"/>
                    <a:pt x="31" y="103"/>
                    <a:pt x="31" y="119"/>
                  </a:cubicBezTo>
                  <a:lnTo>
                    <a:pt x="31" y="125"/>
                  </a:lnTo>
                  <a:cubicBezTo>
                    <a:pt x="31" y="140"/>
                    <a:pt x="43" y="149"/>
                    <a:pt x="61" y="149"/>
                  </a:cubicBezTo>
                  <a:cubicBezTo>
                    <a:pt x="84" y="149"/>
                    <a:pt x="102" y="137"/>
                    <a:pt x="102" y="121"/>
                  </a:cubicBezTo>
                  <a:close/>
                  <a:moveTo>
                    <a:pt x="133" y="169"/>
                  </a:moveTo>
                  <a:lnTo>
                    <a:pt x="133" y="169"/>
                  </a:lnTo>
                  <a:cubicBezTo>
                    <a:pt x="115" y="169"/>
                    <a:pt x="106" y="158"/>
                    <a:pt x="104" y="142"/>
                  </a:cubicBezTo>
                  <a:lnTo>
                    <a:pt x="102" y="142"/>
                  </a:lnTo>
                  <a:cubicBezTo>
                    <a:pt x="96" y="162"/>
                    <a:pt x="78" y="173"/>
                    <a:pt x="54" y="173"/>
                  </a:cubicBezTo>
                  <a:cubicBezTo>
                    <a:pt x="20" y="173"/>
                    <a:pt x="0" y="154"/>
                    <a:pt x="0" y="123"/>
                  </a:cubicBezTo>
                  <a:cubicBezTo>
                    <a:pt x="0" y="91"/>
                    <a:pt x="23" y="74"/>
                    <a:pt x="70" y="74"/>
                  </a:cubicBezTo>
                  <a:lnTo>
                    <a:pt x="102" y="74"/>
                  </a:lnTo>
                  <a:lnTo>
                    <a:pt x="102" y="59"/>
                  </a:lnTo>
                  <a:cubicBezTo>
                    <a:pt x="102" y="37"/>
                    <a:pt x="90" y="25"/>
                    <a:pt x="65" y="25"/>
                  </a:cubicBezTo>
                  <a:cubicBezTo>
                    <a:pt x="45" y="25"/>
                    <a:pt x="33" y="34"/>
                    <a:pt x="24" y="48"/>
                  </a:cubicBezTo>
                  <a:lnTo>
                    <a:pt x="6" y="32"/>
                  </a:lnTo>
                  <a:cubicBezTo>
                    <a:pt x="16" y="14"/>
                    <a:pt x="36" y="0"/>
                    <a:pt x="67" y="0"/>
                  </a:cubicBezTo>
                  <a:cubicBezTo>
                    <a:pt x="108" y="0"/>
                    <a:pt x="132" y="21"/>
                    <a:pt x="132" y="57"/>
                  </a:cubicBezTo>
                  <a:lnTo>
                    <a:pt x="132" y="144"/>
                  </a:lnTo>
                  <a:lnTo>
                    <a:pt x="150" y="144"/>
                  </a:lnTo>
                  <a:lnTo>
                    <a:pt x="150" y="169"/>
                  </a:lnTo>
                  <a:lnTo>
                    <a:pt x="133" y="169"/>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927" name="Freeform 63">
              <a:extLst>
                <a:ext uri="{FF2B5EF4-FFF2-40B4-BE49-F238E27FC236}">
                  <a16:creationId xmlns:a16="http://schemas.microsoft.com/office/drawing/2014/main" id="{A3D879CE-3FB2-40CD-B90D-B264B6118D3C}"/>
                </a:ext>
              </a:extLst>
            </p:cNvPr>
            <p:cNvSpPr>
              <a:spLocks/>
            </p:cNvSpPr>
            <p:nvPr/>
          </p:nvSpPr>
          <p:spPr bwMode="auto">
            <a:xfrm>
              <a:off x="21659944" y="8212876"/>
              <a:ext cx="60912" cy="155566"/>
            </a:xfrm>
            <a:custGeom>
              <a:avLst/>
              <a:gdLst>
                <a:gd name="T0" fmla="*/ 58 w 92"/>
                <a:gd name="T1" fmla="*/ 211 h 211"/>
                <a:gd name="T2" fmla="*/ 58 w 92"/>
                <a:gd name="T3" fmla="*/ 211 h 211"/>
                <a:gd name="T4" fmla="*/ 27 w 92"/>
                <a:gd name="T5" fmla="*/ 180 h 211"/>
                <a:gd name="T6" fmla="*/ 27 w 92"/>
                <a:gd name="T7" fmla="*/ 71 h 211"/>
                <a:gd name="T8" fmla="*/ 0 w 92"/>
                <a:gd name="T9" fmla="*/ 71 h 211"/>
                <a:gd name="T10" fmla="*/ 0 w 92"/>
                <a:gd name="T11" fmla="*/ 45 h 211"/>
                <a:gd name="T12" fmla="*/ 15 w 92"/>
                <a:gd name="T13" fmla="*/ 45 h 211"/>
                <a:gd name="T14" fmla="*/ 29 w 92"/>
                <a:gd name="T15" fmla="*/ 30 h 211"/>
                <a:gd name="T16" fmla="*/ 29 w 92"/>
                <a:gd name="T17" fmla="*/ 0 h 211"/>
                <a:gd name="T18" fmla="*/ 56 w 92"/>
                <a:gd name="T19" fmla="*/ 0 h 211"/>
                <a:gd name="T20" fmla="*/ 56 w 92"/>
                <a:gd name="T21" fmla="*/ 45 h 211"/>
                <a:gd name="T22" fmla="*/ 92 w 92"/>
                <a:gd name="T23" fmla="*/ 45 h 211"/>
                <a:gd name="T24" fmla="*/ 92 w 92"/>
                <a:gd name="T25" fmla="*/ 71 h 211"/>
                <a:gd name="T26" fmla="*/ 56 w 92"/>
                <a:gd name="T27" fmla="*/ 71 h 211"/>
                <a:gd name="T28" fmla="*/ 56 w 92"/>
                <a:gd name="T29" fmla="*/ 186 h 211"/>
                <a:gd name="T30" fmla="*/ 89 w 92"/>
                <a:gd name="T31" fmla="*/ 186 h 211"/>
                <a:gd name="T32" fmla="*/ 89 w 92"/>
                <a:gd name="T33" fmla="*/ 211 h 211"/>
                <a:gd name="T34" fmla="*/ 58 w 92"/>
                <a:gd name="T35" fmla="*/ 21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2" h="211">
                  <a:moveTo>
                    <a:pt x="58" y="211"/>
                  </a:moveTo>
                  <a:lnTo>
                    <a:pt x="58" y="211"/>
                  </a:lnTo>
                  <a:cubicBezTo>
                    <a:pt x="37" y="211"/>
                    <a:pt x="27" y="199"/>
                    <a:pt x="27" y="180"/>
                  </a:cubicBezTo>
                  <a:lnTo>
                    <a:pt x="27" y="71"/>
                  </a:lnTo>
                  <a:lnTo>
                    <a:pt x="0" y="71"/>
                  </a:lnTo>
                  <a:lnTo>
                    <a:pt x="0" y="45"/>
                  </a:lnTo>
                  <a:lnTo>
                    <a:pt x="15" y="45"/>
                  </a:lnTo>
                  <a:cubicBezTo>
                    <a:pt x="26" y="45"/>
                    <a:pt x="29" y="41"/>
                    <a:pt x="29" y="30"/>
                  </a:cubicBezTo>
                  <a:lnTo>
                    <a:pt x="29" y="0"/>
                  </a:lnTo>
                  <a:lnTo>
                    <a:pt x="56" y="0"/>
                  </a:lnTo>
                  <a:lnTo>
                    <a:pt x="56" y="45"/>
                  </a:lnTo>
                  <a:lnTo>
                    <a:pt x="92" y="45"/>
                  </a:lnTo>
                  <a:lnTo>
                    <a:pt x="92" y="71"/>
                  </a:lnTo>
                  <a:lnTo>
                    <a:pt x="56" y="71"/>
                  </a:lnTo>
                  <a:lnTo>
                    <a:pt x="56" y="186"/>
                  </a:lnTo>
                  <a:lnTo>
                    <a:pt x="89" y="186"/>
                  </a:lnTo>
                  <a:lnTo>
                    <a:pt x="89" y="211"/>
                  </a:lnTo>
                  <a:lnTo>
                    <a:pt x="58" y="211"/>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928" name="Freeform 64">
              <a:extLst>
                <a:ext uri="{FF2B5EF4-FFF2-40B4-BE49-F238E27FC236}">
                  <a16:creationId xmlns:a16="http://schemas.microsoft.com/office/drawing/2014/main" id="{DC3DF9CB-0E55-4295-9316-99650415E303}"/>
                </a:ext>
              </a:extLst>
            </p:cNvPr>
            <p:cNvSpPr>
              <a:spLocks noEditPoints="1"/>
            </p:cNvSpPr>
            <p:nvPr/>
          </p:nvSpPr>
          <p:spPr bwMode="auto">
            <a:xfrm>
              <a:off x="21746961" y="8193828"/>
              <a:ext cx="23204" cy="174615"/>
            </a:xfrm>
            <a:custGeom>
              <a:avLst/>
              <a:gdLst>
                <a:gd name="T0" fmla="*/ 2 w 35"/>
                <a:gd name="T1" fmla="*/ 71 h 237"/>
                <a:gd name="T2" fmla="*/ 2 w 35"/>
                <a:gd name="T3" fmla="*/ 71 h 237"/>
                <a:gd name="T4" fmla="*/ 32 w 35"/>
                <a:gd name="T5" fmla="*/ 71 h 237"/>
                <a:gd name="T6" fmla="*/ 32 w 35"/>
                <a:gd name="T7" fmla="*/ 237 h 237"/>
                <a:gd name="T8" fmla="*/ 2 w 35"/>
                <a:gd name="T9" fmla="*/ 237 h 237"/>
                <a:gd name="T10" fmla="*/ 2 w 35"/>
                <a:gd name="T11" fmla="*/ 71 h 237"/>
                <a:gd name="T12" fmla="*/ 0 w 35"/>
                <a:gd name="T13" fmla="*/ 21 h 237"/>
                <a:gd name="T14" fmla="*/ 0 w 35"/>
                <a:gd name="T15" fmla="*/ 21 h 237"/>
                <a:gd name="T16" fmla="*/ 0 w 35"/>
                <a:gd name="T17" fmla="*/ 16 h 237"/>
                <a:gd name="T18" fmla="*/ 18 w 35"/>
                <a:gd name="T19" fmla="*/ 0 h 237"/>
                <a:gd name="T20" fmla="*/ 35 w 35"/>
                <a:gd name="T21" fmla="*/ 16 h 237"/>
                <a:gd name="T22" fmla="*/ 35 w 35"/>
                <a:gd name="T23" fmla="*/ 21 h 237"/>
                <a:gd name="T24" fmla="*/ 18 w 35"/>
                <a:gd name="T25" fmla="*/ 37 h 237"/>
                <a:gd name="T26" fmla="*/ 0 w 35"/>
                <a:gd name="T27" fmla="*/ 21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 h="237">
                  <a:moveTo>
                    <a:pt x="2" y="71"/>
                  </a:moveTo>
                  <a:lnTo>
                    <a:pt x="2" y="71"/>
                  </a:lnTo>
                  <a:lnTo>
                    <a:pt x="32" y="71"/>
                  </a:lnTo>
                  <a:lnTo>
                    <a:pt x="32" y="237"/>
                  </a:lnTo>
                  <a:lnTo>
                    <a:pt x="2" y="237"/>
                  </a:lnTo>
                  <a:lnTo>
                    <a:pt x="2" y="71"/>
                  </a:lnTo>
                  <a:close/>
                  <a:moveTo>
                    <a:pt x="0" y="21"/>
                  </a:moveTo>
                  <a:lnTo>
                    <a:pt x="0" y="21"/>
                  </a:lnTo>
                  <a:lnTo>
                    <a:pt x="0" y="16"/>
                  </a:lnTo>
                  <a:cubicBezTo>
                    <a:pt x="0" y="6"/>
                    <a:pt x="5" y="0"/>
                    <a:pt x="18" y="0"/>
                  </a:cubicBezTo>
                  <a:cubicBezTo>
                    <a:pt x="30" y="0"/>
                    <a:pt x="35" y="6"/>
                    <a:pt x="35" y="16"/>
                  </a:cubicBezTo>
                  <a:lnTo>
                    <a:pt x="35" y="21"/>
                  </a:lnTo>
                  <a:cubicBezTo>
                    <a:pt x="35" y="30"/>
                    <a:pt x="30" y="37"/>
                    <a:pt x="18" y="37"/>
                  </a:cubicBezTo>
                  <a:cubicBezTo>
                    <a:pt x="5" y="37"/>
                    <a:pt x="0" y="30"/>
                    <a:pt x="0" y="21"/>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929" name="Freeform 65">
              <a:extLst>
                <a:ext uri="{FF2B5EF4-FFF2-40B4-BE49-F238E27FC236}">
                  <a16:creationId xmlns:a16="http://schemas.microsoft.com/office/drawing/2014/main" id="{AD28D226-6E69-4D42-B619-CF9283E9736D}"/>
                </a:ext>
              </a:extLst>
            </p:cNvPr>
            <p:cNvSpPr>
              <a:spLocks noEditPoints="1"/>
            </p:cNvSpPr>
            <p:nvPr/>
          </p:nvSpPr>
          <p:spPr bwMode="auto">
            <a:xfrm>
              <a:off x="21796270" y="8244624"/>
              <a:ext cx="101519" cy="126992"/>
            </a:xfrm>
            <a:custGeom>
              <a:avLst/>
              <a:gdLst>
                <a:gd name="T0" fmla="*/ 119 w 151"/>
                <a:gd name="T1" fmla="*/ 99 h 173"/>
                <a:gd name="T2" fmla="*/ 119 w 151"/>
                <a:gd name="T3" fmla="*/ 99 h 173"/>
                <a:gd name="T4" fmla="*/ 119 w 151"/>
                <a:gd name="T5" fmla="*/ 74 h 173"/>
                <a:gd name="T6" fmla="*/ 75 w 151"/>
                <a:gd name="T7" fmla="*/ 25 h 173"/>
                <a:gd name="T8" fmla="*/ 32 w 151"/>
                <a:gd name="T9" fmla="*/ 74 h 173"/>
                <a:gd name="T10" fmla="*/ 32 w 151"/>
                <a:gd name="T11" fmla="*/ 99 h 173"/>
                <a:gd name="T12" fmla="*/ 75 w 151"/>
                <a:gd name="T13" fmla="*/ 147 h 173"/>
                <a:gd name="T14" fmla="*/ 119 w 151"/>
                <a:gd name="T15" fmla="*/ 99 h 173"/>
                <a:gd name="T16" fmla="*/ 0 w 151"/>
                <a:gd name="T17" fmla="*/ 86 h 173"/>
                <a:gd name="T18" fmla="*/ 0 w 151"/>
                <a:gd name="T19" fmla="*/ 86 h 173"/>
                <a:gd name="T20" fmla="*/ 75 w 151"/>
                <a:gd name="T21" fmla="*/ 0 h 173"/>
                <a:gd name="T22" fmla="*/ 151 w 151"/>
                <a:gd name="T23" fmla="*/ 86 h 173"/>
                <a:gd name="T24" fmla="*/ 75 w 151"/>
                <a:gd name="T25" fmla="*/ 173 h 173"/>
                <a:gd name="T26" fmla="*/ 0 w 151"/>
                <a:gd name="T27" fmla="*/ 86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1" h="173">
                  <a:moveTo>
                    <a:pt x="119" y="99"/>
                  </a:moveTo>
                  <a:lnTo>
                    <a:pt x="119" y="99"/>
                  </a:lnTo>
                  <a:lnTo>
                    <a:pt x="119" y="74"/>
                  </a:lnTo>
                  <a:cubicBezTo>
                    <a:pt x="119" y="41"/>
                    <a:pt x="101" y="25"/>
                    <a:pt x="75" y="25"/>
                  </a:cubicBezTo>
                  <a:cubicBezTo>
                    <a:pt x="49" y="25"/>
                    <a:pt x="32" y="41"/>
                    <a:pt x="32" y="74"/>
                  </a:cubicBezTo>
                  <a:lnTo>
                    <a:pt x="32" y="99"/>
                  </a:lnTo>
                  <a:cubicBezTo>
                    <a:pt x="32" y="131"/>
                    <a:pt x="49" y="147"/>
                    <a:pt x="75" y="147"/>
                  </a:cubicBezTo>
                  <a:cubicBezTo>
                    <a:pt x="101" y="147"/>
                    <a:pt x="119" y="131"/>
                    <a:pt x="119" y="99"/>
                  </a:cubicBezTo>
                  <a:close/>
                  <a:moveTo>
                    <a:pt x="0" y="86"/>
                  </a:moveTo>
                  <a:lnTo>
                    <a:pt x="0" y="86"/>
                  </a:lnTo>
                  <a:cubicBezTo>
                    <a:pt x="0" y="33"/>
                    <a:pt x="30" y="0"/>
                    <a:pt x="75" y="0"/>
                  </a:cubicBezTo>
                  <a:cubicBezTo>
                    <a:pt x="121" y="0"/>
                    <a:pt x="151" y="33"/>
                    <a:pt x="151" y="86"/>
                  </a:cubicBezTo>
                  <a:cubicBezTo>
                    <a:pt x="151" y="139"/>
                    <a:pt x="121" y="173"/>
                    <a:pt x="75" y="173"/>
                  </a:cubicBezTo>
                  <a:cubicBezTo>
                    <a:pt x="30" y="173"/>
                    <a:pt x="0" y="139"/>
                    <a:pt x="0" y="86"/>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930" name="Freeform 66">
              <a:extLst>
                <a:ext uri="{FF2B5EF4-FFF2-40B4-BE49-F238E27FC236}">
                  <a16:creationId xmlns:a16="http://schemas.microsoft.com/office/drawing/2014/main" id="{AADA1B81-53DE-438D-9C70-70F906F1C3EB}"/>
                </a:ext>
              </a:extLst>
            </p:cNvPr>
            <p:cNvSpPr>
              <a:spLocks/>
            </p:cNvSpPr>
            <p:nvPr/>
          </p:nvSpPr>
          <p:spPr bwMode="auto">
            <a:xfrm>
              <a:off x="21923892" y="8244625"/>
              <a:ext cx="89918" cy="123818"/>
            </a:xfrm>
            <a:custGeom>
              <a:avLst/>
              <a:gdLst>
                <a:gd name="T0" fmla="*/ 0 w 132"/>
                <a:gd name="T1" fmla="*/ 169 h 169"/>
                <a:gd name="T2" fmla="*/ 0 w 132"/>
                <a:gd name="T3" fmla="*/ 169 h 169"/>
                <a:gd name="T4" fmla="*/ 0 w 132"/>
                <a:gd name="T5" fmla="*/ 3 h 169"/>
                <a:gd name="T6" fmla="*/ 29 w 132"/>
                <a:gd name="T7" fmla="*/ 3 h 169"/>
                <a:gd name="T8" fmla="*/ 29 w 132"/>
                <a:gd name="T9" fmla="*/ 31 h 169"/>
                <a:gd name="T10" fmla="*/ 31 w 132"/>
                <a:gd name="T11" fmla="*/ 31 h 169"/>
                <a:gd name="T12" fmla="*/ 78 w 132"/>
                <a:gd name="T13" fmla="*/ 0 h 169"/>
                <a:gd name="T14" fmla="*/ 132 w 132"/>
                <a:gd name="T15" fmla="*/ 63 h 169"/>
                <a:gd name="T16" fmla="*/ 132 w 132"/>
                <a:gd name="T17" fmla="*/ 169 h 169"/>
                <a:gd name="T18" fmla="*/ 103 w 132"/>
                <a:gd name="T19" fmla="*/ 169 h 169"/>
                <a:gd name="T20" fmla="*/ 103 w 132"/>
                <a:gd name="T21" fmla="*/ 68 h 169"/>
                <a:gd name="T22" fmla="*/ 68 w 132"/>
                <a:gd name="T23" fmla="*/ 25 h 169"/>
                <a:gd name="T24" fmla="*/ 29 w 132"/>
                <a:gd name="T25" fmla="*/ 56 h 169"/>
                <a:gd name="T26" fmla="*/ 29 w 132"/>
                <a:gd name="T27" fmla="*/ 169 h 169"/>
                <a:gd name="T28" fmla="*/ 0 w 132"/>
                <a:gd name="T29" fmla="*/ 169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2" h="169">
                  <a:moveTo>
                    <a:pt x="0" y="169"/>
                  </a:moveTo>
                  <a:lnTo>
                    <a:pt x="0" y="169"/>
                  </a:lnTo>
                  <a:lnTo>
                    <a:pt x="0" y="3"/>
                  </a:lnTo>
                  <a:lnTo>
                    <a:pt x="29" y="3"/>
                  </a:lnTo>
                  <a:lnTo>
                    <a:pt x="29" y="31"/>
                  </a:lnTo>
                  <a:lnTo>
                    <a:pt x="31" y="31"/>
                  </a:lnTo>
                  <a:cubicBezTo>
                    <a:pt x="39" y="12"/>
                    <a:pt x="53" y="0"/>
                    <a:pt x="78" y="0"/>
                  </a:cubicBezTo>
                  <a:cubicBezTo>
                    <a:pt x="112" y="0"/>
                    <a:pt x="132" y="23"/>
                    <a:pt x="132" y="63"/>
                  </a:cubicBezTo>
                  <a:lnTo>
                    <a:pt x="132" y="169"/>
                  </a:lnTo>
                  <a:lnTo>
                    <a:pt x="103" y="169"/>
                  </a:lnTo>
                  <a:lnTo>
                    <a:pt x="103" y="68"/>
                  </a:lnTo>
                  <a:cubicBezTo>
                    <a:pt x="103" y="40"/>
                    <a:pt x="91" y="25"/>
                    <a:pt x="68" y="25"/>
                  </a:cubicBezTo>
                  <a:cubicBezTo>
                    <a:pt x="48" y="25"/>
                    <a:pt x="29" y="35"/>
                    <a:pt x="29" y="56"/>
                  </a:cubicBezTo>
                  <a:lnTo>
                    <a:pt x="29" y="169"/>
                  </a:lnTo>
                  <a:lnTo>
                    <a:pt x="0" y="169"/>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931" name="Freeform 67">
              <a:extLst>
                <a:ext uri="{FF2B5EF4-FFF2-40B4-BE49-F238E27FC236}">
                  <a16:creationId xmlns:a16="http://schemas.microsoft.com/office/drawing/2014/main" id="{C467748B-B6FA-4C94-8BFD-E793DBC1FCD6}"/>
                </a:ext>
              </a:extLst>
            </p:cNvPr>
            <p:cNvSpPr>
              <a:spLocks/>
            </p:cNvSpPr>
            <p:nvPr/>
          </p:nvSpPr>
          <p:spPr bwMode="auto">
            <a:xfrm>
              <a:off x="22097926" y="8203351"/>
              <a:ext cx="84117" cy="165089"/>
            </a:xfrm>
            <a:custGeom>
              <a:avLst/>
              <a:gdLst>
                <a:gd name="T0" fmla="*/ 0 w 124"/>
                <a:gd name="T1" fmla="*/ 223 h 223"/>
                <a:gd name="T2" fmla="*/ 0 w 124"/>
                <a:gd name="T3" fmla="*/ 223 h 223"/>
                <a:gd name="T4" fmla="*/ 0 w 124"/>
                <a:gd name="T5" fmla="*/ 0 h 223"/>
                <a:gd name="T6" fmla="*/ 31 w 124"/>
                <a:gd name="T7" fmla="*/ 0 h 223"/>
                <a:gd name="T8" fmla="*/ 31 w 124"/>
                <a:gd name="T9" fmla="*/ 196 h 223"/>
                <a:gd name="T10" fmla="*/ 124 w 124"/>
                <a:gd name="T11" fmla="*/ 196 h 223"/>
                <a:gd name="T12" fmla="*/ 124 w 124"/>
                <a:gd name="T13" fmla="*/ 223 h 223"/>
                <a:gd name="T14" fmla="*/ 0 w 124"/>
                <a:gd name="T15" fmla="*/ 223 h 2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223">
                  <a:moveTo>
                    <a:pt x="0" y="223"/>
                  </a:moveTo>
                  <a:lnTo>
                    <a:pt x="0" y="223"/>
                  </a:lnTo>
                  <a:lnTo>
                    <a:pt x="0" y="0"/>
                  </a:lnTo>
                  <a:lnTo>
                    <a:pt x="31" y="0"/>
                  </a:lnTo>
                  <a:lnTo>
                    <a:pt x="31" y="196"/>
                  </a:lnTo>
                  <a:lnTo>
                    <a:pt x="124" y="196"/>
                  </a:lnTo>
                  <a:lnTo>
                    <a:pt x="124" y="223"/>
                  </a:lnTo>
                  <a:lnTo>
                    <a:pt x="0" y="223"/>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932" name="Freeform 68">
              <a:extLst>
                <a:ext uri="{FF2B5EF4-FFF2-40B4-BE49-F238E27FC236}">
                  <a16:creationId xmlns:a16="http://schemas.microsoft.com/office/drawing/2014/main" id="{A1BCC0BB-B31B-4E5E-B286-07200B8FBAE0}"/>
                </a:ext>
              </a:extLst>
            </p:cNvPr>
            <p:cNvSpPr>
              <a:spLocks noEditPoints="1"/>
            </p:cNvSpPr>
            <p:nvPr/>
          </p:nvSpPr>
          <p:spPr bwMode="auto">
            <a:xfrm>
              <a:off x="22196544" y="8244624"/>
              <a:ext cx="101519" cy="126992"/>
            </a:xfrm>
            <a:custGeom>
              <a:avLst/>
              <a:gdLst>
                <a:gd name="T0" fmla="*/ 102 w 150"/>
                <a:gd name="T1" fmla="*/ 121 h 173"/>
                <a:gd name="T2" fmla="*/ 102 w 150"/>
                <a:gd name="T3" fmla="*/ 121 h 173"/>
                <a:gd name="T4" fmla="*/ 102 w 150"/>
                <a:gd name="T5" fmla="*/ 95 h 173"/>
                <a:gd name="T6" fmla="*/ 70 w 150"/>
                <a:gd name="T7" fmla="*/ 95 h 173"/>
                <a:gd name="T8" fmla="*/ 31 w 150"/>
                <a:gd name="T9" fmla="*/ 119 h 173"/>
                <a:gd name="T10" fmla="*/ 31 w 150"/>
                <a:gd name="T11" fmla="*/ 125 h 173"/>
                <a:gd name="T12" fmla="*/ 61 w 150"/>
                <a:gd name="T13" fmla="*/ 149 h 173"/>
                <a:gd name="T14" fmla="*/ 102 w 150"/>
                <a:gd name="T15" fmla="*/ 121 h 173"/>
                <a:gd name="T16" fmla="*/ 133 w 150"/>
                <a:gd name="T17" fmla="*/ 169 h 173"/>
                <a:gd name="T18" fmla="*/ 133 w 150"/>
                <a:gd name="T19" fmla="*/ 169 h 173"/>
                <a:gd name="T20" fmla="*/ 104 w 150"/>
                <a:gd name="T21" fmla="*/ 142 h 173"/>
                <a:gd name="T22" fmla="*/ 103 w 150"/>
                <a:gd name="T23" fmla="*/ 142 h 173"/>
                <a:gd name="T24" fmla="*/ 55 w 150"/>
                <a:gd name="T25" fmla="*/ 173 h 173"/>
                <a:gd name="T26" fmla="*/ 0 w 150"/>
                <a:gd name="T27" fmla="*/ 123 h 173"/>
                <a:gd name="T28" fmla="*/ 71 w 150"/>
                <a:gd name="T29" fmla="*/ 74 h 173"/>
                <a:gd name="T30" fmla="*/ 102 w 150"/>
                <a:gd name="T31" fmla="*/ 74 h 173"/>
                <a:gd name="T32" fmla="*/ 102 w 150"/>
                <a:gd name="T33" fmla="*/ 59 h 173"/>
                <a:gd name="T34" fmla="*/ 65 w 150"/>
                <a:gd name="T35" fmla="*/ 25 h 173"/>
                <a:gd name="T36" fmla="*/ 25 w 150"/>
                <a:gd name="T37" fmla="*/ 48 h 173"/>
                <a:gd name="T38" fmla="*/ 7 w 150"/>
                <a:gd name="T39" fmla="*/ 32 h 173"/>
                <a:gd name="T40" fmla="*/ 67 w 150"/>
                <a:gd name="T41" fmla="*/ 0 h 173"/>
                <a:gd name="T42" fmla="*/ 132 w 150"/>
                <a:gd name="T43" fmla="*/ 57 h 173"/>
                <a:gd name="T44" fmla="*/ 132 w 150"/>
                <a:gd name="T45" fmla="*/ 144 h 173"/>
                <a:gd name="T46" fmla="*/ 150 w 150"/>
                <a:gd name="T47" fmla="*/ 144 h 173"/>
                <a:gd name="T48" fmla="*/ 150 w 150"/>
                <a:gd name="T49" fmla="*/ 169 h 173"/>
                <a:gd name="T50" fmla="*/ 133 w 150"/>
                <a:gd name="T51" fmla="*/ 169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0" h="173">
                  <a:moveTo>
                    <a:pt x="102" y="121"/>
                  </a:moveTo>
                  <a:lnTo>
                    <a:pt x="102" y="121"/>
                  </a:lnTo>
                  <a:lnTo>
                    <a:pt x="102" y="95"/>
                  </a:lnTo>
                  <a:lnTo>
                    <a:pt x="70" y="95"/>
                  </a:lnTo>
                  <a:cubicBezTo>
                    <a:pt x="43" y="95"/>
                    <a:pt x="31" y="103"/>
                    <a:pt x="31" y="119"/>
                  </a:cubicBezTo>
                  <a:lnTo>
                    <a:pt x="31" y="125"/>
                  </a:lnTo>
                  <a:cubicBezTo>
                    <a:pt x="31" y="140"/>
                    <a:pt x="43" y="149"/>
                    <a:pt x="61" y="149"/>
                  </a:cubicBezTo>
                  <a:cubicBezTo>
                    <a:pt x="85" y="149"/>
                    <a:pt x="102" y="137"/>
                    <a:pt x="102" y="121"/>
                  </a:cubicBezTo>
                  <a:close/>
                  <a:moveTo>
                    <a:pt x="133" y="169"/>
                  </a:moveTo>
                  <a:lnTo>
                    <a:pt x="133" y="169"/>
                  </a:lnTo>
                  <a:cubicBezTo>
                    <a:pt x="115" y="169"/>
                    <a:pt x="106" y="158"/>
                    <a:pt x="104" y="142"/>
                  </a:cubicBezTo>
                  <a:lnTo>
                    <a:pt x="103" y="142"/>
                  </a:lnTo>
                  <a:cubicBezTo>
                    <a:pt x="96" y="162"/>
                    <a:pt x="78" y="173"/>
                    <a:pt x="55" y="173"/>
                  </a:cubicBezTo>
                  <a:cubicBezTo>
                    <a:pt x="20" y="173"/>
                    <a:pt x="0" y="154"/>
                    <a:pt x="0" y="123"/>
                  </a:cubicBezTo>
                  <a:cubicBezTo>
                    <a:pt x="0" y="91"/>
                    <a:pt x="23" y="74"/>
                    <a:pt x="71" y="74"/>
                  </a:cubicBezTo>
                  <a:lnTo>
                    <a:pt x="102" y="74"/>
                  </a:lnTo>
                  <a:lnTo>
                    <a:pt x="102" y="59"/>
                  </a:lnTo>
                  <a:cubicBezTo>
                    <a:pt x="102" y="37"/>
                    <a:pt x="90" y="25"/>
                    <a:pt x="65" y="25"/>
                  </a:cubicBezTo>
                  <a:cubicBezTo>
                    <a:pt x="46" y="25"/>
                    <a:pt x="33" y="34"/>
                    <a:pt x="25" y="48"/>
                  </a:cubicBezTo>
                  <a:lnTo>
                    <a:pt x="7" y="32"/>
                  </a:lnTo>
                  <a:cubicBezTo>
                    <a:pt x="17" y="14"/>
                    <a:pt x="36" y="0"/>
                    <a:pt x="67" y="0"/>
                  </a:cubicBezTo>
                  <a:cubicBezTo>
                    <a:pt x="108" y="0"/>
                    <a:pt x="132" y="21"/>
                    <a:pt x="132" y="57"/>
                  </a:cubicBezTo>
                  <a:lnTo>
                    <a:pt x="132" y="144"/>
                  </a:lnTo>
                  <a:lnTo>
                    <a:pt x="150" y="144"/>
                  </a:lnTo>
                  <a:lnTo>
                    <a:pt x="150" y="169"/>
                  </a:lnTo>
                  <a:lnTo>
                    <a:pt x="133" y="169"/>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933" name="Freeform 69">
              <a:extLst>
                <a:ext uri="{FF2B5EF4-FFF2-40B4-BE49-F238E27FC236}">
                  <a16:creationId xmlns:a16="http://schemas.microsoft.com/office/drawing/2014/main" id="{6A1322F1-2AA1-4A30-9B8C-32E3683FC7C8}"/>
                </a:ext>
              </a:extLst>
            </p:cNvPr>
            <p:cNvSpPr>
              <a:spLocks/>
            </p:cNvSpPr>
            <p:nvPr/>
          </p:nvSpPr>
          <p:spPr bwMode="auto">
            <a:xfrm>
              <a:off x="22306765" y="8247798"/>
              <a:ext cx="101519" cy="168265"/>
            </a:xfrm>
            <a:custGeom>
              <a:avLst/>
              <a:gdLst>
                <a:gd name="T0" fmla="*/ 124 w 153"/>
                <a:gd name="T1" fmla="*/ 0 h 230"/>
                <a:gd name="T2" fmla="*/ 124 w 153"/>
                <a:gd name="T3" fmla="*/ 0 h 230"/>
                <a:gd name="T4" fmla="*/ 153 w 153"/>
                <a:gd name="T5" fmla="*/ 0 h 230"/>
                <a:gd name="T6" fmla="*/ 81 w 153"/>
                <a:gd name="T7" fmla="*/ 202 h 230"/>
                <a:gd name="T8" fmla="*/ 40 w 153"/>
                <a:gd name="T9" fmla="*/ 230 h 230"/>
                <a:gd name="T10" fmla="*/ 23 w 153"/>
                <a:gd name="T11" fmla="*/ 230 h 230"/>
                <a:gd name="T12" fmla="*/ 23 w 153"/>
                <a:gd name="T13" fmla="*/ 205 h 230"/>
                <a:gd name="T14" fmla="*/ 51 w 153"/>
                <a:gd name="T15" fmla="*/ 205 h 230"/>
                <a:gd name="T16" fmla="*/ 62 w 153"/>
                <a:gd name="T17" fmla="*/ 173 h 230"/>
                <a:gd name="T18" fmla="*/ 0 w 153"/>
                <a:gd name="T19" fmla="*/ 0 h 230"/>
                <a:gd name="T20" fmla="*/ 30 w 153"/>
                <a:gd name="T21" fmla="*/ 0 h 230"/>
                <a:gd name="T22" fmla="*/ 67 w 153"/>
                <a:gd name="T23" fmla="*/ 106 h 230"/>
                <a:gd name="T24" fmla="*/ 76 w 153"/>
                <a:gd name="T25" fmla="*/ 137 h 230"/>
                <a:gd name="T26" fmla="*/ 77 w 153"/>
                <a:gd name="T27" fmla="*/ 137 h 230"/>
                <a:gd name="T28" fmla="*/ 87 w 153"/>
                <a:gd name="T29" fmla="*/ 106 h 230"/>
                <a:gd name="T30" fmla="*/ 124 w 153"/>
                <a:gd name="T31"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3" h="230">
                  <a:moveTo>
                    <a:pt x="124" y="0"/>
                  </a:moveTo>
                  <a:lnTo>
                    <a:pt x="124" y="0"/>
                  </a:lnTo>
                  <a:lnTo>
                    <a:pt x="153" y="0"/>
                  </a:lnTo>
                  <a:lnTo>
                    <a:pt x="81" y="202"/>
                  </a:lnTo>
                  <a:cubicBezTo>
                    <a:pt x="73" y="223"/>
                    <a:pt x="65" y="230"/>
                    <a:pt x="40" y="230"/>
                  </a:cubicBezTo>
                  <a:lnTo>
                    <a:pt x="23" y="230"/>
                  </a:lnTo>
                  <a:lnTo>
                    <a:pt x="23" y="205"/>
                  </a:lnTo>
                  <a:lnTo>
                    <a:pt x="51" y="205"/>
                  </a:lnTo>
                  <a:lnTo>
                    <a:pt x="62" y="173"/>
                  </a:lnTo>
                  <a:lnTo>
                    <a:pt x="0" y="0"/>
                  </a:lnTo>
                  <a:lnTo>
                    <a:pt x="30" y="0"/>
                  </a:lnTo>
                  <a:lnTo>
                    <a:pt x="67" y="106"/>
                  </a:lnTo>
                  <a:lnTo>
                    <a:pt x="76" y="137"/>
                  </a:lnTo>
                  <a:lnTo>
                    <a:pt x="77" y="137"/>
                  </a:lnTo>
                  <a:lnTo>
                    <a:pt x="87" y="106"/>
                  </a:lnTo>
                  <a:lnTo>
                    <a:pt x="124" y="0"/>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934" name="Freeform 70">
              <a:extLst>
                <a:ext uri="{FF2B5EF4-FFF2-40B4-BE49-F238E27FC236}">
                  <a16:creationId xmlns:a16="http://schemas.microsoft.com/office/drawing/2014/main" id="{4880273E-8A8E-42D2-8CAE-7B636841455F}"/>
                </a:ext>
              </a:extLst>
            </p:cNvPr>
            <p:cNvSpPr>
              <a:spLocks noEditPoints="1"/>
            </p:cNvSpPr>
            <p:nvPr/>
          </p:nvSpPr>
          <p:spPr bwMode="auto">
            <a:xfrm>
              <a:off x="22419884" y="8244624"/>
              <a:ext cx="98618" cy="126992"/>
            </a:xfrm>
            <a:custGeom>
              <a:avLst/>
              <a:gdLst>
                <a:gd name="T0" fmla="*/ 31 w 148"/>
                <a:gd name="T1" fmla="*/ 71 h 173"/>
                <a:gd name="T2" fmla="*/ 31 w 148"/>
                <a:gd name="T3" fmla="*/ 71 h 173"/>
                <a:gd name="T4" fmla="*/ 31 w 148"/>
                <a:gd name="T5" fmla="*/ 73 h 173"/>
                <a:gd name="T6" fmla="*/ 116 w 148"/>
                <a:gd name="T7" fmla="*/ 73 h 173"/>
                <a:gd name="T8" fmla="*/ 116 w 148"/>
                <a:gd name="T9" fmla="*/ 70 h 173"/>
                <a:gd name="T10" fmla="*/ 75 w 148"/>
                <a:gd name="T11" fmla="*/ 24 h 173"/>
                <a:gd name="T12" fmla="*/ 31 w 148"/>
                <a:gd name="T13" fmla="*/ 71 h 173"/>
                <a:gd name="T14" fmla="*/ 0 w 148"/>
                <a:gd name="T15" fmla="*/ 86 h 173"/>
                <a:gd name="T16" fmla="*/ 0 w 148"/>
                <a:gd name="T17" fmla="*/ 86 h 173"/>
                <a:gd name="T18" fmla="*/ 75 w 148"/>
                <a:gd name="T19" fmla="*/ 0 h 173"/>
                <a:gd name="T20" fmla="*/ 148 w 148"/>
                <a:gd name="T21" fmla="*/ 81 h 173"/>
                <a:gd name="T22" fmla="*/ 148 w 148"/>
                <a:gd name="T23" fmla="*/ 94 h 173"/>
                <a:gd name="T24" fmla="*/ 31 w 148"/>
                <a:gd name="T25" fmla="*/ 94 h 173"/>
                <a:gd name="T26" fmla="*/ 31 w 148"/>
                <a:gd name="T27" fmla="*/ 100 h 173"/>
                <a:gd name="T28" fmla="*/ 78 w 148"/>
                <a:gd name="T29" fmla="*/ 148 h 173"/>
                <a:gd name="T30" fmla="*/ 123 w 148"/>
                <a:gd name="T31" fmla="*/ 121 h 173"/>
                <a:gd name="T32" fmla="*/ 142 w 148"/>
                <a:gd name="T33" fmla="*/ 137 h 173"/>
                <a:gd name="T34" fmla="*/ 75 w 148"/>
                <a:gd name="T35" fmla="*/ 173 h 173"/>
                <a:gd name="T36" fmla="*/ 0 w 148"/>
                <a:gd name="T37" fmla="*/ 86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8" h="173">
                  <a:moveTo>
                    <a:pt x="31" y="71"/>
                  </a:moveTo>
                  <a:lnTo>
                    <a:pt x="31" y="71"/>
                  </a:lnTo>
                  <a:lnTo>
                    <a:pt x="31" y="73"/>
                  </a:lnTo>
                  <a:lnTo>
                    <a:pt x="116" y="73"/>
                  </a:lnTo>
                  <a:lnTo>
                    <a:pt x="116" y="70"/>
                  </a:lnTo>
                  <a:cubicBezTo>
                    <a:pt x="116" y="42"/>
                    <a:pt x="100" y="24"/>
                    <a:pt x="75" y="24"/>
                  </a:cubicBezTo>
                  <a:cubicBezTo>
                    <a:pt x="49" y="24"/>
                    <a:pt x="31" y="43"/>
                    <a:pt x="31" y="71"/>
                  </a:cubicBezTo>
                  <a:close/>
                  <a:moveTo>
                    <a:pt x="0" y="86"/>
                  </a:moveTo>
                  <a:lnTo>
                    <a:pt x="0" y="86"/>
                  </a:lnTo>
                  <a:cubicBezTo>
                    <a:pt x="0" y="34"/>
                    <a:pt x="29" y="0"/>
                    <a:pt x="75" y="0"/>
                  </a:cubicBezTo>
                  <a:cubicBezTo>
                    <a:pt x="122" y="0"/>
                    <a:pt x="148" y="35"/>
                    <a:pt x="148" y="81"/>
                  </a:cubicBezTo>
                  <a:lnTo>
                    <a:pt x="148" y="94"/>
                  </a:lnTo>
                  <a:lnTo>
                    <a:pt x="31" y="94"/>
                  </a:lnTo>
                  <a:lnTo>
                    <a:pt x="31" y="100"/>
                  </a:lnTo>
                  <a:cubicBezTo>
                    <a:pt x="31" y="128"/>
                    <a:pt x="48" y="148"/>
                    <a:pt x="78" y="148"/>
                  </a:cubicBezTo>
                  <a:cubicBezTo>
                    <a:pt x="99" y="148"/>
                    <a:pt x="114" y="138"/>
                    <a:pt x="123" y="121"/>
                  </a:cubicBezTo>
                  <a:lnTo>
                    <a:pt x="142" y="137"/>
                  </a:lnTo>
                  <a:cubicBezTo>
                    <a:pt x="130" y="159"/>
                    <a:pt x="106" y="173"/>
                    <a:pt x="75" y="173"/>
                  </a:cubicBezTo>
                  <a:cubicBezTo>
                    <a:pt x="29" y="173"/>
                    <a:pt x="0" y="139"/>
                    <a:pt x="0" y="86"/>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935" name="Freeform 71">
              <a:extLst>
                <a:ext uri="{FF2B5EF4-FFF2-40B4-BE49-F238E27FC236}">
                  <a16:creationId xmlns:a16="http://schemas.microsoft.com/office/drawing/2014/main" id="{4E1FBBD9-A567-4FCF-BBFD-4B15F3EF9AFC}"/>
                </a:ext>
              </a:extLst>
            </p:cNvPr>
            <p:cNvSpPr>
              <a:spLocks/>
            </p:cNvSpPr>
            <p:nvPr/>
          </p:nvSpPr>
          <p:spPr bwMode="auto">
            <a:xfrm>
              <a:off x="22544608" y="8247799"/>
              <a:ext cx="60912" cy="120642"/>
            </a:xfrm>
            <a:custGeom>
              <a:avLst/>
              <a:gdLst>
                <a:gd name="T0" fmla="*/ 0 w 88"/>
                <a:gd name="T1" fmla="*/ 166 h 166"/>
                <a:gd name="T2" fmla="*/ 0 w 88"/>
                <a:gd name="T3" fmla="*/ 166 h 166"/>
                <a:gd name="T4" fmla="*/ 0 w 88"/>
                <a:gd name="T5" fmla="*/ 0 h 166"/>
                <a:gd name="T6" fmla="*/ 29 w 88"/>
                <a:gd name="T7" fmla="*/ 0 h 166"/>
                <a:gd name="T8" fmla="*/ 29 w 88"/>
                <a:gd name="T9" fmla="*/ 32 h 166"/>
                <a:gd name="T10" fmla="*/ 31 w 88"/>
                <a:gd name="T11" fmla="*/ 32 h 166"/>
                <a:gd name="T12" fmla="*/ 78 w 88"/>
                <a:gd name="T13" fmla="*/ 0 h 166"/>
                <a:gd name="T14" fmla="*/ 88 w 88"/>
                <a:gd name="T15" fmla="*/ 0 h 166"/>
                <a:gd name="T16" fmla="*/ 88 w 88"/>
                <a:gd name="T17" fmla="*/ 30 h 166"/>
                <a:gd name="T18" fmla="*/ 73 w 88"/>
                <a:gd name="T19" fmla="*/ 30 h 166"/>
                <a:gd name="T20" fmla="*/ 29 w 88"/>
                <a:gd name="T21" fmla="*/ 57 h 166"/>
                <a:gd name="T22" fmla="*/ 29 w 88"/>
                <a:gd name="T23" fmla="*/ 166 h 166"/>
                <a:gd name="T24" fmla="*/ 0 w 88"/>
                <a:gd name="T25" fmla="*/ 166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 h="166">
                  <a:moveTo>
                    <a:pt x="0" y="166"/>
                  </a:moveTo>
                  <a:lnTo>
                    <a:pt x="0" y="166"/>
                  </a:lnTo>
                  <a:lnTo>
                    <a:pt x="0" y="0"/>
                  </a:lnTo>
                  <a:lnTo>
                    <a:pt x="29" y="0"/>
                  </a:lnTo>
                  <a:lnTo>
                    <a:pt x="29" y="32"/>
                  </a:lnTo>
                  <a:lnTo>
                    <a:pt x="31" y="32"/>
                  </a:lnTo>
                  <a:cubicBezTo>
                    <a:pt x="36" y="16"/>
                    <a:pt x="51" y="0"/>
                    <a:pt x="78" y="0"/>
                  </a:cubicBezTo>
                  <a:lnTo>
                    <a:pt x="88" y="0"/>
                  </a:lnTo>
                  <a:lnTo>
                    <a:pt x="88" y="30"/>
                  </a:lnTo>
                  <a:lnTo>
                    <a:pt x="73" y="30"/>
                  </a:lnTo>
                  <a:cubicBezTo>
                    <a:pt x="45" y="30"/>
                    <a:pt x="29" y="41"/>
                    <a:pt x="29" y="57"/>
                  </a:cubicBezTo>
                  <a:lnTo>
                    <a:pt x="29" y="166"/>
                  </a:lnTo>
                  <a:lnTo>
                    <a:pt x="0" y="166"/>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955" name="Freeform 106">
              <a:extLst>
                <a:ext uri="{FF2B5EF4-FFF2-40B4-BE49-F238E27FC236}">
                  <a16:creationId xmlns:a16="http://schemas.microsoft.com/office/drawing/2014/main" id="{A56C0B7F-8D44-4697-9EEE-493A663ECF65}"/>
                </a:ext>
              </a:extLst>
            </p:cNvPr>
            <p:cNvSpPr>
              <a:spLocks/>
            </p:cNvSpPr>
            <p:nvPr/>
          </p:nvSpPr>
          <p:spPr bwMode="auto">
            <a:xfrm>
              <a:off x="20113956" y="8339868"/>
              <a:ext cx="63812" cy="47623"/>
            </a:xfrm>
            <a:custGeom>
              <a:avLst/>
              <a:gdLst>
                <a:gd name="T0" fmla="*/ 10 w 95"/>
                <a:gd name="T1" fmla="*/ 67 h 67"/>
                <a:gd name="T2" fmla="*/ 10 w 95"/>
                <a:gd name="T3" fmla="*/ 67 h 67"/>
                <a:gd name="T4" fmla="*/ 0 w 95"/>
                <a:gd name="T5" fmla="*/ 49 h 67"/>
                <a:gd name="T6" fmla="*/ 85 w 95"/>
                <a:gd name="T7" fmla="*/ 0 h 67"/>
                <a:gd name="T8" fmla="*/ 95 w 95"/>
                <a:gd name="T9" fmla="*/ 17 h 67"/>
                <a:gd name="T10" fmla="*/ 10 w 95"/>
                <a:gd name="T11" fmla="*/ 67 h 67"/>
              </a:gdLst>
              <a:ahLst/>
              <a:cxnLst>
                <a:cxn ang="0">
                  <a:pos x="T0" y="T1"/>
                </a:cxn>
                <a:cxn ang="0">
                  <a:pos x="T2" y="T3"/>
                </a:cxn>
                <a:cxn ang="0">
                  <a:pos x="T4" y="T5"/>
                </a:cxn>
                <a:cxn ang="0">
                  <a:pos x="T6" y="T7"/>
                </a:cxn>
                <a:cxn ang="0">
                  <a:pos x="T8" y="T9"/>
                </a:cxn>
                <a:cxn ang="0">
                  <a:pos x="T10" y="T11"/>
                </a:cxn>
              </a:cxnLst>
              <a:rect l="0" t="0" r="r" b="b"/>
              <a:pathLst>
                <a:path w="95" h="67">
                  <a:moveTo>
                    <a:pt x="10" y="67"/>
                  </a:moveTo>
                  <a:lnTo>
                    <a:pt x="10" y="67"/>
                  </a:lnTo>
                  <a:lnTo>
                    <a:pt x="0" y="49"/>
                  </a:lnTo>
                  <a:lnTo>
                    <a:pt x="85" y="0"/>
                  </a:lnTo>
                  <a:lnTo>
                    <a:pt x="95" y="17"/>
                  </a:lnTo>
                  <a:lnTo>
                    <a:pt x="10" y="67"/>
                  </a:ln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956" name="Freeform 107">
              <a:extLst>
                <a:ext uri="{FF2B5EF4-FFF2-40B4-BE49-F238E27FC236}">
                  <a16:creationId xmlns:a16="http://schemas.microsoft.com/office/drawing/2014/main" id="{BE73C5F4-6A26-49E3-B6EF-31D42EA6FF37}"/>
                </a:ext>
              </a:extLst>
            </p:cNvPr>
            <p:cNvSpPr>
              <a:spLocks/>
            </p:cNvSpPr>
            <p:nvPr/>
          </p:nvSpPr>
          <p:spPr bwMode="auto">
            <a:xfrm>
              <a:off x="20192271" y="8371615"/>
              <a:ext cx="92818" cy="66672"/>
            </a:xfrm>
            <a:custGeom>
              <a:avLst/>
              <a:gdLst>
                <a:gd name="T0" fmla="*/ 10 w 137"/>
                <a:gd name="T1" fmla="*/ 92 h 92"/>
                <a:gd name="T2" fmla="*/ 10 w 137"/>
                <a:gd name="T3" fmla="*/ 92 h 92"/>
                <a:gd name="T4" fmla="*/ 0 w 137"/>
                <a:gd name="T5" fmla="*/ 75 h 92"/>
                <a:gd name="T6" fmla="*/ 127 w 137"/>
                <a:gd name="T7" fmla="*/ 0 h 92"/>
                <a:gd name="T8" fmla="*/ 137 w 137"/>
                <a:gd name="T9" fmla="*/ 17 h 92"/>
                <a:gd name="T10" fmla="*/ 10 w 137"/>
                <a:gd name="T11" fmla="*/ 92 h 92"/>
              </a:gdLst>
              <a:ahLst/>
              <a:cxnLst>
                <a:cxn ang="0">
                  <a:pos x="T0" y="T1"/>
                </a:cxn>
                <a:cxn ang="0">
                  <a:pos x="T2" y="T3"/>
                </a:cxn>
                <a:cxn ang="0">
                  <a:pos x="T4" y="T5"/>
                </a:cxn>
                <a:cxn ang="0">
                  <a:pos x="T6" y="T7"/>
                </a:cxn>
                <a:cxn ang="0">
                  <a:pos x="T8" y="T9"/>
                </a:cxn>
                <a:cxn ang="0">
                  <a:pos x="T10" y="T11"/>
                </a:cxn>
              </a:cxnLst>
              <a:rect l="0" t="0" r="r" b="b"/>
              <a:pathLst>
                <a:path w="137" h="92">
                  <a:moveTo>
                    <a:pt x="10" y="92"/>
                  </a:moveTo>
                  <a:lnTo>
                    <a:pt x="10" y="92"/>
                  </a:lnTo>
                  <a:lnTo>
                    <a:pt x="0" y="75"/>
                  </a:lnTo>
                  <a:lnTo>
                    <a:pt x="127" y="0"/>
                  </a:lnTo>
                  <a:lnTo>
                    <a:pt x="137" y="17"/>
                  </a:lnTo>
                  <a:lnTo>
                    <a:pt x="10" y="92"/>
                  </a:ln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957" name="Freeform 108">
              <a:extLst>
                <a:ext uri="{FF2B5EF4-FFF2-40B4-BE49-F238E27FC236}">
                  <a16:creationId xmlns:a16="http://schemas.microsoft.com/office/drawing/2014/main" id="{A058F32D-10BB-4420-B938-43C556699EC9}"/>
                </a:ext>
              </a:extLst>
            </p:cNvPr>
            <p:cNvSpPr>
              <a:spLocks/>
            </p:cNvSpPr>
            <p:nvPr/>
          </p:nvSpPr>
          <p:spPr bwMode="auto">
            <a:xfrm>
              <a:off x="20070448" y="8171602"/>
              <a:ext cx="66714" cy="50797"/>
            </a:xfrm>
            <a:custGeom>
              <a:avLst/>
              <a:gdLst>
                <a:gd name="T0" fmla="*/ 10 w 99"/>
                <a:gd name="T1" fmla="*/ 69 h 69"/>
                <a:gd name="T2" fmla="*/ 10 w 99"/>
                <a:gd name="T3" fmla="*/ 69 h 69"/>
                <a:gd name="T4" fmla="*/ 0 w 99"/>
                <a:gd name="T5" fmla="*/ 52 h 69"/>
                <a:gd name="T6" fmla="*/ 89 w 99"/>
                <a:gd name="T7" fmla="*/ 0 h 69"/>
                <a:gd name="T8" fmla="*/ 99 w 99"/>
                <a:gd name="T9" fmla="*/ 17 h 69"/>
                <a:gd name="T10" fmla="*/ 10 w 99"/>
                <a:gd name="T11" fmla="*/ 69 h 69"/>
              </a:gdLst>
              <a:ahLst/>
              <a:cxnLst>
                <a:cxn ang="0">
                  <a:pos x="T0" y="T1"/>
                </a:cxn>
                <a:cxn ang="0">
                  <a:pos x="T2" y="T3"/>
                </a:cxn>
                <a:cxn ang="0">
                  <a:pos x="T4" y="T5"/>
                </a:cxn>
                <a:cxn ang="0">
                  <a:pos x="T6" y="T7"/>
                </a:cxn>
                <a:cxn ang="0">
                  <a:pos x="T8" y="T9"/>
                </a:cxn>
                <a:cxn ang="0">
                  <a:pos x="T10" y="T11"/>
                </a:cxn>
              </a:cxnLst>
              <a:rect l="0" t="0" r="r" b="b"/>
              <a:pathLst>
                <a:path w="99" h="69">
                  <a:moveTo>
                    <a:pt x="10" y="69"/>
                  </a:moveTo>
                  <a:lnTo>
                    <a:pt x="10" y="69"/>
                  </a:lnTo>
                  <a:lnTo>
                    <a:pt x="0" y="52"/>
                  </a:lnTo>
                  <a:lnTo>
                    <a:pt x="89" y="0"/>
                  </a:lnTo>
                  <a:lnTo>
                    <a:pt x="99" y="17"/>
                  </a:lnTo>
                  <a:lnTo>
                    <a:pt x="10" y="69"/>
                  </a:ln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958" name="Freeform 109">
              <a:extLst>
                <a:ext uri="{FF2B5EF4-FFF2-40B4-BE49-F238E27FC236}">
                  <a16:creationId xmlns:a16="http://schemas.microsoft.com/office/drawing/2014/main" id="{C4823BAF-8767-4AA8-9A27-6201C9949A60}"/>
                </a:ext>
              </a:extLst>
            </p:cNvPr>
            <p:cNvSpPr>
              <a:spLocks/>
            </p:cNvSpPr>
            <p:nvPr/>
          </p:nvSpPr>
          <p:spPr bwMode="auto">
            <a:xfrm>
              <a:off x="20108156" y="8193827"/>
              <a:ext cx="69613" cy="53972"/>
            </a:xfrm>
            <a:custGeom>
              <a:avLst/>
              <a:gdLst>
                <a:gd name="T0" fmla="*/ 10 w 105"/>
                <a:gd name="T1" fmla="*/ 73 h 73"/>
                <a:gd name="T2" fmla="*/ 10 w 105"/>
                <a:gd name="T3" fmla="*/ 73 h 73"/>
                <a:gd name="T4" fmla="*/ 0 w 105"/>
                <a:gd name="T5" fmla="*/ 55 h 73"/>
                <a:gd name="T6" fmla="*/ 95 w 105"/>
                <a:gd name="T7" fmla="*/ 0 h 73"/>
                <a:gd name="T8" fmla="*/ 105 w 105"/>
                <a:gd name="T9" fmla="*/ 17 h 73"/>
                <a:gd name="T10" fmla="*/ 10 w 105"/>
                <a:gd name="T11" fmla="*/ 73 h 73"/>
              </a:gdLst>
              <a:ahLst/>
              <a:cxnLst>
                <a:cxn ang="0">
                  <a:pos x="T0" y="T1"/>
                </a:cxn>
                <a:cxn ang="0">
                  <a:pos x="T2" y="T3"/>
                </a:cxn>
                <a:cxn ang="0">
                  <a:pos x="T4" y="T5"/>
                </a:cxn>
                <a:cxn ang="0">
                  <a:pos x="T6" y="T7"/>
                </a:cxn>
                <a:cxn ang="0">
                  <a:pos x="T8" y="T9"/>
                </a:cxn>
                <a:cxn ang="0">
                  <a:pos x="T10" y="T11"/>
                </a:cxn>
              </a:cxnLst>
              <a:rect l="0" t="0" r="r" b="b"/>
              <a:pathLst>
                <a:path w="105" h="73">
                  <a:moveTo>
                    <a:pt x="10" y="73"/>
                  </a:moveTo>
                  <a:lnTo>
                    <a:pt x="10" y="73"/>
                  </a:lnTo>
                  <a:lnTo>
                    <a:pt x="0" y="55"/>
                  </a:lnTo>
                  <a:lnTo>
                    <a:pt x="95" y="0"/>
                  </a:lnTo>
                  <a:lnTo>
                    <a:pt x="105" y="17"/>
                  </a:lnTo>
                  <a:lnTo>
                    <a:pt x="10" y="73"/>
                  </a:ln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959" name="Freeform 110">
              <a:extLst>
                <a:ext uri="{FF2B5EF4-FFF2-40B4-BE49-F238E27FC236}">
                  <a16:creationId xmlns:a16="http://schemas.microsoft.com/office/drawing/2014/main" id="{B77AE05E-5344-4DAA-8E67-64795DF46650}"/>
                </a:ext>
              </a:extLst>
            </p:cNvPr>
            <p:cNvSpPr>
              <a:spLocks/>
            </p:cNvSpPr>
            <p:nvPr/>
          </p:nvSpPr>
          <p:spPr bwMode="auto">
            <a:xfrm>
              <a:off x="20148765" y="8222399"/>
              <a:ext cx="69613" cy="50797"/>
            </a:xfrm>
            <a:custGeom>
              <a:avLst/>
              <a:gdLst>
                <a:gd name="T0" fmla="*/ 10 w 104"/>
                <a:gd name="T1" fmla="*/ 73 h 73"/>
                <a:gd name="T2" fmla="*/ 10 w 104"/>
                <a:gd name="T3" fmla="*/ 73 h 73"/>
                <a:gd name="T4" fmla="*/ 0 w 104"/>
                <a:gd name="T5" fmla="*/ 55 h 73"/>
                <a:gd name="T6" fmla="*/ 94 w 104"/>
                <a:gd name="T7" fmla="*/ 0 h 73"/>
                <a:gd name="T8" fmla="*/ 104 w 104"/>
                <a:gd name="T9" fmla="*/ 17 h 73"/>
                <a:gd name="T10" fmla="*/ 10 w 104"/>
                <a:gd name="T11" fmla="*/ 73 h 73"/>
              </a:gdLst>
              <a:ahLst/>
              <a:cxnLst>
                <a:cxn ang="0">
                  <a:pos x="T0" y="T1"/>
                </a:cxn>
                <a:cxn ang="0">
                  <a:pos x="T2" y="T3"/>
                </a:cxn>
                <a:cxn ang="0">
                  <a:pos x="T4" y="T5"/>
                </a:cxn>
                <a:cxn ang="0">
                  <a:pos x="T6" y="T7"/>
                </a:cxn>
                <a:cxn ang="0">
                  <a:pos x="T8" y="T9"/>
                </a:cxn>
                <a:cxn ang="0">
                  <a:pos x="T10" y="T11"/>
                </a:cxn>
              </a:cxnLst>
              <a:rect l="0" t="0" r="r" b="b"/>
              <a:pathLst>
                <a:path w="104" h="73">
                  <a:moveTo>
                    <a:pt x="10" y="73"/>
                  </a:moveTo>
                  <a:lnTo>
                    <a:pt x="10" y="73"/>
                  </a:lnTo>
                  <a:lnTo>
                    <a:pt x="0" y="55"/>
                  </a:lnTo>
                  <a:lnTo>
                    <a:pt x="94" y="0"/>
                  </a:lnTo>
                  <a:lnTo>
                    <a:pt x="104" y="17"/>
                  </a:lnTo>
                  <a:lnTo>
                    <a:pt x="10" y="73"/>
                  </a:ln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960" name="Freeform 111">
              <a:extLst>
                <a:ext uri="{FF2B5EF4-FFF2-40B4-BE49-F238E27FC236}">
                  <a16:creationId xmlns:a16="http://schemas.microsoft.com/office/drawing/2014/main" id="{037DF8B7-49CC-4DAF-8218-E68ADF4ADD98}"/>
                </a:ext>
              </a:extLst>
            </p:cNvPr>
            <p:cNvSpPr>
              <a:spLocks/>
            </p:cNvSpPr>
            <p:nvPr/>
          </p:nvSpPr>
          <p:spPr bwMode="auto">
            <a:xfrm>
              <a:off x="20183570" y="8228750"/>
              <a:ext cx="95718" cy="69845"/>
            </a:xfrm>
            <a:custGeom>
              <a:avLst/>
              <a:gdLst>
                <a:gd name="T0" fmla="*/ 10 w 142"/>
                <a:gd name="T1" fmla="*/ 94 h 94"/>
                <a:gd name="T2" fmla="*/ 10 w 142"/>
                <a:gd name="T3" fmla="*/ 94 h 94"/>
                <a:gd name="T4" fmla="*/ 0 w 142"/>
                <a:gd name="T5" fmla="*/ 77 h 94"/>
                <a:gd name="T6" fmla="*/ 132 w 142"/>
                <a:gd name="T7" fmla="*/ 0 h 94"/>
                <a:gd name="T8" fmla="*/ 142 w 142"/>
                <a:gd name="T9" fmla="*/ 17 h 94"/>
                <a:gd name="T10" fmla="*/ 10 w 142"/>
                <a:gd name="T11" fmla="*/ 94 h 94"/>
              </a:gdLst>
              <a:ahLst/>
              <a:cxnLst>
                <a:cxn ang="0">
                  <a:pos x="T0" y="T1"/>
                </a:cxn>
                <a:cxn ang="0">
                  <a:pos x="T2" y="T3"/>
                </a:cxn>
                <a:cxn ang="0">
                  <a:pos x="T4" y="T5"/>
                </a:cxn>
                <a:cxn ang="0">
                  <a:pos x="T6" y="T7"/>
                </a:cxn>
                <a:cxn ang="0">
                  <a:pos x="T8" y="T9"/>
                </a:cxn>
                <a:cxn ang="0">
                  <a:pos x="T10" y="T11"/>
                </a:cxn>
              </a:cxnLst>
              <a:rect l="0" t="0" r="r" b="b"/>
              <a:pathLst>
                <a:path w="142" h="94">
                  <a:moveTo>
                    <a:pt x="10" y="94"/>
                  </a:moveTo>
                  <a:lnTo>
                    <a:pt x="10" y="94"/>
                  </a:lnTo>
                  <a:lnTo>
                    <a:pt x="0" y="77"/>
                  </a:lnTo>
                  <a:lnTo>
                    <a:pt x="132" y="0"/>
                  </a:lnTo>
                  <a:lnTo>
                    <a:pt x="142" y="17"/>
                  </a:lnTo>
                  <a:lnTo>
                    <a:pt x="10" y="94"/>
                  </a:ln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961" name="Freeform 112">
              <a:extLst>
                <a:ext uri="{FF2B5EF4-FFF2-40B4-BE49-F238E27FC236}">
                  <a16:creationId xmlns:a16="http://schemas.microsoft.com/office/drawing/2014/main" id="{A0DAC0AF-0371-4F5A-953F-598B08C98156}"/>
                </a:ext>
              </a:extLst>
            </p:cNvPr>
            <p:cNvSpPr>
              <a:spLocks/>
            </p:cNvSpPr>
            <p:nvPr/>
          </p:nvSpPr>
          <p:spPr bwMode="auto">
            <a:xfrm>
              <a:off x="20012438" y="8212876"/>
              <a:ext cx="585908" cy="320655"/>
            </a:xfrm>
            <a:custGeom>
              <a:avLst/>
              <a:gdLst>
                <a:gd name="T0" fmla="*/ 361 w 875"/>
                <a:gd name="T1" fmla="*/ 437 h 437"/>
                <a:gd name="T2" fmla="*/ 361 w 875"/>
                <a:gd name="T3" fmla="*/ 437 h 437"/>
                <a:gd name="T4" fmla="*/ 321 w 875"/>
                <a:gd name="T5" fmla="*/ 427 h 437"/>
                <a:gd name="T6" fmla="*/ 40 w 875"/>
                <a:gd name="T7" fmla="*/ 264 h 437"/>
                <a:gd name="T8" fmla="*/ 0 w 875"/>
                <a:gd name="T9" fmla="*/ 195 h 437"/>
                <a:gd name="T10" fmla="*/ 39 w 875"/>
                <a:gd name="T11" fmla="*/ 126 h 437"/>
                <a:gd name="T12" fmla="*/ 100 w 875"/>
                <a:gd name="T13" fmla="*/ 91 h 437"/>
                <a:gd name="T14" fmla="*/ 110 w 875"/>
                <a:gd name="T15" fmla="*/ 108 h 437"/>
                <a:gd name="T16" fmla="*/ 49 w 875"/>
                <a:gd name="T17" fmla="*/ 144 h 437"/>
                <a:gd name="T18" fmla="*/ 20 w 875"/>
                <a:gd name="T19" fmla="*/ 195 h 437"/>
                <a:gd name="T20" fmla="*/ 50 w 875"/>
                <a:gd name="T21" fmla="*/ 247 h 437"/>
                <a:gd name="T22" fmla="*/ 331 w 875"/>
                <a:gd name="T23" fmla="*/ 410 h 437"/>
                <a:gd name="T24" fmla="*/ 392 w 875"/>
                <a:gd name="T25" fmla="*/ 409 h 437"/>
                <a:gd name="T26" fmla="*/ 825 w 875"/>
                <a:gd name="T27" fmla="*/ 156 h 437"/>
                <a:gd name="T28" fmla="*/ 855 w 875"/>
                <a:gd name="T29" fmla="*/ 104 h 437"/>
                <a:gd name="T30" fmla="*/ 825 w 875"/>
                <a:gd name="T31" fmla="*/ 52 h 437"/>
                <a:gd name="T32" fmla="*/ 764 w 875"/>
                <a:gd name="T33" fmla="*/ 17 h 437"/>
                <a:gd name="T34" fmla="*/ 774 w 875"/>
                <a:gd name="T35" fmla="*/ 0 h 437"/>
                <a:gd name="T36" fmla="*/ 835 w 875"/>
                <a:gd name="T37" fmla="*/ 35 h 437"/>
                <a:gd name="T38" fmla="*/ 875 w 875"/>
                <a:gd name="T39" fmla="*/ 104 h 437"/>
                <a:gd name="T40" fmla="*/ 835 w 875"/>
                <a:gd name="T41" fmla="*/ 173 h 437"/>
                <a:gd name="T42" fmla="*/ 402 w 875"/>
                <a:gd name="T43" fmla="*/ 427 h 437"/>
                <a:gd name="T44" fmla="*/ 361 w 875"/>
                <a:gd name="T45" fmla="*/ 437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75" h="437">
                  <a:moveTo>
                    <a:pt x="361" y="437"/>
                  </a:moveTo>
                  <a:lnTo>
                    <a:pt x="361" y="437"/>
                  </a:lnTo>
                  <a:cubicBezTo>
                    <a:pt x="348" y="437"/>
                    <a:pt x="334" y="434"/>
                    <a:pt x="321" y="427"/>
                  </a:cubicBezTo>
                  <a:lnTo>
                    <a:pt x="40" y="264"/>
                  </a:lnTo>
                  <a:cubicBezTo>
                    <a:pt x="15" y="250"/>
                    <a:pt x="0" y="224"/>
                    <a:pt x="0" y="195"/>
                  </a:cubicBezTo>
                  <a:cubicBezTo>
                    <a:pt x="0" y="167"/>
                    <a:pt x="15" y="141"/>
                    <a:pt x="39" y="126"/>
                  </a:cubicBezTo>
                  <a:lnTo>
                    <a:pt x="100" y="91"/>
                  </a:lnTo>
                  <a:lnTo>
                    <a:pt x="110" y="108"/>
                  </a:lnTo>
                  <a:lnTo>
                    <a:pt x="49" y="144"/>
                  </a:lnTo>
                  <a:cubicBezTo>
                    <a:pt x="31" y="154"/>
                    <a:pt x="20" y="174"/>
                    <a:pt x="20" y="195"/>
                  </a:cubicBezTo>
                  <a:cubicBezTo>
                    <a:pt x="20" y="217"/>
                    <a:pt x="31" y="236"/>
                    <a:pt x="50" y="247"/>
                  </a:cubicBezTo>
                  <a:lnTo>
                    <a:pt x="331" y="410"/>
                  </a:lnTo>
                  <a:cubicBezTo>
                    <a:pt x="350" y="420"/>
                    <a:pt x="373" y="420"/>
                    <a:pt x="392" y="409"/>
                  </a:cubicBezTo>
                  <a:lnTo>
                    <a:pt x="825" y="156"/>
                  </a:lnTo>
                  <a:cubicBezTo>
                    <a:pt x="844" y="145"/>
                    <a:pt x="855" y="125"/>
                    <a:pt x="855" y="104"/>
                  </a:cubicBezTo>
                  <a:cubicBezTo>
                    <a:pt x="855" y="82"/>
                    <a:pt x="844" y="63"/>
                    <a:pt x="825" y="52"/>
                  </a:cubicBezTo>
                  <a:lnTo>
                    <a:pt x="764" y="17"/>
                  </a:lnTo>
                  <a:lnTo>
                    <a:pt x="774" y="0"/>
                  </a:lnTo>
                  <a:lnTo>
                    <a:pt x="835" y="35"/>
                  </a:lnTo>
                  <a:cubicBezTo>
                    <a:pt x="860" y="49"/>
                    <a:pt x="875" y="75"/>
                    <a:pt x="875" y="104"/>
                  </a:cubicBezTo>
                  <a:cubicBezTo>
                    <a:pt x="875" y="133"/>
                    <a:pt x="860" y="158"/>
                    <a:pt x="835" y="173"/>
                  </a:cubicBezTo>
                  <a:lnTo>
                    <a:pt x="402" y="427"/>
                  </a:lnTo>
                  <a:cubicBezTo>
                    <a:pt x="389" y="434"/>
                    <a:pt x="375" y="437"/>
                    <a:pt x="361" y="437"/>
                  </a:cubicBez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962" name="Freeform 113">
              <a:extLst>
                <a:ext uri="{FF2B5EF4-FFF2-40B4-BE49-F238E27FC236}">
                  <a16:creationId xmlns:a16="http://schemas.microsoft.com/office/drawing/2014/main" id="{92FF3847-4538-4CEE-BD57-4AE166A8FF85}"/>
                </a:ext>
              </a:extLst>
            </p:cNvPr>
            <p:cNvSpPr>
              <a:spLocks/>
            </p:cNvSpPr>
            <p:nvPr/>
          </p:nvSpPr>
          <p:spPr bwMode="auto">
            <a:xfrm>
              <a:off x="20006635" y="8070010"/>
              <a:ext cx="591709" cy="323829"/>
            </a:xfrm>
            <a:custGeom>
              <a:avLst/>
              <a:gdLst>
                <a:gd name="T0" fmla="*/ 365 w 884"/>
                <a:gd name="T1" fmla="*/ 444 h 444"/>
                <a:gd name="T2" fmla="*/ 365 w 884"/>
                <a:gd name="T3" fmla="*/ 444 h 444"/>
                <a:gd name="T4" fmla="*/ 325 w 884"/>
                <a:gd name="T5" fmla="*/ 433 h 444"/>
                <a:gd name="T6" fmla="*/ 41 w 884"/>
                <a:gd name="T7" fmla="*/ 269 h 444"/>
                <a:gd name="T8" fmla="*/ 0 w 884"/>
                <a:gd name="T9" fmla="*/ 199 h 444"/>
                <a:gd name="T10" fmla="*/ 40 w 884"/>
                <a:gd name="T11" fmla="*/ 130 h 444"/>
                <a:gd name="T12" fmla="*/ 106 w 884"/>
                <a:gd name="T13" fmla="*/ 91 h 444"/>
                <a:gd name="T14" fmla="*/ 117 w 884"/>
                <a:gd name="T15" fmla="*/ 108 h 444"/>
                <a:gd name="T16" fmla="*/ 50 w 884"/>
                <a:gd name="T17" fmla="*/ 147 h 444"/>
                <a:gd name="T18" fmla="*/ 20 w 884"/>
                <a:gd name="T19" fmla="*/ 199 h 444"/>
                <a:gd name="T20" fmla="*/ 51 w 884"/>
                <a:gd name="T21" fmla="*/ 251 h 444"/>
                <a:gd name="T22" fmla="*/ 335 w 884"/>
                <a:gd name="T23" fmla="*/ 416 h 444"/>
                <a:gd name="T24" fmla="*/ 395 w 884"/>
                <a:gd name="T25" fmla="*/ 416 h 444"/>
                <a:gd name="T26" fmla="*/ 834 w 884"/>
                <a:gd name="T27" fmla="*/ 160 h 444"/>
                <a:gd name="T28" fmla="*/ 864 w 884"/>
                <a:gd name="T29" fmla="*/ 107 h 444"/>
                <a:gd name="T30" fmla="*/ 834 w 884"/>
                <a:gd name="T31" fmla="*/ 55 h 444"/>
                <a:gd name="T32" fmla="*/ 768 w 884"/>
                <a:gd name="T33" fmla="*/ 17 h 444"/>
                <a:gd name="T34" fmla="*/ 778 w 884"/>
                <a:gd name="T35" fmla="*/ 0 h 444"/>
                <a:gd name="T36" fmla="*/ 844 w 884"/>
                <a:gd name="T37" fmla="*/ 38 h 444"/>
                <a:gd name="T38" fmla="*/ 884 w 884"/>
                <a:gd name="T39" fmla="*/ 107 h 444"/>
                <a:gd name="T40" fmla="*/ 844 w 884"/>
                <a:gd name="T41" fmla="*/ 177 h 444"/>
                <a:gd name="T42" fmla="*/ 405 w 884"/>
                <a:gd name="T43" fmla="*/ 433 h 444"/>
                <a:gd name="T44" fmla="*/ 365 w 884"/>
                <a:gd name="T45" fmla="*/ 444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84" h="444">
                  <a:moveTo>
                    <a:pt x="365" y="444"/>
                  </a:moveTo>
                  <a:lnTo>
                    <a:pt x="365" y="444"/>
                  </a:lnTo>
                  <a:cubicBezTo>
                    <a:pt x="351" y="444"/>
                    <a:pt x="337" y="440"/>
                    <a:pt x="325" y="433"/>
                  </a:cubicBezTo>
                  <a:lnTo>
                    <a:pt x="41" y="269"/>
                  </a:lnTo>
                  <a:cubicBezTo>
                    <a:pt x="15" y="254"/>
                    <a:pt x="0" y="228"/>
                    <a:pt x="0" y="199"/>
                  </a:cubicBezTo>
                  <a:cubicBezTo>
                    <a:pt x="0" y="170"/>
                    <a:pt x="15" y="144"/>
                    <a:pt x="40" y="130"/>
                  </a:cubicBezTo>
                  <a:lnTo>
                    <a:pt x="106" y="91"/>
                  </a:lnTo>
                  <a:lnTo>
                    <a:pt x="117" y="108"/>
                  </a:lnTo>
                  <a:lnTo>
                    <a:pt x="50" y="147"/>
                  </a:lnTo>
                  <a:cubicBezTo>
                    <a:pt x="32" y="158"/>
                    <a:pt x="20" y="177"/>
                    <a:pt x="20" y="199"/>
                  </a:cubicBezTo>
                  <a:cubicBezTo>
                    <a:pt x="20" y="221"/>
                    <a:pt x="32" y="240"/>
                    <a:pt x="51" y="251"/>
                  </a:cubicBezTo>
                  <a:lnTo>
                    <a:pt x="335" y="416"/>
                  </a:lnTo>
                  <a:cubicBezTo>
                    <a:pt x="353" y="426"/>
                    <a:pt x="377" y="426"/>
                    <a:pt x="395" y="416"/>
                  </a:cubicBezTo>
                  <a:lnTo>
                    <a:pt x="834" y="160"/>
                  </a:lnTo>
                  <a:cubicBezTo>
                    <a:pt x="853" y="149"/>
                    <a:pt x="864" y="129"/>
                    <a:pt x="864" y="107"/>
                  </a:cubicBezTo>
                  <a:cubicBezTo>
                    <a:pt x="864" y="86"/>
                    <a:pt x="853" y="66"/>
                    <a:pt x="834" y="55"/>
                  </a:cubicBezTo>
                  <a:lnTo>
                    <a:pt x="768" y="17"/>
                  </a:lnTo>
                  <a:lnTo>
                    <a:pt x="778" y="0"/>
                  </a:lnTo>
                  <a:lnTo>
                    <a:pt x="844" y="38"/>
                  </a:lnTo>
                  <a:cubicBezTo>
                    <a:pt x="869" y="52"/>
                    <a:pt x="884" y="78"/>
                    <a:pt x="884" y="107"/>
                  </a:cubicBezTo>
                  <a:cubicBezTo>
                    <a:pt x="884" y="136"/>
                    <a:pt x="869" y="162"/>
                    <a:pt x="844" y="177"/>
                  </a:cubicBezTo>
                  <a:lnTo>
                    <a:pt x="405" y="433"/>
                  </a:lnTo>
                  <a:cubicBezTo>
                    <a:pt x="393" y="440"/>
                    <a:pt x="379" y="444"/>
                    <a:pt x="365" y="444"/>
                  </a:cubicBez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963" name="Freeform 114">
              <a:extLst>
                <a:ext uri="{FF2B5EF4-FFF2-40B4-BE49-F238E27FC236}">
                  <a16:creationId xmlns:a16="http://schemas.microsoft.com/office/drawing/2014/main" id="{20DA72A6-5BEB-421F-8D31-3770E1C2E0D5}"/>
                </a:ext>
              </a:extLst>
            </p:cNvPr>
            <p:cNvSpPr>
              <a:spLocks noEditPoints="1"/>
            </p:cNvSpPr>
            <p:nvPr/>
          </p:nvSpPr>
          <p:spPr bwMode="auto">
            <a:xfrm>
              <a:off x="20009537" y="7822376"/>
              <a:ext cx="588810" cy="425422"/>
            </a:xfrm>
            <a:custGeom>
              <a:avLst/>
              <a:gdLst>
                <a:gd name="T0" fmla="*/ 519 w 882"/>
                <a:gd name="T1" fmla="*/ 24 h 583"/>
                <a:gd name="T2" fmla="*/ 519 w 882"/>
                <a:gd name="T3" fmla="*/ 24 h 583"/>
                <a:gd name="T4" fmla="*/ 488 w 882"/>
                <a:gd name="T5" fmla="*/ 32 h 583"/>
                <a:gd name="T6" fmla="*/ 50 w 882"/>
                <a:gd name="T7" fmla="*/ 287 h 583"/>
                <a:gd name="T8" fmla="*/ 20 w 882"/>
                <a:gd name="T9" fmla="*/ 340 h 583"/>
                <a:gd name="T10" fmla="*/ 50 w 882"/>
                <a:gd name="T11" fmla="*/ 392 h 583"/>
                <a:gd name="T12" fmla="*/ 334 w 882"/>
                <a:gd name="T13" fmla="*/ 555 h 583"/>
                <a:gd name="T14" fmla="*/ 395 w 882"/>
                <a:gd name="T15" fmla="*/ 555 h 583"/>
                <a:gd name="T16" fmla="*/ 832 w 882"/>
                <a:gd name="T17" fmla="*/ 299 h 583"/>
                <a:gd name="T18" fmla="*/ 862 w 882"/>
                <a:gd name="T19" fmla="*/ 247 h 583"/>
                <a:gd name="T20" fmla="*/ 832 w 882"/>
                <a:gd name="T21" fmla="*/ 195 h 583"/>
                <a:gd name="T22" fmla="*/ 549 w 882"/>
                <a:gd name="T23" fmla="*/ 32 h 583"/>
                <a:gd name="T24" fmla="*/ 519 w 882"/>
                <a:gd name="T25" fmla="*/ 24 h 583"/>
                <a:gd name="T26" fmla="*/ 364 w 882"/>
                <a:gd name="T27" fmla="*/ 583 h 583"/>
                <a:gd name="T28" fmla="*/ 364 w 882"/>
                <a:gd name="T29" fmla="*/ 583 h 583"/>
                <a:gd name="T30" fmla="*/ 324 w 882"/>
                <a:gd name="T31" fmla="*/ 573 h 583"/>
                <a:gd name="T32" fmla="*/ 40 w 882"/>
                <a:gd name="T33" fmla="*/ 409 h 583"/>
                <a:gd name="T34" fmla="*/ 0 w 882"/>
                <a:gd name="T35" fmla="*/ 340 h 583"/>
                <a:gd name="T36" fmla="*/ 40 w 882"/>
                <a:gd name="T37" fmla="*/ 270 h 583"/>
                <a:gd name="T38" fmla="*/ 478 w 882"/>
                <a:gd name="T39" fmla="*/ 14 h 583"/>
                <a:gd name="T40" fmla="*/ 559 w 882"/>
                <a:gd name="T41" fmla="*/ 14 h 583"/>
                <a:gd name="T42" fmla="*/ 842 w 882"/>
                <a:gd name="T43" fmla="*/ 178 h 583"/>
                <a:gd name="T44" fmla="*/ 882 w 882"/>
                <a:gd name="T45" fmla="*/ 247 h 583"/>
                <a:gd name="T46" fmla="*/ 843 w 882"/>
                <a:gd name="T47" fmla="*/ 317 h 583"/>
                <a:gd name="T48" fmla="*/ 405 w 882"/>
                <a:gd name="T49" fmla="*/ 572 h 583"/>
                <a:gd name="T50" fmla="*/ 364 w 882"/>
                <a:gd name="T51" fmla="*/ 583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82" h="583">
                  <a:moveTo>
                    <a:pt x="519" y="24"/>
                  </a:moveTo>
                  <a:lnTo>
                    <a:pt x="519" y="24"/>
                  </a:lnTo>
                  <a:cubicBezTo>
                    <a:pt x="508" y="24"/>
                    <a:pt x="498" y="26"/>
                    <a:pt x="488" y="32"/>
                  </a:cubicBezTo>
                  <a:lnTo>
                    <a:pt x="50" y="287"/>
                  </a:lnTo>
                  <a:cubicBezTo>
                    <a:pt x="31" y="298"/>
                    <a:pt x="20" y="318"/>
                    <a:pt x="20" y="340"/>
                  </a:cubicBezTo>
                  <a:cubicBezTo>
                    <a:pt x="20" y="361"/>
                    <a:pt x="32" y="381"/>
                    <a:pt x="50" y="392"/>
                  </a:cubicBezTo>
                  <a:lnTo>
                    <a:pt x="334" y="555"/>
                  </a:lnTo>
                  <a:cubicBezTo>
                    <a:pt x="353" y="566"/>
                    <a:pt x="376" y="566"/>
                    <a:pt x="395" y="555"/>
                  </a:cubicBezTo>
                  <a:lnTo>
                    <a:pt x="832" y="299"/>
                  </a:lnTo>
                  <a:cubicBezTo>
                    <a:pt x="851" y="288"/>
                    <a:pt x="862" y="269"/>
                    <a:pt x="862" y="247"/>
                  </a:cubicBezTo>
                  <a:cubicBezTo>
                    <a:pt x="862" y="226"/>
                    <a:pt x="851" y="206"/>
                    <a:pt x="832" y="195"/>
                  </a:cubicBezTo>
                  <a:lnTo>
                    <a:pt x="549" y="32"/>
                  </a:lnTo>
                  <a:cubicBezTo>
                    <a:pt x="539" y="26"/>
                    <a:pt x="529" y="24"/>
                    <a:pt x="519" y="24"/>
                  </a:cubicBezTo>
                  <a:close/>
                  <a:moveTo>
                    <a:pt x="364" y="583"/>
                  </a:moveTo>
                  <a:lnTo>
                    <a:pt x="364" y="583"/>
                  </a:lnTo>
                  <a:cubicBezTo>
                    <a:pt x="350" y="583"/>
                    <a:pt x="336" y="580"/>
                    <a:pt x="324" y="573"/>
                  </a:cubicBezTo>
                  <a:lnTo>
                    <a:pt x="40" y="409"/>
                  </a:lnTo>
                  <a:cubicBezTo>
                    <a:pt x="15" y="394"/>
                    <a:pt x="0" y="369"/>
                    <a:pt x="0" y="340"/>
                  </a:cubicBezTo>
                  <a:cubicBezTo>
                    <a:pt x="0" y="311"/>
                    <a:pt x="15" y="285"/>
                    <a:pt x="40" y="270"/>
                  </a:cubicBezTo>
                  <a:lnTo>
                    <a:pt x="478" y="14"/>
                  </a:lnTo>
                  <a:cubicBezTo>
                    <a:pt x="503" y="0"/>
                    <a:pt x="534" y="0"/>
                    <a:pt x="559" y="14"/>
                  </a:cubicBezTo>
                  <a:lnTo>
                    <a:pt x="842" y="178"/>
                  </a:lnTo>
                  <a:cubicBezTo>
                    <a:pt x="867" y="192"/>
                    <a:pt x="882" y="218"/>
                    <a:pt x="882" y="247"/>
                  </a:cubicBezTo>
                  <a:cubicBezTo>
                    <a:pt x="882" y="276"/>
                    <a:pt x="868" y="302"/>
                    <a:pt x="843" y="317"/>
                  </a:cubicBezTo>
                  <a:lnTo>
                    <a:pt x="405" y="572"/>
                  </a:lnTo>
                  <a:cubicBezTo>
                    <a:pt x="392" y="580"/>
                    <a:pt x="378" y="583"/>
                    <a:pt x="364" y="583"/>
                  </a:cubicBez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964" name="Freeform 115">
              <a:extLst>
                <a:ext uri="{FF2B5EF4-FFF2-40B4-BE49-F238E27FC236}">
                  <a16:creationId xmlns:a16="http://schemas.microsoft.com/office/drawing/2014/main" id="{A3B8E8EA-32FB-43F9-936D-C0BAC1AC547D}"/>
                </a:ext>
              </a:extLst>
            </p:cNvPr>
            <p:cNvSpPr>
              <a:spLocks/>
            </p:cNvSpPr>
            <p:nvPr/>
          </p:nvSpPr>
          <p:spPr bwMode="auto">
            <a:xfrm>
              <a:off x="20079151" y="8022388"/>
              <a:ext cx="72515" cy="53972"/>
            </a:xfrm>
            <a:custGeom>
              <a:avLst/>
              <a:gdLst>
                <a:gd name="T0" fmla="*/ 10 w 106"/>
                <a:gd name="T1" fmla="*/ 74 h 74"/>
                <a:gd name="T2" fmla="*/ 10 w 106"/>
                <a:gd name="T3" fmla="*/ 74 h 74"/>
                <a:gd name="T4" fmla="*/ 0 w 106"/>
                <a:gd name="T5" fmla="*/ 57 h 74"/>
                <a:gd name="T6" fmla="*/ 96 w 106"/>
                <a:gd name="T7" fmla="*/ 0 h 74"/>
                <a:gd name="T8" fmla="*/ 106 w 106"/>
                <a:gd name="T9" fmla="*/ 18 h 74"/>
                <a:gd name="T10" fmla="*/ 10 w 106"/>
                <a:gd name="T11" fmla="*/ 74 h 74"/>
              </a:gdLst>
              <a:ahLst/>
              <a:cxnLst>
                <a:cxn ang="0">
                  <a:pos x="T0" y="T1"/>
                </a:cxn>
                <a:cxn ang="0">
                  <a:pos x="T2" y="T3"/>
                </a:cxn>
                <a:cxn ang="0">
                  <a:pos x="T4" y="T5"/>
                </a:cxn>
                <a:cxn ang="0">
                  <a:pos x="T6" y="T7"/>
                </a:cxn>
                <a:cxn ang="0">
                  <a:pos x="T8" y="T9"/>
                </a:cxn>
                <a:cxn ang="0">
                  <a:pos x="T10" y="T11"/>
                </a:cxn>
              </a:cxnLst>
              <a:rect l="0" t="0" r="r" b="b"/>
              <a:pathLst>
                <a:path w="106" h="74">
                  <a:moveTo>
                    <a:pt x="10" y="74"/>
                  </a:moveTo>
                  <a:lnTo>
                    <a:pt x="10" y="74"/>
                  </a:lnTo>
                  <a:lnTo>
                    <a:pt x="0" y="57"/>
                  </a:lnTo>
                  <a:lnTo>
                    <a:pt x="96" y="0"/>
                  </a:lnTo>
                  <a:lnTo>
                    <a:pt x="106" y="18"/>
                  </a:lnTo>
                  <a:lnTo>
                    <a:pt x="10" y="74"/>
                  </a:ln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965" name="Freeform 116">
              <a:extLst>
                <a:ext uri="{FF2B5EF4-FFF2-40B4-BE49-F238E27FC236}">
                  <a16:creationId xmlns:a16="http://schemas.microsoft.com/office/drawing/2014/main" id="{4B0E06A9-99CC-467B-AE00-A63D3F2C572F}"/>
                </a:ext>
              </a:extLst>
            </p:cNvPr>
            <p:cNvSpPr>
              <a:spLocks/>
            </p:cNvSpPr>
            <p:nvPr/>
          </p:nvSpPr>
          <p:spPr bwMode="auto">
            <a:xfrm>
              <a:off x="20174866" y="7920796"/>
              <a:ext cx="136327" cy="95244"/>
            </a:xfrm>
            <a:custGeom>
              <a:avLst/>
              <a:gdLst>
                <a:gd name="T0" fmla="*/ 10 w 204"/>
                <a:gd name="T1" fmla="*/ 131 h 131"/>
                <a:gd name="T2" fmla="*/ 10 w 204"/>
                <a:gd name="T3" fmla="*/ 131 h 131"/>
                <a:gd name="T4" fmla="*/ 0 w 204"/>
                <a:gd name="T5" fmla="*/ 114 h 131"/>
                <a:gd name="T6" fmla="*/ 194 w 204"/>
                <a:gd name="T7" fmla="*/ 0 h 131"/>
                <a:gd name="T8" fmla="*/ 204 w 204"/>
                <a:gd name="T9" fmla="*/ 18 h 131"/>
                <a:gd name="T10" fmla="*/ 10 w 204"/>
                <a:gd name="T11" fmla="*/ 131 h 131"/>
              </a:gdLst>
              <a:ahLst/>
              <a:cxnLst>
                <a:cxn ang="0">
                  <a:pos x="T0" y="T1"/>
                </a:cxn>
                <a:cxn ang="0">
                  <a:pos x="T2" y="T3"/>
                </a:cxn>
                <a:cxn ang="0">
                  <a:pos x="T4" y="T5"/>
                </a:cxn>
                <a:cxn ang="0">
                  <a:pos x="T6" y="T7"/>
                </a:cxn>
                <a:cxn ang="0">
                  <a:pos x="T8" y="T9"/>
                </a:cxn>
                <a:cxn ang="0">
                  <a:pos x="T10" y="T11"/>
                </a:cxn>
              </a:cxnLst>
              <a:rect l="0" t="0" r="r" b="b"/>
              <a:pathLst>
                <a:path w="204" h="131">
                  <a:moveTo>
                    <a:pt x="10" y="131"/>
                  </a:moveTo>
                  <a:lnTo>
                    <a:pt x="10" y="131"/>
                  </a:lnTo>
                  <a:lnTo>
                    <a:pt x="0" y="114"/>
                  </a:lnTo>
                  <a:lnTo>
                    <a:pt x="194" y="0"/>
                  </a:lnTo>
                  <a:lnTo>
                    <a:pt x="204" y="18"/>
                  </a:lnTo>
                  <a:lnTo>
                    <a:pt x="10" y="131"/>
                  </a:ln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966" name="Freeform 117">
              <a:extLst>
                <a:ext uri="{FF2B5EF4-FFF2-40B4-BE49-F238E27FC236}">
                  <a16:creationId xmlns:a16="http://schemas.microsoft.com/office/drawing/2014/main" id="{654BAC05-288B-43DD-B96F-DA5A1A03B920}"/>
                </a:ext>
              </a:extLst>
            </p:cNvPr>
            <p:cNvSpPr>
              <a:spLocks/>
            </p:cNvSpPr>
            <p:nvPr/>
          </p:nvSpPr>
          <p:spPr bwMode="auto">
            <a:xfrm>
              <a:off x="20331497" y="7876348"/>
              <a:ext cx="49311" cy="41273"/>
            </a:xfrm>
            <a:custGeom>
              <a:avLst/>
              <a:gdLst>
                <a:gd name="T0" fmla="*/ 10 w 73"/>
                <a:gd name="T1" fmla="*/ 54 h 54"/>
                <a:gd name="T2" fmla="*/ 10 w 73"/>
                <a:gd name="T3" fmla="*/ 54 h 54"/>
                <a:gd name="T4" fmla="*/ 0 w 73"/>
                <a:gd name="T5" fmla="*/ 37 h 54"/>
                <a:gd name="T6" fmla="*/ 63 w 73"/>
                <a:gd name="T7" fmla="*/ 0 h 54"/>
                <a:gd name="T8" fmla="*/ 73 w 73"/>
                <a:gd name="T9" fmla="*/ 17 h 54"/>
                <a:gd name="T10" fmla="*/ 10 w 73"/>
                <a:gd name="T11" fmla="*/ 54 h 54"/>
              </a:gdLst>
              <a:ahLst/>
              <a:cxnLst>
                <a:cxn ang="0">
                  <a:pos x="T0" y="T1"/>
                </a:cxn>
                <a:cxn ang="0">
                  <a:pos x="T2" y="T3"/>
                </a:cxn>
                <a:cxn ang="0">
                  <a:pos x="T4" y="T5"/>
                </a:cxn>
                <a:cxn ang="0">
                  <a:pos x="T6" y="T7"/>
                </a:cxn>
                <a:cxn ang="0">
                  <a:pos x="T8" y="T9"/>
                </a:cxn>
                <a:cxn ang="0">
                  <a:pos x="T10" y="T11"/>
                </a:cxn>
              </a:cxnLst>
              <a:rect l="0" t="0" r="r" b="b"/>
              <a:pathLst>
                <a:path w="73" h="54">
                  <a:moveTo>
                    <a:pt x="10" y="54"/>
                  </a:moveTo>
                  <a:lnTo>
                    <a:pt x="10" y="54"/>
                  </a:lnTo>
                  <a:lnTo>
                    <a:pt x="0" y="37"/>
                  </a:lnTo>
                  <a:lnTo>
                    <a:pt x="63" y="0"/>
                  </a:lnTo>
                  <a:lnTo>
                    <a:pt x="73" y="17"/>
                  </a:lnTo>
                  <a:lnTo>
                    <a:pt x="10" y="54"/>
                  </a:ln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967" name="Freeform 118">
              <a:extLst>
                <a:ext uri="{FF2B5EF4-FFF2-40B4-BE49-F238E27FC236}">
                  <a16:creationId xmlns:a16="http://schemas.microsoft.com/office/drawing/2014/main" id="{0174CE4C-D04A-4041-BC8A-8A6FE3F21161}"/>
                </a:ext>
              </a:extLst>
            </p:cNvPr>
            <p:cNvSpPr>
              <a:spLocks/>
            </p:cNvSpPr>
            <p:nvPr/>
          </p:nvSpPr>
          <p:spPr bwMode="auto">
            <a:xfrm>
              <a:off x="20116856" y="8016039"/>
              <a:ext cx="124724" cy="88894"/>
            </a:xfrm>
            <a:custGeom>
              <a:avLst/>
              <a:gdLst>
                <a:gd name="T0" fmla="*/ 10 w 188"/>
                <a:gd name="T1" fmla="*/ 121 h 121"/>
                <a:gd name="T2" fmla="*/ 10 w 188"/>
                <a:gd name="T3" fmla="*/ 121 h 121"/>
                <a:gd name="T4" fmla="*/ 0 w 188"/>
                <a:gd name="T5" fmla="*/ 104 h 121"/>
                <a:gd name="T6" fmla="*/ 178 w 188"/>
                <a:gd name="T7" fmla="*/ 0 h 121"/>
                <a:gd name="T8" fmla="*/ 188 w 188"/>
                <a:gd name="T9" fmla="*/ 18 h 121"/>
                <a:gd name="T10" fmla="*/ 10 w 188"/>
                <a:gd name="T11" fmla="*/ 121 h 121"/>
              </a:gdLst>
              <a:ahLst/>
              <a:cxnLst>
                <a:cxn ang="0">
                  <a:pos x="T0" y="T1"/>
                </a:cxn>
                <a:cxn ang="0">
                  <a:pos x="T2" y="T3"/>
                </a:cxn>
                <a:cxn ang="0">
                  <a:pos x="T4" y="T5"/>
                </a:cxn>
                <a:cxn ang="0">
                  <a:pos x="T6" y="T7"/>
                </a:cxn>
                <a:cxn ang="0">
                  <a:pos x="T8" y="T9"/>
                </a:cxn>
                <a:cxn ang="0">
                  <a:pos x="T10" y="T11"/>
                </a:cxn>
              </a:cxnLst>
              <a:rect l="0" t="0" r="r" b="b"/>
              <a:pathLst>
                <a:path w="188" h="121">
                  <a:moveTo>
                    <a:pt x="10" y="121"/>
                  </a:moveTo>
                  <a:lnTo>
                    <a:pt x="10" y="121"/>
                  </a:lnTo>
                  <a:lnTo>
                    <a:pt x="0" y="104"/>
                  </a:lnTo>
                  <a:lnTo>
                    <a:pt x="178" y="0"/>
                  </a:lnTo>
                  <a:lnTo>
                    <a:pt x="188" y="18"/>
                  </a:lnTo>
                  <a:lnTo>
                    <a:pt x="10" y="121"/>
                  </a:ln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968" name="Freeform 119">
              <a:extLst>
                <a:ext uri="{FF2B5EF4-FFF2-40B4-BE49-F238E27FC236}">
                  <a16:creationId xmlns:a16="http://schemas.microsoft.com/office/drawing/2014/main" id="{730BD4FA-A288-4AD9-90D5-8C5DB190689C}"/>
                </a:ext>
              </a:extLst>
            </p:cNvPr>
            <p:cNvSpPr>
              <a:spLocks/>
            </p:cNvSpPr>
            <p:nvPr/>
          </p:nvSpPr>
          <p:spPr bwMode="auto">
            <a:xfrm>
              <a:off x="20270586" y="7923969"/>
              <a:ext cx="110221" cy="82545"/>
            </a:xfrm>
            <a:custGeom>
              <a:avLst/>
              <a:gdLst>
                <a:gd name="T0" fmla="*/ 10 w 167"/>
                <a:gd name="T1" fmla="*/ 109 h 109"/>
                <a:gd name="T2" fmla="*/ 10 w 167"/>
                <a:gd name="T3" fmla="*/ 109 h 109"/>
                <a:gd name="T4" fmla="*/ 0 w 167"/>
                <a:gd name="T5" fmla="*/ 92 h 109"/>
                <a:gd name="T6" fmla="*/ 157 w 167"/>
                <a:gd name="T7" fmla="*/ 0 h 109"/>
                <a:gd name="T8" fmla="*/ 167 w 167"/>
                <a:gd name="T9" fmla="*/ 18 h 109"/>
                <a:gd name="T10" fmla="*/ 10 w 167"/>
                <a:gd name="T11" fmla="*/ 109 h 109"/>
              </a:gdLst>
              <a:ahLst/>
              <a:cxnLst>
                <a:cxn ang="0">
                  <a:pos x="T0" y="T1"/>
                </a:cxn>
                <a:cxn ang="0">
                  <a:pos x="T2" y="T3"/>
                </a:cxn>
                <a:cxn ang="0">
                  <a:pos x="T4" y="T5"/>
                </a:cxn>
                <a:cxn ang="0">
                  <a:pos x="T6" y="T7"/>
                </a:cxn>
                <a:cxn ang="0">
                  <a:pos x="T8" y="T9"/>
                </a:cxn>
                <a:cxn ang="0">
                  <a:pos x="T10" y="T11"/>
                </a:cxn>
              </a:cxnLst>
              <a:rect l="0" t="0" r="r" b="b"/>
              <a:pathLst>
                <a:path w="167" h="109">
                  <a:moveTo>
                    <a:pt x="10" y="109"/>
                  </a:moveTo>
                  <a:lnTo>
                    <a:pt x="10" y="109"/>
                  </a:lnTo>
                  <a:lnTo>
                    <a:pt x="0" y="92"/>
                  </a:lnTo>
                  <a:lnTo>
                    <a:pt x="157" y="0"/>
                  </a:lnTo>
                  <a:lnTo>
                    <a:pt x="167" y="18"/>
                  </a:lnTo>
                  <a:lnTo>
                    <a:pt x="10" y="109"/>
                  </a:ln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969" name="Freeform 120">
              <a:extLst>
                <a:ext uri="{FF2B5EF4-FFF2-40B4-BE49-F238E27FC236}">
                  <a16:creationId xmlns:a16="http://schemas.microsoft.com/office/drawing/2014/main" id="{455188D1-0404-4AE6-A24D-B87DBA1187D1}"/>
                </a:ext>
              </a:extLst>
            </p:cNvPr>
            <p:cNvSpPr>
              <a:spLocks/>
            </p:cNvSpPr>
            <p:nvPr/>
          </p:nvSpPr>
          <p:spPr bwMode="auto">
            <a:xfrm>
              <a:off x="20157464" y="8003339"/>
              <a:ext cx="182734" cy="126992"/>
            </a:xfrm>
            <a:custGeom>
              <a:avLst/>
              <a:gdLst>
                <a:gd name="T0" fmla="*/ 10 w 273"/>
                <a:gd name="T1" fmla="*/ 170 h 170"/>
                <a:gd name="T2" fmla="*/ 10 w 273"/>
                <a:gd name="T3" fmla="*/ 170 h 170"/>
                <a:gd name="T4" fmla="*/ 0 w 273"/>
                <a:gd name="T5" fmla="*/ 153 h 170"/>
                <a:gd name="T6" fmla="*/ 263 w 273"/>
                <a:gd name="T7" fmla="*/ 0 h 170"/>
                <a:gd name="T8" fmla="*/ 273 w 273"/>
                <a:gd name="T9" fmla="*/ 17 h 170"/>
                <a:gd name="T10" fmla="*/ 10 w 273"/>
                <a:gd name="T11" fmla="*/ 170 h 170"/>
              </a:gdLst>
              <a:ahLst/>
              <a:cxnLst>
                <a:cxn ang="0">
                  <a:pos x="T0" y="T1"/>
                </a:cxn>
                <a:cxn ang="0">
                  <a:pos x="T2" y="T3"/>
                </a:cxn>
                <a:cxn ang="0">
                  <a:pos x="T4" y="T5"/>
                </a:cxn>
                <a:cxn ang="0">
                  <a:pos x="T6" y="T7"/>
                </a:cxn>
                <a:cxn ang="0">
                  <a:pos x="T8" y="T9"/>
                </a:cxn>
                <a:cxn ang="0">
                  <a:pos x="T10" y="T11"/>
                </a:cxn>
              </a:cxnLst>
              <a:rect l="0" t="0" r="r" b="b"/>
              <a:pathLst>
                <a:path w="273" h="170">
                  <a:moveTo>
                    <a:pt x="10" y="170"/>
                  </a:moveTo>
                  <a:lnTo>
                    <a:pt x="10" y="170"/>
                  </a:lnTo>
                  <a:lnTo>
                    <a:pt x="0" y="153"/>
                  </a:lnTo>
                  <a:lnTo>
                    <a:pt x="263" y="0"/>
                  </a:lnTo>
                  <a:lnTo>
                    <a:pt x="273" y="17"/>
                  </a:lnTo>
                  <a:lnTo>
                    <a:pt x="10" y="170"/>
                  </a:ln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970" name="Freeform 121">
              <a:extLst>
                <a:ext uri="{FF2B5EF4-FFF2-40B4-BE49-F238E27FC236}">
                  <a16:creationId xmlns:a16="http://schemas.microsoft.com/office/drawing/2014/main" id="{A2407903-226C-4B3D-93B3-69047C2496C7}"/>
                </a:ext>
              </a:extLst>
            </p:cNvPr>
            <p:cNvSpPr>
              <a:spLocks/>
            </p:cNvSpPr>
            <p:nvPr/>
          </p:nvSpPr>
          <p:spPr bwMode="auto">
            <a:xfrm>
              <a:off x="20366302" y="7936669"/>
              <a:ext cx="78315" cy="60322"/>
            </a:xfrm>
            <a:custGeom>
              <a:avLst/>
              <a:gdLst>
                <a:gd name="T0" fmla="*/ 10 w 117"/>
                <a:gd name="T1" fmla="*/ 80 h 80"/>
                <a:gd name="T2" fmla="*/ 10 w 117"/>
                <a:gd name="T3" fmla="*/ 80 h 80"/>
                <a:gd name="T4" fmla="*/ 0 w 117"/>
                <a:gd name="T5" fmla="*/ 62 h 80"/>
                <a:gd name="T6" fmla="*/ 107 w 117"/>
                <a:gd name="T7" fmla="*/ 0 h 80"/>
                <a:gd name="T8" fmla="*/ 117 w 117"/>
                <a:gd name="T9" fmla="*/ 17 h 80"/>
                <a:gd name="T10" fmla="*/ 10 w 117"/>
                <a:gd name="T11" fmla="*/ 80 h 80"/>
              </a:gdLst>
              <a:ahLst/>
              <a:cxnLst>
                <a:cxn ang="0">
                  <a:pos x="T0" y="T1"/>
                </a:cxn>
                <a:cxn ang="0">
                  <a:pos x="T2" y="T3"/>
                </a:cxn>
                <a:cxn ang="0">
                  <a:pos x="T4" y="T5"/>
                </a:cxn>
                <a:cxn ang="0">
                  <a:pos x="T6" y="T7"/>
                </a:cxn>
                <a:cxn ang="0">
                  <a:pos x="T8" y="T9"/>
                </a:cxn>
                <a:cxn ang="0">
                  <a:pos x="T10" y="T11"/>
                </a:cxn>
              </a:cxnLst>
              <a:rect l="0" t="0" r="r" b="b"/>
              <a:pathLst>
                <a:path w="117" h="80">
                  <a:moveTo>
                    <a:pt x="10" y="80"/>
                  </a:moveTo>
                  <a:lnTo>
                    <a:pt x="10" y="80"/>
                  </a:lnTo>
                  <a:lnTo>
                    <a:pt x="0" y="62"/>
                  </a:lnTo>
                  <a:lnTo>
                    <a:pt x="107" y="0"/>
                  </a:lnTo>
                  <a:lnTo>
                    <a:pt x="117" y="17"/>
                  </a:lnTo>
                  <a:lnTo>
                    <a:pt x="10" y="80"/>
                  </a:ln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971" name="Freeform 122">
              <a:extLst>
                <a:ext uri="{FF2B5EF4-FFF2-40B4-BE49-F238E27FC236}">
                  <a16:creationId xmlns:a16="http://schemas.microsoft.com/office/drawing/2014/main" id="{E1DA4750-F036-402B-8209-A3B400C706D2}"/>
                </a:ext>
              </a:extLst>
            </p:cNvPr>
            <p:cNvSpPr>
              <a:spLocks/>
            </p:cNvSpPr>
            <p:nvPr/>
          </p:nvSpPr>
          <p:spPr bwMode="auto">
            <a:xfrm>
              <a:off x="20195171" y="8117632"/>
              <a:ext cx="46409" cy="38098"/>
            </a:xfrm>
            <a:custGeom>
              <a:avLst/>
              <a:gdLst>
                <a:gd name="T0" fmla="*/ 10 w 69"/>
                <a:gd name="T1" fmla="*/ 52 h 52"/>
                <a:gd name="T2" fmla="*/ 10 w 69"/>
                <a:gd name="T3" fmla="*/ 52 h 52"/>
                <a:gd name="T4" fmla="*/ 0 w 69"/>
                <a:gd name="T5" fmla="*/ 35 h 52"/>
                <a:gd name="T6" fmla="*/ 59 w 69"/>
                <a:gd name="T7" fmla="*/ 0 h 52"/>
                <a:gd name="T8" fmla="*/ 69 w 69"/>
                <a:gd name="T9" fmla="*/ 17 h 52"/>
                <a:gd name="T10" fmla="*/ 10 w 69"/>
                <a:gd name="T11" fmla="*/ 52 h 52"/>
              </a:gdLst>
              <a:ahLst/>
              <a:cxnLst>
                <a:cxn ang="0">
                  <a:pos x="T0" y="T1"/>
                </a:cxn>
                <a:cxn ang="0">
                  <a:pos x="T2" y="T3"/>
                </a:cxn>
                <a:cxn ang="0">
                  <a:pos x="T4" y="T5"/>
                </a:cxn>
                <a:cxn ang="0">
                  <a:pos x="T6" y="T7"/>
                </a:cxn>
                <a:cxn ang="0">
                  <a:pos x="T8" y="T9"/>
                </a:cxn>
                <a:cxn ang="0">
                  <a:pos x="T10" y="T11"/>
                </a:cxn>
              </a:cxnLst>
              <a:rect l="0" t="0" r="r" b="b"/>
              <a:pathLst>
                <a:path w="69" h="52">
                  <a:moveTo>
                    <a:pt x="10" y="52"/>
                  </a:moveTo>
                  <a:lnTo>
                    <a:pt x="10" y="52"/>
                  </a:lnTo>
                  <a:lnTo>
                    <a:pt x="0" y="35"/>
                  </a:lnTo>
                  <a:lnTo>
                    <a:pt x="59" y="0"/>
                  </a:lnTo>
                  <a:lnTo>
                    <a:pt x="69" y="17"/>
                  </a:lnTo>
                  <a:lnTo>
                    <a:pt x="10" y="52"/>
                  </a:ln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972" name="Freeform 123">
              <a:extLst>
                <a:ext uri="{FF2B5EF4-FFF2-40B4-BE49-F238E27FC236}">
                  <a16:creationId xmlns:a16="http://schemas.microsoft.com/office/drawing/2014/main" id="{9B0BA756-0BEC-41CC-A024-329A7A9B8F4E}"/>
                </a:ext>
              </a:extLst>
            </p:cNvPr>
            <p:cNvSpPr>
              <a:spLocks/>
            </p:cNvSpPr>
            <p:nvPr/>
          </p:nvSpPr>
          <p:spPr bwMode="auto">
            <a:xfrm>
              <a:off x="20270587" y="7993814"/>
              <a:ext cx="165331" cy="114293"/>
            </a:xfrm>
            <a:custGeom>
              <a:avLst/>
              <a:gdLst>
                <a:gd name="T0" fmla="*/ 10 w 246"/>
                <a:gd name="T1" fmla="*/ 156 h 156"/>
                <a:gd name="T2" fmla="*/ 10 w 246"/>
                <a:gd name="T3" fmla="*/ 156 h 156"/>
                <a:gd name="T4" fmla="*/ 0 w 246"/>
                <a:gd name="T5" fmla="*/ 138 h 156"/>
                <a:gd name="T6" fmla="*/ 236 w 246"/>
                <a:gd name="T7" fmla="*/ 0 h 156"/>
                <a:gd name="T8" fmla="*/ 246 w 246"/>
                <a:gd name="T9" fmla="*/ 17 h 156"/>
                <a:gd name="T10" fmla="*/ 10 w 246"/>
                <a:gd name="T11" fmla="*/ 156 h 156"/>
              </a:gdLst>
              <a:ahLst/>
              <a:cxnLst>
                <a:cxn ang="0">
                  <a:pos x="T0" y="T1"/>
                </a:cxn>
                <a:cxn ang="0">
                  <a:pos x="T2" y="T3"/>
                </a:cxn>
                <a:cxn ang="0">
                  <a:pos x="T4" y="T5"/>
                </a:cxn>
                <a:cxn ang="0">
                  <a:pos x="T6" y="T7"/>
                </a:cxn>
                <a:cxn ang="0">
                  <a:pos x="T8" y="T9"/>
                </a:cxn>
                <a:cxn ang="0">
                  <a:pos x="T10" y="T11"/>
                </a:cxn>
              </a:cxnLst>
              <a:rect l="0" t="0" r="r" b="b"/>
              <a:pathLst>
                <a:path w="246" h="156">
                  <a:moveTo>
                    <a:pt x="10" y="156"/>
                  </a:moveTo>
                  <a:lnTo>
                    <a:pt x="10" y="156"/>
                  </a:lnTo>
                  <a:lnTo>
                    <a:pt x="0" y="138"/>
                  </a:lnTo>
                  <a:lnTo>
                    <a:pt x="236" y="0"/>
                  </a:lnTo>
                  <a:lnTo>
                    <a:pt x="246" y="17"/>
                  </a:lnTo>
                  <a:lnTo>
                    <a:pt x="10" y="156"/>
                  </a:ln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973" name="Freeform 124">
              <a:extLst>
                <a:ext uri="{FF2B5EF4-FFF2-40B4-BE49-F238E27FC236}">
                  <a16:creationId xmlns:a16="http://schemas.microsoft.com/office/drawing/2014/main" id="{46055E38-FEC9-470F-AA6B-A1BEF8D666A4}"/>
                </a:ext>
              </a:extLst>
            </p:cNvPr>
            <p:cNvSpPr>
              <a:spLocks/>
            </p:cNvSpPr>
            <p:nvPr/>
          </p:nvSpPr>
          <p:spPr bwMode="auto">
            <a:xfrm>
              <a:off x="20235778" y="8066836"/>
              <a:ext cx="162429" cy="111119"/>
            </a:xfrm>
            <a:custGeom>
              <a:avLst/>
              <a:gdLst>
                <a:gd name="T0" fmla="*/ 10 w 241"/>
                <a:gd name="T1" fmla="*/ 152 h 152"/>
                <a:gd name="T2" fmla="*/ 10 w 241"/>
                <a:gd name="T3" fmla="*/ 152 h 152"/>
                <a:gd name="T4" fmla="*/ 0 w 241"/>
                <a:gd name="T5" fmla="*/ 135 h 152"/>
                <a:gd name="T6" fmla="*/ 231 w 241"/>
                <a:gd name="T7" fmla="*/ 0 h 152"/>
                <a:gd name="T8" fmla="*/ 241 w 241"/>
                <a:gd name="T9" fmla="*/ 18 h 152"/>
                <a:gd name="T10" fmla="*/ 10 w 241"/>
                <a:gd name="T11" fmla="*/ 152 h 152"/>
              </a:gdLst>
              <a:ahLst/>
              <a:cxnLst>
                <a:cxn ang="0">
                  <a:pos x="T0" y="T1"/>
                </a:cxn>
                <a:cxn ang="0">
                  <a:pos x="T2" y="T3"/>
                </a:cxn>
                <a:cxn ang="0">
                  <a:pos x="T4" y="T5"/>
                </a:cxn>
                <a:cxn ang="0">
                  <a:pos x="T6" y="T7"/>
                </a:cxn>
                <a:cxn ang="0">
                  <a:pos x="T8" y="T9"/>
                </a:cxn>
                <a:cxn ang="0">
                  <a:pos x="T10" y="T11"/>
                </a:cxn>
              </a:cxnLst>
              <a:rect l="0" t="0" r="r" b="b"/>
              <a:pathLst>
                <a:path w="241" h="152">
                  <a:moveTo>
                    <a:pt x="10" y="152"/>
                  </a:moveTo>
                  <a:lnTo>
                    <a:pt x="10" y="152"/>
                  </a:lnTo>
                  <a:lnTo>
                    <a:pt x="0" y="135"/>
                  </a:lnTo>
                  <a:lnTo>
                    <a:pt x="231" y="0"/>
                  </a:lnTo>
                  <a:lnTo>
                    <a:pt x="241" y="18"/>
                  </a:lnTo>
                  <a:lnTo>
                    <a:pt x="10" y="152"/>
                  </a:ln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974" name="Freeform 125">
              <a:extLst>
                <a:ext uri="{FF2B5EF4-FFF2-40B4-BE49-F238E27FC236}">
                  <a16:creationId xmlns:a16="http://schemas.microsoft.com/office/drawing/2014/main" id="{B84CC7C9-667A-456A-B5DB-AE22C8D375C9}"/>
                </a:ext>
              </a:extLst>
            </p:cNvPr>
            <p:cNvSpPr>
              <a:spLocks/>
            </p:cNvSpPr>
            <p:nvPr/>
          </p:nvSpPr>
          <p:spPr bwMode="auto">
            <a:xfrm>
              <a:off x="20421415" y="7977941"/>
              <a:ext cx="113123" cy="79371"/>
            </a:xfrm>
            <a:custGeom>
              <a:avLst/>
              <a:gdLst>
                <a:gd name="T0" fmla="*/ 10 w 170"/>
                <a:gd name="T1" fmla="*/ 110 h 110"/>
                <a:gd name="T2" fmla="*/ 10 w 170"/>
                <a:gd name="T3" fmla="*/ 110 h 110"/>
                <a:gd name="T4" fmla="*/ 0 w 170"/>
                <a:gd name="T5" fmla="*/ 93 h 110"/>
                <a:gd name="T6" fmla="*/ 160 w 170"/>
                <a:gd name="T7" fmla="*/ 0 h 110"/>
                <a:gd name="T8" fmla="*/ 170 w 170"/>
                <a:gd name="T9" fmla="*/ 17 h 110"/>
                <a:gd name="T10" fmla="*/ 10 w 170"/>
                <a:gd name="T11" fmla="*/ 110 h 110"/>
              </a:gdLst>
              <a:ahLst/>
              <a:cxnLst>
                <a:cxn ang="0">
                  <a:pos x="T0" y="T1"/>
                </a:cxn>
                <a:cxn ang="0">
                  <a:pos x="T2" y="T3"/>
                </a:cxn>
                <a:cxn ang="0">
                  <a:pos x="T4" y="T5"/>
                </a:cxn>
                <a:cxn ang="0">
                  <a:pos x="T6" y="T7"/>
                </a:cxn>
                <a:cxn ang="0">
                  <a:pos x="T8" y="T9"/>
                </a:cxn>
                <a:cxn ang="0">
                  <a:pos x="T10" y="T11"/>
                </a:cxn>
              </a:cxnLst>
              <a:rect l="0" t="0" r="r" b="b"/>
              <a:pathLst>
                <a:path w="170" h="110">
                  <a:moveTo>
                    <a:pt x="10" y="110"/>
                  </a:moveTo>
                  <a:lnTo>
                    <a:pt x="10" y="110"/>
                  </a:lnTo>
                  <a:lnTo>
                    <a:pt x="0" y="93"/>
                  </a:lnTo>
                  <a:lnTo>
                    <a:pt x="160" y="0"/>
                  </a:lnTo>
                  <a:lnTo>
                    <a:pt x="170" y="17"/>
                  </a:lnTo>
                  <a:lnTo>
                    <a:pt x="10" y="110"/>
                  </a:ln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975" name="Freeform 126">
              <a:extLst>
                <a:ext uri="{FF2B5EF4-FFF2-40B4-BE49-F238E27FC236}">
                  <a16:creationId xmlns:a16="http://schemas.microsoft.com/office/drawing/2014/main" id="{4F9CC5B0-4B62-459E-B9E5-CC25CD5946B3}"/>
                </a:ext>
              </a:extLst>
            </p:cNvPr>
            <p:cNvSpPr>
              <a:spLocks/>
            </p:cNvSpPr>
            <p:nvPr/>
          </p:nvSpPr>
          <p:spPr bwMode="auto">
            <a:xfrm>
              <a:off x="20076249" y="8314470"/>
              <a:ext cx="60912" cy="47623"/>
            </a:xfrm>
            <a:custGeom>
              <a:avLst/>
              <a:gdLst>
                <a:gd name="T0" fmla="*/ 10 w 90"/>
                <a:gd name="T1" fmla="*/ 63 h 63"/>
                <a:gd name="T2" fmla="*/ 10 w 90"/>
                <a:gd name="T3" fmla="*/ 63 h 63"/>
                <a:gd name="T4" fmla="*/ 0 w 90"/>
                <a:gd name="T5" fmla="*/ 46 h 63"/>
                <a:gd name="T6" fmla="*/ 80 w 90"/>
                <a:gd name="T7" fmla="*/ 0 h 63"/>
                <a:gd name="T8" fmla="*/ 90 w 90"/>
                <a:gd name="T9" fmla="*/ 17 h 63"/>
                <a:gd name="T10" fmla="*/ 10 w 90"/>
                <a:gd name="T11" fmla="*/ 63 h 63"/>
              </a:gdLst>
              <a:ahLst/>
              <a:cxnLst>
                <a:cxn ang="0">
                  <a:pos x="T0" y="T1"/>
                </a:cxn>
                <a:cxn ang="0">
                  <a:pos x="T2" y="T3"/>
                </a:cxn>
                <a:cxn ang="0">
                  <a:pos x="T4" y="T5"/>
                </a:cxn>
                <a:cxn ang="0">
                  <a:pos x="T6" y="T7"/>
                </a:cxn>
                <a:cxn ang="0">
                  <a:pos x="T8" y="T9"/>
                </a:cxn>
                <a:cxn ang="0">
                  <a:pos x="T10" y="T11"/>
                </a:cxn>
              </a:cxnLst>
              <a:rect l="0" t="0" r="r" b="b"/>
              <a:pathLst>
                <a:path w="90" h="63">
                  <a:moveTo>
                    <a:pt x="10" y="63"/>
                  </a:moveTo>
                  <a:lnTo>
                    <a:pt x="10" y="63"/>
                  </a:lnTo>
                  <a:lnTo>
                    <a:pt x="0" y="46"/>
                  </a:lnTo>
                  <a:lnTo>
                    <a:pt x="80" y="0"/>
                  </a:lnTo>
                  <a:lnTo>
                    <a:pt x="90" y="17"/>
                  </a:lnTo>
                  <a:lnTo>
                    <a:pt x="10" y="63"/>
                  </a:ln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976" name="Freeform 127">
              <a:extLst>
                <a:ext uri="{FF2B5EF4-FFF2-40B4-BE49-F238E27FC236}">
                  <a16:creationId xmlns:a16="http://schemas.microsoft.com/office/drawing/2014/main" id="{2A0F4ADC-0F62-487B-87E7-10D3175CDFFD}"/>
                </a:ext>
              </a:extLst>
            </p:cNvPr>
            <p:cNvSpPr>
              <a:spLocks/>
            </p:cNvSpPr>
            <p:nvPr/>
          </p:nvSpPr>
          <p:spPr bwMode="auto">
            <a:xfrm>
              <a:off x="20154564" y="8365267"/>
              <a:ext cx="60912" cy="47623"/>
            </a:xfrm>
            <a:custGeom>
              <a:avLst/>
              <a:gdLst>
                <a:gd name="T0" fmla="*/ 10 w 91"/>
                <a:gd name="T1" fmla="*/ 65 h 65"/>
                <a:gd name="T2" fmla="*/ 10 w 91"/>
                <a:gd name="T3" fmla="*/ 65 h 65"/>
                <a:gd name="T4" fmla="*/ 0 w 91"/>
                <a:gd name="T5" fmla="*/ 47 h 65"/>
                <a:gd name="T6" fmla="*/ 81 w 91"/>
                <a:gd name="T7" fmla="*/ 0 h 65"/>
                <a:gd name="T8" fmla="*/ 91 w 91"/>
                <a:gd name="T9" fmla="*/ 17 h 65"/>
                <a:gd name="T10" fmla="*/ 10 w 91"/>
                <a:gd name="T11" fmla="*/ 65 h 65"/>
              </a:gdLst>
              <a:ahLst/>
              <a:cxnLst>
                <a:cxn ang="0">
                  <a:pos x="T0" y="T1"/>
                </a:cxn>
                <a:cxn ang="0">
                  <a:pos x="T2" y="T3"/>
                </a:cxn>
                <a:cxn ang="0">
                  <a:pos x="T4" y="T5"/>
                </a:cxn>
                <a:cxn ang="0">
                  <a:pos x="T6" y="T7"/>
                </a:cxn>
                <a:cxn ang="0">
                  <a:pos x="T8" y="T9"/>
                </a:cxn>
                <a:cxn ang="0">
                  <a:pos x="T10" y="T11"/>
                </a:cxn>
              </a:cxnLst>
              <a:rect l="0" t="0" r="r" b="b"/>
              <a:pathLst>
                <a:path w="91" h="65">
                  <a:moveTo>
                    <a:pt x="10" y="65"/>
                  </a:moveTo>
                  <a:lnTo>
                    <a:pt x="10" y="65"/>
                  </a:lnTo>
                  <a:lnTo>
                    <a:pt x="0" y="47"/>
                  </a:lnTo>
                  <a:lnTo>
                    <a:pt x="81" y="0"/>
                  </a:lnTo>
                  <a:lnTo>
                    <a:pt x="91" y="17"/>
                  </a:lnTo>
                  <a:lnTo>
                    <a:pt x="10" y="65"/>
                  </a:ln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977" name="Freeform 128">
              <a:extLst>
                <a:ext uri="{FF2B5EF4-FFF2-40B4-BE49-F238E27FC236}">
                  <a16:creationId xmlns:a16="http://schemas.microsoft.com/office/drawing/2014/main" id="{8318891F-398A-47A0-87B4-3C7828E79082}"/>
                </a:ext>
              </a:extLst>
            </p:cNvPr>
            <p:cNvSpPr>
              <a:spLocks/>
            </p:cNvSpPr>
            <p:nvPr/>
          </p:nvSpPr>
          <p:spPr bwMode="auto">
            <a:xfrm>
              <a:off x="20232880" y="8409713"/>
              <a:ext cx="69613" cy="53972"/>
            </a:xfrm>
            <a:custGeom>
              <a:avLst/>
              <a:gdLst>
                <a:gd name="T0" fmla="*/ 10 w 104"/>
                <a:gd name="T1" fmla="*/ 72 h 72"/>
                <a:gd name="T2" fmla="*/ 10 w 104"/>
                <a:gd name="T3" fmla="*/ 72 h 72"/>
                <a:gd name="T4" fmla="*/ 0 w 104"/>
                <a:gd name="T5" fmla="*/ 54 h 72"/>
                <a:gd name="T6" fmla="*/ 94 w 104"/>
                <a:gd name="T7" fmla="*/ 0 h 72"/>
                <a:gd name="T8" fmla="*/ 104 w 104"/>
                <a:gd name="T9" fmla="*/ 17 h 72"/>
                <a:gd name="T10" fmla="*/ 10 w 104"/>
                <a:gd name="T11" fmla="*/ 72 h 72"/>
              </a:gdLst>
              <a:ahLst/>
              <a:cxnLst>
                <a:cxn ang="0">
                  <a:pos x="T0" y="T1"/>
                </a:cxn>
                <a:cxn ang="0">
                  <a:pos x="T2" y="T3"/>
                </a:cxn>
                <a:cxn ang="0">
                  <a:pos x="T4" y="T5"/>
                </a:cxn>
                <a:cxn ang="0">
                  <a:pos x="T6" y="T7"/>
                </a:cxn>
                <a:cxn ang="0">
                  <a:pos x="T8" y="T9"/>
                </a:cxn>
                <a:cxn ang="0">
                  <a:pos x="T10" y="T11"/>
                </a:cxn>
              </a:cxnLst>
              <a:rect l="0" t="0" r="r" b="b"/>
              <a:pathLst>
                <a:path w="104" h="72">
                  <a:moveTo>
                    <a:pt x="10" y="72"/>
                  </a:moveTo>
                  <a:lnTo>
                    <a:pt x="10" y="72"/>
                  </a:lnTo>
                  <a:lnTo>
                    <a:pt x="0" y="54"/>
                  </a:lnTo>
                  <a:lnTo>
                    <a:pt x="94" y="0"/>
                  </a:lnTo>
                  <a:lnTo>
                    <a:pt x="104" y="17"/>
                  </a:lnTo>
                  <a:lnTo>
                    <a:pt x="10" y="72"/>
                  </a:ln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978" name="Freeform 129">
              <a:extLst>
                <a:ext uri="{FF2B5EF4-FFF2-40B4-BE49-F238E27FC236}">
                  <a16:creationId xmlns:a16="http://schemas.microsoft.com/office/drawing/2014/main" id="{97D8DF1E-2BBB-4E71-8DED-921EC5875C23}"/>
                </a:ext>
              </a:extLst>
            </p:cNvPr>
            <p:cNvSpPr>
              <a:spLocks/>
            </p:cNvSpPr>
            <p:nvPr/>
          </p:nvSpPr>
          <p:spPr bwMode="auto">
            <a:xfrm>
              <a:off x="20322796" y="8349391"/>
              <a:ext cx="69613" cy="53972"/>
            </a:xfrm>
            <a:custGeom>
              <a:avLst/>
              <a:gdLst>
                <a:gd name="T0" fmla="*/ 11 w 106"/>
                <a:gd name="T1" fmla="*/ 72 h 72"/>
                <a:gd name="T2" fmla="*/ 11 w 106"/>
                <a:gd name="T3" fmla="*/ 72 h 72"/>
                <a:gd name="T4" fmla="*/ 0 w 106"/>
                <a:gd name="T5" fmla="*/ 55 h 72"/>
                <a:gd name="T6" fmla="*/ 96 w 106"/>
                <a:gd name="T7" fmla="*/ 0 h 72"/>
                <a:gd name="T8" fmla="*/ 106 w 106"/>
                <a:gd name="T9" fmla="*/ 17 h 72"/>
                <a:gd name="T10" fmla="*/ 11 w 106"/>
                <a:gd name="T11" fmla="*/ 72 h 72"/>
              </a:gdLst>
              <a:ahLst/>
              <a:cxnLst>
                <a:cxn ang="0">
                  <a:pos x="T0" y="T1"/>
                </a:cxn>
                <a:cxn ang="0">
                  <a:pos x="T2" y="T3"/>
                </a:cxn>
                <a:cxn ang="0">
                  <a:pos x="T4" y="T5"/>
                </a:cxn>
                <a:cxn ang="0">
                  <a:pos x="T6" y="T7"/>
                </a:cxn>
                <a:cxn ang="0">
                  <a:pos x="T8" y="T9"/>
                </a:cxn>
                <a:cxn ang="0">
                  <a:pos x="T10" y="T11"/>
                </a:cxn>
              </a:cxnLst>
              <a:rect l="0" t="0" r="r" b="b"/>
              <a:pathLst>
                <a:path w="106" h="72">
                  <a:moveTo>
                    <a:pt x="11" y="72"/>
                  </a:moveTo>
                  <a:lnTo>
                    <a:pt x="11" y="72"/>
                  </a:lnTo>
                  <a:lnTo>
                    <a:pt x="0" y="55"/>
                  </a:lnTo>
                  <a:lnTo>
                    <a:pt x="96" y="0"/>
                  </a:lnTo>
                  <a:lnTo>
                    <a:pt x="106" y="17"/>
                  </a:lnTo>
                  <a:lnTo>
                    <a:pt x="11" y="72"/>
                  </a:ln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979" name="Freeform 130">
              <a:extLst>
                <a:ext uri="{FF2B5EF4-FFF2-40B4-BE49-F238E27FC236}">
                  <a16:creationId xmlns:a16="http://schemas.microsoft.com/office/drawing/2014/main" id="{4B9E059C-18D5-4C34-860D-8AA05C3BAF33}"/>
                </a:ext>
              </a:extLst>
            </p:cNvPr>
            <p:cNvSpPr>
              <a:spLocks/>
            </p:cNvSpPr>
            <p:nvPr/>
          </p:nvSpPr>
          <p:spPr bwMode="auto">
            <a:xfrm>
              <a:off x="20418513" y="8301770"/>
              <a:ext cx="49311" cy="41273"/>
            </a:xfrm>
            <a:custGeom>
              <a:avLst/>
              <a:gdLst>
                <a:gd name="T0" fmla="*/ 11 w 76"/>
                <a:gd name="T1" fmla="*/ 56 h 56"/>
                <a:gd name="T2" fmla="*/ 11 w 76"/>
                <a:gd name="T3" fmla="*/ 56 h 56"/>
                <a:gd name="T4" fmla="*/ 0 w 76"/>
                <a:gd name="T5" fmla="*/ 38 h 56"/>
                <a:gd name="T6" fmla="*/ 66 w 76"/>
                <a:gd name="T7" fmla="*/ 0 h 56"/>
                <a:gd name="T8" fmla="*/ 76 w 76"/>
                <a:gd name="T9" fmla="*/ 17 h 56"/>
                <a:gd name="T10" fmla="*/ 11 w 76"/>
                <a:gd name="T11" fmla="*/ 56 h 56"/>
              </a:gdLst>
              <a:ahLst/>
              <a:cxnLst>
                <a:cxn ang="0">
                  <a:pos x="T0" y="T1"/>
                </a:cxn>
                <a:cxn ang="0">
                  <a:pos x="T2" y="T3"/>
                </a:cxn>
                <a:cxn ang="0">
                  <a:pos x="T4" y="T5"/>
                </a:cxn>
                <a:cxn ang="0">
                  <a:pos x="T6" y="T7"/>
                </a:cxn>
                <a:cxn ang="0">
                  <a:pos x="T8" y="T9"/>
                </a:cxn>
                <a:cxn ang="0">
                  <a:pos x="T10" y="T11"/>
                </a:cxn>
              </a:cxnLst>
              <a:rect l="0" t="0" r="r" b="b"/>
              <a:pathLst>
                <a:path w="76" h="56">
                  <a:moveTo>
                    <a:pt x="11" y="56"/>
                  </a:moveTo>
                  <a:lnTo>
                    <a:pt x="11" y="56"/>
                  </a:lnTo>
                  <a:lnTo>
                    <a:pt x="0" y="38"/>
                  </a:lnTo>
                  <a:lnTo>
                    <a:pt x="66" y="0"/>
                  </a:lnTo>
                  <a:lnTo>
                    <a:pt x="76" y="17"/>
                  </a:lnTo>
                  <a:lnTo>
                    <a:pt x="11" y="56"/>
                  </a:ln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980" name="Freeform 131">
              <a:extLst>
                <a:ext uri="{FF2B5EF4-FFF2-40B4-BE49-F238E27FC236}">
                  <a16:creationId xmlns:a16="http://schemas.microsoft.com/office/drawing/2014/main" id="{73855FE0-CB0A-43C3-AB6D-1BE2E02DC1C1}"/>
                </a:ext>
              </a:extLst>
            </p:cNvPr>
            <p:cNvSpPr>
              <a:spLocks/>
            </p:cNvSpPr>
            <p:nvPr/>
          </p:nvSpPr>
          <p:spPr bwMode="auto">
            <a:xfrm>
              <a:off x="20493926" y="8260498"/>
              <a:ext cx="37708" cy="34924"/>
            </a:xfrm>
            <a:custGeom>
              <a:avLst/>
              <a:gdLst>
                <a:gd name="T0" fmla="*/ 10 w 59"/>
                <a:gd name="T1" fmla="*/ 46 h 46"/>
                <a:gd name="T2" fmla="*/ 10 w 59"/>
                <a:gd name="T3" fmla="*/ 46 h 46"/>
                <a:gd name="T4" fmla="*/ 0 w 59"/>
                <a:gd name="T5" fmla="*/ 28 h 46"/>
                <a:gd name="T6" fmla="*/ 49 w 59"/>
                <a:gd name="T7" fmla="*/ 0 h 46"/>
                <a:gd name="T8" fmla="*/ 59 w 59"/>
                <a:gd name="T9" fmla="*/ 17 h 46"/>
                <a:gd name="T10" fmla="*/ 10 w 59"/>
                <a:gd name="T11" fmla="*/ 46 h 46"/>
              </a:gdLst>
              <a:ahLst/>
              <a:cxnLst>
                <a:cxn ang="0">
                  <a:pos x="T0" y="T1"/>
                </a:cxn>
                <a:cxn ang="0">
                  <a:pos x="T2" y="T3"/>
                </a:cxn>
                <a:cxn ang="0">
                  <a:pos x="T4" y="T5"/>
                </a:cxn>
                <a:cxn ang="0">
                  <a:pos x="T6" y="T7"/>
                </a:cxn>
                <a:cxn ang="0">
                  <a:pos x="T8" y="T9"/>
                </a:cxn>
                <a:cxn ang="0">
                  <a:pos x="T10" y="T11"/>
                </a:cxn>
              </a:cxnLst>
              <a:rect l="0" t="0" r="r" b="b"/>
              <a:pathLst>
                <a:path w="59" h="46">
                  <a:moveTo>
                    <a:pt x="10" y="46"/>
                  </a:moveTo>
                  <a:lnTo>
                    <a:pt x="10" y="46"/>
                  </a:lnTo>
                  <a:lnTo>
                    <a:pt x="0" y="28"/>
                  </a:lnTo>
                  <a:lnTo>
                    <a:pt x="49" y="0"/>
                  </a:lnTo>
                  <a:lnTo>
                    <a:pt x="59" y="17"/>
                  </a:lnTo>
                  <a:lnTo>
                    <a:pt x="10" y="46"/>
                  </a:ln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981" name="Freeform 132">
              <a:extLst>
                <a:ext uri="{FF2B5EF4-FFF2-40B4-BE49-F238E27FC236}">
                  <a16:creationId xmlns:a16="http://schemas.microsoft.com/office/drawing/2014/main" id="{09F5DF2C-F288-491A-975D-39D25608A1E8}"/>
                </a:ext>
              </a:extLst>
            </p:cNvPr>
            <p:cNvSpPr>
              <a:spLocks/>
            </p:cNvSpPr>
            <p:nvPr/>
          </p:nvSpPr>
          <p:spPr bwMode="auto">
            <a:xfrm>
              <a:off x="20224177" y="8273197"/>
              <a:ext cx="63812" cy="47623"/>
            </a:xfrm>
            <a:custGeom>
              <a:avLst/>
              <a:gdLst>
                <a:gd name="T0" fmla="*/ 11 w 94"/>
                <a:gd name="T1" fmla="*/ 66 h 66"/>
                <a:gd name="T2" fmla="*/ 11 w 94"/>
                <a:gd name="T3" fmla="*/ 66 h 66"/>
                <a:gd name="T4" fmla="*/ 0 w 94"/>
                <a:gd name="T5" fmla="*/ 49 h 66"/>
                <a:gd name="T6" fmla="*/ 84 w 94"/>
                <a:gd name="T7" fmla="*/ 0 h 66"/>
                <a:gd name="T8" fmla="*/ 94 w 94"/>
                <a:gd name="T9" fmla="*/ 17 h 66"/>
                <a:gd name="T10" fmla="*/ 11 w 94"/>
                <a:gd name="T11" fmla="*/ 66 h 66"/>
              </a:gdLst>
              <a:ahLst/>
              <a:cxnLst>
                <a:cxn ang="0">
                  <a:pos x="T0" y="T1"/>
                </a:cxn>
                <a:cxn ang="0">
                  <a:pos x="T2" y="T3"/>
                </a:cxn>
                <a:cxn ang="0">
                  <a:pos x="T4" y="T5"/>
                </a:cxn>
                <a:cxn ang="0">
                  <a:pos x="T6" y="T7"/>
                </a:cxn>
                <a:cxn ang="0">
                  <a:pos x="T8" y="T9"/>
                </a:cxn>
                <a:cxn ang="0">
                  <a:pos x="T10" y="T11"/>
                </a:cxn>
              </a:cxnLst>
              <a:rect l="0" t="0" r="r" b="b"/>
              <a:pathLst>
                <a:path w="94" h="66">
                  <a:moveTo>
                    <a:pt x="11" y="66"/>
                  </a:moveTo>
                  <a:lnTo>
                    <a:pt x="11" y="66"/>
                  </a:lnTo>
                  <a:lnTo>
                    <a:pt x="0" y="49"/>
                  </a:lnTo>
                  <a:lnTo>
                    <a:pt x="84" y="0"/>
                  </a:lnTo>
                  <a:lnTo>
                    <a:pt x="94" y="17"/>
                  </a:lnTo>
                  <a:lnTo>
                    <a:pt x="11" y="66"/>
                  </a:ln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982" name="Freeform 133">
              <a:extLst>
                <a:ext uri="{FF2B5EF4-FFF2-40B4-BE49-F238E27FC236}">
                  <a16:creationId xmlns:a16="http://schemas.microsoft.com/office/drawing/2014/main" id="{275EFBAC-ED9E-4B97-9B52-ADBDEC22A5CD}"/>
                </a:ext>
              </a:extLst>
            </p:cNvPr>
            <p:cNvSpPr>
              <a:spLocks/>
            </p:cNvSpPr>
            <p:nvPr/>
          </p:nvSpPr>
          <p:spPr bwMode="auto">
            <a:xfrm>
              <a:off x="20311193" y="8187477"/>
              <a:ext cx="107321" cy="76195"/>
            </a:xfrm>
            <a:custGeom>
              <a:avLst/>
              <a:gdLst>
                <a:gd name="T0" fmla="*/ 10 w 157"/>
                <a:gd name="T1" fmla="*/ 103 h 103"/>
                <a:gd name="T2" fmla="*/ 10 w 157"/>
                <a:gd name="T3" fmla="*/ 103 h 103"/>
                <a:gd name="T4" fmla="*/ 0 w 157"/>
                <a:gd name="T5" fmla="*/ 86 h 103"/>
                <a:gd name="T6" fmla="*/ 147 w 157"/>
                <a:gd name="T7" fmla="*/ 0 h 103"/>
                <a:gd name="T8" fmla="*/ 157 w 157"/>
                <a:gd name="T9" fmla="*/ 18 h 103"/>
                <a:gd name="T10" fmla="*/ 10 w 157"/>
                <a:gd name="T11" fmla="*/ 103 h 103"/>
              </a:gdLst>
              <a:ahLst/>
              <a:cxnLst>
                <a:cxn ang="0">
                  <a:pos x="T0" y="T1"/>
                </a:cxn>
                <a:cxn ang="0">
                  <a:pos x="T2" y="T3"/>
                </a:cxn>
                <a:cxn ang="0">
                  <a:pos x="T4" y="T5"/>
                </a:cxn>
                <a:cxn ang="0">
                  <a:pos x="T6" y="T7"/>
                </a:cxn>
                <a:cxn ang="0">
                  <a:pos x="T8" y="T9"/>
                </a:cxn>
                <a:cxn ang="0">
                  <a:pos x="T10" y="T11"/>
                </a:cxn>
              </a:cxnLst>
              <a:rect l="0" t="0" r="r" b="b"/>
              <a:pathLst>
                <a:path w="157" h="103">
                  <a:moveTo>
                    <a:pt x="10" y="103"/>
                  </a:moveTo>
                  <a:lnTo>
                    <a:pt x="10" y="103"/>
                  </a:lnTo>
                  <a:lnTo>
                    <a:pt x="0" y="86"/>
                  </a:lnTo>
                  <a:lnTo>
                    <a:pt x="147" y="0"/>
                  </a:lnTo>
                  <a:lnTo>
                    <a:pt x="157" y="18"/>
                  </a:lnTo>
                  <a:lnTo>
                    <a:pt x="10" y="103"/>
                  </a:ln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983" name="Freeform 134">
              <a:extLst>
                <a:ext uri="{FF2B5EF4-FFF2-40B4-BE49-F238E27FC236}">
                  <a16:creationId xmlns:a16="http://schemas.microsoft.com/office/drawing/2014/main" id="{285D21B1-FA10-459C-BCB9-DC989EAD9DC9}"/>
                </a:ext>
              </a:extLst>
            </p:cNvPr>
            <p:cNvSpPr>
              <a:spLocks/>
            </p:cNvSpPr>
            <p:nvPr/>
          </p:nvSpPr>
          <p:spPr bwMode="auto">
            <a:xfrm>
              <a:off x="20441717" y="8133506"/>
              <a:ext cx="63812" cy="47623"/>
            </a:xfrm>
            <a:custGeom>
              <a:avLst/>
              <a:gdLst>
                <a:gd name="T0" fmla="*/ 11 w 94"/>
                <a:gd name="T1" fmla="*/ 66 h 66"/>
                <a:gd name="T2" fmla="*/ 11 w 94"/>
                <a:gd name="T3" fmla="*/ 66 h 66"/>
                <a:gd name="T4" fmla="*/ 0 w 94"/>
                <a:gd name="T5" fmla="*/ 49 h 66"/>
                <a:gd name="T6" fmla="*/ 84 w 94"/>
                <a:gd name="T7" fmla="*/ 0 h 66"/>
                <a:gd name="T8" fmla="*/ 94 w 94"/>
                <a:gd name="T9" fmla="*/ 17 h 66"/>
                <a:gd name="T10" fmla="*/ 11 w 94"/>
                <a:gd name="T11" fmla="*/ 66 h 66"/>
              </a:gdLst>
              <a:ahLst/>
              <a:cxnLst>
                <a:cxn ang="0">
                  <a:pos x="T0" y="T1"/>
                </a:cxn>
                <a:cxn ang="0">
                  <a:pos x="T2" y="T3"/>
                </a:cxn>
                <a:cxn ang="0">
                  <a:pos x="T4" y="T5"/>
                </a:cxn>
                <a:cxn ang="0">
                  <a:pos x="T6" y="T7"/>
                </a:cxn>
                <a:cxn ang="0">
                  <a:pos x="T8" y="T9"/>
                </a:cxn>
                <a:cxn ang="0">
                  <a:pos x="T10" y="T11"/>
                </a:cxn>
              </a:cxnLst>
              <a:rect l="0" t="0" r="r" b="b"/>
              <a:pathLst>
                <a:path w="94" h="66">
                  <a:moveTo>
                    <a:pt x="11" y="66"/>
                  </a:moveTo>
                  <a:lnTo>
                    <a:pt x="11" y="66"/>
                  </a:lnTo>
                  <a:lnTo>
                    <a:pt x="0" y="49"/>
                  </a:lnTo>
                  <a:lnTo>
                    <a:pt x="84" y="0"/>
                  </a:lnTo>
                  <a:lnTo>
                    <a:pt x="94" y="17"/>
                  </a:lnTo>
                  <a:lnTo>
                    <a:pt x="11" y="66"/>
                  </a:ln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grpSp>
      <p:sp>
        <p:nvSpPr>
          <p:cNvPr id="984" name="Freeform 337">
            <a:extLst>
              <a:ext uri="{FF2B5EF4-FFF2-40B4-BE49-F238E27FC236}">
                <a16:creationId xmlns:a16="http://schemas.microsoft.com/office/drawing/2014/main" id="{91A7D7DB-B68E-4C45-AB9D-AAB04B66EB7B}"/>
              </a:ext>
            </a:extLst>
          </p:cNvPr>
          <p:cNvSpPr>
            <a:spLocks/>
          </p:cNvSpPr>
          <p:nvPr/>
        </p:nvSpPr>
        <p:spPr bwMode="auto">
          <a:xfrm>
            <a:off x="8091233" y="2251207"/>
            <a:ext cx="67438" cy="73814"/>
          </a:xfrm>
          <a:custGeom>
            <a:avLst/>
            <a:gdLst>
              <a:gd name="T0" fmla="*/ 267 w 267"/>
              <a:gd name="T1" fmla="*/ 133 h 267"/>
              <a:gd name="T2" fmla="*/ 267 w 267"/>
              <a:gd name="T3" fmla="*/ 133 h 267"/>
              <a:gd name="T4" fmla="*/ 134 w 267"/>
              <a:gd name="T5" fmla="*/ 267 h 267"/>
              <a:gd name="T6" fmla="*/ 0 w 267"/>
              <a:gd name="T7" fmla="*/ 133 h 267"/>
              <a:gd name="T8" fmla="*/ 134 w 267"/>
              <a:gd name="T9" fmla="*/ 0 h 267"/>
              <a:gd name="T10" fmla="*/ 267 w 267"/>
              <a:gd name="T11" fmla="*/ 133 h 267"/>
            </a:gdLst>
            <a:ahLst/>
            <a:cxnLst>
              <a:cxn ang="0">
                <a:pos x="T0" y="T1"/>
              </a:cxn>
              <a:cxn ang="0">
                <a:pos x="T2" y="T3"/>
              </a:cxn>
              <a:cxn ang="0">
                <a:pos x="T4" y="T5"/>
              </a:cxn>
              <a:cxn ang="0">
                <a:pos x="T6" y="T7"/>
              </a:cxn>
              <a:cxn ang="0">
                <a:pos x="T8" y="T9"/>
              </a:cxn>
              <a:cxn ang="0">
                <a:pos x="T10" y="T11"/>
              </a:cxn>
            </a:cxnLst>
            <a:rect l="0" t="0" r="r" b="b"/>
            <a:pathLst>
              <a:path w="267" h="267">
                <a:moveTo>
                  <a:pt x="267" y="133"/>
                </a:moveTo>
                <a:lnTo>
                  <a:pt x="267" y="133"/>
                </a:lnTo>
                <a:cubicBezTo>
                  <a:pt x="267" y="207"/>
                  <a:pt x="207" y="267"/>
                  <a:pt x="134" y="267"/>
                </a:cubicBezTo>
                <a:cubicBezTo>
                  <a:pt x="60" y="267"/>
                  <a:pt x="0" y="207"/>
                  <a:pt x="0" y="133"/>
                </a:cubicBezTo>
                <a:cubicBezTo>
                  <a:pt x="0" y="60"/>
                  <a:pt x="60" y="0"/>
                  <a:pt x="134" y="0"/>
                </a:cubicBezTo>
                <a:cubicBezTo>
                  <a:pt x="207" y="0"/>
                  <a:pt x="267" y="60"/>
                  <a:pt x="267" y="133"/>
                </a:cubicBezTo>
                <a:close/>
              </a:path>
            </a:pathLst>
          </a:custGeom>
          <a:solidFill>
            <a:srgbClr val="FFFFFF"/>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985" name="Freeform 338">
            <a:extLst>
              <a:ext uri="{FF2B5EF4-FFF2-40B4-BE49-F238E27FC236}">
                <a16:creationId xmlns:a16="http://schemas.microsoft.com/office/drawing/2014/main" id="{BE981A26-DD1B-4982-8F5F-21F98511F682}"/>
              </a:ext>
            </a:extLst>
          </p:cNvPr>
          <p:cNvSpPr>
            <a:spLocks noEditPoints="1"/>
          </p:cNvSpPr>
          <p:nvPr/>
        </p:nvSpPr>
        <p:spPr bwMode="auto">
          <a:xfrm>
            <a:off x="8083618" y="2242873"/>
            <a:ext cx="82666" cy="91673"/>
          </a:xfrm>
          <a:custGeom>
            <a:avLst/>
            <a:gdLst>
              <a:gd name="T0" fmla="*/ 167 w 333"/>
              <a:gd name="T1" fmla="*/ 66 h 333"/>
              <a:gd name="T2" fmla="*/ 167 w 333"/>
              <a:gd name="T3" fmla="*/ 66 h 333"/>
              <a:gd name="T4" fmla="*/ 67 w 333"/>
              <a:gd name="T5" fmla="*/ 166 h 333"/>
              <a:gd name="T6" fmla="*/ 167 w 333"/>
              <a:gd name="T7" fmla="*/ 266 h 333"/>
              <a:gd name="T8" fmla="*/ 267 w 333"/>
              <a:gd name="T9" fmla="*/ 166 h 333"/>
              <a:gd name="T10" fmla="*/ 167 w 333"/>
              <a:gd name="T11" fmla="*/ 66 h 333"/>
              <a:gd name="T12" fmla="*/ 167 w 333"/>
              <a:gd name="T13" fmla="*/ 333 h 333"/>
              <a:gd name="T14" fmla="*/ 167 w 333"/>
              <a:gd name="T15" fmla="*/ 333 h 333"/>
              <a:gd name="T16" fmla="*/ 0 w 333"/>
              <a:gd name="T17" fmla="*/ 166 h 333"/>
              <a:gd name="T18" fmla="*/ 167 w 333"/>
              <a:gd name="T19" fmla="*/ 0 h 333"/>
              <a:gd name="T20" fmla="*/ 333 w 333"/>
              <a:gd name="T21" fmla="*/ 166 h 333"/>
              <a:gd name="T22" fmla="*/ 167 w 333"/>
              <a:gd name="T23" fmla="*/ 333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3" h="333">
                <a:moveTo>
                  <a:pt x="167" y="66"/>
                </a:moveTo>
                <a:lnTo>
                  <a:pt x="167" y="66"/>
                </a:lnTo>
                <a:cubicBezTo>
                  <a:pt x="111" y="66"/>
                  <a:pt x="67" y="111"/>
                  <a:pt x="67" y="166"/>
                </a:cubicBezTo>
                <a:cubicBezTo>
                  <a:pt x="67" y="222"/>
                  <a:pt x="111" y="266"/>
                  <a:pt x="167" y="266"/>
                </a:cubicBezTo>
                <a:cubicBezTo>
                  <a:pt x="222" y="266"/>
                  <a:pt x="267" y="222"/>
                  <a:pt x="267" y="166"/>
                </a:cubicBezTo>
                <a:cubicBezTo>
                  <a:pt x="267" y="111"/>
                  <a:pt x="222" y="66"/>
                  <a:pt x="167" y="66"/>
                </a:cubicBezTo>
                <a:close/>
                <a:moveTo>
                  <a:pt x="167" y="333"/>
                </a:moveTo>
                <a:lnTo>
                  <a:pt x="167" y="333"/>
                </a:lnTo>
                <a:cubicBezTo>
                  <a:pt x="75" y="333"/>
                  <a:pt x="0" y="258"/>
                  <a:pt x="0" y="166"/>
                </a:cubicBezTo>
                <a:cubicBezTo>
                  <a:pt x="0" y="74"/>
                  <a:pt x="75" y="0"/>
                  <a:pt x="167" y="0"/>
                </a:cubicBezTo>
                <a:cubicBezTo>
                  <a:pt x="259" y="0"/>
                  <a:pt x="333" y="74"/>
                  <a:pt x="333" y="166"/>
                </a:cubicBezTo>
                <a:cubicBezTo>
                  <a:pt x="333" y="258"/>
                  <a:pt x="259" y="333"/>
                  <a:pt x="167" y="333"/>
                </a:cubicBezTo>
                <a:close/>
              </a:path>
            </a:pathLst>
          </a:custGeom>
          <a:solidFill>
            <a:srgbClr val="3F5DFF"/>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grpSp>
        <p:nvGrpSpPr>
          <p:cNvPr id="8" name="Group 7">
            <a:extLst>
              <a:ext uri="{FF2B5EF4-FFF2-40B4-BE49-F238E27FC236}">
                <a16:creationId xmlns:a16="http://schemas.microsoft.com/office/drawing/2014/main" id="{6303C1FC-F12B-410E-91EA-8ABF029FFCA5}"/>
              </a:ext>
            </a:extLst>
          </p:cNvPr>
          <p:cNvGrpSpPr/>
          <p:nvPr/>
        </p:nvGrpSpPr>
        <p:grpSpPr>
          <a:xfrm>
            <a:off x="7526716" y="4131660"/>
            <a:ext cx="592798" cy="213108"/>
            <a:chOff x="20070447" y="10644767"/>
            <a:chExt cx="1580795" cy="568288"/>
          </a:xfrm>
        </p:grpSpPr>
        <p:sp>
          <p:nvSpPr>
            <p:cNvPr id="945" name="Freeform 96">
              <a:extLst>
                <a:ext uri="{FF2B5EF4-FFF2-40B4-BE49-F238E27FC236}">
                  <a16:creationId xmlns:a16="http://schemas.microsoft.com/office/drawing/2014/main" id="{91CBE0E0-804C-411F-AEFB-0E22036B2420}"/>
                </a:ext>
              </a:extLst>
            </p:cNvPr>
            <p:cNvSpPr>
              <a:spLocks/>
            </p:cNvSpPr>
            <p:nvPr/>
          </p:nvSpPr>
          <p:spPr bwMode="auto">
            <a:xfrm>
              <a:off x="20929007" y="10860654"/>
              <a:ext cx="124724" cy="165089"/>
            </a:xfrm>
            <a:custGeom>
              <a:avLst/>
              <a:gdLst>
                <a:gd name="T0" fmla="*/ 74 w 186"/>
                <a:gd name="T1" fmla="*/ 224 h 224"/>
                <a:gd name="T2" fmla="*/ 74 w 186"/>
                <a:gd name="T3" fmla="*/ 224 h 224"/>
                <a:gd name="T4" fmla="*/ 0 w 186"/>
                <a:gd name="T5" fmla="*/ 0 h 224"/>
                <a:gd name="T6" fmla="*/ 33 w 186"/>
                <a:gd name="T7" fmla="*/ 0 h 224"/>
                <a:gd name="T8" fmla="*/ 69 w 186"/>
                <a:gd name="T9" fmla="*/ 112 h 224"/>
                <a:gd name="T10" fmla="*/ 93 w 186"/>
                <a:gd name="T11" fmla="*/ 193 h 224"/>
                <a:gd name="T12" fmla="*/ 94 w 186"/>
                <a:gd name="T13" fmla="*/ 193 h 224"/>
                <a:gd name="T14" fmla="*/ 118 w 186"/>
                <a:gd name="T15" fmla="*/ 112 h 224"/>
                <a:gd name="T16" fmla="*/ 154 w 186"/>
                <a:gd name="T17" fmla="*/ 0 h 224"/>
                <a:gd name="T18" fmla="*/ 186 w 186"/>
                <a:gd name="T19" fmla="*/ 0 h 224"/>
                <a:gd name="T20" fmla="*/ 111 w 186"/>
                <a:gd name="T21" fmla="*/ 224 h 224"/>
                <a:gd name="T22" fmla="*/ 74 w 186"/>
                <a:gd name="T23" fmla="*/ 22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 h="224">
                  <a:moveTo>
                    <a:pt x="74" y="224"/>
                  </a:moveTo>
                  <a:lnTo>
                    <a:pt x="74" y="224"/>
                  </a:lnTo>
                  <a:lnTo>
                    <a:pt x="0" y="0"/>
                  </a:lnTo>
                  <a:lnTo>
                    <a:pt x="33" y="0"/>
                  </a:lnTo>
                  <a:lnTo>
                    <a:pt x="69" y="112"/>
                  </a:lnTo>
                  <a:lnTo>
                    <a:pt x="93" y="193"/>
                  </a:lnTo>
                  <a:lnTo>
                    <a:pt x="94" y="193"/>
                  </a:lnTo>
                  <a:lnTo>
                    <a:pt x="118" y="112"/>
                  </a:lnTo>
                  <a:lnTo>
                    <a:pt x="154" y="0"/>
                  </a:lnTo>
                  <a:lnTo>
                    <a:pt x="186" y="0"/>
                  </a:lnTo>
                  <a:lnTo>
                    <a:pt x="111" y="224"/>
                  </a:lnTo>
                  <a:lnTo>
                    <a:pt x="74" y="224"/>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946" name="Freeform 97">
              <a:extLst>
                <a:ext uri="{FF2B5EF4-FFF2-40B4-BE49-F238E27FC236}">
                  <a16:creationId xmlns:a16="http://schemas.microsoft.com/office/drawing/2014/main" id="{9DD7D67A-FDE9-4934-A716-F2E16F58B5CF}"/>
                </a:ext>
              </a:extLst>
            </p:cNvPr>
            <p:cNvSpPr>
              <a:spLocks noEditPoints="1"/>
            </p:cNvSpPr>
            <p:nvPr/>
          </p:nvSpPr>
          <p:spPr bwMode="auto">
            <a:xfrm>
              <a:off x="21059534" y="10898751"/>
              <a:ext cx="101519" cy="126992"/>
            </a:xfrm>
            <a:custGeom>
              <a:avLst/>
              <a:gdLst>
                <a:gd name="T0" fmla="*/ 120 w 151"/>
                <a:gd name="T1" fmla="*/ 99 h 173"/>
                <a:gd name="T2" fmla="*/ 120 w 151"/>
                <a:gd name="T3" fmla="*/ 99 h 173"/>
                <a:gd name="T4" fmla="*/ 120 w 151"/>
                <a:gd name="T5" fmla="*/ 74 h 173"/>
                <a:gd name="T6" fmla="*/ 76 w 151"/>
                <a:gd name="T7" fmla="*/ 26 h 173"/>
                <a:gd name="T8" fmla="*/ 32 w 151"/>
                <a:gd name="T9" fmla="*/ 74 h 173"/>
                <a:gd name="T10" fmla="*/ 32 w 151"/>
                <a:gd name="T11" fmla="*/ 99 h 173"/>
                <a:gd name="T12" fmla="*/ 76 w 151"/>
                <a:gd name="T13" fmla="*/ 148 h 173"/>
                <a:gd name="T14" fmla="*/ 120 w 151"/>
                <a:gd name="T15" fmla="*/ 99 h 173"/>
                <a:gd name="T16" fmla="*/ 0 w 151"/>
                <a:gd name="T17" fmla="*/ 87 h 173"/>
                <a:gd name="T18" fmla="*/ 0 w 151"/>
                <a:gd name="T19" fmla="*/ 87 h 173"/>
                <a:gd name="T20" fmla="*/ 76 w 151"/>
                <a:gd name="T21" fmla="*/ 0 h 173"/>
                <a:gd name="T22" fmla="*/ 151 w 151"/>
                <a:gd name="T23" fmla="*/ 87 h 173"/>
                <a:gd name="T24" fmla="*/ 76 w 151"/>
                <a:gd name="T25" fmla="*/ 173 h 173"/>
                <a:gd name="T26" fmla="*/ 0 w 151"/>
                <a:gd name="T27" fmla="*/ 87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1" h="173">
                  <a:moveTo>
                    <a:pt x="120" y="99"/>
                  </a:moveTo>
                  <a:lnTo>
                    <a:pt x="120" y="99"/>
                  </a:lnTo>
                  <a:lnTo>
                    <a:pt x="120" y="74"/>
                  </a:lnTo>
                  <a:cubicBezTo>
                    <a:pt x="120" y="42"/>
                    <a:pt x="102" y="26"/>
                    <a:pt x="76" y="26"/>
                  </a:cubicBezTo>
                  <a:cubicBezTo>
                    <a:pt x="50" y="26"/>
                    <a:pt x="32" y="42"/>
                    <a:pt x="32" y="74"/>
                  </a:cubicBezTo>
                  <a:lnTo>
                    <a:pt x="32" y="99"/>
                  </a:lnTo>
                  <a:cubicBezTo>
                    <a:pt x="32" y="132"/>
                    <a:pt x="50" y="148"/>
                    <a:pt x="76" y="148"/>
                  </a:cubicBezTo>
                  <a:cubicBezTo>
                    <a:pt x="102" y="148"/>
                    <a:pt x="120" y="132"/>
                    <a:pt x="120" y="99"/>
                  </a:cubicBezTo>
                  <a:close/>
                  <a:moveTo>
                    <a:pt x="0" y="87"/>
                  </a:moveTo>
                  <a:lnTo>
                    <a:pt x="0" y="87"/>
                  </a:lnTo>
                  <a:cubicBezTo>
                    <a:pt x="0" y="34"/>
                    <a:pt x="31" y="0"/>
                    <a:pt x="76" y="0"/>
                  </a:cubicBezTo>
                  <a:cubicBezTo>
                    <a:pt x="121" y="0"/>
                    <a:pt x="151" y="34"/>
                    <a:pt x="151" y="87"/>
                  </a:cubicBezTo>
                  <a:cubicBezTo>
                    <a:pt x="151" y="140"/>
                    <a:pt x="121" y="173"/>
                    <a:pt x="76" y="173"/>
                  </a:cubicBezTo>
                  <a:cubicBezTo>
                    <a:pt x="31" y="173"/>
                    <a:pt x="0" y="140"/>
                    <a:pt x="0" y="87"/>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947" name="Freeform 98">
              <a:extLst>
                <a:ext uri="{FF2B5EF4-FFF2-40B4-BE49-F238E27FC236}">
                  <a16:creationId xmlns:a16="http://schemas.microsoft.com/office/drawing/2014/main" id="{C7486761-30C6-4176-BAFE-716C6DBFD788}"/>
                </a:ext>
              </a:extLst>
            </p:cNvPr>
            <p:cNvSpPr>
              <a:spLocks/>
            </p:cNvSpPr>
            <p:nvPr/>
          </p:nvSpPr>
          <p:spPr bwMode="auto">
            <a:xfrm>
              <a:off x="21190056" y="10851129"/>
              <a:ext cx="34806" cy="174615"/>
            </a:xfrm>
            <a:custGeom>
              <a:avLst/>
              <a:gdLst>
                <a:gd name="T0" fmla="*/ 31 w 53"/>
                <a:gd name="T1" fmla="*/ 237 h 237"/>
                <a:gd name="T2" fmla="*/ 31 w 53"/>
                <a:gd name="T3" fmla="*/ 237 h 237"/>
                <a:gd name="T4" fmla="*/ 0 w 53"/>
                <a:gd name="T5" fmla="*/ 206 h 237"/>
                <a:gd name="T6" fmla="*/ 0 w 53"/>
                <a:gd name="T7" fmla="*/ 0 h 237"/>
                <a:gd name="T8" fmla="*/ 30 w 53"/>
                <a:gd name="T9" fmla="*/ 0 h 237"/>
                <a:gd name="T10" fmla="*/ 30 w 53"/>
                <a:gd name="T11" fmla="*/ 211 h 237"/>
                <a:gd name="T12" fmla="*/ 53 w 53"/>
                <a:gd name="T13" fmla="*/ 211 h 237"/>
                <a:gd name="T14" fmla="*/ 53 w 53"/>
                <a:gd name="T15" fmla="*/ 237 h 237"/>
                <a:gd name="T16" fmla="*/ 31 w 53"/>
                <a:gd name="T17" fmla="*/ 237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237">
                  <a:moveTo>
                    <a:pt x="31" y="237"/>
                  </a:moveTo>
                  <a:lnTo>
                    <a:pt x="31" y="237"/>
                  </a:lnTo>
                  <a:cubicBezTo>
                    <a:pt x="11" y="237"/>
                    <a:pt x="0" y="224"/>
                    <a:pt x="0" y="206"/>
                  </a:cubicBezTo>
                  <a:lnTo>
                    <a:pt x="0" y="0"/>
                  </a:lnTo>
                  <a:lnTo>
                    <a:pt x="30" y="0"/>
                  </a:lnTo>
                  <a:lnTo>
                    <a:pt x="30" y="211"/>
                  </a:lnTo>
                  <a:lnTo>
                    <a:pt x="53" y="211"/>
                  </a:lnTo>
                  <a:lnTo>
                    <a:pt x="53" y="237"/>
                  </a:lnTo>
                  <a:lnTo>
                    <a:pt x="31" y="237"/>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948" name="Freeform 99">
              <a:extLst>
                <a:ext uri="{FF2B5EF4-FFF2-40B4-BE49-F238E27FC236}">
                  <a16:creationId xmlns:a16="http://schemas.microsoft.com/office/drawing/2014/main" id="{6A3A3AF9-720B-4D18-BD95-F38DDCFBD0C5}"/>
                </a:ext>
              </a:extLst>
            </p:cNvPr>
            <p:cNvSpPr>
              <a:spLocks/>
            </p:cNvSpPr>
            <p:nvPr/>
          </p:nvSpPr>
          <p:spPr bwMode="auto">
            <a:xfrm>
              <a:off x="21248066" y="10901926"/>
              <a:ext cx="89918" cy="123818"/>
            </a:xfrm>
            <a:custGeom>
              <a:avLst/>
              <a:gdLst>
                <a:gd name="T0" fmla="*/ 103 w 133"/>
                <a:gd name="T1" fmla="*/ 138 h 169"/>
                <a:gd name="T2" fmla="*/ 103 w 133"/>
                <a:gd name="T3" fmla="*/ 138 h 169"/>
                <a:gd name="T4" fmla="*/ 102 w 133"/>
                <a:gd name="T5" fmla="*/ 138 h 169"/>
                <a:gd name="T6" fmla="*/ 55 w 133"/>
                <a:gd name="T7" fmla="*/ 169 h 169"/>
                <a:gd name="T8" fmla="*/ 0 w 133"/>
                <a:gd name="T9" fmla="*/ 106 h 169"/>
                <a:gd name="T10" fmla="*/ 0 w 133"/>
                <a:gd name="T11" fmla="*/ 0 h 169"/>
                <a:gd name="T12" fmla="*/ 30 w 133"/>
                <a:gd name="T13" fmla="*/ 0 h 169"/>
                <a:gd name="T14" fmla="*/ 30 w 133"/>
                <a:gd name="T15" fmla="*/ 101 h 169"/>
                <a:gd name="T16" fmla="*/ 65 w 133"/>
                <a:gd name="T17" fmla="*/ 144 h 169"/>
                <a:gd name="T18" fmla="*/ 103 w 133"/>
                <a:gd name="T19" fmla="*/ 113 h 169"/>
                <a:gd name="T20" fmla="*/ 103 w 133"/>
                <a:gd name="T21" fmla="*/ 0 h 169"/>
                <a:gd name="T22" fmla="*/ 133 w 133"/>
                <a:gd name="T23" fmla="*/ 0 h 169"/>
                <a:gd name="T24" fmla="*/ 133 w 133"/>
                <a:gd name="T25" fmla="*/ 166 h 169"/>
                <a:gd name="T26" fmla="*/ 103 w 133"/>
                <a:gd name="T27" fmla="*/ 166 h 169"/>
                <a:gd name="T28" fmla="*/ 103 w 133"/>
                <a:gd name="T29" fmla="*/ 138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3" h="169">
                  <a:moveTo>
                    <a:pt x="103" y="138"/>
                  </a:moveTo>
                  <a:lnTo>
                    <a:pt x="103" y="138"/>
                  </a:lnTo>
                  <a:lnTo>
                    <a:pt x="102" y="138"/>
                  </a:lnTo>
                  <a:cubicBezTo>
                    <a:pt x="96" y="154"/>
                    <a:pt x="83" y="169"/>
                    <a:pt x="55" y="169"/>
                  </a:cubicBezTo>
                  <a:cubicBezTo>
                    <a:pt x="21" y="169"/>
                    <a:pt x="0" y="146"/>
                    <a:pt x="0" y="106"/>
                  </a:cubicBezTo>
                  <a:lnTo>
                    <a:pt x="0" y="0"/>
                  </a:lnTo>
                  <a:lnTo>
                    <a:pt x="30" y="0"/>
                  </a:lnTo>
                  <a:lnTo>
                    <a:pt x="30" y="101"/>
                  </a:lnTo>
                  <a:cubicBezTo>
                    <a:pt x="30" y="129"/>
                    <a:pt x="42" y="144"/>
                    <a:pt x="65" y="144"/>
                  </a:cubicBezTo>
                  <a:cubicBezTo>
                    <a:pt x="84" y="144"/>
                    <a:pt x="103" y="134"/>
                    <a:pt x="103" y="113"/>
                  </a:cubicBezTo>
                  <a:lnTo>
                    <a:pt x="103" y="0"/>
                  </a:lnTo>
                  <a:lnTo>
                    <a:pt x="133" y="0"/>
                  </a:lnTo>
                  <a:lnTo>
                    <a:pt x="133" y="166"/>
                  </a:lnTo>
                  <a:lnTo>
                    <a:pt x="103" y="166"/>
                  </a:lnTo>
                  <a:lnTo>
                    <a:pt x="103" y="138"/>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949" name="Freeform 100">
              <a:extLst>
                <a:ext uri="{FF2B5EF4-FFF2-40B4-BE49-F238E27FC236}">
                  <a16:creationId xmlns:a16="http://schemas.microsoft.com/office/drawing/2014/main" id="{5A65891D-9985-45A7-A21F-259FB3EB978D}"/>
                </a:ext>
              </a:extLst>
            </p:cNvPr>
            <p:cNvSpPr>
              <a:spLocks/>
            </p:cNvSpPr>
            <p:nvPr/>
          </p:nvSpPr>
          <p:spPr bwMode="auto">
            <a:xfrm>
              <a:off x="21372790" y="10898751"/>
              <a:ext cx="153730" cy="126992"/>
            </a:xfrm>
            <a:custGeom>
              <a:avLst/>
              <a:gdLst>
                <a:gd name="T0" fmla="*/ 0 w 230"/>
                <a:gd name="T1" fmla="*/ 170 h 170"/>
                <a:gd name="T2" fmla="*/ 0 w 230"/>
                <a:gd name="T3" fmla="*/ 170 h 170"/>
                <a:gd name="T4" fmla="*/ 0 w 230"/>
                <a:gd name="T5" fmla="*/ 4 h 170"/>
                <a:gd name="T6" fmla="*/ 29 w 230"/>
                <a:gd name="T7" fmla="*/ 4 h 170"/>
                <a:gd name="T8" fmla="*/ 29 w 230"/>
                <a:gd name="T9" fmla="*/ 31 h 170"/>
                <a:gd name="T10" fmla="*/ 31 w 230"/>
                <a:gd name="T11" fmla="*/ 31 h 170"/>
                <a:gd name="T12" fmla="*/ 75 w 230"/>
                <a:gd name="T13" fmla="*/ 0 h 170"/>
                <a:gd name="T14" fmla="*/ 125 w 230"/>
                <a:gd name="T15" fmla="*/ 34 h 170"/>
                <a:gd name="T16" fmla="*/ 126 w 230"/>
                <a:gd name="T17" fmla="*/ 34 h 170"/>
                <a:gd name="T18" fmla="*/ 177 w 230"/>
                <a:gd name="T19" fmla="*/ 0 h 170"/>
                <a:gd name="T20" fmla="*/ 230 w 230"/>
                <a:gd name="T21" fmla="*/ 64 h 170"/>
                <a:gd name="T22" fmla="*/ 230 w 230"/>
                <a:gd name="T23" fmla="*/ 170 h 170"/>
                <a:gd name="T24" fmla="*/ 200 w 230"/>
                <a:gd name="T25" fmla="*/ 170 h 170"/>
                <a:gd name="T26" fmla="*/ 200 w 230"/>
                <a:gd name="T27" fmla="*/ 68 h 170"/>
                <a:gd name="T28" fmla="*/ 166 w 230"/>
                <a:gd name="T29" fmla="*/ 26 h 170"/>
                <a:gd name="T30" fmla="*/ 130 w 230"/>
                <a:gd name="T31" fmla="*/ 56 h 170"/>
                <a:gd name="T32" fmla="*/ 130 w 230"/>
                <a:gd name="T33" fmla="*/ 170 h 170"/>
                <a:gd name="T34" fmla="*/ 100 w 230"/>
                <a:gd name="T35" fmla="*/ 170 h 170"/>
                <a:gd name="T36" fmla="*/ 100 w 230"/>
                <a:gd name="T37" fmla="*/ 68 h 170"/>
                <a:gd name="T38" fmla="*/ 66 w 230"/>
                <a:gd name="T39" fmla="*/ 26 h 170"/>
                <a:gd name="T40" fmla="*/ 29 w 230"/>
                <a:gd name="T41" fmla="*/ 56 h 170"/>
                <a:gd name="T42" fmla="*/ 29 w 230"/>
                <a:gd name="T43" fmla="*/ 170 h 170"/>
                <a:gd name="T44" fmla="*/ 0 w 230"/>
                <a:gd name="T45" fmla="*/ 1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30" h="170">
                  <a:moveTo>
                    <a:pt x="0" y="170"/>
                  </a:moveTo>
                  <a:lnTo>
                    <a:pt x="0" y="170"/>
                  </a:lnTo>
                  <a:lnTo>
                    <a:pt x="0" y="4"/>
                  </a:lnTo>
                  <a:lnTo>
                    <a:pt x="29" y="4"/>
                  </a:lnTo>
                  <a:lnTo>
                    <a:pt x="29" y="31"/>
                  </a:lnTo>
                  <a:lnTo>
                    <a:pt x="31" y="31"/>
                  </a:lnTo>
                  <a:cubicBezTo>
                    <a:pt x="38" y="14"/>
                    <a:pt x="53" y="0"/>
                    <a:pt x="75" y="0"/>
                  </a:cubicBezTo>
                  <a:cubicBezTo>
                    <a:pt x="97" y="0"/>
                    <a:pt x="117" y="10"/>
                    <a:pt x="125" y="34"/>
                  </a:cubicBezTo>
                  <a:lnTo>
                    <a:pt x="126" y="34"/>
                  </a:lnTo>
                  <a:cubicBezTo>
                    <a:pt x="132" y="16"/>
                    <a:pt x="149" y="0"/>
                    <a:pt x="177" y="0"/>
                  </a:cubicBezTo>
                  <a:cubicBezTo>
                    <a:pt x="210" y="0"/>
                    <a:pt x="230" y="23"/>
                    <a:pt x="230" y="64"/>
                  </a:cubicBezTo>
                  <a:lnTo>
                    <a:pt x="230" y="170"/>
                  </a:lnTo>
                  <a:lnTo>
                    <a:pt x="200" y="170"/>
                  </a:lnTo>
                  <a:lnTo>
                    <a:pt x="200" y="68"/>
                  </a:lnTo>
                  <a:cubicBezTo>
                    <a:pt x="200" y="40"/>
                    <a:pt x="189" y="26"/>
                    <a:pt x="166" y="26"/>
                  </a:cubicBezTo>
                  <a:cubicBezTo>
                    <a:pt x="147" y="26"/>
                    <a:pt x="130" y="36"/>
                    <a:pt x="130" y="56"/>
                  </a:cubicBezTo>
                  <a:lnTo>
                    <a:pt x="130" y="170"/>
                  </a:lnTo>
                  <a:lnTo>
                    <a:pt x="100" y="170"/>
                  </a:lnTo>
                  <a:lnTo>
                    <a:pt x="100" y="68"/>
                  </a:lnTo>
                  <a:cubicBezTo>
                    <a:pt x="100" y="40"/>
                    <a:pt x="89" y="26"/>
                    <a:pt x="66" y="26"/>
                  </a:cubicBezTo>
                  <a:cubicBezTo>
                    <a:pt x="48" y="26"/>
                    <a:pt x="29" y="36"/>
                    <a:pt x="29" y="56"/>
                  </a:cubicBezTo>
                  <a:lnTo>
                    <a:pt x="29" y="170"/>
                  </a:lnTo>
                  <a:lnTo>
                    <a:pt x="0" y="170"/>
                  </a:ln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950" name="Freeform 101">
              <a:extLst>
                <a:ext uri="{FF2B5EF4-FFF2-40B4-BE49-F238E27FC236}">
                  <a16:creationId xmlns:a16="http://schemas.microsoft.com/office/drawing/2014/main" id="{80D31F45-B93A-4127-A666-62A1EC9094AF}"/>
                </a:ext>
              </a:extLst>
            </p:cNvPr>
            <p:cNvSpPr>
              <a:spLocks noEditPoints="1"/>
            </p:cNvSpPr>
            <p:nvPr/>
          </p:nvSpPr>
          <p:spPr bwMode="auto">
            <a:xfrm>
              <a:off x="21552624" y="10898751"/>
              <a:ext cx="98618" cy="126992"/>
            </a:xfrm>
            <a:custGeom>
              <a:avLst/>
              <a:gdLst>
                <a:gd name="T0" fmla="*/ 31 w 148"/>
                <a:gd name="T1" fmla="*/ 71 h 173"/>
                <a:gd name="T2" fmla="*/ 31 w 148"/>
                <a:gd name="T3" fmla="*/ 71 h 173"/>
                <a:gd name="T4" fmla="*/ 31 w 148"/>
                <a:gd name="T5" fmla="*/ 73 h 173"/>
                <a:gd name="T6" fmla="*/ 117 w 148"/>
                <a:gd name="T7" fmla="*/ 73 h 173"/>
                <a:gd name="T8" fmla="*/ 117 w 148"/>
                <a:gd name="T9" fmla="*/ 70 h 173"/>
                <a:gd name="T10" fmla="*/ 76 w 148"/>
                <a:gd name="T11" fmla="*/ 24 h 173"/>
                <a:gd name="T12" fmla="*/ 31 w 148"/>
                <a:gd name="T13" fmla="*/ 71 h 173"/>
                <a:gd name="T14" fmla="*/ 0 w 148"/>
                <a:gd name="T15" fmla="*/ 87 h 173"/>
                <a:gd name="T16" fmla="*/ 0 w 148"/>
                <a:gd name="T17" fmla="*/ 87 h 173"/>
                <a:gd name="T18" fmla="*/ 76 w 148"/>
                <a:gd name="T19" fmla="*/ 0 h 173"/>
                <a:gd name="T20" fmla="*/ 148 w 148"/>
                <a:gd name="T21" fmla="*/ 82 h 173"/>
                <a:gd name="T22" fmla="*/ 148 w 148"/>
                <a:gd name="T23" fmla="*/ 94 h 173"/>
                <a:gd name="T24" fmla="*/ 31 w 148"/>
                <a:gd name="T25" fmla="*/ 94 h 173"/>
                <a:gd name="T26" fmla="*/ 31 w 148"/>
                <a:gd name="T27" fmla="*/ 101 h 173"/>
                <a:gd name="T28" fmla="*/ 78 w 148"/>
                <a:gd name="T29" fmla="*/ 148 h 173"/>
                <a:gd name="T30" fmla="*/ 123 w 148"/>
                <a:gd name="T31" fmla="*/ 121 h 173"/>
                <a:gd name="T32" fmla="*/ 142 w 148"/>
                <a:gd name="T33" fmla="*/ 138 h 173"/>
                <a:gd name="T34" fmla="*/ 76 w 148"/>
                <a:gd name="T35" fmla="*/ 173 h 173"/>
                <a:gd name="T36" fmla="*/ 0 w 148"/>
                <a:gd name="T37" fmla="*/ 87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8" h="173">
                  <a:moveTo>
                    <a:pt x="31" y="71"/>
                  </a:moveTo>
                  <a:lnTo>
                    <a:pt x="31" y="71"/>
                  </a:lnTo>
                  <a:lnTo>
                    <a:pt x="31" y="73"/>
                  </a:lnTo>
                  <a:lnTo>
                    <a:pt x="117" y="73"/>
                  </a:lnTo>
                  <a:lnTo>
                    <a:pt x="117" y="70"/>
                  </a:lnTo>
                  <a:cubicBezTo>
                    <a:pt x="117" y="43"/>
                    <a:pt x="101" y="24"/>
                    <a:pt x="76" y="24"/>
                  </a:cubicBezTo>
                  <a:cubicBezTo>
                    <a:pt x="50" y="24"/>
                    <a:pt x="31" y="44"/>
                    <a:pt x="31" y="71"/>
                  </a:cubicBezTo>
                  <a:close/>
                  <a:moveTo>
                    <a:pt x="0" y="87"/>
                  </a:moveTo>
                  <a:lnTo>
                    <a:pt x="0" y="87"/>
                  </a:lnTo>
                  <a:cubicBezTo>
                    <a:pt x="0" y="34"/>
                    <a:pt x="30" y="0"/>
                    <a:pt x="76" y="0"/>
                  </a:cubicBezTo>
                  <a:cubicBezTo>
                    <a:pt x="122" y="0"/>
                    <a:pt x="148" y="35"/>
                    <a:pt x="148" y="82"/>
                  </a:cubicBezTo>
                  <a:lnTo>
                    <a:pt x="148" y="94"/>
                  </a:lnTo>
                  <a:lnTo>
                    <a:pt x="31" y="94"/>
                  </a:lnTo>
                  <a:lnTo>
                    <a:pt x="31" y="101"/>
                  </a:lnTo>
                  <a:cubicBezTo>
                    <a:pt x="31" y="128"/>
                    <a:pt x="48" y="148"/>
                    <a:pt x="78" y="148"/>
                  </a:cubicBezTo>
                  <a:cubicBezTo>
                    <a:pt x="99" y="148"/>
                    <a:pt x="114" y="138"/>
                    <a:pt x="123" y="121"/>
                  </a:cubicBezTo>
                  <a:lnTo>
                    <a:pt x="142" y="138"/>
                  </a:lnTo>
                  <a:cubicBezTo>
                    <a:pt x="131" y="159"/>
                    <a:pt x="107" y="173"/>
                    <a:pt x="76" y="173"/>
                  </a:cubicBezTo>
                  <a:cubicBezTo>
                    <a:pt x="30" y="173"/>
                    <a:pt x="0" y="139"/>
                    <a:pt x="0" y="87"/>
                  </a:cubicBezTo>
                  <a:close/>
                </a:path>
              </a:pathLst>
            </a:custGeom>
            <a:solidFill>
              <a:srgbClr val="000000"/>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986" name="Freeform 593">
              <a:extLst>
                <a:ext uri="{FF2B5EF4-FFF2-40B4-BE49-F238E27FC236}">
                  <a16:creationId xmlns:a16="http://schemas.microsoft.com/office/drawing/2014/main" id="{49655E6B-8817-492A-8948-2AB25098EA9C}"/>
                </a:ext>
              </a:extLst>
            </p:cNvPr>
            <p:cNvSpPr>
              <a:spLocks noEditPoints="1"/>
            </p:cNvSpPr>
            <p:nvPr/>
          </p:nvSpPr>
          <p:spPr bwMode="auto">
            <a:xfrm>
              <a:off x="20070447" y="10644767"/>
              <a:ext cx="519198" cy="146040"/>
            </a:xfrm>
            <a:custGeom>
              <a:avLst/>
              <a:gdLst>
                <a:gd name="T0" fmla="*/ 387 w 774"/>
                <a:gd name="T1" fmla="*/ 20 h 199"/>
                <a:gd name="T2" fmla="*/ 387 w 774"/>
                <a:gd name="T3" fmla="*/ 20 h 199"/>
                <a:gd name="T4" fmla="*/ 20 w 774"/>
                <a:gd name="T5" fmla="*/ 99 h 199"/>
                <a:gd name="T6" fmla="*/ 387 w 774"/>
                <a:gd name="T7" fmla="*/ 179 h 199"/>
                <a:gd name="T8" fmla="*/ 754 w 774"/>
                <a:gd name="T9" fmla="*/ 99 h 199"/>
                <a:gd name="T10" fmla="*/ 387 w 774"/>
                <a:gd name="T11" fmla="*/ 20 h 199"/>
                <a:gd name="T12" fmla="*/ 387 w 774"/>
                <a:gd name="T13" fmla="*/ 199 h 199"/>
                <a:gd name="T14" fmla="*/ 387 w 774"/>
                <a:gd name="T15" fmla="*/ 199 h 199"/>
                <a:gd name="T16" fmla="*/ 0 w 774"/>
                <a:gd name="T17" fmla="*/ 99 h 199"/>
                <a:gd name="T18" fmla="*/ 387 w 774"/>
                <a:gd name="T19" fmla="*/ 0 h 199"/>
                <a:gd name="T20" fmla="*/ 774 w 774"/>
                <a:gd name="T21" fmla="*/ 99 h 199"/>
                <a:gd name="T22" fmla="*/ 387 w 774"/>
                <a:gd name="T23" fmla="*/ 1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4" h="199">
                  <a:moveTo>
                    <a:pt x="387" y="20"/>
                  </a:moveTo>
                  <a:lnTo>
                    <a:pt x="387" y="20"/>
                  </a:lnTo>
                  <a:cubicBezTo>
                    <a:pt x="159" y="20"/>
                    <a:pt x="20" y="66"/>
                    <a:pt x="20" y="99"/>
                  </a:cubicBezTo>
                  <a:cubicBezTo>
                    <a:pt x="20" y="132"/>
                    <a:pt x="159" y="179"/>
                    <a:pt x="387" y="179"/>
                  </a:cubicBezTo>
                  <a:cubicBezTo>
                    <a:pt x="614" y="179"/>
                    <a:pt x="754" y="132"/>
                    <a:pt x="754" y="99"/>
                  </a:cubicBezTo>
                  <a:cubicBezTo>
                    <a:pt x="754" y="66"/>
                    <a:pt x="614" y="20"/>
                    <a:pt x="387" y="20"/>
                  </a:cubicBezTo>
                  <a:close/>
                  <a:moveTo>
                    <a:pt x="387" y="199"/>
                  </a:moveTo>
                  <a:lnTo>
                    <a:pt x="387" y="199"/>
                  </a:lnTo>
                  <a:cubicBezTo>
                    <a:pt x="199" y="199"/>
                    <a:pt x="0" y="164"/>
                    <a:pt x="0" y="99"/>
                  </a:cubicBezTo>
                  <a:cubicBezTo>
                    <a:pt x="0" y="35"/>
                    <a:pt x="199" y="0"/>
                    <a:pt x="387" y="0"/>
                  </a:cubicBezTo>
                  <a:cubicBezTo>
                    <a:pt x="575" y="0"/>
                    <a:pt x="774" y="35"/>
                    <a:pt x="774" y="99"/>
                  </a:cubicBezTo>
                  <a:cubicBezTo>
                    <a:pt x="774" y="164"/>
                    <a:pt x="575" y="199"/>
                    <a:pt x="387" y="199"/>
                  </a:cubicBez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987" name="Freeform 594">
              <a:extLst>
                <a:ext uri="{FF2B5EF4-FFF2-40B4-BE49-F238E27FC236}">
                  <a16:creationId xmlns:a16="http://schemas.microsoft.com/office/drawing/2014/main" id="{BED569AB-FB10-4702-8E6B-0093B2C1375E}"/>
                </a:ext>
              </a:extLst>
            </p:cNvPr>
            <p:cNvSpPr>
              <a:spLocks/>
            </p:cNvSpPr>
            <p:nvPr/>
          </p:nvSpPr>
          <p:spPr bwMode="auto">
            <a:xfrm>
              <a:off x="20070447" y="10793982"/>
              <a:ext cx="519198" cy="126992"/>
            </a:xfrm>
            <a:custGeom>
              <a:avLst/>
              <a:gdLst>
                <a:gd name="T0" fmla="*/ 387 w 774"/>
                <a:gd name="T1" fmla="*/ 174 h 174"/>
                <a:gd name="T2" fmla="*/ 387 w 774"/>
                <a:gd name="T3" fmla="*/ 174 h 174"/>
                <a:gd name="T4" fmla="*/ 0 w 774"/>
                <a:gd name="T5" fmla="*/ 75 h 174"/>
                <a:gd name="T6" fmla="*/ 0 w 774"/>
                <a:gd name="T7" fmla="*/ 0 h 174"/>
                <a:gd name="T8" fmla="*/ 20 w 774"/>
                <a:gd name="T9" fmla="*/ 0 h 174"/>
                <a:gd name="T10" fmla="*/ 20 w 774"/>
                <a:gd name="T11" fmla="*/ 75 h 174"/>
                <a:gd name="T12" fmla="*/ 387 w 774"/>
                <a:gd name="T13" fmla="*/ 154 h 174"/>
                <a:gd name="T14" fmla="*/ 754 w 774"/>
                <a:gd name="T15" fmla="*/ 75 h 174"/>
                <a:gd name="T16" fmla="*/ 754 w 774"/>
                <a:gd name="T17" fmla="*/ 0 h 174"/>
                <a:gd name="T18" fmla="*/ 774 w 774"/>
                <a:gd name="T19" fmla="*/ 0 h 174"/>
                <a:gd name="T20" fmla="*/ 774 w 774"/>
                <a:gd name="T21" fmla="*/ 75 h 174"/>
                <a:gd name="T22" fmla="*/ 387 w 774"/>
                <a:gd name="T23" fmla="*/ 17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4" h="174">
                  <a:moveTo>
                    <a:pt x="387" y="174"/>
                  </a:moveTo>
                  <a:lnTo>
                    <a:pt x="387" y="174"/>
                  </a:lnTo>
                  <a:cubicBezTo>
                    <a:pt x="199" y="174"/>
                    <a:pt x="0" y="139"/>
                    <a:pt x="0" y="75"/>
                  </a:cubicBezTo>
                  <a:lnTo>
                    <a:pt x="0" y="0"/>
                  </a:lnTo>
                  <a:lnTo>
                    <a:pt x="20" y="0"/>
                  </a:lnTo>
                  <a:lnTo>
                    <a:pt x="20" y="75"/>
                  </a:lnTo>
                  <a:cubicBezTo>
                    <a:pt x="20" y="108"/>
                    <a:pt x="159" y="154"/>
                    <a:pt x="387" y="154"/>
                  </a:cubicBezTo>
                  <a:cubicBezTo>
                    <a:pt x="614" y="154"/>
                    <a:pt x="754" y="108"/>
                    <a:pt x="754" y="75"/>
                  </a:cubicBezTo>
                  <a:lnTo>
                    <a:pt x="754" y="0"/>
                  </a:lnTo>
                  <a:lnTo>
                    <a:pt x="774" y="0"/>
                  </a:lnTo>
                  <a:lnTo>
                    <a:pt x="774" y="75"/>
                  </a:lnTo>
                  <a:cubicBezTo>
                    <a:pt x="774" y="139"/>
                    <a:pt x="575" y="174"/>
                    <a:pt x="387" y="174"/>
                  </a:cubicBez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988" name="Freeform 595">
              <a:extLst>
                <a:ext uri="{FF2B5EF4-FFF2-40B4-BE49-F238E27FC236}">
                  <a16:creationId xmlns:a16="http://schemas.microsoft.com/office/drawing/2014/main" id="{B40D7CBD-4709-4D45-9115-D4FDF3B9B462}"/>
                </a:ext>
              </a:extLst>
            </p:cNvPr>
            <p:cNvSpPr>
              <a:spLocks/>
            </p:cNvSpPr>
            <p:nvPr/>
          </p:nvSpPr>
          <p:spPr bwMode="auto">
            <a:xfrm>
              <a:off x="20070447" y="10940022"/>
              <a:ext cx="519198" cy="126992"/>
            </a:xfrm>
            <a:custGeom>
              <a:avLst/>
              <a:gdLst>
                <a:gd name="T0" fmla="*/ 387 w 774"/>
                <a:gd name="T1" fmla="*/ 174 h 174"/>
                <a:gd name="T2" fmla="*/ 387 w 774"/>
                <a:gd name="T3" fmla="*/ 174 h 174"/>
                <a:gd name="T4" fmla="*/ 0 w 774"/>
                <a:gd name="T5" fmla="*/ 75 h 174"/>
                <a:gd name="T6" fmla="*/ 0 w 774"/>
                <a:gd name="T7" fmla="*/ 0 h 174"/>
                <a:gd name="T8" fmla="*/ 20 w 774"/>
                <a:gd name="T9" fmla="*/ 0 h 174"/>
                <a:gd name="T10" fmla="*/ 20 w 774"/>
                <a:gd name="T11" fmla="*/ 75 h 174"/>
                <a:gd name="T12" fmla="*/ 387 w 774"/>
                <a:gd name="T13" fmla="*/ 154 h 174"/>
                <a:gd name="T14" fmla="*/ 754 w 774"/>
                <a:gd name="T15" fmla="*/ 75 h 174"/>
                <a:gd name="T16" fmla="*/ 754 w 774"/>
                <a:gd name="T17" fmla="*/ 0 h 174"/>
                <a:gd name="T18" fmla="*/ 774 w 774"/>
                <a:gd name="T19" fmla="*/ 0 h 174"/>
                <a:gd name="T20" fmla="*/ 774 w 774"/>
                <a:gd name="T21" fmla="*/ 75 h 174"/>
                <a:gd name="T22" fmla="*/ 387 w 774"/>
                <a:gd name="T23" fmla="*/ 17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4" h="174">
                  <a:moveTo>
                    <a:pt x="387" y="174"/>
                  </a:moveTo>
                  <a:lnTo>
                    <a:pt x="387" y="174"/>
                  </a:lnTo>
                  <a:cubicBezTo>
                    <a:pt x="199" y="174"/>
                    <a:pt x="0" y="139"/>
                    <a:pt x="0" y="75"/>
                  </a:cubicBezTo>
                  <a:lnTo>
                    <a:pt x="0" y="0"/>
                  </a:lnTo>
                  <a:lnTo>
                    <a:pt x="20" y="0"/>
                  </a:lnTo>
                  <a:lnTo>
                    <a:pt x="20" y="75"/>
                  </a:lnTo>
                  <a:cubicBezTo>
                    <a:pt x="20" y="108"/>
                    <a:pt x="159" y="154"/>
                    <a:pt x="387" y="154"/>
                  </a:cubicBezTo>
                  <a:cubicBezTo>
                    <a:pt x="615" y="154"/>
                    <a:pt x="754" y="108"/>
                    <a:pt x="754" y="75"/>
                  </a:cubicBezTo>
                  <a:lnTo>
                    <a:pt x="754" y="0"/>
                  </a:lnTo>
                  <a:lnTo>
                    <a:pt x="774" y="0"/>
                  </a:lnTo>
                  <a:lnTo>
                    <a:pt x="774" y="75"/>
                  </a:lnTo>
                  <a:cubicBezTo>
                    <a:pt x="774" y="139"/>
                    <a:pt x="575" y="174"/>
                    <a:pt x="387" y="174"/>
                  </a:cubicBez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sp>
          <p:nvSpPr>
            <p:cNvPr id="989" name="Freeform 596">
              <a:extLst>
                <a:ext uri="{FF2B5EF4-FFF2-40B4-BE49-F238E27FC236}">
                  <a16:creationId xmlns:a16="http://schemas.microsoft.com/office/drawing/2014/main" id="{EC80AB21-81FE-43C6-A035-D6EC11FBCAC3}"/>
                </a:ext>
              </a:extLst>
            </p:cNvPr>
            <p:cNvSpPr>
              <a:spLocks/>
            </p:cNvSpPr>
            <p:nvPr/>
          </p:nvSpPr>
          <p:spPr bwMode="auto">
            <a:xfrm>
              <a:off x="20070447" y="11086063"/>
              <a:ext cx="519198" cy="126992"/>
            </a:xfrm>
            <a:custGeom>
              <a:avLst/>
              <a:gdLst>
                <a:gd name="T0" fmla="*/ 387 w 774"/>
                <a:gd name="T1" fmla="*/ 175 h 175"/>
                <a:gd name="T2" fmla="*/ 387 w 774"/>
                <a:gd name="T3" fmla="*/ 175 h 175"/>
                <a:gd name="T4" fmla="*/ 0 w 774"/>
                <a:gd name="T5" fmla="*/ 75 h 175"/>
                <a:gd name="T6" fmla="*/ 0 w 774"/>
                <a:gd name="T7" fmla="*/ 0 h 175"/>
                <a:gd name="T8" fmla="*/ 20 w 774"/>
                <a:gd name="T9" fmla="*/ 0 h 175"/>
                <a:gd name="T10" fmla="*/ 20 w 774"/>
                <a:gd name="T11" fmla="*/ 75 h 175"/>
                <a:gd name="T12" fmla="*/ 387 w 774"/>
                <a:gd name="T13" fmla="*/ 155 h 175"/>
                <a:gd name="T14" fmla="*/ 754 w 774"/>
                <a:gd name="T15" fmla="*/ 75 h 175"/>
                <a:gd name="T16" fmla="*/ 754 w 774"/>
                <a:gd name="T17" fmla="*/ 0 h 175"/>
                <a:gd name="T18" fmla="*/ 774 w 774"/>
                <a:gd name="T19" fmla="*/ 0 h 175"/>
                <a:gd name="T20" fmla="*/ 774 w 774"/>
                <a:gd name="T21" fmla="*/ 75 h 175"/>
                <a:gd name="T22" fmla="*/ 387 w 774"/>
                <a:gd name="T23" fmla="*/ 17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4" h="175">
                  <a:moveTo>
                    <a:pt x="387" y="175"/>
                  </a:moveTo>
                  <a:lnTo>
                    <a:pt x="387" y="175"/>
                  </a:lnTo>
                  <a:cubicBezTo>
                    <a:pt x="199" y="175"/>
                    <a:pt x="0" y="140"/>
                    <a:pt x="0" y="75"/>
                  </a:cubicBezTo>
                  <a:lnTo>
                    <a:pt x="0" y="0"/>
                  </a:lnTo>
                  <a:lnTo>
                    <a:pt x="20" y="0"/>
                  </a:lnTo>
                  <a:lnTo>
                    <a:pt x="20" y="75"/>
                  </a:lnTo>
                  <a:cubicBezTo>
                    <a:pt x="20" y="108"/>
                    <a:pt x="159" y="155"/>
                    <a:pt x="387" y="155"/>
                  </a:cubicBezTo>
                  <a:cubicBezTo>
                    <a:pt x="614" y="155"/>
                    <a:pt x="754" y="108"/>
                    <a:pt x="754" y="75"/>
                  </a:cubicBezTo>
                  <a:lnTo>
                    <a:pt x="754" y="0"/>
                  </a:lnTo>
                  <a:lnTo>
                    <a:pt x="774" y="0"/>
                  </a:lnTo>
                  <a:lnTo>
                    <a:pt x="774" y="75"/>
                  </a:lnTo>
                  <a:cubicBezTo>
                    <a:pt x="774" y="140"/>
                    <a:pt x="575" y="175"/>
                    <a:pt x="387" y="175"/>
                  </a:cubicBezTo>
                  <a:close/>
                </a:path>
              </a:pathLst>
            </a:custGeom>
            <a:solidFill>
              <a:srgbClr val="4B68FA"/>
            </a:solidFill>
            <a:ln w="0">
              <a:solidFill>
                <a:srgbClr val="000000"/>
              </a:solidFill>
              <a:prstDash val="solid"/>
              <a:round/>
              <a:headEnd/>
              <a:tailEnd/>
            </a:ln>
          </p:spPr>
          <p:txBody>
            <a:bodyPr vert="horz" wrap="square" lIns="68576" tIns="34288" rIns="68576" bIns="34288" numCol="1" anchor="t" anchorCtr="0" compatLnSpc="1">
              <a:prstTxWarp prst="textNoShape">
                <a:avLst/>
              </a:prstTxWarp>
            </a:bodyPr>
            <a:lstStyle/>
            <a:p>
              <a:endParaRPr lang="en-US"/>
            </a:p>
          </p:txBody>
        </p:sp>
      </p:grpSp>
      <p:sp>
        <p:nvSpPr>
          <p:cNvPr id="990" name="TextBox 989">
            <a:extLst>
              <a:ext uri="{FF2B5EF4-FFF2-40B4-BE49-F238E27FC236}">
                <a16:creationId xmlns:a16="http://schemas.microsoft.com/office/drawing/2014/main" id="{51D6AAFB-D861-438C-8714-A8484920D4FC}"/>
              </a:ext>
            </a:extLst>
          </p:cNvPr>
          <p:cNvSpPr txBox="1"/>
          <p:nvPr/>
        </p:nvSpPr>
        <p:spPr>
          <a:xfrm>
            <a:off x="7760611" y="3216562"/>
            <a:ext cx="1111202" cy="207749"/>
          </a:xfrm>
          <a:prstGeom prst="rect">
            <a:avLst/>
          </a:prstGeom>
          <a:noFill/>
        </p:spPr>
        <p:txBody>
          <a:bodyPr wrap="none" rtlCol="0">
            <a:spAutoFit/>
          </a:bodyPr>
          <a:lstStyle/>
          <a:p>
            <a:r>
              <a:rPr lang="en-US" sz="750" b="1" dirty="0"/>
              <a:t>Open</a:t>
            </a:r>
            <a:r>
              <a:rPr lang="en-US" sz="750" dirty="0"/>
              <a:t>Shift</a:t>
            </a:r>
            <a:r>
              <a:rPr lang="en-US" sz="750" b="1" dirty="0"/>
              <a:t> Container </a:t>
            </a:r>
          </a:p>
        </p:txBody>
      </p:sp>
      <p:pic>
        <p:nvPicPr>
          <p:cNvPr id="992" name="Picture 991">
            <a:extLst>
              <a:ext uri="{FF2B5EF4-FFF2-40B4-BE49-F238E27FC236}">
                <a16:creationId xmlns:a16="http://schemas.microsoft.com/office/drawing/2014/main" id="{7CC2A11E-D3A1-4FB4-A552-68ED765AF85D}"/>
              </a:ext>
            </a:extLst>
          </p:cNvPr>
          <p:cNvPicPr>
            <a:picLocks noChangeAspect="1"/>
          </p:cNvPicPr>
          <p:nvPr/>
        </p:nvPicPr>
        <p:blipFill rotWithShape="1">
          <a:blip r:embed="rId3"/>
          <a:srcRect l="55455" r="31207" b="32453"/>
          <a:stretch/>
        </p:blipFill>
        <p:spPr>
          <a:xfrm>
            <a:off x="7533584" y="3173070"/>
            <a:ext cx="161832" cy="259402"/>
          </a:xfrm>
          <a:prstGeom prst="rect">
            <a:avLst/>
          </a:prstGeom>
        </p:spPr>
      </p:pic>
      <p:pic>
        <p:nvPicPr>
          <p:cNvPr id="6" name="Picture 5">
            <a:extLst>
              <a:ext uri="{FF2B5EF4-FFF2-40B4-BE49-F238E27FC236}">
                <a16:creationId xmlns:a16="http://schemas.microsoft.com/office/drawing/2014/main" id="{05B97107-EA5D-436C-8E9F-E88F6115C7E4}"/>
              </a:ext>
            </a:extLst>
          </p:cNvPr>
          <p:cNvPicPr>
            <a:picLocks noChangeAspect="1"/>
          </p:cNvPicPr>
          <p:nvPr/>
        </p:nvPicPr>
        <p:blipFill>
          <a:blip r:embed="rId4"/>
          <a:stretch>
            <a:fillRect/>
          </a:stretch>
        </p:blipFill>
        <p:spPr>
          <a:xfrm>
            <a:off x="7522499" y="3449082"/>
            <a:ext cx="885255" cy="344266"/>
          </a:xfrm>
          <a:prstGeom prst="rect">
            <a:avLst/>
          </a:prstGeom>
        </p:spPr>
      </p:pic>
      <p:sp>
        <p:nvSpPr>
          <p:cNvPr id="741" name="Footer Placeholder 3">
            <a:extLst>
              <a:ext uri="{FF2B5EF4-FFF2-40B4-BE49-F238E27FC236}">
                <a16:creationId xmlns:a16="http://schemas.microsoft.com/office/drawing/2014/main" id="{8B147CCD-A390-D34E-92AD-8319B66C6A70}"/>
              </a:ext>
            </a:extLst>
          </p:cNvPr>
          <p:cNvSpPr txBox="1">
            <a:spLocks/>
          </p:cNvSpPr>
          <p:nvPr/>
        </p:nvSpPr>
        <p:spPr>
          <a:xfrm>
            <a:off x="56735" y="4943855"/>
            <a:ext cx="1731986" cy="166135"/>
          </a:xfrm>
          <a:prstGeom prst="rect">
            <a:avLst/>
          </a:prstGeom>
        </p:spPr>
        <p:txBody>
          <a:bodyPr/>
          <a:lstStyle>
            <a:defPPr>
              <a:defRPr lang="en-US"/>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a:lstStyle>
          <a:p>
            <a:r>
              <a:rPr lang="en-US" sz="600" dirty="0" err="1"/>
              <a:t>TechCon</a:t>
            </a:r>
            <a:r>
              <a:rPr lang="en-US" sz="600" dirty="0"/>
              <a:t> 2020/ © 2020 IBM Corporation</a:t>
            </a:r>
          </a:p>
        </p:txBody>
      </p:sp>
    </p:spTree>
    <p:extLst>
      <p:ext uri="{BB962C8B-B14F-4D97-AF65-F5344CB8AC3E}">
        <p14:creationId xmlns:p14="http://schemas.microsoft.com/office/powerpoint/2010/main" val="1337221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p:cNvSpPr>
            <a:spLocks noGrp="1"/>
          </p:cNvSpPr>
          <p:nvPr>
            <p:ph type="title"/>
          </p:nvPr>
        </p:nvSpPr>
        <p:spPr/>
        <p:txBody>
          <a:bodyPr/>
          <a:lstStyle/>
          <a:p>
            <a:pPr lvl="0">
              <a:defRPr/>
            </a:pPr>
            <a:r>
              <a:rPr lang="en-US" sz="2400" dirty="0">
                <a:cs typeface="Arial" panose="020B0604020202020204" pitchFamily="34" charset="0"/>
              </a:rPr>
              <a:t>Bridge and protect event-based architectures</a:t>
            </a:r>
          </a:p>
        </p:txBody>
      </p:sp>
      <p:sp>
        <p:nvSpPr>
          <p:cNvPr id="6" name="Text Placeholder"/>
          <p:cNvSpPr>
            <a:spLocks noGrp="1"/>
          </p:cNvSpPr>
          <p:nvPr>
            <p:ph type="body" sz="quarter" idx="12"/>
          </p:nvPr>
        </p:nvSpPr>
        <p:spPr>
          <a:xfrm>
            <a:off x="74174" y="1341674"/>
            <a:ext cx="4206240" cy="3361944"/>
          </a:xfrm>
        </p:spPr>
        <p:txBody>
          <a:bodyPr/>
          <a:lstStyle/>
          <a:p>
            <a:pPr marL="214313" indent="-214313" defTabSz="685766">
              <a:buFont typeface="Wingdings" pitchFamily="2" charset="2"/>
              <a:buChar char="§"/>
              <a:defRPr/>
            </a:pPr>
            <a:r>
              <a:rPr lang="en-US" sz="1600" dirty="0"/>
              <a:t>Single Gateway stack </a:t>
            </a:r>
            <a:r>
              <a:rPr lang="en-US" sz="1600" b="0" dirty="0"/>
              <a:t>that natively connects between Microservices and Event-based workloads without any special adapters</a:t>
            </a:r>
          </a:p>
          <a:p>
            <a:pPr marL="214313" indent="-214313">
              <a:buFont typeface="Wingdings" pitchFamily="2" charset="2"/>
              <a:buChar char="§"/>
              <a:defRPr/>
            </a:pPr>
            <a:r>
              <a:rPr lang="en-US" sz="1600" dirty="0"/>
              <a:t>Enforce security consistently</a:t>
            </a:r>
            <a:r>
              <a:rPr lang="en-US" sz="1600" b="0" dirty="0"/>
              <a:t> across Microservices and Event-based workloads without external security solutions, minimizing overall cost of ownership and accelerating go-to-market</a:t>
            </a:r>
          </a:p>
          <a:p>
            <a:pPr marL="214313" indent="-214313">
              <a:buFont typeface="Wingdings" pitchFamily="2" charset="2"/>
              <a:buChar char="§"/>
              <a:defRPr/>
            </a:pPr>
            <a:r>
              <a:rPr lang="en-US" sz="1600" dirty="0"/>
              <a:t>One Gateway solution </a:t>
            </a:r>
            <a:r>
              <a:rPr lang="en-US" sz="1600" b="0" dirty="0"/>
              <a:t>avoids complex product integrations which reduces infrastructure complexity and operational / people costs</a:t>
            </a:r>
          </a:p>
          <a:p>
            <a:pPr marL="214313" indent="-214313" defTabSz="685766">
              <a:buFont typeface="Wingdings" pitchFamily="2" charset="2"/>
              <a:buChar char="§"/>
              <a:defRPr/>
            </a:pPr>
            <a:endParaRPr lang="en-US" sz="1000" dirty="0">
              <a:solidFill>
                <a:srgbClr val="272727"/>
              </a:solidFill>
            </a:endParaRPr>
          </a:p>
        </p:txBody>
      </p:sp>
      <p:sp>
        <p:nvSpPr>
          <p:cNvPr id="5" name="Slide Number Placeholder"/>
          <p:cNvSpPr>
            <a:spLocks noGrp="1"/>
          </p:cNvSpPr>
          <p:nvPr>
            <p:ph type="sldNum" sz="quarter" idx="11"/>
          </p:nvPr>
        </p:nvSpPr>
        <p:spPr/>
        <p:txBody>
          <a:bodyPr/>
          <a:lstStyle/>
          <a:p>
            <a:fld id="{59395FB3-9C97-154F-86B2-7E381B951268}" type="slidenum">
              <a:rPr lang="en-US" smtClean="0">
                <a:solidFill>
                  <a:schemeClr val="tx1"/>
                </a:solidFill>
              </a:rPr>
              <a:pPr/>
              <a:t>8</a:t>
            </a:fld>
            <a:endParaRPr lang="en-US" dirty="0">
              <a:solidFill>
                <a:schemeClr val="tx1"/>
              </a:solidFill>
            </a:endParaRPr>
          </a:p>
        </p:txBody>
      </p:sp>
      <p:sp>
        <p:nvSpPr>
          <p:cNvPr id="7" name="Footer Placeholder">
            <a:extLst>
              <a:ext uri="{FF2B5EF4-FFF2-40B4-BE49-F238E27FC236}">
                <a16:creationId xmlns:a16="http://schemas.microsoft.com/office/drawing/2014/main" id="{D74C6800-59DD-B24D-9D63-4A5BDD98A4A9}"/>
              </a:ext>
            </a:extLst>
          </p:cNvPr>
          <p:cNvSpPr>
            <a:spLocks noGrp="1"/>
          </p:cNvSpPr>
          <p:nvPr>
            <p:ph type="ftr" sz="quarter" idx="3"/>
          </p:nvPr>
        </p:nvSpPr>
        <p:spPr>
          <a:xfrm>
            <a:off x="228666" y="4787900"/>
            <a:ext cx="4114735" cy="166687"/>
          </a:xfrm>
          <a:prstGeom prst="rect">
            <a:avLst/>
          </a:prstGeom>
        </p:spPr>
        <p:txBody>
          <a:bodyPr vert="horz" lIns="0" tIns="0" rIns="0" bIns="0" rtlCol="0" anchor="ct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tx1"/>
                </a:solidFill>
                <a:latin typeface="IBM Plex Sans" panose="020B0503050203000203" pitchFamily="34" charset="0"/>
              </a:defRPr>
            </a:lvl1pPr>
          </a:lstStyle>
          <a:p>
            <a:r>
              <a:rPr lang="en-US" dirty="0" err="1">
                <a:solidFill>
                  <a:schemeClr val="bg1"/>
                </a:solidFill>
                <a:latin typeface="IBM Plex Sans"/>
              </a:rPr>
              <a:t>TechCon</a:t>
            </a:r>
            <a:r>
              <a:rPr lang="en-US" dirty="0">
                <a:solidFill>
                  <a:schemeClr val="bg1"/>
                </a:solidFill>
                <a:latin typeface="IBM Plex Sans"/>
              </a:rPr>
              <a:t> 2020 / © 2020 IBM Corporation</a:t>
            </a:r>
          </a:p>
        </p:txBody>
      </p:sp>
      <p:pic>
        <p:nvPicPr>
          <p:cNvPr id="9" name="Picture Placeholder 8">
            <a:extLst>
              <a:ext uri="{FF2B5EF4-FFF2-40B4-BE49-F238E27FC236}">
                <a16:creationId xmlns:a16="http://schemas.microsoft.com/office/drawing/2014/main" id="{27552874-DF5F-E347-B7BC-452F5C945FFA}"/>
              </a:ext>
            </a:extLst>
          </p:cNvPr>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l="19429" r="19429"/>
          <a:stretch>
            <a:fillRect/>
          </a:stretch>
        </p:blipFill>
        <p:spPr>
          <a:xfrm>
            <a:off x="4549420" y="27492"/>
            <a:ext cx="4572000" cy="5116008"/>
          </a:xfrm>
          <a:prstGeom prst="rect">
            <a:avLst/>
          </a:prstGeom>
        </p:spPr>
      </p:pic>
      <p:sp>
        <p:nvSpPr>
          <p:cNvPr id="11" name="Rectangle 10">
            <a:extLst>
              <a:ext uri="{FF2B5EF4-FFF2-40B4-BE49-F238E27FC236}">
                <a16:creationId xmlns:a16="http://schemas.microsoft.com/office/drawing/2014/main" id="{21EDB0AE-18AD-2545-A923-304AC5873186}"/>
              </a:ext>
            </a:extLst>
          </p:cNvPr>
          <p:cNvSpPr/>
          <p:nvPr/>
        </p:nvSpPr>
        <p:spPr>
          <a:xfrm>
            <a:off x="5158048" y="340903"/>
            <a:ext cx="3228769" cy="461665"/>
          </a:xfrm>
          <a:prstGeom prst="rect">
            <a:avLst/>
          </a:prstGeom>
        </p:spPr>
        <p:txBody>
          <a:bodyPr wrap="none">
            <a:spAutoFit/>
          </a:bodyPr>
          <a:lstStyle/>
          <a:p>
            <a:pPr algn="ctr" defTabSz="342891">
              <a:defRPr/>
            </a:pPr>
            <a:r>
              <a:rPr lang="en-GB" sz="2400" b="1" kern="0" dirty="0">
                <a:solidFill>
                  <a:schemeClr val="bg1"/>
                </a:solidFill>
                <a:latin typeface="IBM Plex Sans" panose="020B0503050203000203" pitchFamily="34" charset="0"/>
                <a:ea typeface="Helvetica Neue" panose="02000503000000020004" pitchFamily="2" charset="0"/>
                <a:cs typeface="Helvetica Neue" panose="02000503000000020004" pitchFamily="2" charset="0"/>
              </a:rPr>
              <a:t> DataPower Gateway</a:t>
            </a:r>
          </a:p>
        </p:txBody>
      </p:sp>
      <p:pic>
        <p:nvPicPr>
          <p:cNvPr id="12" name="Picture 11">
            <a:extLst>
              <a:ext uri="{FF2B5EF4-FFF2-40B4-BE49-F238E27FC236}">
                <a16:creationId xmlns:a16="http://schemas.microsoft.com/office/drawing/2014/main" id="{44C91FE5-8B4D-F84F-ADE1-8B4B3A314577}"/>
              </a:ext>
            </a:extLst>
          </p:cNvPr>
          <p:cNvPicPr>
            <a:picLocks noChangeAspect="1"/>
          </p:cNvPicPr>
          <p:nvPr/>
        </p:nvPicPr>
        <p:blipFill>
          <a:blip r:embed="rId4"/>
          <a:stretch>
            <a:fillRect/>
          </a:stretch>
        </p:blipFill>
        <p:spPr>
          <a:xfrm>
            <a:off x="5854944" y="533744"/>
            <a:ext cx="1828732" cy="1828732"/>
          </a:xfrm>
          <a:prstGeom prst="rect">
            <a:avLst/>
          </a:prstGeom>
        </p:spPr>
      </p:pic>
      <p:pic>
        <p:nvPicPr>
          <p:cNvPr id="13" name="Picture 12">
            <a:extLst>
              <a:ext uri="{FF2B5EF4-FFF2-40B4-BE49-F238E27FC236}">
                <a16:creationId xmlns:a16="http://schemas.microsoft.com/office/drawing/2014/main" id="{8C5BC35A-029C-184A-98A6-AC15803E31A3}"/>
              </a:ext>
            </a:extLst>
          </p:cNvPr>
          <p:cNvPicPr>
            <a:picLocks noChangeAspect="1"/>
          </p:cNvPicPr>
          <p:nvPr/>
        </p:nvPicPr>
        <p:blipFill>
          <a:blip r:embed="rId5" cstate="email">
            <a:duotone>
              <a:schemeClr val="bg2">
                <a:shade val="45000"/>
                <a:satMod val="135000"/>
              </a:schemeClr>
              <a:prstClr val="white"/>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tretch>
            <a:fillRect/>
          </a:stretch>
        </p:blipFill>
        <p:spPr>
          <a:xfrm>
            <a:off x="4627178" y="2473150"/>
            <a:ext cx="1002201" cy="883708"/>
          </a:xfrm>
          <a:prstGeom prst="rect">
            <a:avLst/>
          </a:prstGeom>
        </p:spPr>
      </p:pic>
      <p:sp>
        <p:nvSpPr>
          <p:cNvPr id="14" name="Rectangle 13">
            <a:extLst>
              <a:ext uri="{FF2B5EF4-FFF2-40B4-BE49-F238E27FC236}">
                <a16:creationId xmlns:a16="http://schemas.microsoft.com/office/drawing/2014/main" id="{E20AEBE5-8523-504B-9EFE-77CE4385F246}"/>
              </a:ext>
            </a:extLst>
          </p:cNvPr>
          <p:cNvSpPr/>
          <p:nvPr/>
        </p:nvSpPr>
        <p:spPr>
          <a:xfrm>
            <a:off x="5582152" y="3567432"/>
            <a:ext cx="922047" cy="400110"/>
          </a:xfrm>
          <a:prstGeom prst="rect">
            <a:avLst/>
          </a:prstGeom>
        </p:spPr>
        <p:txBody>
          <a:bodyPr wrap="none">
            <a:spAutoFit/>
          </a:bodyPr>
          <a:lstStyle/>
          <a:p>
            <a:pPr algn="ctr" defTabSz="342891">
              <a:defRPr/>
            </a:pPr>
            <a:r>
              <a:rPr lang="en-GB" sz="2000" b="1" kern="0" dirty="0">
                <a:solidFill>
                  <a:schemeClr val="bg1"/>
                </a:solidFill>
                <a:latin typeface="IBM Plex Sans" panose="020B0503050203000203" pitchFamily="34" charset="0"/>
                <a:ea typeface="Helvetica Neue" panose="02000503000000020004" pitchFamily="2" charset="0"/>
                <a:cs typeface="Helvetica Neue" panose="02000503000000020004" pitchFamily="2" charset="0"/>
              </a:rPr>
              <a:t>AMQP</a:t>
            </a:r>
          </a:p>
        </p:txBody>
      </p:sp>
      <p:sp>
        <p:nvSpPr>
          <p:cNvPr id="15" name="Rectangle 14">
            <a:extLst>
              <a:ext uri="{FF2B5EF4-FFF2-40B4-BE49-F238E27FC236}">
                <a16:creationId xmlns:a16="http://schemas.microsoft.com/office/drawing/2014/main" id="{1DD64952-4AF6-8B42-94FC-6690ACB7E195}"/>
              </a:ext>
            </a:extLst>
          </p:cNvPr>
          <p:cNvSpPr/>
          <p:nvPr/>
        </p:nvSpPr>
        <p:spPr>
          <a:xfrm>
            <a:off x="7290879" y="3549952"/>
            <a:ext cx="1846980" cy="400110"/>
          </a:xfrm>
          <a:prstGeom prst="rect">
            <a:avLst/>
          </a:prstGeom>
        </p:spPr>
        <p:txBody>
          <a:bodyPr wrap="none">
            <a:spAutoFit/>
          </a:bodyPr>
          <a:lstStyle/>
          <a:p>
            <a:pPr algn="ctr" defTabSz="342891">
              <a:defRPr/>
            </a:pPr>
            <a:r>
              <a:rPr lang="en-GB" sz="2000" b="1" kern="0" dirty="0">
                <a:solidFill>
                  <a:schemeClr val="bg1"/>
                </a:solidFill>
                <a:latin typeface="IBM Plex Sans" panose="020B0503050203000203" pitchFamily="34" charset="0"/>
                <a:ea typeface="Helvetica Neue" panose="02000503000000020004" pitchFamily="2" charset="0"/>
                <a:cs typeface="Helvetica Neue" panose="02000503000000020004" pitchFamily="2" charset="0"/>
              </a:rPr>
              <a:t>Microservices</a:t>
            </a:r>
          </a:p>
        </p:txBody>
      </p:sp>
      <p:pic>
        <p:nvPicPr>
          <p:cNvPr id="16" name="Picture 26">
            <a:extLst>
              <a:ext uri="{FF2B5EF4-FFF2-40B4-BE49-F238E27FC236}">
                <a16:creationId xmlns:a16="http://schemas.microsoft.com/office/drawing/2014/main" id="{1C274FF8-1E59-4040-AFEC-6C97BBD52977}"/>
              </a:ext>
            </a:extLst>
          </p:cNvPr>
          <p:cNvPicPr>
            <a:picLocks noChangeAspect="1"/>
          </p:cNvPicPr>
          <p:nvPr/>
        </p:nvPicPr>
        <p:blipFill>
          <a:blip r:embed="rId7" cstate="email">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916275" y="2458285"/>
            <a:ext cx="596187" cy="913438"/>
          </a:xfrm>
          <a:prstGeom prst="rect">
            <a:avLst/>
          </a:prstGeom>
          <a:noFill/>
          <a:ln>
            <a:noFill/>
          </a:ln>
        </p:spPr>
      </p:pic>
      <p:sp>
        <p:nvSpPr>
          <p:cNvPr id="17" name="Rectangle 16">
            <a:extLst>
              <a:ext uri="{FF2B5EF4-FFF2-40B4-BE49-F238E27FC236}">
                <a16:creationId xmlns:a16="http://schemas.microsoft.com/office/drawing/2014/main" id="{098A82FE-BAF8-4440-9B62-36F6CFAC1230}"/>
              </a:ext>
            </a:extLst>
          </p:cNvPr>
          <p:cNvSpPr/>
          <p:nvPr/>
        </p:nvSpPr>
        <p:spPr>
          <a:xfrm>
            <a:off x="4561858" y="3567432"/>
            <a:ext cx="894797" cy="400110"/>
          </a:xfrm>
          <a:prstGeom prst="rect">
            <a:avLst/>
          </a:prstGeom>
        </p:spPr>
        <p:txBody>
          <a:bodyPr wrap="none">
            <a:spAutoFit/>
          </a:bodyPr>
          <a:lstStyle/>
          <a:p>
            <a:pPr algn="ctr" defTabSz="342891">
              <a:defRPr/>
            </a:pPr>
            <a:r>
              <a:rPr lang="en-GB" sz="2000" b="1" kern="0" dirty="0">
                <a:solidFill>
                  <a:schemeClr val="bg1"/>
                </a:solidFill>
                <a:latin typeface="IBM Plex Sans" panose="020B0503050203000203" pitchFamily="34" charset="0"/>
                <a:ea typeface="Helvetica Neue" panose="02000503000000020004" pitchFamily="2" charset="0"/>
                <a:cs typeface="Helvetica Neue" panose="02000503000000020004" pitchFamily="2" charset="0"/>
              </a:rPr>
              <a:t>Kafka</a:t>
            </a:r>
          </a:p>
        </p:txBody>
      </p:sp>
      <p:pic>
        <p:nvPicPr>
          <p:cNvPr id="18" name="Picture 17">
            <a:extLst>
              <a:ext uri="{FF2B5EF4-FFF2-40B4-BE49-F238E27FC236}">
                <a16:creationId xmlns:a16="http://schemas.microsoft.com/office/drawing/2014/main" id="{71FB299E-BDE5-1140-ABF7-4DFAD802109F}"/>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5763882" y="2585496"/>
            <a:ext cx="670206" cy="689004"/>
          </a:xfrm>
          <a:prstGeom prst="rect">
            <a:avLst/>
          </a:prstGeom>
        </p:spPr>
      </p:pic>
    </p:spTree>
    <p:extLst>
      <p:ext uri="{BB962C8B-B14F-4D97-AF65-F5344CB8AC3E}">
        <p14:creationId xmlns:p14="http://schemas.microsoft.com/office/powerpoint/2010/main" val="470420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E3E144-AFDB-CC47-A014-FD15E70F88D6}"/>
              </a:ext>
            </a:extLst>
          </p:cNvPr>
          <p:cNvSpPr>
            <a:spLocks noGrp="1"/>
          </p:cNvSpPr>
          <p:nvPr>
            <p:ph type="title"/>
          </p:nvPr>
        </p:nvSpPr>
        <p:spPr>
          <a:xfrm>
            <a:off x="210312" y="201168"/>
            <a:ext cx="4142232" cy="804672"/>
          </a:xfrm>
        </p:spPr>
        <p:txBody>
          <a:bodyPr vert="horz" lIns="0" tIns="0" rIns="0" bIns="0" rtlCol="0" anchor="t">
            <a:normAutofit/>
          </a:bodyPr>
          <a:lstStyle/>
          <a:p>
            <a:r>
              <a:rPr lang="en-US" b="0" dirty="0">
                <a:latin typeface="IBM Plex Sans" panose="020B0503050203000203" pitchFamily="34" charset="0"/>
                <a:ea typeface="IBM Plex Sans" panose="020B0503050203000203" pitchFamily="34" charset="0"/>
                <a:cs typeface="IBM Plex Sans" panose="020B0503050203000203" pitchFamily="34" charset="0"/>
              </a:rPr>
              <a:t>What is Kafka?</a:t>
            </a:r>
          </a:p>
        </p:txBody>
      </p:sp>
      <p:sp>
        <p:nvSpPr>
          <p:cNvPr id="6" name="TextBox 5">
            <a:extLst>
              <a:ext uri="{FF2B5EF4-FFF2-40B4-BE49-F238E27FC236}">
                <a16:creationId xmlns:a16="http://schemas.microsoft.com/office/drawing/2014/main" id="{4A5C0361-CFD9-D346-8463-0719C040E2FA}"/>
              </a:ext>
            </a:extLst>
          </p:cNvPr>
          <p:cNvSpPr txBox="1"/>
          <p:nvPr/>
        </p:nvSpPr>
        <p:spPr>
          <a:xfrm>
            <a:off x="91440" y="1005840"/>
            <a:ext cx="4242816" cy="3252216"/>
          </a:xfrm>
          <a:prstGeom prst="rect">
            <a:avLst/>
          </a:prstGeom>
        </p:spPr>
        <p:style>
          <a:lnRef idx="0">
            <a:scrgbClr r="0" g="0" b="0"/>
          </a:lnRef>
          <a:fillRef idx="0">
            <a:scrgbClr r="0" g="0" b="0"/>
          </a:fillRef>
          <a:effectRef idx="0">
            <a:scrgbClr r="0" g="0" b="0"/>
          </a:effectRef>
          <a:fontRef idx="none"/>
        </p:style>
        <p:txBody>
          <a:bodyPr rot="0" spcFirstLastPara="1" vertOverflow="overflow" horzOverflow="overflow" vert="horz" lIns="0" tIns="0" rIns="0" bIns="0" numCol="1" spcCol="38100" rtlCol="0">
            <a:normAutofit/>
          </a:bodyPr>
          <a:lstStyle/>
          <a:p>
            <a:pPr marL="342900" indent="-342900" defTabSz="4763" fontAlgn="base">
              <a:lnSpc>
                <a:spcPct val="90000"/>
              </a:lnSpc>
              <a:spcBef>
                <a:spcPts val="1100"/>
              </a:spcBef>
              <a:spcAft>
                <a:spcPct val="0"/>
              </a:spcAft>
              <a:buClr>
                <a:schemeClr val="tx1"/>
              </a:buClr>
              <a:buFont typeface="Arial" panose="020B0604020202020204" pitchFamily="34" charset="0"/>
              <a:buChar char="•"/>
              <a:tabLst>
                <a:tab pos="133350" algn="l"/>
                <a:tab pos="266700" algn="l"/>
                <a:tab pos="400050" algn="l"/>
                <a:tab pos="533400" algn="l"/>
                <a:tab pos="666750" algn="l"/>
                <a:tab pos="800100" algn="l"/>
                <a:tab pos="933450" algn="l"/>
                <a:tab pos="1066800" algn="l"/>
                <a:tab pos="1200150" algn="l"/>
                <a:tab pos="1333500" algn="l"/>
                <a:tab pos="1466850" algn="l"/>
                <a:tab pos="1600200" algn="l"/>
              </a:tabLst>
            </a:pPr>
            <a:r>
              <a:rPr lang="en-US" sz="1200" dirty="0">
                <a:latin typeface="IBM Plex Sans" panose="020B0503050203000203" pitchFamily="34" charset="0"/>
              </a:rPr>
              <a:t>Kafka is an Apache streaming project for high performance, reliable storage and distribution of messages</a:t>
            </a:r>
          </a:p>
          <a:p>
            <a:pPr marL="342900" indent="-342900" defTabSz="4763" fontAlgn="base">
              <a:lnSpc>
                <a:spcPct val="90000"/>
              </a:lnSpc>
              <a:spcBef>
                <a:spcPts val="1100"/>
              </a:spcBef>
              <a:spcAft>
                <a:spcPct val="0"/>
              </a:spcAft>
              <a:buClr>
                <a:schemeClr val="tx1"/>
              </a:buClr>
              <a:buFont typeface="Arial" panose="020B0604020202020204" pitchFamily="34" charset="0"/>
              <a:buChar char="•"/>
              <a:tabLst>
                <a:tab pos="133350" algn="l"/>
                <a:tab pos="266700" algn="l"/>
                <a:tab pos="400050" algn="l"/>
                <a:tab pos="533400" algn="l"/>
                <a:tab pos="666750" algn="l"/>
                <a:tab pos="800100" algn="l"/>
                <a:tab pos="933450" algn="l"/>
                <a:tab pos="1066800" algn="l"/>
                <a:tab pos="1200150" algn="l"/>
                <a:tab pos="1333500" algn="l"/>
                <a:tab pos="1466850" algn="l"/>
                <a:tab pos="1600200" algn="l"/>
              </a:tabLst>
            </a:pPr>
            <a:r>
              <a:rPr lang="en-US" sz="1200" dirty="0">
                <a:latin typeface="IBM Plex Sans" panose="020B0503050203000203" pitchFamily="34" charset="0"/>
              </a:rPr>
              <a:t>Topics are used as destination and source of messages</a:t>
            </a:r>
          </a:p>
          <a:p>
            <a:pPr marL="342900" indent="-342900" defTabSz="4763" fontAlgn="base">
              <a:lnSpc>
                <a:spcPct val="90000"/>
              </a:lnSpc>
              <a:spcBef>
                <a:spcPts val="1100"/>
              </a:spcBef>
              <a:spcAft>
                <a:spcPct val="0"/>
              </a:spcAft>
              <a:buClr>
                <a:schemeClr val="tx1"/>
              </a:buClr>
              <a:buFont typeface="Arial" panose="020B0604020202020204" pitchFamily="34" charset="0"/>
              <a:buChar char="•"/>
              <a:tabLst>
                <a:tab pos="133350" algn="l"/>
                <a:tab pos="266700" algn="l"/>
                <a:tab pos="400050" algn="l"/>
                <a:tab pos="533400" algn="l"/>
                <a:tab pos="666750" algn="l"/>
                <a:tab pos="800100" algn="l"/>
                <a:tab pos="933450" algn="l"/>
                <a:tab pos="1066800" algn="l"/>
                <a:tab pos="1200150" algn="l"/>
                <a:tab pos="1333500" algn="l"/>
                <a:tab pos="1466850" algn="l"/>
                <a:tab pos="1600200" algn="l"/>
              </a:tabLst>
            </a:pPr>
            <a:r>
              <a:rPr lang="en-US" sz="1200" dirty="0">
                <a:latin typeface="IBM Plex Sans" panose="020B0503050203000203" pitchFamily="34" charset="0"/>
              </a:rPr>
              <a:t>Consumers request messages from a given topic</a:t>
            </a:r>
          </a:p>
          <a:p>
            <a:pPr marL="342900" indent="-342900" defTabSz="4763" fontAlgn="base">
              <a:lnSpc>
                <a:spcPct val="90000"/>
              </a:lnSpc>
              <a:spcBef>
                <a:spcPts val="1100"/>
              </a:spcBef>
              <a:spcAft>
                <a:spcPct val="0"/>
              </a:spcAft>
              <a:buClr>
                <a:schemeClr val="tx1"/>
              </a:buClr>
              <a:buFont typeface="Arial" panose="020B0604020202020204" pitchFamily="34" charset="0"/>
              <a:buChar char="•"/>
              <a:tabLst>
                <a:tab pos="133350" algn="l"/>
                <a:tab pos="266700" algn="l"/>
                <a:tab pos="400050" algn="l"/>
                <a:tab pos="533400" algn="l"/>
                <a:tab pos="666750" algn="l"/>
                <a:tab pos="800100" algn="l"/>
                <a:tab pos="933450" algn="l"/>
                <a:tab pos="1066800" algn="l"/>
                <a:tab pos="1200150" algn="l"/>
                <a:tab pos="1333500" algn="l"/>
                <a:tab pos="1466850" algn="l"/>
                <a:tab pos="1600200" algn="l"/>
              </a:tabLst>
            </a:pPr>
            <a:r>
              <a:rPr lang="en-US" sz="1200" dirty="0">
                <a:latin typeface="IBM Plex Sans" panose="020B0503050203000203" pitchFamily="34" charset="0"/>
              </a:rPr>
              <a:t>Producers generate messages and places them into a given topic</a:t>
            </a:r>
          </a:p>
          <a:p>
            <a:pPr marL="342900" indent="-342900" defTabSz="4763" fontAlgn="base">
              <a:lnSpc>
                <a:spcPct val="90000"/>
              </a:lnSpc>
              <a:spcBef>
                <a:spcPts val="1100"/>
              </a:spcBef>
              <a:spcAft>
                <a:spcPct val="0"/>
              </a:spcAft>
              <a:buClr>
                <a:schemeClr val="tx1"/>
              </a:buClr>
              <a:buFont typeface="Arial" panose="020B0604020202020204" pitchFamily="34" charset="0"/>
              <a:buChar char="•"/>
              <a:tabLst>
                <a:tab pos="133350" algn="l"/>
                <a:tab pos="266700" algn="l"/>
                <a:tab pos="400050" algn="l"/>
                <a:tab pos="533400" algn="l"/>
                <a:tab pos="666750" algn="l"/>
                <a:tab pos="800100" algn="l"/>
                <a:tab pos="933450" algn="l"/>
                <a:tab pos="1066800" algn="l"/>
                <a:tab pos="1200150" algn="l"/>
                <a:tab pos="1333500" algn="l"/>
                <a:tab pos="1466850" algn="l"/>
                <a:tab pos="1600200" algn="l"/>
              </a:tabLst>
            </a:pPr>
            <a:r>
              <a:rPr lang="en-US" sz="1200" dirty="0">
                <a:latin typeface="IBM Plex Sans" panose="020B0503050203000203" pitchFamily="34" charset="0"/>
              </a:rPr>
              <a:t>Topics are typically partitioned and replicated across multiple brokers for high availability</a:t>
            </a:r>
          </a:p>
          <a:p>
            <a:pPr marL="342900" indent="-342900" defTabSz="4763" fontAlgn="base">
              <a:lnSpc>
                <a:spcPct val="90000"/>
              </a:lnSpc>
              <a:spcBef>
                <a:spcPts val="1100"/>
              </a:spcBef>
              <a:spcAft>
                <a:spcPct val="0"/>
              </a:spcAft>
              <a:buClr>
                <a:schemeClr val="tx1"/>
              </a:buClr>
              <a:buFont typeface="Arial" panose="020B0604020202020204" pitchFamily="34" charset="0"/>
              <a:buChar char="•"/>
              <a:tabLst>
                <a:tab pos="133350" algn="l"/>
                <a:tab pos="266700" algn="l"/>
                <a:tab pos="400050" algn="l"/>
                <a:tab pos="533400" algn="l"/>
                <a:tab pos="666750" algn="l"/>
                <a:tab pos="800100" algn="l"/>
                <a:tab pos="933450" algn="l"/>
                <a:tab pos="1066800" algn="l"/>
                <a:tab pos="1200150" algn="l"/>
                <a:tab pos="1333500" algn="l"/>
                <a:tab pos="1466850" algn="l"/>
                <a:tab pos="1600200" algn="l"/>
              </a:tabLst>
            </a:pPr>
            <a:r>
              <a:rPr lang="en-US" sz="1200" dirty="0">
                <a:latin typeface="IBM Plex Sans" panose="020B0503050203000203" pitchFamily="34" charset="0"/>
              </a:rPr>
              <a:t>Writes are sequential within a topic partition</a:t>
            </a:r>
          </a:p>
          <a:p>
            <a:pPr marL="342900" indent="-342900" defTabSz="4763" fontAlgn="base">
              <a:lnSpc>
                <a:spcPct val="90000"/>
              </a:lnSpc>
              <a:spcBef>
                <a:spcPts val="1100"/>
              </a:spcBef>
              <a:spcAft>
                <a:spcPct val="0"/>
              </a:spcAft>
              <a:buClr>
                <a:schemeClr val="tx1"/>
              </a:buClr>
              <a:buFont typeface="Arial" panose="020B0604020202020204" pitchFamily="34" charset="0"/>
              <a:buChar char="•"/>
              <a:tabLst>
                <a:tab pos="133350" algn="l"/>
                <a:tab pos="266700" algn="l"/>
                <a:tab pos="400050" algn="l"/>
                <a:tab pos="533400" algn="l"/>
                <a:tab pos="666750" algn="l"/>
                <a:tab pos="800100" algn="l"/>
                <a:tab pos="933450" algn="l"/>
                <a:tab pos="1066800" algn="l"/>
                <a:tab pos="1200150" algn="l"/>
                <a:tab pos="1333500" algn="l"/>
                <a:tab pos="1466850" algn="l"/>
                <a:tab pos="1600200" algn="l"/>
              </a:tabLst>
            </a:pPr>
            <a:r>
              <a:rPr lang="en-US" sz="1200" dirty="0">
                <a:latin typeface="IBM Plex Sans" panose="020B0503050203000203" pitchFamily="34" charset="0"/>
              </a:rPr>
              <a:t>Consumer groups provide load balancing of</a:t>
            </a:r>
            <a:br>
              <a:rPr lang="en-US" sz="1200" dirty="0">
                <a:latin typeface="IBM Plex Sans" panose="020B0503050203000203" pitchFamily="34" charset="0"/>
              </a:rPr>
            </a:br>
            <a:r>
              <a:rPr lang="en-US" sz="1200" dirty="0">
                <a:latin typeface="IBM Plex Sans" panose="020B0503050203000203" pitchFamily="34" charset="0"/>
              </a:rPr>
              <a:t>multiple consumers on the same topic. Only one</a:t>
            </a:r>
            <a:br>
              <a:rPr lang="en-US" sz="1200" dirty="0">
                <a:latin typeface="IBM Plex Sans" panose="020B0503050203000203" pitchFamily="34" charset="0"/>
              </a:rPr>
            </a:br>
            <a:r>
              <a:rPr lang="en-US" sz="1200" dirty="0">
                <a:latin typeface="IBM Plex Sans" panose="020B0503050203000203" pitchFamily="34" charset="0"/>
              </a:rPr>
              <a:t>consumer receives a message</a:t>
            </a:r>
          </a:p>
        </p:txBody>
      </p:sp>
      <p:pic>
        <p:nvPicPr>
          <p:cNvPr id="8" name="Picture 7" descr="A screenshot of a cell phone&#10;&#10;Description automatically generated">
            <a:extLst>
              <a:ext uri="{FF2B5EF4-FFF2-40B4-BE49-F238E27FC236}">
                <a16:creationId xmlns:a16="http://schemas.microsoft.com/office/drawing/2014/main" id="{B8096080-D084-B945-8A97-B4363C9E964A}"/>
              </a:ext>
            </a:extLst>
          </p:cNvPr>
          <p:cNvPicPr>
            <a:picLocks noChangeAspect="1"/>
          </p:cNvPicPr>
          <p:nvPr/>
        </p:nvPicPr>
        <p:blipFill>
          <a:blip r:embed="rId3"/>
          <a:stretch>
            <a:fillRect/>
          </a:stretch>
        </p:blipFill>
        <p:spPr>
          <a:xfrm>
            <a:off x="4572000" y="1102995"/>
            <a:ext cx="4572000" cy="2937510"/>
          </a:xfrm>
          <a:prstGeom prst="rect">
            <a:avLst/>
          </a:prstGeom>
          <a:noFill/>
        </p:spPr>
      </p:pic>
      <p:sp>
        <p:nvSpPr>
          <p:cNvPr id="4" name="Slide Number Placeholder"/>
          <p:cNvSpPr>
            <a:spLocks noGrp="1"/>
          </p:cNvSpPr>
          <p:nvPr>
            <p:ph type="sldNum" sz="quarter" idx="11"/>
          </p:nvPr>
        </p:nvSpPr>
        <p:spPr>
          <a:xfrm>
            <a:off x="7086601" y="4787900"/>
            <a:ext cx="1828732" cy="166687"/>
          </a:xfrm>
        </p:spPr>
        <p:txBody>
          <a:bodyPr vert="horz" lIns="0" tIns="0" rIns="0" bIns="0" rtlCol="0" anchor="ctr">
            <a:normAutofit/>
          </a:bodyPr>
          <a:lstStyle/>
          <a:p>
            <a:pPr>
              <a:spcAft>
                <a:spcPts val="600"/>
              </a:spcAft>
            </a:pPr>
            <a:fld id="{59395FB3-9C97-154F-86B2-7E381B951268}" type="slidenum">
              <a:rPr lang="en-US" smtClean="0"/>
              <a:pPr>
                <a:spcAft>
                  <a:spcPts val="600"/>
                </a:spcAft>
              </a:pPr>
              <a:t>9</a:t>
            </a:fld>
            <a:endParaRPr lang="en-US"/>
          </a:p>
        </p:txBody>
      </p:sp>
      <p:sp>
        <p:nvSpPr>
          <p:cNvPr id="5" name="Footer Placeholder">
            <a:extLst>
              <a:ext uri="{FF2B5EF4-FFF2-40B4-BE49-F238E27FC236}">
                <a16:creationId xmlns:a16="http://schemas.microsoft.com/office/drawing/2014/main" id="{A9F0E7E5-F62D-D448-9187-56D20B6B067C}"/>
              </a:ext>
            </a:extLst>
          </p:cNvPr>
          <p:cNvSpPr>
            <a:spLocks noGrp="1"/>
          </p:cNvSpPr>
          <p:nvPr>
            <p:ph type="ftr" sz="quarter" idx="3"/>
          </p:nvPr>
        </p:nvSpPr>
        <p:spPr>
          <a:xfrm>
            <a:off x="228666" y="4787900"/>
            <a:ext cx="4114735" cy="166687"/>
          </a:xfrm>
        </p:spPr>
        <p:txBody>
          <a:bodyPr vert="horz" lIns="0" tIns="0" rIns="0" bIns="0" rtlCol="0" anchor="ctr">
            <a:normAutofit/>
          </a:bodyPr>
          <a:lstStyle>
            <a:lvl1pPr marL="0" marR="0" indent="0" algn="l" defTabSz="685992" rtl="0" eaLnBrk="1" fontAlgn="auto" latinLnBrk="0" hangingPunct="1">
              <a:lnSpc>
                <a:spcPct val="100000"/>
              </a:lnSpc>
              <a:spcBef>
                <a:spcPts val="0"/>
              </a:spcBef>
              <a:spcAft>
                <a:spcPts val="0"/>
              </a:spcAft>
              <a:buClrTx/>
              <a:buSzTx/>
              <a:buFontTx/>
              <a:buNone/>
              <a:tabLst/>
              <a:defRPr sz="600">
                <a:solidFill>
                  <a:schemeClr val="tx1"/>
                </a:solidFill>
                <a:latin typeface="IBM Plex Sans" panose="020B0503050203000203" pitchFamily="34" charset="0"/>
              </a:defRPr>
            </a:lvl1pPr>
          </a:lstStyle>
          <a:p>
            <a:pPr>
              <a:spcAft>
                <a:spcPts val="600"/>
              </a:spcAft>
            </a:pPr>
            <a:r>
              <a:rPr lang="en-US" dirty="0" err="1"/>
              <a:t>TechCon</a:t>
            </a:r>
            <a:r>
              <a:rPr lang="en-US" dirty="0"/>
              <a:t> 2020 / © 2020 IBM Corporation</a:t>
            </a:r>
          </a:p>
        </p:txBody>
      </p:sp>
    </p:spTree>
    <p:extLst>
      <p:ext uri="{BB962C8B-B14F-4D97-AF65-F5344CB8AC3E}">
        <p14:creationId xmlns:p14="http://schemas.microsoft.com/office/powerpoint/2010/main" val="413335878"/>
      </p:ext>
    </p:extLst>
  </p:cSld>
  <p:clrMapOvr>
    <a:masterClrMapping/>
  </p:clrMapOvr>
</p:sld>
</file>

<file path=ppt/theme/theme1.xml><?xml version="1.0" encoding="utf-8"?>
<a:theme xmlns:a="http://schemas.openxmlformats.org/drawingml/2006/main" name="IBM 2019 Master template (black background)">
  <a:themeElements>
    <a:clrScheme name="Custom 3">
      <a:dk1>
        <a:srgbClr val="FFFFFF"/>
      </a:dk1>
      <a:lt1>
        <a:srgbClr val="000000"/>
      </a:lt1>
      <a:dk2>
        <a:srgbClr val="565656"/>
      </a:dk2>
      <a:lt2>
        <a:srgbClr val="F3F3F3"/>
      </a:lt2>
      <a:accent1>
        <a:srgbClr val="6F6F6F"/>
      </a:accent1>
      <a:accent2>
        <a:srgbClr val="0062FF"/>
      </a:accent2>
      <a:accent3>
        <a:srgbClr val="D12765"/>
      </a:accent3>
      <a:accent4>
        <a:srgbClr val="8A3FFC"/>
      </a:accent4>
      <a:accent5>
        <a:srgbClr val="007D79"/>
      </a:accent5>
      <a:accent6>
        <a:srgbClr val="697077"/>
      </a:accent6>
      <a:hlink>
        <a:srgbClr val="408BFC"/>
      </a:hlink>
      <a:folHlink>
        <a:srgbClr val="6EA6FF"/>
      </a:folHlink>
    </a:clrScheme>
    <a:fontScheme name="IBM Plex">
      <a:majorFont>
        <a:latin typeface="IBM Plex Sans Bold"/>
        <a:ea typeface=""/>
        <a:cs typeface=""/>
      </a:majorFont>
      <a:minorFont>
        <a:latin typeface="IBM Plex Sans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685983" rtl="0" eaLnBrk="1" fontAlgn="auto" latinLnBrk="0" hangingPunct="1">
          <a:lnSpc>
            <a:spcPct val="100000"/>
          </a:lnSpc>
          <a:spcBef>
            <a:spcPts val="0"/>
          </a:spcBef>
          <a:spcAft>
            <a:spcPts val="0"/>
          </a:spcAft>
          <a:buClrTx/>
          <a:buSzTx/>
          <a:buFontTx/>
          <a:buNone/>
          <a:tabLst/>
          <a:defRPr kumimoji="0" sz="1400" b="0" i="0" u="none" strike="noStrike" kern="1200" cap="none" spc="0" normalizeH="0" baseline="0" noProof="0" dirty="0" smtClean="0">
            <a:ln>
              <a:noFill/>
            </a:ln>
            <a:solidFill>
              <a:schemeClr val="tx1"/>
            </a:solidFill>
            <a:effectLst/>
            <a:uLnTx/>
            <a:uFillTx/>
            <a:latin typeface="IBM Plex Sans" charset="0"/>
            <a:ea typeface="IBM Plex Sans" charset="0"/>
            <a:cs typeface="IBM Plex Sans"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lgn="l">
          <a:defRPr sz="1400" dirty="0" smtClean="0">
            <a:solidFill>
              <a:schemeClr val="bg1"/>
            </a:solidFill>
            <a:latin typeface="IBM Plex Sans" charset="0"/>
            <a:ea typeface="IBM Plex Sans" charset="0"/>
            <a:cs typeface="IBM Plex Sans" charset="0"/>
          </a:defRPr>
        </a:defPPr>
      </a:lstStyle>
    </a:txDef>
  </a:objectDefaults>
  <a:extraClrSchemeLst/>
  <a:custClrLst>
    <a:custClr name="Magenta 100">
      <a:srgbClr val="2A0A16"/>
    </a:custClr>
    <a:custClr name="Magenta 90">
      <a:srgbClr val="57002B"/>
    </a:custClr>
    <a:custClr name="Magenta 80">
      <a:srgbClr val="760A3A"/>
    </a:custClr>
    <a:custClr name="Magenta 70">
      <a:srgbClr val="A11950"/>
    </a:custClr>
    <a:custClr name="Magenta 60">
      <a:srgbClr val="D12765"/>
    </a:custClr>
    <a:custClr name="Magenta 50">
      <a:srgbClr val="EE538B"/>
    </a:custClr>
    <a:custClr name="Magenta 40">
      <a:srgbClr val="FA75A6"/>
    </a:custClr>
    <a:custClr name="Magenta 30">
      <a:srgbClr val="FFA0C2"/>
    </a:custClr>
    <a:custClr name="Magenta 20">
      <a:srgbClr val="FFCFE1"/>
    </a:custClr>
    <a:custClr name="Magenta 10">
      <a:srgbClr val="FFF0F6"/>
    </a:custClr>
    <a:custClr name="Purple 100">
      <a:srgbClr val="1E1033"/>
    </a:custClr>
    <a:custClr name="Purple 90">
      <a:srgbClr val="38146B"/>
    </a:custClr>
    <a:custClr name="Purple 80">
      <a:srgbClr val="4F2196"/>
    </a:custClr>
    <a:custClr name="Purple 70">
      <a:srgbClr val="6E32C9"/>
    </a:custClr>
    <a:custClr name="Purple 60">
      <a:srgbClr val="8A3FFC"/>
    </a:custClr>
    <a:custClr name="Purple 50">
      <a:srgbClr val="A66EFA"/>
    </a:custClr>
    <a:custClr name="Purple 40">
      <a:srgbClr val="BB8EFF"/>
    </a:custClr>
    <a:custClr name="Purple 30">
      <a:srgbClr val="D0B0FF"/>
    </a:custClr>
    <a:custClr name="Purple 20">
      <a:srgbClr val="E6D6FF"/>
    </a:custClr>
    <a:custClr name="Purple 10">
      <a:srgbClr val="F7F1FF"/>
    </a:custClr>
    <a:custClr name="Blue 100">
      <a:srgbClr val="051243"/>
    </a:custClr>
    <a:custClr name="Blue 90">
      <a:srgbClr val="061F80"/>
    </a:custClr>
    <a:custClr name="Blue 80">
      <a:srgbClr val="0530AD"/>
    </a:custClr>
    <a:custClr name="Blue 70">
      <a:srgbClr val="054ADA"/>
    </a:custClr>
    <a:custClr name="Blue 60">
      <a:srgbClr val="0062FF"/>
    </a:custClr>
    <a:custClr name="Blue 50">
      <a:srgbClr val="408BFC"/>
    </a:custClr>
    <a:custClr name="Blue 40">
      <a:srgbClr val="6EA6FF"/>
    </a:custClr>
    <a:custClr name="Blue 30">
      <a:srgbClr val="97C1FF"/>
    </a:custClr>
    <a:custClr name="Blue 20">
      <a:srgbClr val="C9DEFF"/>
    </a:custClr>
    <a:custClr name="Blue 10">
      <a:srgbClr val="EDF4FF"/>
    </a:custClr>
    <a:custClr name="Teal 100">
      <a:srgbClr val="081A1C"/>
    </a:custClr>
    <a:custClr name="Teal 90">
      <a:srgbClr val="003137"/>
    </a:custClr>
    <a:custClr name="Teal 80">
      <a:srgbClr val="004548"/>
    </a:custClr>
    <a:custClr name="Teal 70">
      <a:srgbClr val="006161"/>
    </a:custClr>
    <a:custClr name="Teal 60">
      <a:srgbClr val="007D79"/>
    </a:custClr>
    <a:custClr name="Teal 50">
      <a:srgbClr val="009C98"/>
    </a:custClr>
    <a:custClr name="Teal 40">
      <a:srgbClr val="00BAB6"/>
    </a:custClr>
    <a:custClr name="Teal 30">
      <a:srgbClr val="20D5D2"/>
    </a:custClr>
    <a:custClr name="Teal 20">
      <a:srgbClr val="92EEEE"/>
    </a:custClr>
    <a:custClr name="Teal 10">
      <a:srgbClr val="DBFBFB"/>
    </a:custClr>
    <a:custClr name="Gray 100">
      <a:srgbClr val="171717"/>
    </a:custClr>
    <a:custClr name="Gray 90">
      <a:srgbClr val="282828"/>
    </a:custClr>
    <a:custClr name="Gray 80">
      <a:srgbClr val="3D3D3D"/>
    </a:custClr>
    <a:custClr name="Gray 70">
      <a:srgbClr val="565656"/>
    </a:custClr>
    <a:custClr name="Gray 60">
      <a:srgbClr val="6F6F6F"/>
    </a:custClr>
    <a:custClr name="Gray 50">
      <a:srgbClr val="8C8C8C"/>
    </a:custClr>
    <a:custClr name="Gray 40">
      <a:srgbClr val="A4A4A4"/>
    </a:custClr>
    <a:custClr name="Gray 30">
      <a:srgbClr val="BEBEBE"/>
    </a:custClr>
    <a:custClr name="Gray 20">
      <a:srgbClr val="DCDCDC"/>
    </a:custClr>
    <a:custClr name="Gray 10">
      <a:srgbClr val="F3F3F3"/>
    </a:custClr>
  </a:custClrLst>
  <a:extLst>
    <a:ext uri="{05A4C25C-085E-4340-85A3-A5531E510DB2}">
      <thm15:themeFamily xmlns:thm15="http://schemas.microsoft.com/office/thememl/2012/main" name="Presentation9" id="{7369C1D0-34C4-2344-A6ED-8FC2AAF5DA30}" vid="{D3855C13-010C-FE46-957C-FDC776750092}"/>
    </a:ext>
  </a:extLst>
</a:theme>
</file>

<file path=ppt/theme/theme2.xml><?xml version="1.0" encoding="utf-8"?>
<a:theme xmlns:a="http://schemas.openxmlformats.org/drawingml/2006/main" name="IBM 2019 Master template (blue background)">
  <a:themeElements>
    <a:clrScheme name="Custom 4">
      <a:dk1>
        <a:srgbClr val="FFFFFF"/>
      </a:dk1>
      <a:lt1>
        <a:srgbClr val="000000"/>
      </a:lt1>
      <a:dk2>
        <a:srgbClr val="565656"/>
      </a:dk2>
      <a:lt2>
        <a:srgbClr val="F3F3F3"/>
      </a:lt2>
      <a:accent1>
        <a:srgbClr val="6F6F6F"/>
      </a:accent1>
      <a:accent2>
        <a:srgbClr val="0062FF"/>
      </a:accent2>
      <a:accent3>
        <a:srgbClr val="D12765"/>
      </a:accent3>
      <a:accent4>
        <a:srgbClr val="8A3FFC"/>
      </a:accent4>
      <a:accent5>
        <a:srgbClr val="007D79"/>
      </a:accent5>
      <a:accent6>
        <a:srgbClr val="697077"/>
      </a:accent6>
      <a:hlink>
        <a:srgbClr val="FEFFFF"/>
      </a:hlink>
      <a:folHlink>
        <a:srgbClr val="F3F3F3"/>
      </a:folHlink>
    </a:clrScheme>
    <a:fontScheme name="IBM Plex">
      <a:majorFont>
        <a:latin typeface="IBM Plex Sans Bold"/>
        <a:ea typeface=""/>
        <a:cs typeface=""/>
      </a:majorFont>
      <a:minorFont>
        <a:latin typeface="IBM Plex Sans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sz="1400" b="0" i="0" u="none" strike="noStrike" cap="none" normalizeH="0" baseline="0" dirty="0" smtClean="0">
            <a:ln>
              <a:noFill/>
            </a:ln>
            <a:solidFill>
              <a:schemeClr val="tx1"/>
            </a:solidFill>
            <a:effectLst/>
            <a:latin typeface="IBM Plex Sans" panose="020B0503050203000203" pitchFamily="34"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lgn="l">
          <a:defRPr sz="1400" dirty="0" smtClean="0">
            <a:solidFill>
              <a:schemeClr val="bg1"/>
            </a:solidFill>
            <a:latin typeface="IBM Plex Sans" charset="0"/>
            <a:ea typeface="IBM Plex Sans" charset="0"/>
            <a:cs typeface="IBM Plex Sans" charset="0"/>
          </a:defRPr>
        </a:defPPr>
      </a:lstStyle>
    </a:txDef>
  </a:objectDefaults>
  <a:extraClrSchemeLst/>
  <a:custClrLst>
    <a:custClr name="Magenta 100">
      <a:srgbClr val="2A0A16"/>
    </a:custClr>
    <a:custClr name="Magenta 90">
      <a:srgbClr val="57002B"/>
    </a:custClr>
    <a:custClr name="Magenta 80">
      <a:srgbClr val="760A3A"/>
    </a:custClr>
    <a:custClr name="Magenta 70">
      <a:srgbClr val="A11950"/>
    </a:custClr>
    <a:custClr name="Magenta 60">
      <a:srgbClr val="D12765"/>
    </a:custClr>
    <a:custClr name="Magenta 50">
      <a:srgbClr val="EE538B"/>
    </a:custClr>
    <a:custClr name="Magenta 40">
      <a:srgbClr val="FA75A6"/>
    </a:custClr>
    <a:custClr name="Magenta 30">
      <a:srgbClr val="FFA0C2"/>
    </a:custClr>
    <a:custClr name="Magenta 20">
      <a:srgbClr val="FFCFE1"/>
    </a:custClr>
    <a:custClr name="Magenta 10">
      <a:srgbClr val="FFF0F6"/>
    </a:custClr>
    <a:custClr name="Purple 100">
      <a:srgbClr val="1E1033"/>
    </a:custClr>
    <a:custClr name="Purple 90">
      <a:srgbClr val="38146B"/>
    </a:custClr>
    <a:custClr name="Purple 80">
      <a:srgbClr val="4F2196"/>
    </a:custClr>
    <a:custClr name="Purple 70">
      <a:srgbClr val="6E32C9"/>
    </a:custClr>
    <a:custClr name="Purple 60">
      <a:srgbClr val="8A3FFC"/>
    </a:custClr>
    <a:custClr name="Purple 50">
      <a:srgbClr val="A66EFA"/>
    </a:custClr>
    <a:custClr name="Purple 40">
      <a:srgbClr val="BB8EFF"/>
    </a:custClr>
    <a:custClr name="Purple 30">
      <a:srgbClr val="D0B0FF"/>
    </a:custClr>
    <a:custClr name="Purple 20">
      <a:srgbClr val="E6D6FF"/>
    </a:custClr>
    <a:custClr name="Purple 10">
      <a:srgbClr val="F7F1FF"/>
    </a:custClr>
    <a:custClr name="Blue 100">
      <a:srgbClr val="051243"/>
    </a:custClr>
    <a:custClr name="Blue 90">
      <a:srgbClr val="061F80"/>
    </a:custClr>
    <a:custClr name="Blue 80">
      <a:srgbClr val="0530AD"/>
    </a:custClr>
    <a:custClr name="Blue 70">
      <a:srgbClr val="054ADA"/>
    </a:custClr>
    <a:custClr name="Blue 60">
      <a:srgbClr val="0062FF"/>
    </a:custClr>
    <a:custClr name="Blue 50">
      <a:srgbClr val="408BFC"/>
    </a:custClr>
    <a:custClr name="Blue 40">
      <a:srgbClr val="6EA6FF"/>
    </a:custClr>
    <a:custClr name="Blue 30">
      <a:srgbClr val="97C1FF"/>
    </a:custClr>
    <a:custClr name="Blue 20">
      <a:srgbClr val="C9DEFF"/>
    </a:custClr>
    <a:custClr name="Blue 10">
      <a:srgbClr val="EDF4FF"/>
    </a:custClr>
    <a:custClr name="Teal 100">
      <a:srgbClr val="081A1C"/>
    </a:custClr>
    <a:custClr name="Teal 90">
      <a:srgbClr val="003137"/>
    </a:custClr>
    <a:custClr name="Teal 80">
      <a:srgbClr val="004548"/>
    </a:custClr>
    <a:custClr name="Teal 70">
      <a:srgbClr val="006161"/>
    </a:custClr>
    <a:custClr name="Teal 60">
      <a:srgbClr val="007D79"/>
    </a:custClr>
    <a:custClr name="Teal 50">
      <a:srgbClr val="009C98"/>
    </a:custClr>
    <a:custClr name="Teal 40">
      <a:srgbClr val="00BAB6"/>
    </a:custClr>
    <a:custClr name="Teal 30">
      <a:srgbClr val="20D5D2"/>
    </a:custClr>
    <a:custClr name="Teal 20">
      <a:srgbClr val="92EEEE"/>
    </a:custClr>
    <a:custClr name="Teal 10">
      <a:srgbClr val="DBFBFB"/>
    </a:custClr>
    <a:custClr name="Gray 100">
      <a:srgbClr val="171717"/>
    </a:custClr>
    <a:custClr name="Gray 90">
      <a:srgbClr val="282828"/>
    </a:custClr>
    <a:custClr name="Gray 80">
      <a:srgbClr val="3D3D3D"/>
    </a:custClr>
    <a:custClr name="Gray 70">
      <a:srgbClr val="565656"/>
    </a:custClr>
    <a:custClr name="Gray 60">
      <a:srgbClr val="6F6F6F"/>
    </a:custClr>
    <a:custClr name="Gray 50">
      <a:srgbClr val="8C8C8C"/>
    </a:custClr>
    <a:custClr name="Gray 40">
      <a:srgbClr val="A4A4A4"/>
    </a:custClr>
    <a:custClr name="Gray 30">
      <a:srgbClr val="BEBEBE"/>
    </a:custClr>
    <a:custClr name="Gray 20">
      <a:srgbClr val="DCDCDC"/>
    </a:custClr>
    <a:custClr name="Gray 10">
      <a:srgbClr val="F3F3F3"/>
    </a:custClr>
  </a:custClrLst>
  <a:extLst>
    <a:ext uri="{05A4C25C-085E-4340-85A3-A5531E510DB2}">
      <thm15:themeFamily xmlns:thm15="http://schemas.microsoft.com/office/thememl/2012/main" name="Presentation9" id="{7369C1D0-34C4-2344-A6ED-8FC2AAF5DA30}" vid="{5D1329A6-DA64-614C-9F3F-C5C968D99543}"/>
    </a:ext>
  </a:extLst>
</a:theme>
</file>

<file path=ppt/theme/theme3.xml><?xml version="1.0" encoding="utf-8"?>
<a:theme xmlns:a="http://schemas.openxmlformats.org/drawingml/2006/main" name="IBM 2019 Master template (light gray background)">
  <a:themeElements>
    <a:clrScheme name="Custom 5">
      <a:dk1>
        <a:srgbClr val="FFFFFF"/>
      </a:dk1>
      <a:lt1>
        <a:srgbClr val="000000"/>
      </a:lt1>
      <a:dk2>
        <a:srgbClr val="565656"/>
      </a:dk2>
      <a:lt2>
        <a:srgbClr val="F3F3F3"/>
      </a:lt2>
      <a:accent1>
        <a:srgbClr val="6F6F6F"/>
      </a:accent1>
      <a:accent2>
        <a:srgbClr val="0062FF"/>
      </a:accent2>
      <a:accent3>
        <a:srgbClr val="D12765"/>
      </a:accent3>
      <a:accent4>
        <a:srgbClr val="8A3FFC"/>
      </a:accent4>
      <a:accent5>
        <a:srgbClr val="007D79"/>
      </a:accent5>
      <a:accent6>
        <a:srgbClr val="697077"/>
      </a:accent6>
      <a:hlink>
        <a:srgbClr val="0062FF"/>
      </a:hlink>
      <a:folHlink>
        <a:srgbClr val="6EA6FF"/>
      </a:folHlink>
    </a:clrScheme>
    <a:fontScheme name="IBM Plex">
      <a:majorFont>
        <a:latin typeface="IBM Plex Sans Bold"/>
        <a:ea typeface=""/>
        <a:cs typeface=""/>
      </a:majorFont>
      <a:minorFont>
        <a:latin typeface="IBM Plex Sans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w="19050">
          <a:solidFill>
            <a:schemeClr val="accent2"/>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sz="1400" b="0" i="0" u="none" strike="noStrike" cap="none" normalizeH="0" baseline="0" dirty="0" smtClean="0">
            <a:ln>
              <a:noFill/>
            </a:ln>
            <a:solidFill>
              <a:schemeClr val="bg1"/>
            </a:solidFill>
            <a:effectLst/>
            <a:latin typeface="IBM Plex Sans" panose="020B0503050203000203" pitchFamily="34"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lgn="l">
          <a:defRPr sz="1400" dirty="0" smtClean="0">
            <a:solidFill>
              <a:schemeClr val="tx1"/>
            </a:solidFill>
            <a:latin typeface="IBM Plex Sans" charset="0"/>
            <a:ea typeface="IBM Plex Sans" charset="0"/>
            <a:cs typeface="IBM Plex Sans" charset="0"/>
          </a:defRPr>
        </a:defPPr>
      </a:lstStyle>
    </a:txDef>
  </a:objectDefaults>
  <a:extraClrSchemeLst/>
  <a:custClrLst>
    <a:custClr name="Magenta 100">
      <a:srgbClr val="2A0A16"/>
    </a:custClr>
    <a:custClr name="Magenta 90">
      <a:srgbClr val="57002B"/>
    </a:custClr>
    <a:custClr name="Magenta 80">
      <a:srgbClr val="760A3A"/>
    </a:custClr>
    <a:custClr name="Magenta 70">
      <a:srgbClr val="A11950"/>
    </a:custClr>
    <a:custClr name="Magenta 60">
      <a:srgbClr val="D12765"/>
    </a:custClr>
    <a:custClr name="Magenta 50">
      <a:srgbClr val="EE538B"/>
    </a:custClr>
    <a:custClr name="Magenta 40">
      <a:srgbClr val="FA75A6"/>
    </a:custClr>
    <a:custClr name="Magenta 30">
      <a:srgbClr val="FFA0C2"/>
    </a:custClr>
    <a:custClr name="Magenta 20">
      <a:srgbClr val="FFCFE1"/>
    </a:custClr>
    <a:custClr name="Magenta 10">
      <a:srgbClr val="FFF0F6"/>
    </a:custClr>
    <a:custClr name="Purple 100">
      <a:srgbClr val="1E1033"/>
    </a:custClr>
    <a:custClr name="Purple 90">
      <a:srgbClr val="38146B"/>
    </a:custClr>
    <a:custClr name="Purple 80">
      <a:srgbClr val="4F2196"/>
    </a:custClr>
    <a:custClr name="Purple 70">
      <a:srgbClr val="6E32C9"/>
    </a:custClr>
    <a:custClr name="Purple 60">
      <a:srgbClr val="8A3FFC"/>
    </a:custClr>
    <a:custClr name="Purple 50">
      <a:srgbClr val="A66EFA"/>
    </a:custClr>
    <a:custClr name="Purple 40">
      <a:srgbClr val="BB8EFF"/>
    </a:custClr>
    <a:custClr name="Purple 30">
      <a:srgbClr val="D0B0FF"/>
    </a:custClr>
    <a:custClr name="Purple 20">
      <a:srgbClr val="E6D6FF"/>
    </a:custClr>
    <a:custClr name="Purple 10">
      <a:srgbClr val="F7F1FF"/>
    </a:custClr>
    <a:custClr name="Blue 100">
      <a:srgbClr val="051243"/>
    </a:custClr>
    <a:custClr name="Blue 90">
      <a:srgbClr val="061F80"/>
    </a:custClr>
    <a:custClr name="Blue 80">
      <a:srgbClr val="0530AD"/>
    </a:custClr>
    <a:custClr name="Blue 70">
      <a:srgbClr val="054ADA"/>
    </a:custClr>
    <a:custClr name="Blue 60">
      <a:srgbClr val="0062FF"/>
    </a:custClr>
    <a:custClr name="Blue 50">
      <a:srgbClr val="408BFC"/>
    </a:custClr>
    <a:custClr name="Blue 40">
      <a:srgbClr val="6EA6FF"/>
    </a:custClr>
    <a:custClr name="Blue 30">
      <a:srgbClr val="97C1FF"/>
    </a:custClr>
    <a:custClr name="Blue 20">
      <a:srgbClr val="C9DEFF"/>
    </a:custClr>
    <a:custClr name="Blue 10">
      <a:srgbClr val="EDF4FF"/>
    </a:custClr>
    <a:custClr name="Teal 100">
      <a:srgbClr val="081A1C"/>
    </a:custClr>
    <a:custClr name="Teal 90">
      <a:srgbClr val="003137"/>
    </a:custClr>
    <a:custClr name="Teal 80">
      <a:srgbClr val="004548"/>
    </a:custClr>
    <a:custClr name="Teal 70">
      <a:srgbClr val="006161"/>
    </a:custClr>
    <a:custClr name="Teal 60">
      <a:srgbClr val="007D79"/>
    </a:custClr>
    <a:custClr name="Teal 50">
      <a:srgbClr val="009C98"/>
    </a:custClr>
    <a:custClr name="Teal 40">
      <a:srgbClr val="00BAB6"/>
    </a:custClr>
    <a:custClr name="Teal 30">
      <a:srgbClr val="20D5D2"/>
    </a:custClr>
    <a:custClr name="Teal 20">
      <a:srgbClr val="92EEEE"/>
    </a:custClr>
    <a:custClr name="Teal 10">
      <a:srgbClr val="DBFBFB"/>
    </a:custClr>
    <a:custClr name="Gray 100">
      <a:srgbClr val="171717"/>
    </a:custClr>
    <a:custClr name="Gray 90">
      <a:srgbClr val="282828"/>
    </a:custClr>
    <a:custClr name="Gray 80">
      <a:srgbClr val="3D3D3D"/>
    </a:custClr>
    <a:custClr name="Gray 70">
      <a:srgbClr val="565656"/>
    </a:custClr>
    <a:custClr name="Gray 60">
      <a:srgbClr val="6F6F6F"/>
    </a:custClr>
    <a:custClr name="Gray 50">
      <a:srgbClr val="8C8C8C"/>
    </a:custClr>
    <a:custClr name="Gray 40">
      <a:srgbClr val="A4A4A4"/>
    </a:custClr>
    <a:custClr name="Gray 30">
      <a:srgbClr val="BEBEBE"/>
    </a:custClr>
    <a:custClr name="Gray 20">
      <a:srgbClr val="DCDCDC"/>
    </a:custClr>
    <a:custClr name="Gray 10">
      <a:srgbClr val="F3F3F3"/>
    </a:custClr>
  </a:custClrLst>
  <a:extLst>
    <a:ext uri="{05A4C25C-085E-4340-85A3-A5531E510DB2}">
      <thm15:themeFamily xmlns:thm15="http://schemas.microsoft.com/office/thememl/2012/main" name="Presentation9" id="{7369C1D0-34C4-2344-A6ED-8FC2AAF5DA30}" vid="{F4A89899-28AA-9243-B130-B554A39055FD}"/>
    </a:ext>
  </a:extLst>
</a:theme>
</file>

<file path=ppt/theme/theme4.xml><?xml version="1.0" encoding="utf-8"?>
<a:theme xmlns:a="http://schemas.openxmlformats.org/drawingml/2006/main" name="IBM 2019 Master template (white background)">
  <a:themeElements>
    <a:clrScheme name="Custom 1">
      <a:dk1>
        <a:srgbClr val="FFFFFF"/>
      </a:dk1>
      <a:lt1>
        <a:srgbClr val="000000"/>
      </a:lt1>
      <a:dk2>
        <a:srgbClr val="565656"/>
      </a:dk2>
      <a:lt2>
        <a:srgbClr val="F3F3F3"/>
      </a:lt2>
      <a:accent1>
        <a:srgbClr val="6F6F6F"/>
      </a:accent1>
      <a:accent2>
        <a:srgbClr val="0062FF"/>
      </a:accent2>
      <a:accent3>
        <a:srgbClr val="D12765"/>
      </a:accent3>
      <a:accent4>
        <a:srgbClr val="8A3FFC"/>
      </a:accent4>
      <a:accent5>
        <a:srgbClr val="007D79"/>
      </a:accent5>
      <a:accent6>
        <a:srgbClr val="697077"/>
      </a:accent6>
      <a:hlink>
        <a:srgbClr val="0062FF"/>
      </a:hlink>
      <a:folHlink>
        <a:srgbClr val="6EA6FF"/>
      </a:folHlink>
    </a:clrScheme>
    <a:fontScheme name="IBM Plex">
      <a:majorFont>
        <a:latin typeface="IBM Plex Sans Bold"/>
        <a:ea typeface=""/>
        <a:cs typeface=""/>
      </a:majorFont>
      <a:minorFont>
        <a:latin typeface="IBM Plex Sans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w="19050">
          <a:solidFill>
            <a:schemeClr val="accent2"/>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sz="1400" b="0" i="0" u="none" strike="noStrike" cap="none" normalizeH="0" baseline="0" dirty="0" smtClean="0">
            <a:ln>
              <a:noFill/>
            </a:ln>
            <a:solidFill>
              <a:schemeClr val="bg1"/>
            </a:solidFill>
            <a:effectLst/>
            <a:latin typeface="IBM Plex Sans" panose="020B0503050203000203" pitchFamily="34"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lgn="l">
          <a:defRPr sz="1400" dirty="0" smtClean="0">
            <a:solidFill>
              <a:schemeClr val="tx1"/>
            </a:solidFill>
            <a:latin typeface="IBM Plex Sans" charset="0"/>
            <a:ea typeface="IBM Plex Sans" charset="0"/>
            <a:cs typeface="IBM Plex Sans" charset="0"/>
          </a:defRPr>
        </a:defPPr>
      </a:lstStyle>
    </a:txDef>
  </a:objectDefaults>
  <a:extraClrSchemeLst/>
  <a:custClrLst>
    <a:custClr name="Magenta 100">
      <a:srgbClr val="2A0A16"/>
    </a:custClr>
    <a:custClr name="Magenta 90">
      <a:srgbClr val="57002B"/>
    </a:custClr>
    <a:custClr name="Magenta 80">
      <a:srgbClr val="760A3A"/>
    </a:custClr>
    <a:custClr name="Magenta 70">
      <a:srgbClr val="A11950"/>
    </a:custClr>
    <a:custClr name="Magenta 60">
      <a:srgbClr val="D12765"/>
    </a:custClr>
    <a:custClr name="Magenta 50">
      <a:srgbClr val="EE538B"/>
    </a:custClr>
    <a:custClr name="Magenta 40">
      <a:srgbClr val="FA75A6"/>
    </a:custClr>
    <a:custClr name="Magenta 30">
      <a:srgbClr val="FFA0C2"/>
    </a:custClr>
    <a:custClr name="Magenta 20">
      <a:srgbClr val="FFCFE1"/>
    </a:custClr>
    <a:custClr name="Magenta 10">
      <a:srgbClr val="FFF0F6"/>
    </a:custClr>
    <a:custClr name="Purple 100">
      <a:srgbClr val="1E1033"/>
    </a:custClr>
    <a:custClr name="Purple 90">
      <a:srgbClr val="38146B"/>
    </a:custClr>
    <a:custClr name="Purple 80">
      <a:srgbClr val="4F2196"/>
    </a:custClr>
    <a:custClr name="Purple 70">
      <a:srgbClr val="6E32C9"/>
    </a:custClr>
    <a:custClr name="Purple 60">
      <a:srgbClr val="8A3FFC"/>
    </a:custClr>
    <a:custClr name="Purple 50">
      <a:srgbClr val="A66EFA"/>
    </a:custClr>
    <a:custClr name="Purple 40">
      <a:srgbClr val="BB8EFF"/>
    </a:custClr>
    <a:custClr name="Purple 30">
      <a:srgbClr val="D0B0FF"/>
    </a:custClr>
    <a:custClr name="Purple 20">
      <a:srgbClr val="E6D6FF"/>
    </a:custClr>
    <a:custClr name="Purple 10">
      <a:srgbClr val="F7F1FF"/>
    </a:custClr>
    <a:custClr name="Blue 100">
      <a:srgbClr val="051243"/>
    </a:custClr>
    <a:custClr name="Blue 90">
      <a:srgbClr val="061F80"/>
    </a:custClr>
    <a:custClr name="Blue 80">
      <a:srgbClr val="0530AD"/>
    </a:custClr>
    <a:custClr name="Blue 70">
      <a:srgbClr val="054ADA"/>
    </a:custClr>
    <a:custClr name="Blue 60">
      <a:srgbClr val="0062FF"/>
    </a:custClr>
    <a:custClr name="Blue 50">
      <a:srgbClr val="408BFC"/>
    </a:custClr>
    <a:custClr name="Blue 40">
      <a:srgbClr val="6EA6FF"/>
    </a:custClr>
    <a:custClr name="Blue 30">
      <a:srgbClr val="97C1FF"/>
    </a:custClr>
    <a:custClr name="Blue 20">
      <a:srgbClr val="C9DEFF"/>
    </a:custClr>
    <a:custClr name="Blue 10">
      <a:srgbClr val="EDF4FF"/>
    </a:custClr>
    <a:custClr name="Teal 100">
      <a:srgbClr val="081A1C"/>
    </a:custClr>
    <a:custClr name="Teal 90">
      <a:srgbClr val="003137"/>
    </a:custClr>
    <a:custClr name="Teal 80">
      <a:srgbClr val="004548"/>
    </a:custClr>
    <a:custClr name="Teal 70">
      <a:srgbClr val="006161"/>
    </a:custClr>
    <a:custClr name="Teal 60">
      <a:srgbClr val="007D79"/>
    </a:custClr>
    <a:custClr name="Teal 50">
      <a:srgbClr val="009C98"/>
    </a:custClr>
    <a:custClr name="Teal 40">
      <a:srgbClr val="00BAB6"/>
    </a:custClr>
    <a:custClr name="Teal 30">
      <a:srgbClr val="20D5D2"/>
    </a:custClr>
    <a:custClr name="Teal 20">
      <a:srgbClr val="92EEEE"/>
    </a:custClr>
    <a:custClr name="Teal 10">
      <a:srgbClr val="DBFBFB"/>
    </a:custClr>
    <a:custClr name="Gray 100">
      <a:srgbClr val="171717"/>
    </a:custClr>
    <a:custClr name="Gray 90">
      <a:srgbClr val="282828"/>
    </a:custClr>
    <a:custClr name="Gray 80">
      <a:srgbClr val="3D3D3D"/>
    </a:custClr>
    <a:custClr name="Gray 70">
      <a:srgbClr val="565656"/>
    </a:custClr>
    <a:custClr name="Gray 60">
      <a:srgbClr val="6F6F6F"/>
    </a:custClr>
    <a:custClr name="Gray 50">
      <a:srgbClr val="8C8C8C"/>
    </a:custClr>
    <a:custClr name="Gray 40">
      <a:srgbClr val="A4A4A4"/>
    </a:custClr>
    <a:custClr name="Gray 30">
      <a:srgbClr val="BEBEBE"/>
    </a:custClr>
    <a:custClr name="Gray 20">
      <a:srgbClr val="DCDCDC"/>
    </a:custClr>
    <a:custClr name="Gray 10">
      <a:srgbClr val="F3F3F3"/>
    </a:custClr>
  </a:custClrLst>
  <a:extLst>
    <a:ext uri="{05A4C25C-085E-4340-85A3-A5531E510DB2}">
      <thm15:themeFamily xmlns:thm15="http://schemas.microsoft.com/office/thememl/2012/main" name="Presentation9" id="{7369C1D0-34C4-2344-A6ED-8FC2AAF5DA30}" vid="{2A50F3F6-76E4-774E-9C3C-1E33FD736185}"/>
    </a:ext>
  </a:extLst>
</a:theme>
</file>

<file path=ppt/theme/theme5.xml><?xml version="1.0" encoding="utf-8"?>
<a:theme xmlns:a="http://schemas.openxmlformats.org/drawingml/2006/main" name="IBM BxD 2018 black background">
  <a:themeElements>
    <a:clrScheme name="Custom 53">
      <a:dk1>
        <a:srgbClr val="FFFFFF"/>
      </a:dk1>
      <a:lt1>
        <a:srgbClr val="000000"/>
      </a:lt1>
      <a:dk2>
        <a:srgbClr val="565656"/>
      </a:dk2>
      <a:lt2>
        <a:srgbClr val="F3F3F3"/>
      </a:lt2>
      <a:accent1>
        <a:srgbClr val="757575"/>
      </a:accent1>
      <a:accent2>
        <a:srgbClr val="0F6DFF"/>
      </a:accent2>
      <a:accent3>
        <a:srgbClr val="D6316C"/>
      </a:accent3>
      <a:accent4>
        <a:srgbClr val="914BFA"/>
      </a:accent4>
      <a:accent5>
        <a:srgbClr val="008280"/>
      </a:accent5>
      <a:accent6>
        <a:srgbClr val="6E757D"/>
      </a:accent6>
      <a:hlink>
        <a:srgbClr val="0E6FFF"/>
      </a:hlink>
      <a:folHlink>
        <a:srgbClr val="6BA5FF"/>
      </a:folHlink>
    </a:clrScheme>
    <a:fontScheme name="IBM Plex">
      <a:majorFont>
        <a:latin typeface="IBM Plex Sans Bold"/>
        <a:ea typeface=""/>
        <a:cs typeface=""/>
      </a:majorFont>
      <a:minorFont>
        <a:latin typeface="IBM Plex Sans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sz="2000" b="0" i="0" u="none" strike="noStrike" cap="none" normalizeH="0" baseline="0" dirty="0" smtClean="0">
            <a:ln>
              <a:noFill/>
            </a:ln>
            <a:solidFill>
              <a:srgbClr val="191919"/>
            </a:solidFill>
            <a:effectLst/>
            <a:latin typeface="HelvNeue Light for IBM" pitchFamily="34"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defRPr sz="1400" dirty="0" smtClean="0">
            <a:solidFill>
              <a:schemeClr val="bg1"/>
            </a:solidFill>
            <a:latin typeface="IBM Plex Sans" charset="0"/>
            <a:ea typeface="IBM Plex Sans" charset="0"/>
            <a:cs typeface="IBM Plex Sans" charset="0"/>
          </a:defRPr>
        </a:defPPr>
      </a:lstStyle>
    </a:txDef>
  </a:objectDefaults>
  <a:extraClrSchemeLst/>
  <a:custClrLst>
    <a:custClr name="Magenta 100">
      <a:srgbClr val="2A0A16"/>
    </a:custClr>
    <a:custClr name="Magenta 90">
      <a:srgbClr val="57002B"/>
    </a:custClr>
    <a:custClr name="Magenta 80">
      <a:srgbClr val="760A3A"/>
    </a:custClr>
    <a:custClr name="Magenta 70">
      <a:srgbClr val="A11950"/>
    </a:custClr>
    <a:custClr name="Magenta 60">
      <a:srgbClr val="D12765"/>
    </a:custClr>
    <a:custClr name="Magenta 50">
      <a:srgbClr val="EE538B"/>
    </a:custClr>
    <a:custClr name="Magenta 40">
      <a:srgbClr val="FA75A6"/>
    </a:custClr>
    <a:custClr name="Magenta 30">
      <a:srgbClr val="FFA0C2"/>
    </a:custClr>
    <a:custClr name="Magenta 20">
      <a:srgbClr val="FFCFE1"/>
    </a:custClr>
    <a:custClr name="Magenta 10">
      <a:srgbClr val="FFF0F6"/>
    </a:custClr>
    <a:custClr name="Purple 100">
      <a:srgbClr val="1E1033"/>
    </a:custClr>
    <a:custClr name="Purple 90">
      <a:srgbClr val="38146B"/>
    </a:custClr>
    <a:custClr name="Purple 80">
      <a:srgbClr val="4F2196"/>
    </a:custClr>
    <a:custClr name="Purple 70">
      <a:srgbClr val="6E32C9"/>
    </a:custClr>
    <a:custClr name="Purple 60">
      <a:srgbClr val="8A3FFC"/>
    </a:custClr>
    <a:custClr name="Purple 50">
      <a:srgbClr val="A66EFA"/>
    </a:custClr>
    <a:custClr name="Purple 40">
      <a:srgbClr val="BB8EFF"/>
    </a:custClr>
    <a:custClr name="Purple 30">
      <a:srgbClr val="D0B0FF"/>
    </a:custClr>
    <a:custClr name="Purple 20">
      <a:srgbClr val="E6D6FF"/>
    </a:custClr>
    <a:custClr name="Purple 10">
      <a:srgbClr val="F7F1FF"/>
    </a:custClr>
    <a:custClr name="Blue 100">
      <a:srgbClr val="051243"/>
    </a:custClr>
    <a:custClr name="Blue 90">
      <a:srgbClr val="061F80"/>
    </a:custClr>
    <a:custClr name="Blue 80">
      <a:srgbClr val="0530AD"/>
    </a:custClr>
    <a:custClr name="Blue 70">
      <a:srgbClr val="054ADA"/>
    </a:custClr>
    <a:custClr name="Blue 60">
      <a:srgbClr val="0062FF"/>
    </a:custClr>
    <a:custClr name="Blue 50">
      <a:srgbClr val="408BFC"/>
    </a:custClr>
    <a:custClr name="Blue 40">
      <a:srgbClr val="6EA6FF"/>
    </a:custClr>
    <a:custClr name="Blue 30">
      <a:srgbClr val="97C1FF"/>
    </a:custClr>
    <a:custClr name="Blue 20">
      <a:srgbClr val="C9DEFF"/>
    </a:custClr>
    <a:custClr name="Blue 10">
      <a:srgbClr val="EDF4FF"/>
    </a:custClr>
    <a:custClr name="Teal 100">
      <a:srgbClr val="081A1C"/>
    </a:custClr>
    <a:custClr name="Teal 90">
      <a:srgbClr val="003137"/>
    </a:custClr>
    <a:custClr name="Teal 80">
      <a:srgbClr val="004548"/>
    </a:custClr>
    <a:custClr name="Teal 70">
      <a:srgbClr val="006161"/>
    </a:custClr>
    <a:custClr name="Teal 60">
      <a:srgbClr val="007D79"/>
    </a:custClr>
    <a:custClr name="Teal 50">
      <a:srgbClr val="009C98"/>
    </a:custClr>
    <a:custClr name="Teal 40">
      <a:srgbClr val="00BAB6"/>
    </a:custClr>
    <a:custClr name="Teal 30">
      <a:srgbClr val="20D5D2"/>
    </a:custClr>
    <a:custClr name="Teal 20">
      <a:srgbClr val="92EEEE"/>
    </a:custClr>
    <a:custClr name="Teal 10">
      <a:srgbClr val="DBFBFB"/>
    </a:custClr>
    <a:custClr name="Gray 100">
      <a:srgbClr val="171717"/>
    </a:custClr>
    <a:custClr name="Gray 90">
      <a:srgbClr val="282828"/>
    </a:custClr>
    <a:custClr name="Gray 80">
      <a:srgbClr val="3D3D3D"/>
    </a:custClr>
    <a:custClr name="Gray 70">
      <a:srgbClr val="565656"/>
    </a:custClr>
    <a:custClr name="Gray 60">
      <a:srgbClr val="6F6F6F"/>
    </a:custClr>
    <a:custClr name="Gray 50">
      <a:srgbClr val="8C8C8C"/>
    </a:custClr>
    <a:custClr name="Gray 40">
      <a:srgbClr val="A4A4A4"/>
    </a:custClr>
    <a:custClr name="Gray 30">
      <a:srgbClr val="BEBEBE"/>
    </a:custClr>
    <a:custClr name="Gray 20">
      <a:srgbClr val="DCDCDC"/>
    </a:custClr>
    <a:custClr name="Gray 10">
      <a:srgbClr val="F3F3F3"/>
    </a:custClr>
  </a:custClrLst>
  <a:extLst>
    <a:ext uri="{05A4C25C-085E-4340-85A3-A5531E510DB2}">
      <thm15:themeFamily xmlns:thm15="http://schemas.microsoft.com/office/thememl/2012/main" name="IBM_Master_Presentation_1124_V01_Plex.pptx" id="{80B8559C-7CF0-5B40-975D-B007EC7BCB16}" vid="{15B3B518-7CF1-234E-B76B-F16347DE476D}"/>
    </a:ext>
  </a:extLst>
</a:theme>
</file>

<file path=ppt/theme/theme6.xml><?xml version="1.0" encoding="utf-8"?>
<a:theme xmlns:a="http://schemas.openxmlformats.org/drawingml/2006/main" name="IBM BxD 2018 black background">
  <a:themeElements>
    <a:clrScheme name="Custom 53">
      <a:dk1>
        <a:srgbClr val="FFFFFF"/>
      </a:dk1>
      <a:lt1>
        <a:srgbClr val="000000"/>
      </a:lt1>
      <a:dk2>
        <a:srgbClr val="565656"/>
      </a:dk2>
      <a:lt2>
        <a:srgbClr val="F3F3F3"/>
      </a:lt2>
      <a:accent1>
        <a:srgbClr val="757575"/>
      </a:accent1>
      <a:accent2>
        <a:srgbClr val="0F6DFF"/>
      </a:accent2>
      <a:accent3>
        <a:srgbClr val="D6316C"/>
      </a:accent3>
      <a:accent4>
        <a:srgbClr val="914BFA"/>
      </a:accent4>
      <a:accent5>
        <a:srgbClr val="008280"/>
      </a:accent5>
      <a:accent6>
        <a:srgbClr val="6E757D"/>
      </a:accent6>
      <a:hlink>
        <a:srgbClr val="0E6FFF"/>
      </a:hlink>
      <a:folHlink>
        <a:srgbClr val="6BA5FF"/>
      </a:folHlink>
    </a:clrScheme>
    <a:fontScheme name="IBM Plex">
      <a:majorFont>
        <a:latin typeface="IBM Plex Sans Bold"/>
        <a:ea typeface=""/>
        <a:cs typeface=""/>
      </a:majorFont>
      <a:minorFont>
        <a:latin typeface="IBM Plex Sans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sz="2000" b="0" i="0" u="none" strike="noStrike" cap="none" normalizeH="0" baseline="0" dirty="0" smtClean="0">
            <a:ln>
              <a:noFill/>
            </a:ln>
            <a:solidFill>
              <a:srgbClr val="191919"/>
            </a:solidFill>
            <a:effectLst/>
            <a:latin typeface="HelvNeue Light for IBM" pitchFamily="34"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defRPr sz="1400" dirty="0" smtClean="0">
            <a:solidFill>
              <a:schemeClr val="bg1"/>
            </a:solidFill>
            <a:latin typeface="IBM Plex Sans" charset="0"/>
            <a:ea typeface="IBM Plex Sans" charset="0"/>
            <a:cs typeface="IBM Plex Sans" charset="0"/>
          </a:defRPr>
        </a:defPPr>
      </a:lstStyle>
    </a:txDef>
  </a:objectDefaults>
  <a:extraClrSchemeLst/>
  <a:custClrLst>
    <a:custClr name="Magenta 100">
      <a:srgbClr val="2A0A16"/>
    </a:custClr>
    <a:custClr name="Magenta 90">
      <a:srgbClr val="57002B"/>
    </a:custClr>
    <a:custClr name="Magenta 80">
      <a:srgbClr val="760A3A"/>
    </a:custClr>
    <a:custClr name="Magenta 70">
      <a:srgbClr val="A11950"/>
    </a:custClr>
    <a:custClr name="Magenta 60">
      <a:srgbClr val="D12765"/>
    </a:custClr>
    <a:custClr name="Magenta 50">
      <a:srgbClr val="EE538B"/>
    </a:custClr>
    <a:custClr name="Magenta 40">
      <a:srgbClr val="FA75A6"/>
    </a:custClr>
    <a:custClr name="Magenta 30">
      <a:srgbClr val="FFA0C2"/>
    </a:custClr>
    <a:custClr name="Magenta 20">
      <a:srgbClr val="FFCFE1"/>
    </a:custClr>
    <a:custClr name="Magenta 10">
      <a:srgbClr val="FFF0F6"/>
    </a:custClr>
    <a:custClr name="Purple 100">
      <a:srgbClr val="1E1033"/>
    </a:custClr>
    <a:custClr name="Purple 90">
      <a:srgbClr val="38146B"/>
    </a:custClr>
    <a:custClr name="Purple 80">
      <a:srgbClr val="4F2196"/>
    </a:custClr>
    <a:custClr name="Purple 70">
      <a:srgbClr val="6E32C9"/>
    </a:custClr>
    <a:custClr name="Purple 60">
      <a:srgbClr val="8A3FFC"/>
    </a:custClr>
    <a:custClr name="Purple 50">
      <a:srgbClr val="A66EFA"/>
    </a:custClr>
    <a:custClr name="Purple 40">
      <a:srgbClr val="BB8EFF"/>
    </a:custClr>
    <a:custClr name="Purple 30">
      <a:srgbClr val="D0B0FF"/>
    </a:custClr>
    <a:custClr name="Purple 20">
      <a:srgbClr val="E6D6FF"/>
    </a:custClr>
    <a:custClr name="Purple 10">
      <a:srgbClr val="F7F1FF"/>
    </a:custClr>
    <a:custClr name="Blue 100">
      <a:srgbClr val="051243"/>
    </a:custClr>
    <a:custClr name="Blue 90">
      <a:srgbClr val="061F80"/>
    </a:custClr>
    <a:custClr name="Blue 80">
      <a:srgbClr val="0530AD"/>
    </a:custClr>
    <a:custClr name="Blue 70">
      <a:srgbClr val="054ADA"/>
    </a:custClr>
    <a:custClr name="Blue 60">
      <a:srgbClr val="0062FF"/>
    </a:custClr>
    <a:custClr name="Blue 50">
      <a:srgbClr val="408BFC"/>
    </a:custClr>
    <a:custClr name="Blue 40">
      <a:srgbClr val="6EA6FF"/>
    </a:custClr>
    <a:custClr name="Blue 30">
      <a:srgbClr val="97C1FF"/>
    </a:custClr>
    <a:custClr name="Blue 20">
      <a:srgbClr val="C9DEFF"/>
    </a:custClr>
    <a:custClr name="Blue 10">
      <a:srgbClr val="EDF4FF"/>
    </a:custClr>
    <a:custClr name="Teal 100">
      <a:srgbClr val="081A1C"/>
    </a:custClr>
    <a:custClr name="Teal 90">
      <a:srgbClr val="003137"/>
    </a:custClr>
    <a:custClr name="Teal 80">
      <a:srgbClr val="004548"/>
    </a:custClr>
    <a:custClr name="Teal 70">
      <a:srgbClr val="006161"/>
    </a:custClr>
    <a:custClr name="Teal 60">
      <a:srgbClr val="007D79"/>
    </a:custClr>
    <a:custClr name="Teal 50">
      <a:srgbClr val="009C98"/>
    </a:custClr>
    <a:custClr name="Teal 40">
      <a:srgbClr val="00BAB6"/>
    </a:custClr>
    <a:custClr name="Teal 30">
      <a:srgbClr val="20D5D2"/>
    </a:custClr>
    <a:custClr name="Teal 20">
      <a:srgbClr val="92EEEE"/>
    </a:custClr>
    <a:custClr name="Teal 10">
      <a:srgbClr val="DBFBFB"/>
    </a:custClr>
    <a:custClr name="Gray 100">
      <a:srgbClr val="171717"/>
    </a:custClr>
    <a:custClr name="Gray 90">
      <a:srgbClr val="282828"/>
    </a:custClr>
    <a:custClr name="Gray 80">
      <a:srgbClr val="3D3D3D"/>
    </a:custClr>
    <a:custClr name="Gray 70">
      <a:srgbClr val="565656"/>
    </a:custClr>
    <a:custClr name="Gray 60">
      <a:srgbClr val="6F6F6F"/>
    </a:custClr>
    <a:custClr name="Gray 50">
      <a:srgbClr val="8C8C8C"/>
    </a:custClr>
    <a:custClr name="Gray 40">
      <a:srgbClr val="A4A4A4"/>
    </a:custClr>
    <a:custClr name="Gray 30">
      <a:srgbClr val="BEBEBE"/>
    </a:custClr>
    <a:custClr name="Gray 20">
      <a:srgbClr val="DCDCDC"/>
    </a:custClr>
    <a:custClr name="Gray 10">
      <a:srgbClr val="F3F3F3"/>
    </a:custClr>
  </a:custClrLst>
  <a:extLst>
    <a:ext uri="{05A4C25C-085E-4340-85A3-A5531E510DB2}">
      <thm15:themeFamily xmlns:thm15="http://schemas.microsoft.com/office/thememl/2012/main" name="IBM_Master_Presentation_1124_V01_Plex.pptx" id="{80B8559C-7CF0-5B40-975D-B007EC7BCB16}" vid="{15B3B518-7CF1-234E-B76B-F16347DE476D}"/>
    </a:ext>
  </a:extLst>
</a:theme>
</file>

<file path=docProps/app.xml><?xml version="1.0" encoding="utf-8"?>
<Properties xmlns="http://schemas.openxmlformats.org/officeDocument/2006/extended-properties" xmlns:vt="http://schemas.openxmlformats.org/officeDocument/2006/docPropsVTypes">
  <TotalTime>13584</TotalTime>
  <Words>2823</Words>
  <Application>Microsoft Macintosh PowerPoint</Application>
  <PresentationFormat>On-screen Show (16:9)</PresentationFormat>
  <Paragraphs>441</Paragraphs>
  <Slides>35</Slides>
  <Notes>11</Notes>
  <HiddenSlides>2</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35</vt:i4>
      </vt:variant>
    </vt:vector>
  </HeadingPairs>
  <TitlesOfParts>
    <vt:vector size="51" baseType="lpstr">
      <vt:lpstr>Dotum</vt:lpstr>
      <vt:lpstr>.AppleSystemUIFont</vt:lpstr>
      <vt:lpstr>Arial</vt:lpstr>
      <vt:lpstr>Calibri</vt:lpstr>
      <vt:lpstr>Courier</vt:lpstr>
      <vt:lpstr>HelvNeue Light for IBM</vt:lpstr>
      <vt:lpstr>IBM Plex Sans</vt:lpstr>
      <vt:lpstr>IBM Plex Sans Condensed</vt:lpstr>
      <vt:lpstr>IBM Plex Sans ExtraLight</vt:lpstr>
      <vt:lpstr>IBM Plex Sans Regular</vt:lpstr>
      <vt:lpstr>System Font Regular</vt:lpstr>
      <vt:lpstr>Wingdings</vt:lpstr>
      <vt:lpstr>IBM 2019 Master template (black background)</vt:lpstr>
      <vt:lpstr>IBM 2019 Master template (blue background)</vt:lpstr>
      <vt:lpstr>IBM 2019 Master template (light gray background)</vt:lpstr>
      <vt:lpstr>IBM 2019 Master template (white background)</vt:lpstr>
      <vt:lpstr>  Priyanka Kohli Offering Manager, DataPower Gateway and API Connect</vt:lpstr>
      <vt:lpstr>Agenda</vt:lpstr>
      <vt:lpstr>PowerPoint Presentation</vt:lpstr>
      <vt:lpstr>SECURE BUSINESS EVENTS WITH THE GATEWAY</vt:lpstr>
      <vt:lpstr>DataPower and Kafka</vt:lpstr>
      <vt:lpstr>DataPower Gateway: Supported Standards and Protocols</vt:lpstr>
      <vt:lpstr>DataPower Gateways can deploy anywhere…</vt:lpstr>
      <vt:lpstr>Bridge and protect event-based architectures</vt:lpstr>
      <vt:lpstr>What is Kafka?</vt:lpstr>
      <vt:lpstr>DataPower and Kafka Integration</vt:lpstr>
      <vt:lpstr>DataPower – Kafka: Architecture </vt:lpstr>
      <vt:lpstr>DataPower and Kafka  Use cases</vt:lpstr>
      <vt:lpstr>PowerPoint Presentation</vt:lpstr>
      <vt:lpstr>PowerPoint Presentation</vt:lpstr>
      <vt:lpstr>PowerPoint Presentation</vt:lpstr>
      <vt:lpstr>PowerPoint Presentation</vt:lpstr>
      <vt:lpstr>DataPower and Kafka in action </vt:lpstr>
      <vt:lpstr>PowerPoint Presentation</vt:lpstr>
      <vt:lpstr>PowerPoint Presentation</vt:lpstr>
      <vt:lpstr>Configuration Properties to connect to Kafka securely </vt:lpstr>
      <vt:lpstr>Configure Kafka Cluster in DataPower</vt:lpstr>
      <vt:lpstr>Configure Kafka Handler in DataPower </vt:lpstr>
      <vt:lpstr>Kafka Cluster Status</vt:lpstr>
      <vt:lpstr>DataPower – Kafka: URL Open/Backend Support </vt:lpstr>
      <vt:lpstr>DataPower – Kafka: Backend URL examples</vt:lpstr>
      <vt:lpstr>DataPower – Kafka: Message Headers </vt:lpstr>
      <vt:lpstr>Multi Protocol Gateway : Processing policy example for Producer</vt:lpstr>
      <vt:lpstr>DataPower – Kafka: GatewayScript Example</vt:lpstr>
      <vt:lpstr>Integration with IBM Event Streams</vt:lpstr>
      <vt:lpstr>Multi Protocol Gateway : Processing policy example for Consumer</vt:lpstr>
      <vt:lpstr>Integration with IBM Event Streams</vt:lpstr>
      <vt:lpstr>DataPower – Kafka: XSLT Example for API Analytics offload</vt:lpstr>
      <vt:lpstr>Don’t forget to continue the chat..</vt:lpstr>
      <vt:lpstr>Thank you</vt:lpstr>
      <vt:lpstr>IBM sign-off</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TechCon 2020  Priyanka Kohli Offering Manager, DataPower Gateway and API Connect</dc:title>
  <dc:creator>Kohli, Priyanka</dc:creator>
  <cp:lastModifiedBy>Kohli, Priyanka</cp:lastModifiedBy>
  <cp:revision>24</cp:revision>
  <dcterms:created xsi:type="dcterms:W3CDTF">2020-07-20T18:44:38Z</dcterms:created>
  <dcterms:modified xsi:type="dcterms:W3CDTF">2020-09-03T14:59:51Z</dcterms:modified>
</cp:coreProperties>
</file>