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0" r:id="rId4"/>
    <p:sldId id="259" r:id="rId5"/>
    <p:sldId id="261" r:id="rId6"/>
    <p:sldId id="262" r:id="rId7"/>
    <p:sldId id="263" r:id="rId8"/>
    <p:sldId id="264" r:id="rId9"/>
    <p:sldId id="265" r:id="rId10"/>
    <p:sldId id="266" r:id="rId11"/>
    <p:sldId id="268" r:id="rId12"/>
    <p:sldId id="269" r:id="rId13"/>
    <p:sldId id="270" r:id="rId14"/>
    <p:sldId id="271" r:id="rId15"/>
    <p:sldId id="272" r:id="rId16"/>
    <p:sldId id="275"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E2466-E1CB-4770-925D-A4EA68D022F7}" type="doc">
      <dgm:prSet loTypeId="urn:microsoft.com/office/officeart/2005/8/layout/hProcess9" loCatId="process" qsTypeId="urn:microsoft.com/office/officeart/2005/8/quickstyle/simple1" qsCatId="simple" csTypeId="urn:microsoft.com/office/officeart/2005/8/colors/colorful2" csCatId="colorful"/>
      <dgm:spPr/>
      <dgm:t>
        <a:bodyPr/>
        <a:lstStyle/>
        <a:p>
          <a:endParaRPr lang="en-US"/>
        </a:p>
      </dgm:t>
    </dgm:pt>
    <dgm:pt modelId="{49D0CD88-F3B7-41C1-AC09-40F3C6C02F9B}">
      <dgm:prSet/>
      <dgm:spPr/>
      <dgm:t>
        <a:bodyPr/>
        <a:lstStyle/>
        <a:p>
          <a:pPr rtl="0"/>
          <a:r>
            <a:rPr lang="en-US" smtClean="0"/>
            <a:t>About HCA</a:t>
          </a:r>
          <a:endParaRPr lang="en-US"/>
        </a:p>
      </dgm:t>
    </dgm:pt>
    <dgm:pt modelId="{3B1545EE-6C33-4D0F-A888-DFF01542B710}" type="parTrans" cxnId="{8F1E4C6D-C1FC-4511-A7A9-42B806080503}">
      <dgm:prSet/>
      <dgm:spPr/>
      <dgm:t>
        <a:bodyPr/>
        <a:lstStyle/>
        <a:p>
          <a:endParaRPr lang="en-US"/>
        </a:p>
      </dgm:t>
    </dgm:pt>
    <dgm:pt modelId="{794660C1-E3F0-435E-92AB-2C36E42AC234}" type="sibTrans" cxnId="{8F1E4C6D-C1FC-4511-A7A9-42B806080503}">
      <dgm:prSet/>
      <dgm:spPr/>
      <dgm:t>
        <a:bodyPr/>
        <a:lstStyle/>
        <a:p>
          <a:endParaRPr lang="en-US"/>
        </a:p>
      </dgm:t>
    </dgm:pt>
    <dgm:pt modelId="{DAD84BC9-A9C1-4714-A5B3-833E9D097DBE}">
      <dgm:prSet/>
      <dgm:spPr/>
      <dgm:t>
        <a:bodyPr/>
        <a:lstStyle/>
        <a:p>
          <a:pPr rtl="0"/>
          <a:r>
            <a:rPr lang="en-US" smtClean="0"/>
            <a:t>Our ERP environment</a:t>
          </a:r>
          <a:endParaRPr lang="en-US"/>
        </a:p>
      </dgm:t>
    </dgm:pt>
    <dgm:pt modelId="{8B966B7E-E8C6-4F86-9774-F2CB129731D8}" type="parTrans" cxnId="{E14F64FA-CFCE-486A-964F-9D2671070145}">
      <dgm:prSet/>
      <dgm:spPr/>
      <dgm:t>
        <a:bodyPr/>
        <a:lstStyle/>
        <a:p>
          <a:endParaRPr lang="en-US"/>
        </a:p>
      </dgm:t>
    </dgm:pt>
    <dgm:pt modelId="{8EC1ED14-162F-4F64-B248-8710F0E04A9E}" type="sibTrans" cxnId="{E14F64FA-CFCE-486A-964F-9D2671070145}">
      <dgm:prSet/>
      <dgm:spPr/>
      <dgm:t>
        <a:bodyPr/>
        <a:lstStyle/>
        <a:p>
          <a:endParaRPr lang="en-US"/>
        </a:p>
      </dgm:t>
    </dgm:pt>
    <dgm:pt modelId="{5C456AB2-0A9F-4A08-9F02-0512E23D445E}">
      <dgm:prSet/>
      <dgm:spPr/>
      <dgm:t>
        <a:bodyPr/>
        <a:lstStyle/>
        <a:p>
          <a:pPr rtl="0"/>
          <a:r>
            <a:rPr lang="en-US" smtClean="0"/>
            <a:t>Why we needed a data archive strategy?</a:t>
          </a:r>
          <a:endParaRPr lang="en-US"/>
        </a:p>
      </dgm:t>
    </dgm:pt>
    <dgm:pt modelId="{0FC8F929-85D9-4836-897D-7AEA861A70FB}" type="parTrans" cxnId="{DFD033B0-10E7-4CA8-AC5D-6576D5042710}">
      <dgm:prSet/>
      <dgm:spPr/>
      <dgm:t>
        <a:bodyPr/>
        <a:lstStyle/>
        <a:p>
          <a:endParaRPr lang="en-US"/>
        </a:p>
      </dgm:t>
    </dgm:pt>
    <dgm:pt modelId="{E3612736-6931-4A55-ACDC-A7D6F02FAD3E}" type="sibTrans" cxnId="{DFD033B0-10E7-4CA8-AC5D-6576D5042710}">
      <dgm:prSet/>
      <dgm:spPr/>
      <dgm:t>
        <a:bodyPr/>
        <a:lstStyle/>
        <a:p>
          <a:endParaRPr lang="en-US"/>
        </a:p>
      </dgm:t>
    </dgm:pt>
    <dgm:pt modelId="{00B09175-DB93-4858-B16D-1802AB2C3059}">
      <dgm:prSet/>
      <dgm:spPr/>
      <dgm:t>
        <a:bodyPr/>
        <a:lstStyle/>
        <a:p>
          <a:pPr rtl="0"/>
          <a:r>
            <a:rPr lang="en-US" smtClean="0"/>
            <a:t>What is Optim archive?</a:t>
          </a:r>
          <a:endParaRPr lang="en-US"/>
        </a:p>
      </dgm:t>
    </dgm:pt>
    <dgm:pt modelId="{F0653E29-7883-4421-99F5-29D549756FEC}" type="parTrans" cxnId="{81CC7BFC-9D3D-455F-A8E9-6EC5DDB8C6E3}">
      <dgm:prSet/>
      <dgm:spPr/>
      <dgm:t>
        <a:bodyPr/>
        <a:lstStyle/>
        <a:p>
          <a:endParaRPr lang="en-US"/>
        </a:p>
      </dgm:t>
    </dgm:pt>
    <dgm:pt modelId="{55BD6D0D-ECD4-43BE-82C1-DE2F7B1FF511}" type="sibTrans" cxnId="{81CC7BFC-9D3D-455F-A8E9-6EC5DDB8C6E3}">
      <dgm:prSet/>
      <dgm:spPr/>
      <dgm:t>
        <a:bodyPr/>
        <a:lstStyle/>
        <a:p>
          <a:endParaRPr lang="en-US"/>
        </a:p>
      </dgm:t>
    </dgm:pt>
    <dgm:pt modelId="{96CA0BD9-16E7-4543-BD08-FC96942A7DB2}">
      <dgm:prSet/>
      <dgm:spPr/>
      <dgm:t>
        <a:bodyPr/>
        <a:lstStyle/>
        <a:p>
          <a:pPr rtl="0"/>
          <a:r>
            <a:rPr lang="en-US" smtClean="0"/>
            <a:t>How did we archive &amp; purge?</a:t>
          </a:r>
          <a:endParaRPr lang="en-US"/>
        </a:p>
      </dgm:t>
    </dgm:pt>
    <dgm:pt modelId="{207E27ED-8676-4C2E-ABBA-14D213543EB2}" type="parTrans" cxnId="{EC56DD43-487D-45C7-8108-555D39481904}">
      <dgm:prSet/>
      <dgm:spPr/>
      <dgm:t>
        <a:bodyPr/>
        <a:lstStyle/>
        <a:p>
          <a:endParaRPr lang="en-US"/>
        </a:p>
      </dgm:t>
    </dgm:pt>
    <dgm:pt modelId="{3E36842B-E7AB-47E7-9FD2-56D1A6DD0442}" type="sibTrans" cxnId="{EC56DD43-487D-45C7-8108-555D39481904}">
      <dgm:prSet/>
      <dgm:spPr/>
      <dgm:t>
        <a:bodyPr/>
        <a:lstStyle/>
        <a:p>
          <a:endParaRPr lang="en-US"/>
        </a:p>
      </dgm:t>
    </dgm:pt>
    <dgm:pt modelId="{2A47B6B1-01FE-4EE6-BBAB-3CDCF5EF5AFE}">
      <dgm:prSet/>
      <dgm:spPr/>
      <dgm:t>
        <a:bodyPr/>
        <a:lstStyle/>
        <a:p>
          <a:pPr rtl="0"/>
          <a:r>
            <a:rPr lang="en-US" smtClean="0"/>
            <a:t>Limitations in using Optim archive tool</a:t>
          </a:r>
          <a:endParaRPr lang="en-US"/>
        </a:p>
      </dgm:t>
    </dgm:pt>
    <dgm:pt modelId="{DC5ED2F2-A57A-464A-82EB-9477813D645F}" type="parTrans" cxnId="{E05E1CEE-21CD-4DB3-9A4D-FD939C18EC64}">
      <dgm:prSet/>
      <dgm:spPr/>
      <dgm:t>
        <a:bodyPr/>
        <a:lstStyle/>
        <a:p>
          <a:endParaRPr lang="en-US"/>
        </a:p>
      </dgm:t>
    </dgm:pt>
    <dgm:pt modelId="{041CAEF8-0354-4664-B347-833F1C2B6033}" type="sibTrans" cxnId="{E05E1CEE-21CD-4DB3-9A4D-FD939C18EC64}">
      <dgm:prSet/>
      <dgm:spPr/>
      <dgm:t>
        <a:bodyPr/>
        <a:lstStyle/>
        <a:p>
          <a:endParaRPr lang="en-US"/>
        </a:p>
      </dgm:t>
    </dgm:pt>
    <dgm:pt modelId="{865C257B-C560-45E1-B726-47A150C8AC6F}">
      <dgm:prSet/>
      <dgm:spPr/>
      <dgm:t>
        <a:bodyPr/>
        <a:lstStyle/>
        <a:p>
          <a:pPr rtl="0"/>
          <a:r>
            <a:rPr lang="en-US" dirty="0" smtClean="0"/>
            <a:t>Lessons learnt &amp; best practices</a:t>
          </a:r>
          <a:endParaRPr lang="en-US" dirty="0"/>
        </a:p>
      </dgm:t>
    </dgm:pt>
    <dgm:pt modelId="{EEC02F39-CA6E-4722-8B4F-0F8D14CC46E4}" type="parTrans" cxnId="{B975A287-B37F-4EE7-967D-9E2A526EA04E}">
      <dgm:prSet/>
      <dgm:spPr/>
      <dgm:t>
        <a:bodyPr/>
        <a:lstStyle/>
        <a:p>
          <a:endParaRPr lang="en-US"/>
        </a:p>
      </dgm:t>
    </dgm:pt>
    <dgm:pt modelId="{F5D9F2FA-5199-4950-9427-E04605820636}" type="sibTrans" cxnId="{B975A287-B37F-4EE7-967D-9E2A526EA04E}">
      <dgm:prSet/>
      <dgm:spPr/>
      <dgm:t>
        <a:bodyPr/>
        <a:lstStyle/>
        <a:p>
          <a:endParaRPr lang="en-US"/>
        </a:p>
      </dgm:t>
    </dgm:pt>
    <dgm:pt modelId="{4D5FBCD9-A49B-40E1-8FB5-B0F05EE42130}">
      <dgm:prSet/>
      <dgm:spPr/>
      <dgm:t>
        <a:bodyPr/>
        <a:lstStyle/>
        <a:p>
          <a:pPr rtl="0"/>
          <a:r>
            <a:rPr lang="en-US" smtClean="0"/>
            <a:t>Q&amp;A</a:t>
          </a:r>
          <a:endParaRPr lang="en-US"/>
        </a:p>
      </dgm:t>
    </dgm:pt>
    <dgm:pt modelId="{39B6499B-67A8-4B00-B220-5A16090F11E4}" type="parTrans" cxnId="{382EABED-41FD-4997-8633-304765A77042}">
      <dgm:prSet/>
      <dgm:spPr/>
      <dgm:t>
        <a:bodyPr/>
        <a:lstStyle/>
        <a:p>
          <a:endParaRPr lang="en-US"/>
        </a:p>
      </dgm:t>
    </dgm:pt>
    <dgm:pt modelId="{C8BDB6BC-4222-4CF4-9F02-35B1AD2AE36B}" type="sibTrans" cxnId="{382EABED-41FD-4997-8633-304765A77042}">
      <dgm:prSet/>
      <dgm:spPr/>
      <dgm:t>
        <a:bodyPr/>
        <a:lstStyle/>
        <a:p>
          <a:endParaRPr lang="en-US"/>
        </a:p>
      </dgm:t>
    </dgm:pt>
    <dgm:pt modelId="{88A96FD5-AFDE-4261-BBD0-F401952D6F77}" type="pres">
      <dgm:prSet presAssocID="{69CE2466-E1CB-4770-925D-A4EA68D022F7}" presName="CompostProcess" presStyleCnt="0">
        <dgm:presLayoutVars>
          <dgm:dir/>
          <dgm:resizeHandles val="exact"/>
        </dgm:presLayoutVars>
      </dgm:prSet>
      <dgm:spPr/>
      <dgm:t>
        <a:bodyPr/>
        <a:lstStyle/>
        <a:p>
          <a:endParaRPr lang="en-US"/>
        </a:p>
      </dgm:t>
    </dgm:pt>
    <dgm:pt modelId="{6B19AC25-9A74-4982-BD5F-A557521E26C5}" type="pres">
      <dgm:prSet presAssocID="{69CE2466-E1CB-4770-925D-A4EA68D022F7}" presName="arrow" presStyleLbl="bgShp" presStyleIdx="0" presStyleCnt="1"/>
      <dgm:spPr/>
    </dgm:pt>
    <dgm:pt modelId="{3E63E584-88FF-4BB5-8977-13F151A19F1E}" type="pres">
      <dgm:prSet presAssocID="{69CE2466-E1CB-4770-925D-A4EA68D022F7}" presName="linearProcess" presStyleCnt="0"/>
      <dgm:spPr/>
    </dgm:pt>
    <dgm:pt modelId="{84D97BB5-F84C-4CBF-B42F-6D19D217F6CF}" type="pres">
      <dgm:prSet presAssocID="{49D0CD88-F3B7-41C1-AC09-40F3C6C02F9B}" presName="textNode" presStyleLbl="node1" presStyleIdx="0" presStyleCnt="8">
        <dgm:presLayoutVars>
          <dgm:bulletEnabled val="1"/>
        </dgm:presLayoutVars>
      </dgm:prSet>
      <dgm:spPr/>
      <dgm:t>
        <a:bodyPr/>
        <a:lstStyle/>
        <a:p>
          <a:endParaRPr lang="en-US"/>
        </a:p>
      </dgm:t>
    </dgm:pt>
    <dgm:pt modelId="{FEB7DCB1-F915-4532-86CE-19A43E40E0A6}" type="pres">
      <dgm:prSet presAssocID="{794660C1-E3F0-435E-92AB-2C36E42AC234}" presName="sibTrans" presStyleCnt="0"/>
      <dgm:spPr/>
    </dgm:pt>
    <dgm:pt modelId="{C85CA1F4-0B5E-4A5A-830C-5DD5A4F92570}" type="pres">
      <dgm:prSet presAssocID="{DAD84BC9-A9C1-4714-A5B3-833E9D097DBE}" presName="textNode" presStyleLbl="node1" presStyleIdx="1" presStyleCnt="8">
        <dgm:presLayoutVars>
          <dgm:bulletEnabled val="1"/>
        </dgm:presLayoutVars>
      </dgm:prSet>
      <dgm:spPr/>
      <dgm:t>
        <a:bodyPr/>
        <a:lstStyle/>
        <a:p>
          <a:endParaRPr lang="en-US"/>
        </a:p>
      </dgm:t>
    </dgm:pt>
    <dgm:pt modelId="{12BAA89C-F81A-4D14-B63E-4D5846073F0A}" type="pres">
      <dgm:prSet presAssocID="{8EC1ED14-162F-4F64-B248-8710F0E04A9E}" presName="sibTrans" presStyleCnt="0"/>
      <dgm:spPr/>
    </dgm:pt>
    <dgm:pt modelId="{CB0206EA-16A9-4CB2-9488-47DEED0B3271}" type="pres">
      <dgm:prSet presAssocID="{5C456AB2-0A9F-4A08-9F02-0512E23D445E}" presName="textNode" presStyleLbl="node1" presStyleIdx="2" presStyleCnt="8">
        <dgm:presLayoutVars>
          <dgm:bulletEnabled val="1"/>
        </dgm:presLayoutVars>
      </dgm:prSet>
      <dgm:spPr/>
      <dgm:t>
        <a:bodyPr/>
        <a:lstStyle/>
        <a:p>
          <a:endParaRPr lang="en-US"/>
        </a:p>
      </dgm:t>
    </dgm:pt>
    <dgm:pt modelId="{541CA172-0712-4FC5-9673-1B353FA45333}" type="pres">
      <dgm:prSet presAssocID="{E3612736-6931-4A55-ACDC-A7D6F02FAD3E}" presName="sibTrans" presStyleCnt="0"/>
      <dgm:spPr/>
    </dgm:pt>
    <dgm:pt modelId="{40A8F391-5983-48CD-B845-560C651C0658}" type="pres">
      <dgm:prSet presAssocID="{00B09175-DB93-4858-B16D-1802AB2C3059}" presName="textNode" presStyleLbl="node1" presStyleIdx="3" presStyleCnt="8">
        <dgm:presLayoutVars>
          <dgm:bulletEnabled val="1"/>
        </dgm:presLayoutVars>
      </dgm:prSet>
      <dgm:spPr/>
      <dgm:t>
        <a:bodyPr/>
        <a:lstStyle/>
        <a:p>
          <a:endParaRPr lang="en-US"/>
        </a:p>
      </dgm:t>
    </dgm:pt>
    <dgm:pt modelId="{399C80D5-C1E4-43D2-9FD6-56B5B3DDB7A1}" type="pres">
      <dgm:prSet presAssocID="{55BD6D0D-ECD4-43BE-82C1-DE2F7B1FF511}" presName="sibTrans" presStyleCnt="0"/>
      <dgm:spPr/>
    </dgm:pt>
    <dgm:pt modelId="{491A76C1-021C-49E4-B335-615CB0148368}" type="pres">
      <dgm:prSet presAssocID="{96CA0BD9-16E7-4543-BD08-FC96942A7DB2}" presName="textNode" presStyleLbl="node1" presStyleIdx="4" presStyleCnt="8">
        <dgm:presLayoutVars>
          <dgm:bulletEnabled val="1"/>
        </dgm:presLayoutVars>
      </dgm:prSet>
      <dgm:spPr/>
      <dgm:t>
        <a:bodyPr/>
        <a:lstStyle/>
        <a:p>
          <a:endParaRPr lang="en-US"/>
        </a:p>
      </dgm:t>
    </dgm:pt>
    <dgm:pt modelId="{51ABE66B-802D-4969-A3E7-08137667D978}" type="pres">
      <dgm:prSet presAssocID="{3E36842B-E7AB-47E7-9FD2-56D1A6DD0442}" presName="sibTrans" presStyleCnt="0"/>
      <dgm:spPr/>
    </dgm:pt>
    <dgm:pt modelId="{643169D3-A881-4520-B3BC-6F6FC950FD81}" type="pres">
      <dgm:prSet presAssocID="{2A47B6B1-01FE-4EE6-BBAB-3CDCF5EF5AFE}" presName="textNode" presStyleLbl="node1" presStyleIdx="5" presStyleCnt="8">
        <dgm:presLayoutVars>
          <dgm:bulletEnabled val="1"/>
        </dgm:presLayoutVars>
      </dgm:prSet>
      <dgm:spPr/>
      <dgm:t>
        <a:bodyPr/>
        <a:lstStyle/>
        <a:p>
          <a:endParaRPr lang="en-US"/>
        </a:p>
      </dgm:t>
    </dgm:pt>
    <dgm:pt modelId="{591B62CA-5C5C-4ED6-BB94-C20CF63742BF}" type="pres">
      <dgm:prSet presAssocID="{041CAEF8-0354-4664-B347-833F1C2B6033}" presName="sibTrans" presStyleCnt="0"/>
      <dgm:spPr/>
    </dgm:pt>
    <dgm:pt modelId="{C3DCA537-8FA8-4819-BDD3-C5E30C4EDA6F}" type="pres">
      <dgm:prSet presAssocID="{865C257B-C560-45E1-B726-47A150C8AC6F}" presName="textNode" presStyleLbl="node1" presStyleIdx="6" presStyleCnt="8">
        <dgm:presLayoutVars>
          <dgm:bulletEnabled val="1"/>
        </dgm:presLayoutVars>
      </dgm:prSet>
      <dgm:spPr/>
      <dgm:t>
        <a:bodyPr/>
        <a:lstStyle/>
        <a:p>
          <a:endParaRPr lang="en-US"/>
        </a:p>
      </dgm:t>
    </dgm:pt>
    <dgm:pt modelId="{9A3406B7-68CA-49F4-843A-F05262EA8E8A}" type="pres">
      <dgm:prSet presAssocID="{F5D9F2FA-5199-4950-9427-E04605820636}" presName="sibTrans" presStyleCnt="0"/>
      <dgm:spPr/>
    </dgm:pt>
    <dgm:pt modelId="{D02D4D56-FE75-489C-B44C-39D40F2A7E26}" type="pres">
      <dgm:prSet presAssocID="{4D5FBCD9-A49B-40E1-8FB5-B0F05EE42130}" presName="textNode" presStyleLbl="node1" presStyleIdx="7" presStyleCnt="8">
        <dgm:presLayoutVars>
          <dgm:bulletEnabled val="1"/>
        </dgm:presLayoutVars>
      </dgm:prSet>
      <dgm:spPr/>
      <dgm:t>
        <a:bodyPr/>
        <a:lstStyle/>
        <a:p>
          <a:endParaRPr lang="en-US"/>
        </a:p>
      </dgm:t>
    </dgm:pt>
  </dgm:ptLst>
  <dgm:cxnLst>
    <dgm:cxn modelId="{B975A287-B37F-4EE7-967D-9E2A526EA04E}" srcId="{69CE2466-E1CB-4770-925D-A4EA68D022F7}" destId="{865C257B-C560-45E1-B726-47A150C8AC6F}" srcOrd="6" destOrd="0" parTransId="{EEC02F39-CA6E-4722-8B4F-0F8D14CC46E4}" sibTransId="{F5D9F2FA-5199-4950-9427-E04605820636}"/>
    <dgm:cxn modelId="{81CC7BFC-9D3D-455F-A8E9-6EC5DDB8C6E3}" srcId="{69CE2466-E1CB-4770-925D-A4EA68D022F7}" destId="{00B09175-DB93-4858-B16D-1802AB2C3059}" srcOrd="3" destOrd="0" parTransId="{F0653E29-7883-4421-99F5-29D549756FEC}" sibTransId="{55BD6D0D-ECD4-43BE-82C1-DE2F7B1FF511}"/>
    <dgm:cxn modelId="{B5C7B549-4708-4B08-872E-017F5B4006B3}" type="presOf" srcId="{2A47B6B1-01FE-4EE6-BBAB-3CDCF5EF5AFE}" destId="{643169D3-A881-4520-B3BC-6F6FC950FD81}" srcOrd="0" destOrd="0" presId="urn:microsoft.com/office/officeart/2005/8/layout/hProcess9"/>
    <dgm:cxn modelId="{8F1E4C6D-C1FC-4511-A7A9-42B806080503}" srcId="{69CE2466-E1CB-4770-925D-A4EA68D022F7}" destId="{49D0CD88-F3B7-41C1-AC09-40F3C6C02F9B}" srcOrd="0" destOrd="0" parTransId="{3B1545EE-6C33-4D0F-A888-DFF01542B710}" sibTransId="{794660C1-E3F0-435E-92AB-2C36E42AC234}"/>
    <dgm:cxn modelId="{26DD83FC-AA54-4E4D-86AA-2932091854B6}" type="presOf" srcId="{49D0CD88-F3B7-41C1-AC09-40F3C6C02F9B}" destId="{84D97BB5-F84C-4CBF-B42F-6D19D217F6CF}" srcOrd="0" destOrd="0" presId="urn:microsoft.com/office/officeart/2005/8/layout/hProcess9"/>
    <dgm:cxn modelId="{E05E1CEE-21CD-4DB3-9A4D-FD939C18EC64}" srcId="{69CE2466-E1CB-4770-925D-A4EA68D022F7}" destId="{2A47B6B1-01FE-4EE6-BBAB-3CDCF5EF5AFE}" srcOrd="5" destOrd="0" parTransId="{DC5ED2F2-A57A-464A-82EB-9477813D645F}" sibTransId="{041CAEF8-0354-4664-B347-833F1C2B6033}"/>
    <dgm:cxn modelId="{EC56DD43-487D-45C7-8108-555D39481904}" srcId="{69CE2466-E1CB-4770-925D-A4EA68D022F7}" destId="{96CA0BD9-16E7-4543-BD08-FC96942A7DB2}" srcOrd="4" destOrd="0" parTransId="{207E27ED-8676-4C2E-ABBA-14D213543EB2}" sibTransId="{3E36842B-E7AB-47E7-9FD2-56D1A6DD0442}"/>
    <dgm:cxn modelId="{531351FA-B1BC-4B7D-A030-5268E719E986}" type="presOf" srcId="{00B09175-DB93-4858-B16D-1802AB2C3059}" destId="{40A8F391-5983-48CD-B845-560C651C0658}" srcOrd="0" destOrd="0" presId="urn:microsoft.com/office/officeart/2005/8/layout/hProcess9"/>
    <dgm:cxn modelId="{382EABED-41FD-4997-8633-304765A77042}" srcId="{69CE2466-E1CB-4770-925D-A4EA68D022F7}" destId="{4D5FBCD9-A49B-40E1-8FB5-B0F05EE42130}" srcOrd="7" destOrd="0" parTransId="{39B6499B-67A8-4B00-B220-5A16090F11E4}" sibTransId="{C8BDB6BC-4222-4CF4-9F02-35B1AD2AE36B}"/>
    <dgm:cxn modelId="{C087263E-79D8-4EDB-9EF3-AF7718F6874D}" type="presOf" srcId="{4D5FBCD9-A49B-40E1-8FB5-B0F05EE42130}" destId="{D02D4D56-FE75-489C-B44C-39D40F2A7E26}" srcOrd="0" destOrd="0" presId="urn:microsoft.com/office/officeart/2005/8/layout/hProcess9"/>
    <dgm:cxn modelId="{FE475F19-BB86-445B-A2A6-F67EFF26E899}" type="presOf" srcId="{5C456AB2-0A9F-4A08-9F02-0512E23D445E}" destId="{CB0206EA-16A9-4CB2-9488-47DEED0B3271}" srcOrd="0" destOrd="0" presId="urn:microsoft.com/office/officeart/2005/8/layout/hProcess9"/>
    <dgm:cxn modelId="{E60AF4A0-FD55-4EF3-817B-970348668155}" type="presOf" srcId="{69CE2466-E1CB-4770-925D-A4EA68D022F7}" destId="{88A96FD5-AFDE-4261-BBD0-F401952D6F77}" srcOrd="0" destOrd="0" presId="urn:microsoft.com/office/officeart/2005/8/layout/hProcess9"/>
    <dgm:cxn modelId="{DFD033B0-10E7-4CA8-AC5D-6576D5042710}" srcId="{69CE2466-E1CB-4770-925D-A4EA68D022F7}" destId="{5C456AB2-0A9F-4A08-9F02-0512E23D445E}" srcOrd="2" destOrd="0" parTransId="{0FC8F929-85D9-4836-897D-7AEA861A70FB}" sibTransId="{E3612736-6931-4A55-ACDC-A7D6F02FAD3E}"/>
    <dgm:cxn modelId="{9123A14F-F869-4DE4-A114-1AF70F5EF631}" type="presOf" srcId="{865C257B-C560-45E1-B726-47A150C8AC6F}" destId="{C3DCA537-8FA8-4819-BDD3-C5E30C4EDA6F}" srcOrd="0" destOrd="0" presId="urn:microsoft.com/office/officeart/2005/8/layout/hProcess9"/>
    <dgm:cxn modelId="{E14F64FA-CFCE-486A-964F-9D2671070145}" srcId="{69CE2466-E1CB-4770-925D-A4EA68D022F7}" destId="{DAD84BC9-A9C1-4714-A5B3-833E9D097DBE}" srcOrd="1" destOrd="0" parTransId="{8B966B7E-E8C6-4F86-9774-F2CB129731D8}" sibTransId="{8EC1ED14-162F-4F64-B248-8710F0E04A9E}"/>
    <dgm:cxn modelId="{FCD97CB2-46F4-4C4B-A893-CDD13C10A27B}" type="presOf" srcId="{96CA0BD9-16E7-4543-BD08-FC96942A7DB2}" destId="{491A76C1-021C-49E4-B335-615CB0148368}" srcOrd="0" destOrd="0" presId="urn:microsoft.com/office/officeart/2005/8/layout/hProcess9"/>
    <dgm:cxn modelId="{400F05EF-88F2-4B2F-A3C0-D6CDA6B2A034}" type="presOf" srcId="{DAD84BC9-A9C1-4714-A5B3-833E9D097DBE}" destId="{C85CA1F4-0B5E-4A5A-830C-5DD5A4F92570}" srcOrd="0" destOrd="0" presId="urn:microsoft.com/office/officeart/2005/8/layout/hProcess9"/>
    <dgm:cxn modelId="{57A682BD-BFBF-4C96-9C90-DE6D9DA3A82A}" type="presParOf" srcId="{88A96FD5-AFDE-4261-BBD0-F401952D6F77}" destId="{6B19AC25-9A74-4982-BD5F-A557521E26C5}" srcOrd="0" destOrd="0" presId="urn:microsoft.com/office/officeart/2005/8/layout/hProcess9"/>
    <dgm:cxn modelId="{1F7821A5-4A6E-479B-B04C-FEFD36C9A743}" type="presParOf" srcId="{88A96FD5-AFDE-4261-BBD0-F401952D6F77}" destId="{3E63E584-88FF-4BB5-8977-13F151A19F1E}" srcOrd="1" destOrd="0" presId="urn:microsoft.com/office/officeart/2005/8/layout/hProcess9"/>
    <dgm:cxn modelId="{70E24E0C-1F5D-4E4F-A258-CE7B1260E9A7}" type="presParOf" srcId="{3E63E584-88FF-4BB5-8977-13F151A19F1E}" destId="{84D97BB5-F84C-4CBF-B42F-6D19D217F6CF}" srcOrd="0" destOrd="0" presId="urn:microsoft.com/office/officeart/2005/8/layout/hProcess9"/>
    <dgm:cxn modelId="{BBC9D860-138C-499C-A70F-0DD857256272}" type="presParOf" srcId="{3E63E584-88FF-4BB5-8977-13F151A19F1E}" destId="{FEB7DCB1-F915-4532-86CE-19A43E40E0A6}" srcOrd="1" destOrd="0" presId="urn:microsoft.com/office/officeart/2005/8/layout/hProcess9"/>
    <dgm:cxn modelId="{05AA789C-2226-4E35-84E8-DD911899E812}" type="presParOf" srcId="{3E63E584-88FF-4BB5-8977-13F151A19F1E}" destId="{C85CA1F4-0B5E-4A5A-830C-5DD5A4F92570}" srcOrd="2" destOrd="0" presId="urn:microsoft.com/office/officeart/2005/8/layout/hProcess9"/>
    <dgm:cxn modelId="{C674731F-332B-45F5-B647-6494CCA771B4}" type="presParOf" srcId="{3E63E584-88FF-4BB5-8977-13F151A19F1E}" destId="{12BAA89C-F81A-4D14-B63E-4D5846073F0A}" srcOrd="3" destOrd="0" presId="urn:microsoft.com/office/officeart/2005/8/layout/hProcess9"/>
    <dgm:cxn modelId="{B09A7C81-91E1-4487-A75A-7AE889A300C2}" type="presParOf" srcId="{3E63E584-88FF-4BB5-8977-13F151A19F1E}" destId="{CB0206EA-16A9-4CB2-9488-47DEED0B3271}" srcOrd="4" destOrd="0" presId="urn:microsoft.com/office/officeart/2005/8/layout/hProcess9"/>
    <dgm:cxn modelId="{14224B3D-5136-4C24-87F0-B87944BD3130}" type="presParOf" srcId="{3E63E584-88FF-4BB5-8977-13F151A19F1E}" destId="{541CA172-0712-4FC5-9673-1B353FA45333}" srcOrd="5" destOrd="0" presId="urn:microsoft.com/office/officeart/2005/8/layout/hProcess9"/>
    <dgm:cxn modelId="{AC7613C7-D9A9-44D6-BA53-72A967B5ED5F}" type="presParOf" srcId="{3E63E584-88FF-4BB5-8977-13F151A19F1E}" destId="{40A8F391-5983-48CD-B845-560C651C0658}" srcOrd="6" destOrd="0" presId="urn:microsoft.com/office/officeart/2005/8/layout/hProcess9"/>
    <dgm:cxn modelId="{9CA7A546-F8A3-498D-9316-A603918D09B3}" type="presParOf" srcId="{3E63E584-88FF-4BB5-8977-13F151A19F1E}" destId="{399C80D5-C1E4-43D2-9FD6-56B5B3DDB7A1}" srcOrd="7" destOrd="0" presId="urn:microsoft.com/office/officeart/2005/8/layout/hProcess9"/>
    <dgm:cxn modelId="{338E6D28-6F86-439E-9FCC-0F7F32C29BCB}" type="presParOf" srcId="{3E63E584-88FF-4BB5-8977-13F151A19F1E}" destId="{491A76C1-021C-49E4-B335-615CB0148368}" srcOrd="8" destOrd="0" presId="urn:microsoft.com/office/officeart/2005/8/layout/hProcess9"/>
    <dgm:cxn modelId="{8D7E6C30-4782-458E-812D-6F06764B9162}" type="presParOf" srcId="{3E63E584-88FF-4BB5-8977-13F151A19F1E}" destId="{51ABE66B-802D-4969-A3E7-08137667D978}" srcOrd="9" destOrd="0" presId="urn:microsoft.com/office/officeart/2005/8/layout/hProcess9"/>
    <dgm:cxn modelId="{12318A57-24C0-4BBC-AA84-57C942E856D2}" type="presParOf" srcId="{3E63E584-88FF-4BB5-8977-13F151A19F1E}" destId="{643169D3-A881-4520-B3BC-6F6FC950FD81}" srcOrd="10" destOrd="0" presId="urn:microsoft.com/office/officeart/2005/8/layout/hProcess9"/>
    <dgm:cxn modelId="{38EE83B0-6D72-4082-992C-207DC8498114}" type="presParOf" srcId="{3E63E584-88FF-4BB5-8977-13F151A19F1E}" destId="{591B62CA-5C5C-4ED6-BB94-C20CF63742BF}" srcOrd="11" destOrd="0" presId="urn:microsoft.com/office/officeart/2005/8/layout/hProcess9"/>
    <dgm:cxn modelId="{7E6BECDC-B224-4A36-85A7-3E94862E8E4F}" type="presParOf" srcId="{3E63E584-88FF-4BB5-8977-13F151A19F1E}" destId="{C3DCA537-8FA8-4819-BDD3-C5E30C4EDA6F}" srcOrd="12" destOrd="0" presId="urn:microsoft.com/office/officeart/2005/8/layout/hProcess9"/>
    <dgm:cxn modelId="{F04BE200-3BB6-4F61-8466-7258C2335568}" type="presParOf" srcId="{3E63E584-88FF-4BB5-8977-13F151A19F1E}" destId="{9A3406B7-68CA-49F4-843A-F05262EA8E8A}" srcOrd="13" destOrd="0" presId="urn:microsoft.com/office/officeart/2005/8/layout/hProcess9"/>
    <dgm:cxn modelId="{7E8B8607-41F4-40EB-9FEE-DF8B3830AD40}" type="presParOf" srcId="{3E63E584-88FF-4BB5-8977-13F151A19F1E}" destId="{D02D4D56-FE75-489C-B44C-39D40F2A7E26}"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F05CED-BF0C-4609-8242-A97973B379B5}" type="doc">
      <dgm:prSet loTypeId="urn:microsoft.com/office/officeart/2005/8/layout/cycle6" loCatId="relationship" qsTypeId="urn:microsoft.com/office/officeart/2005/8/quickstyle/3d2" qsCatId="3D" csTypeId="urn:microsoft.com/office/officeart/2005/8/colors/accent0_3" csCatId="mainScheme" phldr="1"/>
      <dgm:spPr/>
      <dgm:t>
        <a:bodyPr/>
        <a:lstStyle/>
        <a:p>
          <a:endParaRPr lang="en-US"/>
        </a:p>
      </dgm:t>
    </dgm:pt>
    <dgm:pt modelId="{ADFF11E6-D435-483E-85C6-F205963FEFAD}">
      <dgm:prSet/>
      <dgm:spPr/>
      <dgm:t>
        <a:bodyPr/>
        <a:lstStyle/>
        <a:p>
          <a:pPr rtl="0"/>
          <a:r>
            <a:rPr lang="en-US" dirty="0" smtClean="0"/>
            <a:t>App usage growth</a:t>
          </a:r>
          <a:endParaRPr lang="en-US" dirty="0"/>
        </a:p>
      </dgm:t>
    </dgm:pt>
    <dgm:pt modelId="{F67BD4B5-FD17-4902-876B-F7439BCCF6DD}" type="parTrans" cxnId="{72484BBA-DDCB-40F5-95A3-7B8582593EDF}">
      <dgm:prSet/>
      <dgm:spPr/>
      <dgm:t>
        <a:bodyPr/>
        <a:lstStyle/>
        <a:p>
          <a:endParaRPr lang="en-US"/>
        </a:p>
      </dgm:t>
    </dgm:pt>
    <dgm:pt modelId="{BB65ED60-0DAE-432D-B6E0-F125CAED4FBC}" type="sibTrans" cxnId="{72484BBA-DDCB-40F5-95A3-7B8582593EDF}">
      <dgm:prSet/>
      <dgm:spPr/>
      <dgm:t>
        <a:bodyPr/>
        <a:lstStyle/>
        <a:p>
          <a:endParaRPr lang="en-US"/>
        </a:p>
      </dgm:t>
    </dgm:pt>
    <dgm:pt modelId="{CD096655-66F0-4439-ADFD-47B804C889DA}">
      <dgm:prSet/>
      <dgm:spPr/>
      <dgm:t>
        <a:bodyPr/>
        <a:lstStyle/>
        <a:p>
          <a:pPr rtl="0"/>
          <a:r>
            <a:rPr lang="en-US" dirty="0" smtClean="0"/>
            <a:t>Retention policies</a:t>
          </a:r>
          <a:endParaRPr lang="en-US" dirty="0"/>
        </a:p>
      </dgm:t>
    </dgm:pt>
    <dgm:pt modelId="{DE626D39-7F77-455C-99D1-8CF3584001AB}" type="parTrans" cxnId="{48AD4745-1506-4655-AFDF-937BF9DD4570}">
      <dgm:prSet/>
      <dgm:spPr/>
      <dgm:t>
        <a:bodyPr/>
        <a:lstStyle/>
        <a:p>
          <a:endParaRPr lang="en-US"/>
        </a:p>
      </dgm:t>
    </dgm:pt>
    <dgm:pt modelId="{442C9D1A-E067-4F48-948D-E1A2C98C9CAB}" type="sibTrans" cxnId="{48AD4745-1506-4655-AFDF-937BF9DD4570}">
      <dgm:prSet/>
      <dgm:spPr/>
      <dgm:t>
        <a:bodyPr/>
        <a:lstStyle/>
        <a:p>
          <a:endParaRPr lang="en-US"/>
        </a:p>
      </dgm:t>
    </dgm:pt>
    <dgm:pt modelId="{98564B32-5125-4544-B3B9-68A6D3F212D0}">
      <dgm:prSet/>
      <dgm:spPr/>
      <dgm:t>
        <a:bodyPr/>
        <a:lstStyle/>
        <a:p>
          <a:pPr rtl="0"/>
          <a:r>
            <a:rPr lang="en-US" dirty="0" smtClean="0"/>
            <a:t>Tiresome DBA tasks</a:t>
          </a:r>
          <a:endParaRPr lang="en-US" dirty="0"/>
        </a:p>
      </dgm:t>
    </dgm:pt>
    <dgm:pt modelId="{0D7A1960-1212-4627-A647-307853951FBA}" type="parTrans" cxnId="{9E23A16C-E78C-4F8A-B84A-2ADF860AC916}">
      <dgm:prSet/>
      <dgm:spPr/>
      <dgm:t>
        <a:bodyPr/>
        <a:lstStyle/>
        <a:p>
          <a:endParaRPr lang="en-US"/>
        </a:p>
      </dgm:t>
    </dgm:pt>
    <dgm:pt modelId="{0AB31D66-C43F-4547-B4DE-1ED38ABCE3B9}" type="sibTrans" cxnId="{9E23A16C-E78C-4F8A-B84A-2ADF860AC916}">
      <dgm:prSet/>
      <dgm:spPr/>
      <dgm:t>
        <a:bodyPr/>
        <a:lstStyle/>
        <a:p>
          <a:endParaRPr lang="en-US"/>
        </a:p>
      </dgm:t>
    </dgm:pt>
    <dgm:pt modelId="{F02A7F4B-6CE2-4145-A6A0-45E7C57B4098}">
      <dgm:prSet/>
      <dgm:spPr/>
      <dgm:t>
        <a:bodyPr/>
        <a:lstStyle/>
        <a:p>
          <a:pPr rtl="0"/>
          <a:r>
            <a:rPr lang="en-US" smtClean="0"/>
            <a:t>Vendor limitations</a:t>
          </a:r>
          <a:endParaRPr lang="en-US"/>
        </a:p>
      </dgm:t>
    </dgm:pt>
    <dgm:pt modelId="{0B85DF86-6BF0-45F6-8254-5B349D759000}" type="parTrans" cxnId="{60446886-F163-457F-98CC-481D0322FF67}">
      <dgm:prSet/>
      <dgm:spPr/>
      <dgm:t>
        <a:bodyPr/>
        <a:lstStyle/>
        <a:p>
          <a:endParaRPr lang="en-US"/>
        </a:p>
      </dgm:t>
    </dgm:pt>
    <dgm:pt modelId="{CEC89927-F0BB-442C-B246-D36B41E80761}" type="sibTrans" cxnId="{60446886-F163-457F-98CC-481D0322FF67}">
      <dgm:prSet/>
      <dgm:spPr/>
      <dgm:t>
        <a:bodyPr/>
        <a:lstStyle/>
        <a:p>
          <a:endParaRPr lang="en-US"/>
        </a:p>
      </dgm:t>
    </dgm:pt>
    <dgm:pt modelId="{0EDB8AD5-9F5F-4A4B-9FA6-5B16D17D41EF}" type="pres">
      <dgm:prSet presAssocID="{ACF05CED-BF0C-4609-8242-A97973B379B5}" presName="cycle" presStyleCnt="0">
        <dgm:presLayoutVars>
          <dgm:dir/>
          <dgm:resizeHandles val="exact"/>
        </dgm:presLayoutVars>
      </dgm:prSet>
      <dgm:spPr/>
      <dgm:t>
        <a:bodyPr/>
        <a:lstStyle/>
        <a:p>
          <a:endParaRPr lang="en-US"/>
        </a:p>
      </dgm:t>
    </dgm:pt>
    <dgm:pt modelId="{A4645643-EFF8-4032-A5E4-F07F4A4CF5FD}" type="pres">
      <dgm:prSet presAssocID="{ADFF11E6-D435-483E-85C6-F205963FEFAD}" presName="node" presStyleLbl="node1" presStyleIdx="0" presStyleCnt="4">
        <dgm:presLayoutVars>
          <dgm:bulletEnabled val="1"/>
        </dgm:presLayoutVars>
      </dgm:prSet>
      <dgm:spPr/>
      <dgm:t>
        <a:bodyPr/>
        <a:lstStyle/>
        <a:p>
          <a:endParaRPr lang="en-US"/>
        </a:p>
      </dgm:t>
    </dgm:pt>
    <dgm:pt modelId="{C1025E94-27ED-49D9-A2D5-B1A11A8580D7}" type="pres">
      <dgm:prSet presAssocID="{ADFF11E6-D435-483E-85C6-F205963FEFAD}" presName="spNode" presStyleCnt="0"/>
      <dgm:spPr/>
    </dgm:pt>
    <dgm:pt modelId="{372E3E65-8932-46EB-B1AE-9EA21804D496}" type="pres">
      <dgm:prSet presAssocID="{BB65ED60-0DAE-432D-B6E0-F125CAED4FBC}" presName="sibTrans" presStyleLbl="sibTrans1D1" presStyleIdx="0" presStyleCnt="4"/>
      <dgm:spPr/>
      <dgm:t>
        <a:bodyPr/>
        <a:lstStyle/>
        <a:p>
          <a:endParaRPr lang="en-US"/>
        </a:p>
      </dgm:t>
    </dgm:pt>
    <dgm:pt modelId="{59F248F8-7FAC-4B8C-AC2D-B81B09A6EACA}" type="pres">
      <dgm:prSet presAssocID="{CD096655-66F0-4439-ADFD-47B804C889DA}" presName="node" presStyleLbl="node1" presStyleIdx="1" presStyleCnt="4">
        <dgm:presLayoutVars>
          <dgm:bulletEnabled val="1"/>
        </dgm:presLayoutVars>
      </dgm:prSet>
      <dgm:spPr/>
      <dgm:t>
        <a:bodyPr/>
        <a:lstStyle/>
        <a:p>
          <a:endParaRPr lang="en-US"/>
        </a:p>
      </dgm:t>
    </dgm:pt>
    <dgm:pt modelId="{200692BE-88AC-4DD6-BEA2-E0F1614383C9}" type="pres">
      <dgm:prSet presAssocID="{CD096655-66F0-4439-ADFD-47B804C889DA}" presName="spNode" presStyleCnt="0"/>
      <dgm:spPr/>
    </dgm:pt>
    <dgm:pt modelId="{42294268-1837-4D38-830F-ECAFC4CD24E8}" type="pres">
      <dgm:prSet presAssocID="{442C9D1A-E067-4F48-948D-E1A2C98C9CAB}" presName="sibTrans" presStyleLbl="sibTrans1D1" presStyleIdx="1" presStyleCnt="4"/>
      <dgm:spPr/>
      <dgm:t>
        <a:bodyPr/>
        <a:lstStyle/>
        <a:p>
          <a:endParaRPr lang="en-US"/>
        </a:p>
      </dgm:t>
    </dgm:pt>
    <dgm:pt modelId="{6D247F55-2694-4C21-958B-97FEF82C1CF1}" type="pres">
      <dgm:prSet presAssocID="{98564B32-5125-4544-B3B9-68A6D3F212D0}" presName="node" presStyleLbl="node1" presStyleIdx="2" presStyleCnt="4">
        <dgm:presLayoutVars>
          <dgm:bulletEnabled val="1"/>
        </dgm:presLayoutVars>
      </dgm:prSet>
      <dgm:spPr/>
      <dgm:t>
        <a:bodyPr/>
        <a:lstStyle/>
        <a:p>
          <a:endParaRPr lang="en-US"/>
        </a:p>
      </dgm:t>
    </dgm:pt>
    <dgm:pt modelId="{160A83D7-5C0E-4559-B761-2BDC285E2714}" type="pres">
      <dgm:prSet presAssocID="{98564B32-5125-4544-B3B9-68A6D3F212D0}" presName="spNode" presStyleCnt="0"/>
      <dgm:spPr/>
    </dgm:pt>
    <dgm:pt modelId="{01F820D5-DBF0-48B4-A184-63AC597E9CA7}" type="pres">
      <dgm:prSet presAssocID="{0AB31D66-C43F-4547-B4DE-1ED38ABCE3B9}" presName="sibTrans" presStyleLbl="sibTrans1D1" presStyleIdx="2" presStyleCnt="4"/>
      <dgm:spPr/>
      <dgm:t>
        <a:bodyPr/>
        <a:lstStyle/>
        <a:p>
          <a:endParaRPr lang="en-US"/>
        </a:p>
      </dgm:t>
    </dgm:pt>
    <dgm:pt modelId="{A1BAC581-2B32-45BB-B35F-82AE6B73724C}" type="pres">
      <dgm:prSet presAssocID="{F02A7F4B-6CE2-4145-A6A0-45E7C57B4098}" presName="node" presStyleLbl="node1" presStyleIdx="3" presStyleCnt="4">
        <dgm:presLayoutVars>
          <dgm:bulletEnabled val="1"/>
        </dgm:presLayoutVars>
      </dgm:prSet>
      <dgm:spPr/>
      <dgm:t>
        <a:bodyPr/>
        <a:lstStyle/>
        <a:p>
          <a:endParaRPr lang="en-US"/>
        </a:p>
      </dgm:t>
    </dgm:pt>
    <dgm:pt modelId="{26017C6E-8B14-4D4F-BA81-10851FAAE486}" type="pres">
      <dgm:prSet presAssocID="{F02A7F4B-6CE2-4145-A6A0-45E7C57B4098}" presName="spNode" presStyleCnt="0"/>
      <dgm:spPr/>
    </dgm:pt>
    <dgm:pt modelId="{7C5EB9EA-5762-4A49-9E51-69B3132583A2}" type="pres">
      <dgm:prSet presAssocID="{CEC89927-F0BB-442C-B246-D36B41E80761}" presName="sibTrans" presStyleLbl="sibTrans1D1" presStyleIdx="3" presStyleCnt="4"/>
      <dgm:spPr/>
      <dgm:t>
        <a:bodyPr/>
        <a:lstStyle/>
        <a:p>
          <a:endParaRPr lang="en-US"/>
        </a:p>
      </dgm:t>
    </dgm:pt>
  </dgm:ptLst>
  <dgm:cxnLst>
    <dgm:cxn modelId="{2010C9CE-308D-4F21-8A86-7444D352B444}" type="presOf" srcId="{CEC89927-F0BB-442C-B246-D36B41E80761}" destId="{7C5EB9EA-5762-4A49-9E51-69B3132583A2}" srcOrd="0" destOrd="0" presId="urn:microsoft.com/office/officeart/2005/8/layout/cycle6"/>
    <dgm:cxn modelId="{48AD4745-1506-4655-AFDF-937BF9DD4570}" srcId="{ACF05CED-BF0C-4609-8242-A97973B379B5}" destId="{CD096655-66F0-4439-ADFD-47B804C889DA}" srcOrd="1" destOrd="0" parTransId="{DE626D39-7F77-455C-99D1-8CF3584001AB}" sibTransId="{442C9D1A-E067-4F48-948D-E1A2C98C9CAB}"/>
    <dgm:cxn modelId="{60446886-F163-457F-98CC-481D0322FF67}" srcId="{ACF05CED-BF0C-4609-8242-A97973B379B5}" destId="{F02A7F4B-6CE2-4145-A6A0-45E7C57B4098}" srcOrd="3" destOrd="0" parTransId="{0B85DF86-6BF0-45F6-8254-5B349D759000}" sibTransId="{CEC89927-F0BB-442C-B246-D36B41E80761}"/>
    <dgm:cxn modelId="{F21A5108-8E76-4BBA-AB8C-FFFD9AB237D0}" type="presOf" srcId="{0AB31D66-C43F-4547-B4DE-1ED38ABCE3B9}" destId="{01F820D5-DBF0-48B4-A184-63AC597E9CA7}" srcOrd="0" destOrd="0" presId="urn:microsoft.com/office/officeart/2005/8/layout/cycle6"/>
    <dgm:cxn modelId="{87739F5A-0719-4622-9D20-716EA02B9A1E}" type="presOf" srcId="{BB65ED60-0DAE-432D-B6E0-F125CAED4FBC}" destId="{372E3E65-8932-46EB-B1AE-9EA21804D496}" srcOrd="0" destOrd="0" presId="urn:microsoft.com/office/officeart/2005/8/layout/cycle6"/>
    <dgm:cxn modelId="{4E158C0A-975D-4ABA-B679-E39656F00364}" type="presOf" srcId="{F02A7F4B-6CE2-4145-A6A0-45E7C57B4098}" destId="{A1BAC581-2B32-45BB-B35F-82AE6B73724C}" srcOrd="0" destOrd="0" presId="urn:microsoft.com/office/officeart/2005/8/layout/cycle6"/>
    <dgm:cxn modelId="{B7296A0B-A689-492D-948C-5E33AD3178FA}" type="presOf" srcId="{ADFF11E6-D435-483E-85C6-F205963FEFAD}" destId="{A4645643-EFF8-4032-A5E4-F07F4A4CF5FD}" srcOrd="0" destOrd="0" presId="urn:microsoft.com/office/officeart/2005/8/layout/cycle6"/>
    <dgm:cxn modelId="{72484BBA-DDCB-40F5-95A3-7B8582593EDF}" srcId="{ACF05CED-BF0C-4609-8242-A97973B379B5}" destId="{ADFF11E6-D435-483E-85C6-F205963FEFAD}" srcOrd="0" destOrd="0" parTransId="{F67BD4B5-FD17-4902-876B-F7439BCCF6DD}" sibTransId="{BB65ED60-0DAE-432D-B6E0-F125CAED4FBC}"/>
    <dgm:cxn modelId="{53572EE4-F90F-41A1-AFE8-F343E9E0E4D7}" type="presOf" srcId="{ACF05CED-BF0C-4609-8242-A97973B379B5}" destId="{0EDB8AD5-9F5F-4A4B-9FA6-5B16D17D41EF}" srcOrd="0" destOrd="0" presId="urn:microsoft.com/office/officeart/2005/8/layout/cycle6"/>
    <dgm:cxn modelId="{7BD527FB-37F2-44BF-8CC4-90042352482C}" type="presOf" srcId="{442C9D1A-E067-4F48-948D-E1A2C98C9CAB}" destId="{42294268-1837-4D38-830F-ECAFC4CD24E8}" srcOrd="0" destOrd="0" presId="urn:microsoft.com/office/officeart/2005/8/layout/cycle6"/>
    <dgm:cxn modelId="{73B84571-4F12-46DE-8090-17DBAB19A9E1}" type="presOf" srcId="{CD096655-66F0-4439-ADFD-47B804C889DA}" destId="{59F248F8-7FAC-4B8C-AC2D-B81B09A6EACA}" srcOrd="0" destOrd="0" presId="urn:microsoft.com/office/officeart/2005/8/layout/cycle6"/>
    <dgm:cxn modelId="{D599E0FE-E018-41E2-A1FB-E920950C3608}" type="presOf" srcId="{98564B32-5125-4544-B3B9-68A6D3F212D0}" destId="{6D247F55-2694-4C21-958B-97FEF82C1CF1}" srcOrd="0" destOrd="0" presId="urn:microsoft.com/office/officeart/2005/8/layout/cycle6"/>
    <dgm:cxn modelId="{9E23A16C-E78C-4F8A-B84A-2ADF860AC916}" srcId="{ACF05CED-BF0C-4609-8242-A97973B379B5}" destId="{98564B32-5125-4544-B3B9-68A6D3F212D0}" srcOrd="2" destOrd="0" parTransId="{0D7A1960-1212-4627-A647-307853951FBA}" sibTransId="{0AB31D66-C43F-4547-B4DE-1ED38ABCE3B9}"/>
    <dgm:cxn modelId="{612E88B6-EB3A-4F19-BAA5-6D156EFA1E0A}" type="presParOf" srcId="{0EDB8AD5-9F5F-4A4B-9FA6-5B16D17D41EF}" destId="{A4645643-EFF8-4032-A5E4-F07F4A4CF5FD}" srcOrd="0" destOrd="0" presId="urn:microsoft.com/office/officeart/2005/8/layout/cycle6"/>
    <dgm:cxn modelId="{44B0E08D-9601-4D07-A9EE-960751A1CCE3}" type="presParOf" srcId="{0EDB8AD5-9F5F-4A4B-9FA6-5B16D17D41EF}" destId="{C1025E94-27ED-49D9-A2D5-B1A11A8580D7}" srcOrd="1" destOrd="0" presId="urn:microsoft.com/office/officeart/2005/8/layout/cycle6"/>
    <dgm:cxn modelId="{8F1AC4E0-7661-4554-9805-A4230D7A4AA6}" type="presParOf" srcId="{0EDB8AD5-9F5F-4A4B-9FA6-5B16D17D41EF}" destId="{372E3E65-8932-46EB-B1AE-9EA21804D496}" srcOrd="2" destOrd="0" presId="urn:microsoft.com/office/officeart/2005/8/layout/cycle6"/>
    <dgm:cxn modelId="{76110D3D-CB33-47D6-B0A6-C78EE6E5F702}" type="presParOf" srcId="{0EDB8AD5-9F5F-4A4B-9FA6-5B16D17D41EF}" destId="{59F248F8-7FAC-4B8C-AC2D-B81B09A6EACA}" srcOrd="3" destOrd="0" presId="urn:microsoft.com/office/officeart/2005/8/layout/cycle6"/>
    <dgm:cxn modelId="{2AA60E57-73CD-4FEA-94BB-525A4D6A1AF6}" type="presParOf" srcId="{0EDB8AD5-9F5F-4A4B-9FA6-5B16D17D41EF}" destId="{200692BE-88AC-4DD6-BEA2-E0F1614383C9}" srcOrd="4" destOrd="0" presId="urn:microsoft.com/office/officeart/2005/8/layout/cycle6"/>
    <dgm:cxn modelId="{FC24C1D4-EADB-414F-B83B-5C8BD6622083}" type="presParOf" srcId="{0EDB8AD5-9F5F-4A4B-9FA6-5B16D17D41EF}" destId="{42294268-1837-4D38-830F-ECAFC4CD24E8}" srcOrd="5" destOrd="0" presId="urn:microsoft.com/office/officeart/2005/8/layout/cycle6"/>
    <dgm:cxn modelId="{F8E1D8B4-9B55-4608-841B-442731D127E5}" type="presParOf" srcId="{0EDB8AD5-9F5F-4A4B-9FA6-5B16D17D41EF}" destId="{6D247F55-2694-4C21-958B-97FEF82C1CF1}" srcOrd="6" destOrd="0" presId="urn:microsoft.com/office/officeart/2005/8/layout/cycle6"/>
    <dgm:cxn modelId="{52C3AC41-CE33-4C24-A4F3-722AF7221605}" type="presParOf" srcId="{0EDB8AD5-9F5F-4A4B-9FA6-5B16D17D41EF}" destId="{160A83D7-5C0E-4559-B761-2BDC285E2714}" srcOrd="7" destOrd="0" presId="urn:microsoft.com/office/officeart/2005/8/layout/cycle6"/>
    <dgm:cxn modelId="{C8EFAF6C-0C1A-4795-98FB-E33564648A3D}" type="presParOf" srcId="{0EDB8AD5-9F5F-4A4B-9FA6-5B16D17D41EF}" destId="{01F820D5-DBF0-48B4-A184-63AC597E9CA7}" srcOrd="8" destOrd="0" presId="urn:microsoft.com/office/officeart/2005/8/layout/cycle6"/>
    <dgm:cxn modelId="{1340A72F-C74D-44F5-87F1-9534C1B29586}" type="presParOf" srcId="{0EDB8AD5-9F5F-4A4B-9FA6-5B16D17D41EF}" destId="{A1BAC581-2B32-45BB-B35F-82AE6B73724C}" srcOrd="9" destOrd="0" presId="urn:microsoft.com/office/officeart/2005/8/layout/cycle6"/>
    <dgm:cxn modelId="{F506CC45-7A6F-4602-B3C6-7D70CC2ED33D}" type="presParOf" srcId="{0EDB8AD5-9F5F-4A4B-9FA6-5B16D17D41EF}" destId="{26017C6E-8B14-4D4F-BA81-10851FAAE486}" srcOrd="10" destOrd="0" presId="urn:microsoft.com/office/officeart/2005/8/layout/cycle6"/>
    <dgm:cxn modelId="{34ADA9A3-74C4-45C5-91A4-D2E9278281D6}" type="presParOf" srcId="{0EDB8AD5-9F5F-4A4B-9FA6-5B16D17D41EF}" destId="{7C5EB9EA-5762-4A49-9E51-69B3132583A2}"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4B57FE-120E-48E5-B890-C7B20B5C8480}" type="doc">
      <dgm:prSet loTypeId="urn:microsoft.com/office/officeart/2005/8/layout/hProcess11" loCatId="process" qsTypeId="urn:microsoft.com/office/officeart/2005/8/quickstyle/simple1" qsCatId="simple" csTypeId="urn:microsoft.com/office/officeart/2005/8/colors/colorful2" csCatId="colorful" phldr="1"/>
      <dgm:spPr/>
      <dgm:t>
        <a:bodyPr/>
        <a:lstStyle/>
        <a:p>
          <a:endParaRPr lang="en-US"/>
        </a:p>
      </dgm:t>
    </dgm:pt>
    <dgm:pt modelId="{0B81371E-54F3-44B1-9F78-13170DF6E6BD}">
      <dgm:prSet custT="1"/>
      <dgm:spPr/>
      <dgm:t>
        <a:bodyPr/>
        <a:lstStyle/>
        <a:p>
          <a:pPr rtl="0"/>
          <a:r>
            <a:rPr lang="en-US" sz="1800" dirty="0" smtClean="0"/>
            <a:t>Choosing the suitable archive design</a:t>
          </a:r>
          <a:endParaRPr lang="en-US" sz="1800" dirty="0"/>
        </a:p>
      </dgm:t>
    </dgm:pt>
    <dgm:pt modelId="{BBDA6A74-C14A-4FB8-84E0-3BE5024D3217}" type="parTrans" cxnId="{CAAB7E1B-C675-447D-A935-EC51A82317CB}">
      <dgm:prSet/>
      <dgm:spPr/>
      <dgm:t>
        <a:bodyPr/>
        <a:lstStyle/>
        <a:p>
          <a:endParaRPr lang="en-US"/>
        </a:p>
      </dgm:t>
    </dgm:pt>
    <dgm:pt modelId="{74A0EF4A-0431-4B79-871A-996DC9D007E3}" type="sibTrans" cxnId="{CAAB7E1B-C675-447D-A935-EC51A82317CB}">
      <dgm:prSet/>
      <dgm:spPr/>
      <dgm:t>
        <a:bodyPr/>
        <a:lstStyle/>
        <a:p>
          <a:endParaRPr lang="en-US"/>
        </a:p>
      </dgm:t>
    </dgm:pt>
    <dgm:pt modelId="{41278AB1-15EE-4064-9917-57EF8252A2E0}">
      <dgm:prSet custT="1"/>
      <dgm:spPr/>
      <dgm:t>
        <a:bodyPr/>
        <a:lstStyle/>
        <a:p>
          <a:pPr rtl="0"/>
          <a:r>
            <a:rPr lang="en-US" sz="1800" dirty="0" smtClean="0"/>
            <a:t>Creating Access Definitions (AD) and relationships</a:t>
          </a:r>
          <a:endParaRPr lang="en-US" sz="1800" dirty="0"/>
        </a:p>
      </dgm:t>
    </dgm:pt>
    <dgm:pt modelId="{A6524B78-82FE-48EF-9F2F-025BB3FBBA32}" type="parTrans" cxnId="{4FC8BCB2-D66D-488A-BB23-C467827DBFA5}">
      <dgm:prSet/>
      <dgm:spPr/>
      <dgm:t>
        <a:bodyPr/>
        <a:lstStyle/>
        <a:p>
          <a:endParaRPr lang="en-US"/>
        </a:p>
      </dgm:t>
    </dgm:pt>
    <dgm:pt modelId="{6835243B-4FA8-401E-926D-C8439DA12E14}" type="sibTrans" cxnId="{4FC8BCB2-D66D-488A-BB23-C467827DBFA5}">
      <dgm:prSet/>
      <dgm:spPr/>
      <dgm:t>
        <a:bodyPr/>
        <a:lstStyle/>
        <a:p>
          <a:endParaRPr lang="en-US"/>
        </a:p>
      </dgm:t>
    </dgm:pt>
    <dgm:pt modelId="{40E829D1-0A2C-4731-9578-3FF92127E2CD}">
      <dgm:prSet custT="1"/>
      <dgm:spPr/>
      <dgm:t>
        <a:bodyPr/>
        <a:lstStyle/>
        <a:p>
          <a:pPr rtl="0"/>
          <a:r>
            <a:rPr lang="en-US" sz="1800" dirty="0" smtClean="0"/>
            <a:t>Build and execute JCLs</a:t>
          </a:r>
          <a:endParaRPr lang="en-US" sz="1800" dirty="0"/>
        </a:p>
      </dgm:t>
    </dgm:pt>
    <dgm:pt modelId="{DF74CA92-7B5B-4522-B054-A207FA92F438}" type="parTrans" cxnId="{04E433F1-9052-4461-A762-381FD27D9424}">
      <dgm:prSet/>
      <dgm:spPr/>
      <dgm:t>
        <a:bodyPr/>
        <a:lstStyle/>
        <a:p>
          <a:endParaRPr lang="en-US"/>
        </a:p>
      </dgm:t>
    </dgm:pt>
    <dgm:pt modelId="{3DEB92DC-C7D6-4820-9830-4E9E2125F6C0}" type="sibTrans" cxnId="{04E433F1-9052-4461-A762-381FD27D9424}">
      <dgm:prSet/>
      <dgm:spPr/>
      <dgm:t>
        <a:bodyPr/>
        <a:lstStyle/>
        <a:p>
          <a:endParaRPr lang="en-US"/>
        </a:p>
      </dgm:t>
    </dgm:pt>
    <dgm:pt modelId="{6F9C3108-4C65-462F-9076-C3FCDC3D5890}" type="pres">
      <dgm:prSet presAssocID="{CD4B57FE-120E-48E5-B890-C7B20B5C8480}" presName="Name0" presStyleCnt="0">
        <dgm:presLayoutVars>
          <dgm:dir/>
          <dgm:resizeHandles val="exact"/>
        </dgm:presLayoutVars>
      </dgm:prSet>
      <dgm:spPr/>
      <dgm:t>
        <a:bodyPr/>
        <a:lstStyle/>
        <a:p>
          <a:endParaRPr lang="en-US"/>
        </a:p>
      </dgm:t>
    </dgm:pt>
    <dgm:pt modelId="{FA8761C1-D93F-40A2-95AD-54BF61FF9311}" type="pres">
      <dgm:prSet presAssocID="{CD4B57FE-120E-48E5-B890-C7B20B5C8480}" presName="arrow" presStyleLbl="bgShp" presStyleIdx="0" presStyleCnt="1"/>
      <dgm:spPr/>
      <dgm:t>
        <a:bodyPr/>
        <a:lstStyle/>
        <a:p>
          <a:endParaRPr lang="en-US"/>
        </a:p>
      </dgm:t>
    </dgm:pt>
    <dgm:pt modelId="{5FFC44FC-245B-4A2C-82CE-D8B177B86D42}" type="pres">
      <dgm:prSet presAssocID="{CD4B57FE-120E-48E5-B890-C7B20B5C8480}" presName="points" presStyleCnt="0"/>
      <dgm:spPr/>
      <dgm:t>
        <a:bodyPr/>
        <a:lstStyle/>
        <a:p>
          <a:endParaRPr lang="en-US"/>
        </a:p>
      </dgm:t>
    </dgm:pt>
    <dgm:pt modelId="{AE8A2BEE-CE56-4D02-9B85-487FB23C80C2}" type="pres">
      <dgm:prSet presAssocID="{0B81371E-54F3-44B1-9F78-13170DF6E6BD}" presName="compositeA" presStyleCnt="0"/>
      <dgm:spPr/>
      <dgm:t>
        <a:bodyPr/>
        <a:lstStyle/>
        <a:p>
          <a:endParaRPr lang="en-US"/>
        </a:p>
      </dgm:t>
    </dgm:pt>
    <dgm:pt modelId="{DA069DD4-8E73-4AB8-8AF8-130097273BDA}" type="pres">
      <dgm:prSet presAssocID="{0B81371E-54F3-44B1-9F78-13170DF6E6BD}" presName="textA" presStyleLbl="revTx" presStyleIdx="0" presStyleCnt="3">
        <dgm:presLayoutVars>
          <dgm:bulletEnabled val="1"/>
        </dgm:presLayoutVars>
      </dgm:prSet>
      <dgm:spPr/>
      <dgm:t>
        <a:bodyPr/>
        <a:lstStyle/>
        <a:p>
          <a:endParaRPr lang="en-US"/>
        </a:p>
      </dgm:t>
    </dgm:pt>
    <dgm:pt modelId="{21C7D64E-A415-4CB8-8101-3357E87B8822}" type="pres">
      <dgm:prSet presAssocID="{0B81371E-54F3-44B1-9F78-13170DF6E6BD}" presName="circleA" presStyleLbl="node1" presStyleIdx="0" presStyleCnt="3"/>
      <dgm:spPr/>
      <dgm:t>
        <a:bodyPr/>
        <a:lstStyle/>
        <a:p>
          <a:endParaRPr lang="en-US"/>
        </a:p>
      </dgm:t>
    </dgm:pt>
    <dgm:pt modelId="{BBFDD521-4DCA-4C8F-8D35-F9A14CFA5A5C}" type="pres">
      <dgm:prSet presAssocID="{0B81371E-54F3-44B1-9F78-13170DF6E6BD}" presName="spaceA" presStyleCnt="0"/>
      <dgm:spPr/>
      <dgm:t>
        <a:bodyPr/>
        <a:lstStyle/>
        <a:p>
          <a:endParaRPr lang="en-US"/>
        </a:p>
      </dgm:t>
    </dgm:pt>
    <dgm:pt modelId="{2380AE48-F4D2-4B66-B3CB-9D6E2248355C}" type="pres">
      <dgm:prSet presAssocID="{74A0EF4A-0431-4B79-871A-996DC9D007E3}" presName="space" presStyleCnt="0"/>
      <dgm:spPr/>
      <dgm:t>
        <a:bodyPr/>
        <a:lstStyle/>
        <a:p>
          <a:endParaRPr lang="en-US"/>
        </a:p>
      </dgm:t>
    </dgm:pt>
    <dgm:pt modelId="{3F0593E6-2765-4C55-8201-6047D8AE4716}" type="pres">
      <dgm:prSet presAssocID="{41278AB1-15EE-4064-9917-57EF8252A2E0}" presName="compositeB" presStyleCnt="0"/>
      <dgm:spPr/>
      <dgm:t>
        <a:bodyPr/>
        <a:lstStyle/>
        <a:p>
          <a:endParaRPr lang="en-US"/>
        </a:p>
      </dgm:t>
    </dgm:pt>
    <dgm:pt modelId="{C243A0CB-2A70-4969-ABB5-A44A2275102B}" type="pres">
      <dgm:prSet presAssocID="{41278AB1-15EE-4064-9917-57EF8252A2E0}" presName="textB" presStyleLbl="revTx" presStyleIdx="1" presStyleCnt="3">
        <dgm:presLayoutVars>
          <dgm:bulletEnabled val="1"/>
        </dgm:presLayoutVars>
      </dgm:prSet>
      <dgm:spPr/>
      <dgm:t>
        <a:bodyPr/>
        <a:lstStyle/>
        <a:p>
          <a:endParaRPr lang="en-US"/>
        </a:p>
      </dgm:t>
    </dgm:pt>
    <dgm:pt modelId="{775691BE-E8D1-4430-BB3C-24C93136D829}" type="pres">
      <dgm:prSet presAssocID="{41278AB1-15EE-4064-9917-57EF8252A2E0}" presName="circleB" presStyleLbl="node1" presStyleIdx="1" presStyleCnt="3"/>
      <dgm:spPr/>
      <dgm:t>
        <a:bodyPr/>
        <a:lstStyle/>
        <a:p>
          <a:endParaRPr lang="en-US"/>
        </a:p>
      </dgm:t>
    </dgm:pt>
    <dgm:pt modelId="{4710633D-7E20-4ABB-B7D7-FFD5321443ED}" type="pres">
      <dgm:prSet presAssocID="{41278AB1-15EE-4064-9917-57EF8252A2E0}" presName="spaceB" presStyleCnt="0"/>
      <dgm:spPr/>
      <dgm:t>
        <a:bodyPr/>
        <a:lstStyle/>
        <a:p>
          <a:endParaRPr lang="en-US"/>
        </a:p>
      </dgm:t>
    </dgm:pt>
    <dgm:pt modelId="{394E18BE-BD91-4AD9-8D6C-FF649F58A309}" type="pres">
      <dgm:prSet presAssocID="{6835243B-4FA8-401E-926D-C8439DA12E14}" presName="space" presStyleCnt="0"/>
      <dgm:spPr/>
      <dgm:t>
        <a:bodyPr/>
        <a:lstStyle/>
        <a:p>
          <a:endParaRPr lang="en-US"/>
        </a:p>
      </dgm:t>
    </dgm:pt>
    <dgm:pt modelId="{A409259B-41E0-4588-AB39-E4C673750F5A}" type="pres">
      <dgm:prSet presAssocID="{40E829D1-0A2C-4731-9578-3FF92127E2CD}" presName="compositeA" presStyleCnt="0"/>
      <dgm:spPr/>
      <dgm:t>
        <a:bodyPr/>
        <a:lstStyle/>
        <a:p>
          <a:endParaRPr lang="en-US"/>
        </a:p>
      </dgm:t>
    </dgm:pt>
    <dgm:pt modelId="{09CD725B-1630-4454-AE44-1AB9CABB78C2}" type="pres">
      <dgm:prSet presAssocID="{40E829D1-0A2C-4731-9578-3FF92127E2CD}" presName="textA" presStyleLbl="revTx" presStyleIdx="2" presStyleCnt="3">
        <dgm:presLayoutVars>
          <dgm:bulletEnabled val="1"/>
        </dgm:presLayoutVars>
      </dgm:prSet>
      <dgm:spPr/>
      <dgm:t>
        <a:bodyPr/>
        <a:lstStyle/>
        <a:p>
          <a:endParaRPr lang="en-US"/>
        </a:p>
      </dgm:t>
    </dgm:pt>
    <dgm:pt modelId="{410A41D6-8F91-49E0-8016-754C947A9273}" type="pres">
      <dgm:prSet presAssocID="{40E829D1-0A2C-4731-9578-3FF92127E2CD}" presName="circleA" presStyleLbl="node1" presStyleIdx="2" presStyleCnt="3"/>
      <dgm:spPr/>
      <dgm:t>
        <a:bodyPr/>
        <a:lstStyle/>
        <a:p>
          <a:endParaRPr lang="en-US"/>
        </a:p>
      </dgm:t>
    </dgm:pt>
    <dgm:pt modelId="{CBE781EC-05A6-4BFD-BC43-95ED6440A9CF}" type="pres">
      <dgm:prSet presAssocID="{40E829D1-0A2C-4731-9578-3FF92127E2CD}" presName="spaceA" presStyleCnt="0"/>
      <dgm:spPr/>
      <dgm:t>
        <a:bodyPr/>
        <a:lstStyle/>
        <a:p>
          <a:endParaRPr lang="en-US"/>
        </a:p>
      </dgm:t>
    </dgm:pt>
  </dgm:ptLst>
  <dgm:cxnLst>
    <dgm:cxn modelId="{B23D3DE6-0113-4CBB-B495-DA7278C77438}" type="presOf" srcId="{40E829D1-0A2C-4731-9578-3FF92127E2CD}" destId="{09CD725B-1630-4454-AE44-1AB9CABB78C2}" srcOrd="0" destOrd="0" presId="urn:microsoft.com/office/officeart/2005/8/layout/hProcess11"/>
    <dgm:cxn modelId="{CAAB7E1B-C675-447D-A935-EC51A82317CB}" srcId="{CD4B57FE-120E-48E5-B890-C7B20B5C8480}" destId="{0B81371E-54F3-44B1-9F78-13170DF6E6BD}" srcOrd="0" destOrd="0" parTransId="{BBDA6A74-C14A-4FB8-84E0-3BE5024D3217}" sibTransId="{74A0EF4A-0431-4B79-871A-996DC9D007E3}"/>
    <dgm:cxn modelId="{F24B53DE-EE80-4B53-909F-EFA2A1FF8C5D}" type="presOf" srcId="{0B81371E-54F3-44B1-9F78-13170DF6E6BD}" destId="{DA069DD4-8E73-4AB8-8AF8-130097273BDA}" srcOrd="0" destOrd="0" presId="urn:microsoft.com/office/officeart/2005/8/layout/hProcess11"/>
    <dgm:cxn modelId="{4FC8BCB2-D66D-488A-BB23-C467827DBFA5}" srcId="{CD4B57FE-120E-48E5-B890-C7B20B5C8480}" destId="{41278AB1-15EE-4064-9917-57EF8252A2E0}" srcOrd="1" destOrd="0" parTransId="{A6524B78-82FE-48EF-9F2F-025BB3FBBA32}" sibTransId="{6835243B-4FA8-401E-926D-C8439DA12E14}"/>
    <dgm:cxn modelId="{F0D4A730-40E0-4B1B-874C-F78B78C02A82}" type="presOf" srcId="{CD4B57FE-120E-48E5-B890-C7B20B5C8480}" destId="{6F9C3108-4C65-462F-9076-C3FCDC3D5890}" srcOrd="0" destOrd="0" presId="urn:microsoft.com/office/officeart/2005/8/layout/hProcess11"/>
    <dgm:cxn modelId="{04E433F1-9052-4461-A762-381FD27D9424}" srcId="{CD4B57FE-120E-48E5-B890-C7B20B5C8480}" destId="{40E829D1-0A2C-4731-9578-3FF92127E2CD}" srcOrd="2" destOrd="0" parTransId="{DF74CA92-7B5B-4522-B054-A207FA92F438}" sibTransId="{3DEB92DC-C7D6-4820-9830-4E9E2125F6C0}"/>
    <dgm:cxn modelId="{13AD3D61-A2B4-47E1-8AC6-F93A8D8B7ACA}" type="presOf" srcId="{41278AB1-15EE-4064-9917-57EF8252A2E0}" destId="{C243A0CB-2A70-4969-ABB5-A44A2275102B}" srcOrd="0" destOrd="0" presId="urn:microsoft.com/office/officeart/2005/8/layout/hProcess11"/>
    <dgm:cxn modelId="{511D43D9-1C62-40B7-A68C-9A089737561E}" type="presParOf" srcId="{6F9C3108-4C65-462F-9076-C3FCDC3D5890}" destId="{FA8761C1-D93F-40A2-95AD-54BF61FF9311}" srcOrd="0" destOrd="0" presId="urn:microsoft.com/office/officeart/2005/8/layout/hProcess11"/>
    <dgm:cxn modelId="{DD2A1DC8-697B-4CD9-A641-6044C77086B3}" type="presParOf" srcId="{6F9C3108-4C65-462F-9076-C3FCDC3D5890}" destId="{5FFC44FC-245B-4A2C-82CE-D8B177B86D42}" srcOrd="1" destOrd="0" presId="urn:microsoft.com/office/officeart/2005/8/layout/hProcess11"/>
    <dgm:cxn modelId="{3BB4C297-4D14-42BD-9827-965289D208D5}" type="presParOf" srcId="{5FFC44FC-245B-4A2C-82CE-D8B177B86D42}" destId="{AE8A2BEE-CE56-4D02-9B85-487FB23C80C2}" srcOrd="0" destOrd="0" presId="urn:microsoft.com/office/officeart/2005/8/layout/hProcess11"/>
    <dgm:cxn modelId="{E6A98856-2426-4ADC-8FA4-89C5F54B9CC7}" type="presParOf" srcId="{AE8A2BEE-CE56-4D02-9B85-487FB23C80C2}" destId="{DA069DD4-8E73-4AB8-8AF8-130097273BDA}" srcOrd="0" destOrd="0" presId="urn:microsoft.com/office/officeart/2005/8/layout/hProcess11"/>
    <dgm:cxn modelId="{F9674D48-E411-41E6-9F6D-DD81748046BF}" type="presParOf" srcId="{AE8A2BEE-CE56-4D02-9B85-487FB23C80C2}" destId="{21C7D64E-A415-4CB8-8101-3357E87B8822}" srcOrd="1" destOrd="0" presId="urn:microsoft.com/office/officeart/2005/8/layout/hProcess11"/>
    <dgm:cxn modelId="{3D8A77E0-F277-467B-9E3C-0C2AA2E54E69}" type="presParOf" srcId="{AE8A2BEE-CE56-4D02-9B85-487FB23C80C2}" destId="{BBFDD521-4DCA-4C8F-8D35-F9A14CFA5A5C}" srcOrd="2" destOrd="0" presId="urn:microsoft.com/office/officeart/2005/8/layout/hProcess11"/>
    <dgm:cxn modelId="{15007FFE-5A57-439A-8C04-F5DAE52CA80C}" type="presParOf" srcId="{5FFC44FC-245B-4A2C-82CE-D8B177B86D42}" destId="{2380AE48-F4D2-4B66-B3CB-9D6E2248355C}" srcOrd="1" destOrd="0" presId="urn:microsoft.com/office/officeart/2005/8/layout/hProcess11"/>
    <dgm:cxn modelId="{88B792BD-EAEA-4057-A2E5-DD0AA3CAE9D0}" type="presParOf" srcId="{5FFC44FC-245B-4A2C-82CE-D8B177B86D42}" destId="{3F0593E6-2765-4C55-8201-6047D8AE4716}" srcOrd="2" destOrd="0" presId="urn:microsoft.com/office/officeart/2005/8/layout/hProcess11"/>
    <dgm:cxn modelId="{EA1156DF-341D-459E-A8EB-42D654E9A1E0}" type="presParOf" srcId="{3F0593E6-2765-4C55-8201-6047D8AE4716}" destId="{C243A0CB-2A70-4969-ABB5-A44A2275102B}" srcOrd="0" destOrd="0" presId="urn:microsoft.com/office/officeart/2005/8/layout/hProcess11"/>
    <dgm:cxn modelId="{24522760-E572-40EA-B5D5-E80FA1834B99}" type="presParOf" srcId="{3F0593E6-2765-4C55-8201-6047D8AE4716}" destId="{775691BE-E8D1-4430-BB3C-24C93136D829}" srcOrd="1" destOrd="0" presId="urn:microsoft.com/office/officeart/2005/8/layout/hProcess11"/>
    <dgm:cxn modelId="{7347F365-B9E4-4FE4-A5BB-8C147E3EBA85}" type="presParOf" srcId="{3F0593E6-2765-4C55-8201-6047D8AE4716}" destId="{4710633D-7E20-4ABB-B7D7-FFD5321443ED}" srcOrd="2" destOrd="0" presId="urn:microsoft.com/office/officeart/2005/8/layout/hProcess11"/>
    <dgm:cxn modelId="{04DCBE96-D99D-4DFB-8B97-5EDEC504D175}" type="presParOf" srcId="{5FFC44FC-245B-4A2C-82CE-D8B177B86D42}" destId="{394E18BE-BD91-4AD9-8D6C-FF649F58A309}" srcOrd="3" destOrd="0" presId="urn:microsoft.com/office/officeart/2005/8/layout/hProcess11"/>
    <dgm:cxn modelId="{8118B01E-8200-4A7A-8854-B064BE1E6ADB}" type="presParOf" srcId="{5FFC44FC-245B-4A2C-82CE-D8B177B86D42}" destId="{A409259B-41E0-4588-AB39-E4C673750F5A}" srcOrd="4" destOrd="0" presId="urn:microsoft.com/office/officeart/2005/8/layout/hProcess11"/>
    <dgm:cxn modelId="{BD469A15-F92F-4D60-996B-0F1C38B52030}" type="presParOf" srcId="{A409259B-41E0-4588-AB39-E4C673750F5A}" destId="{09CD725B-1630-4454-AE44-1AB9CABB78C2}" srcOrd="0" destOrd="0" presId="urn:microsoft.com/office/officeart/2005/8/layout/hProcess11"/>
    <dgm:cxn modelId="{D08DDA64-E80F-4312-9AA5-2AEC59E3504E}" type="presParOf" srcId="{A409259B-41E0-4588-AB39-E4C673750F5A}" destId="{410A41D6-8F91-49E0-8016-754C947A9273}" srcOrd="1" destOrd="0" presId="urn:microsoft.com/office/officeart/2005/8/layout/hProcess11"/>
    <dgm:cxn modelId="{AF9E70EC-7E80-4DDA-9851-4EE5B79C9A9E}" type="presParOf" srcId="{A409259B-41E0-4588-AB39-E4C673750F5A}" destId="{CBE781EC-05A6-4BFD-BC43-95ED6440A9C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9AC25-9A74-4982-BD5F-A557521E26C5}">
      <dsp:nvSpPr>
        <dsp:cNvPr id="0" name=""/>
        <dsp:cNvSpPr/>
      </dsp:nvSpPr>
      <dsp:spPr>
        <a:xfrm>
          <a:off x="841247" y="0"/>
          <a:ext cx="9534144" cy="43434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97BB5-F84C-4CBF-B42F-6D19D217F6CF}">
      <dsp:nvSpPr>
        <dsp:cNvPr id="0" name=""/>
        <dsp:cNvSpPr/>
      </dsp:nvSpPr>
      <dsp:spPr>
        <a:xfrm>
          <a:off x="444" y="1303020"/>
          <a:ext cx="1343203" cy="1737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About HCA</a:t>
          </a:r>
          <a:endParaRPr lang="en-US" sz="1600" kern="1200"/>
        </a:p>
      </dsp:txBody>
      <dsp:txXfrm>
        <a:off x="66014" y="1368590"/>
        <a:ext cx="1212063" cy="1606220"/>
      </dsp:txXfrm>
    </dsp:sp>
    <dsp:sp modelId="{C85CA1F4-0B5E-4A5A-830C-5DD5A4F92570}">
      <dsp:nvSpPr>
        <dsp:cNvPr id="0" name=""/>
        <dsp:cNvSpPr/>
      </dsp:nvSpPr>
      <dsp:spPr>
        <a:xfrm>
          <a:off x="1410808" y="1303020"/>
          <a:ext cx="1343203" cy="1737360"/>
        </a:xfrm>
        <a:prstGeom prst="round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Our ERP environment</a:t>
          </a:r>
          <a:endParaRPr lang="en-US" sz="1600" kern="1200"/>
        </a:p>
      </dsp:txBody>
      <dsp:txXfrm>
        <a:off x="1476378" y="1368590"/>
        <a:ext cx="1212063" cy="1606220"/>
      </dsp:txXfrm>
    </dsp:sp>
    <dsp:sp modelId="{CB0206EA-16A9-4CB2-9488-47DEED0B3271}">
      <dsp:nvSpPr>
        <dsp:cNvPr id="0" name=""/>
        <dsp:cNvSpPr/>
      </dsp:nvSpPr>
      <dsp:spPr>
        <a:xfrm>
          <a:off x="2821172" y="1303020"/>
          <a:ext cx="1343203" cy="1737360"/>
        </a:xfrm>
        <a:prstGeom prst="round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Why we needed a data archive strategy?</a:t>
          </a:r>
          <a:endParaRPr lang="en-US" sz="1600" kern="1200"/>
        </a:p>
      </dsp:txBody>
      <dsp:txXfrm>
        <a:off x="2886742" y="1368590"/>
        <a:ext cx="1212063" cy="1606220"/>
      </dsp:txXfrm>
    </dsp:sp>
    <dsp:sp modelId="{40A8F391-5983-48CD-B845-560C651C0658}">
      <dsp:nvSpPr>
        <dsp:cNvPr id="0" name=""/>
        <dsp:cNvSpPr/>
      </dsp:nvSpPr>
      <dsp:spPr>
        <a:xfrm>
          <a:off x="4231536" y="1303020"/>
          <a:ext cx="1343203" cy="1737360"/>
        </a:xfrm>
        <a:prstGeom prst="round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What is Optim archive?</a:t>
          </a:r>
          <a:endParaRPr lang="en-US" sz="1600" kern="1200"/>
        </a:p>
      </dsp:txBody>
      <dsp:txXfrm>
        <a:off x="4297106" y="1368590"/>
        <a:ext cx="1212063" cy="1606220"/>
      </dsp:txXfrm>
    </dsp:sp>
    <dsp:sp modelId="{491A76C1-021C-49E4-B335-615CB0148368}">
      <dsp:nvSpPr>
        <dsp:cNvPr id="0" name=""/>
        <dsp:cNvSpPr/>
      </dsp:nvSpPr>
      <dsp:spPr>
        <a:xfrm>
          <a:off x="5641900" y="1303020"/>
          <a:ext cx="1343203" cy="1737360"/>
        </a:xfrm>
        <a:prstGeom prst="round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How did we archive &amp; purge?</a:t>
          </a:r>
          <a:endParaRPr lang="en-US" sz="1600" kern="1200"/>
        </a:p>
      </dsp:txBody>
      <dsp:txXfrm>
        <a:off x="5707470" y="1368590"/>
        <a:ext cx="1212063" cy="1606220"/>
      </dsp:txXfrm>
    </dsp:sp>
    <dsp:sp modelId="{643169D3-A881-4520-B3BC-6F6FC950FD81}">
      <dsp:nvSpPr>
        <dsp:cNvPr id="0" name=""/>
        <dsp:cNvSpPr/>
      </dsp:nvSpPr>
      <dsp:spPr>
        <a:xfrm>
          <a:off x="7052263" y="1303020"/>
          <a:ext cx="1343203" cy="1737360"/>
        </a:xfrm>
        <a:prstGeom prst="round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Limitations in using Optim archive tool</a:t>
          </a:r>
          <a:endParaRPr lang="en-US" sz="1600" kern="1200"/>
        </a:p>
      </dsp:txBody>
      <dsp:txXfrm>
        <a:off x="7117833" y="1368590"/>
        <a:ext cx="1212063" cy="1606220"/>
      </dsp:txXfrm>
    </dsp:sp>
    <dsp:sp modelId="{C3DCA537-8FA8-4819-BDD3-C5E30C4EDA6F}">
      <dsp:nvSpPr>
        <dsp:cNvPr id="0" name=""/>
        <dsp:cNvSpPr/>
      </dsp:nvSpPr>
      <dsp:spPr>
        <a:xfrm>
          <a:off x="8462627" y="1303020"/>
          <a:ext cx="1343203" cy="1737360"/>
        </a:xfrm>
        <a:prstGeom prst="round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Lessons learnt &amp; best practices</a:t>
          </a:r>
          <a:endParaRPr lang="en-US" sz="1600" kern="1200" dirty="0"/>
        </a:p>
      </dsp:txBody>
      <dsp:txXfrm>
        <a:off x="8528197" y="1368590"/>
        <a:ext cx="1212063" cy="1606220"/>
      </dsp:txXfrm>
    </dsp:sp>
    <dsp:sp modelId="{D02D4D56-FE75-489C-B44C-39D40F2A7E26}">
      <dsp:nvSpPr>
        <dsp:cNvPr id="0" name=""/>
        <dsp:cNvSpPr/>
      </dsp:nvSpPr>
      <dsp:spPr>
        <a:xfrm>
          <a:off x="9872991" y="1303020"/>
          <a:ext cx="1343203" cy="1737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Q&amp;A</a:t>
          </a:r>
          <a:endParaRPr lang="en-US" sz="1600" kern="1200"/>
        </a:p>
      </dsp:txBody>
      <dsp:txXfrm>
        <a:off x="9938561" y="1368590"/>
        <a:ext cx="1212063" cy="1606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45643-EFF8-4032-A5E4-F07F4A4CF5FD}">
      <dsp:nvSpPr>
        <dsp:cNvPr id="0" name=""/>
        <dsp:cNvSpPr/>
      </dsp:nvSpPr>
      <dsp:spPr>
        <a:xfrm>
          <a:off x="4831972" y="1184"/>
          <a:ext cx="1552694" cy="100925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App usage growth</a:t>
          </a:r>
          <a:endParaRPr lang="en-US" sz="2300" kern="1200" dirty="0"/>
        </a:p>
      </dsp:txBody>
      <dsp:txXfrm>
        <a:off x="4881240" y="50452"/>
        <a:ext cx="1454158" cy="910715"/>
      </dsp:txXfrm>
    </dsp:sp>
    <dsp:sp modelId="{372E3E65-8932-46EB-B1AE-9EA21804D496}">
      <dsp:nvSpPr>
        <dsp:cNvPr id="0" name=""/>
        <dsp:cNvSpPr/>
      </dsp:nvSpPr>
      <dsp:spPr>
        <a:xfrm>
          <a:off x="3942430" y="505810"/>
          <a:ext cx="3331779" cy="3331779"/>
        </a:xfrm>
        <a:custGeom>
          <a:avLst/>
          <a:gdLst/>
          <a:ahLst/>
          <a:cxnLst/>
          <a:rect l="0" t="0" r="0" b="0"/>
          <a:pathLst>
            <a:path>
              <a:moveTo>
                <a:pt x="2453398" y="197891"/>
              </a:moveTo>
              <a:arcTo wR="1665889" hR="1665889" stAng="17892681" swAng="2623264"/>
            </a:path>
          </a:pathLst>
        </a:custGeom>
        <a:no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9F248F8-7FAC-4B8C-AC2D-B81B09A6EACA}">
      <dsp:nvSpPr>
        <dsp:cNvPr id="0" name=""/>
        <dsp:cNvSpPr/>
      </dsp:nvSpPr>
      <dsp:spPr>
        <a:xfrm>
          <a:off x="6497862" y="1667074"/>
          <a:ext cx="1552694" cy="100925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Retention policies</a:t>
          </a:r>
          <a:endParaRPr lang="en-US" sz="2300" kern="1200" dirty="0"/>
        </a:p>
      </dsp:txBody>
      <dsp:txXfrm>
        <a:off x="6547130" y="1716342"/>
        <a:ext cx="1454158" cy="910715"/>
      </dsp:txXfrm>
    </dsp:sp>
    <dsp:sp modelId="{42294268-1837-4D38-830F-ECAFC4CD24E8}">
      <dsp:nvSpPr>
        <dsp:cNvPr id="0" name=""/>
        <dsp:cNvSpPr/>
      </dsp:nvSpPr>
      <dsp:spPr>
        <a:xfrm>
          <a:off x="3942430" y="505810"/>
          <a:ext cx="3331779" cy="3331779"/>
        </a:xfrm>
        <a:custGeom>
          <a:avLst/>
          <a:gdLst/>
          <a:ahLst/>
          <a:cxnLst/>
          <a:rect l="0" t="0" r="0" b="0"/>
          <a:pathLst>
            <a:path>
              <a:moveTo>
                <a:pt x="3249636" y="2182547"/>
              </a:moveTo>
              <a:arcTo wR="1665889" hR="1665889" stAng="1084056" swAng="2623264"/>
            </a:path>
          </a:pathLst>
        </a:custGeom>
        <a:no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D247F55-2694-4C21-958B-97FEF82C1CF1}">
      <dsp:nvSpPr>
        <dsp:cNvPr id="0" name=""/>
        <dsp:cNvSpPr/>
      </dsp:nvSpPr>
      <dsp:spPr>
        <a:xfrm>
          <a:off x="4831972" y="3332964"/>
          <a:ext cx="1552694" cy="100925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Tiresome DBA tasks</a:t>
          </a:r>
          <a:endParaRPr lang="en-US" sz="2300" kern="1200" dirty="0"/>
        </a:p>
      </dsp:txBody>
      <dsp:txXfrm>
        <a:off x="4881240" y="3382232"/>
        <a:ext cx="1454158" cy="910715"/>
      </dsp:txXfrm>
    </dsp:sp>
    <dsp:sp modelId="{01F820D5-DBF0-48B4-A184-63AC597E9CA7}">
      <dsp:nvSpPr>
        <dsp:cNvPr id="0" name=""/>
        <dsp:cNvSpPr/>
      </dsp:nvSpPr>
      <dsp:spPr>
        <a:xfrm>
          <a:off x="3942430" y="505810"/>
          <a:ext cx="3331779" cy="3331779"/>
        </a:xfrm>
        <a:custGeom>
          <a:avLst/>
          <a:gdLst/>
          <a:ahLst/>
          <a:cxnLst/>
          <a:rect l="0" t="0" r="0" b="0"/>
          <a:pathLst>
            <a:path>
              <a:moveTo>
                <a:pt x="878381" y="3133888"/>
              </a:moveTo>
              <a:arcTo wR="1665889" hR="1665889" stAng="7092681" swAng="2623264"/>
            </a:path>
          </a:pathLst>
        </a:custGeom>
        <a:no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1BAC581-2B32-45BB-B35F-82AE6B73724C}">
      <dsp:nvSpPr>
        <dsp:cNvPr id="0" name=""/>
        <dsp:cNvSpPr/>
      </dsp:nvSpPr>
      <dsp:spPr>
        <a:xfrm>
          <a:off x="3166083" y="1667074"/>
          <a:ext cx="1552694" cy="100925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Vendor limitations</a:t>
          </a:r>
          <a:endParaRPr lang="en-US" sz="2300" kern="1200"/>
        </a:p>
      </dsp:txBody>
      <dsp:txXfrm>
        <a:off x="3215351" y="1716342"/>
        <a:ext cx="1454158" cy="910715"/>
      </dsp:txXfrm>
    </dsp:sp>
    <dsp:sp modelId="{7C5EB9EA-5762-4A49-9E51-69B3132583A2}">
      <dsp:nvSpPr>
        <dsp:cNvPr id="0" name=""/>
        <dsp:cNvSpPr/>
      </dsp:nvSpPr>
      <dsp:spPr>
        <a:xfrm>
          <a:off x="3942430" y="505810"/>
          <a:ext cx="3331779" cy="3331779"/>
        </a:xfrm>
        <a:custGeom>
          <a:avLst/>
          <a:gdLst/>
          <a:ahLst/>
          <a:cxnLst/>
          <a:rect l="0" t="0" r="0" b="0"/>
          <a:pathLst>
            <a:path>
              <a:moveTo>
                <a:pt x="82142" y="1149232"/>
              </a:moveTo>
              <a:arcTo wR="1665889" hR="1665889" stAng="11884056" swAng="2623264"/>
            </a:path>
          </a:pathLst>
        </a:custGeom>
        <a:no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761C1-D93F-40A2-95AD-54BF61FF9311}">
      <dsp:nvSpPr>
        <dsp:cNvPr id="0" name=""/>
        <dsp:cNvSpPr/>
      </dsp:nvSpPr>
      <dsp:spPr>
        <a:xfrm>
          <a:off x="0" y="1303020"/>
          <a:ext cx="11216640" cy="17373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069DD4-8E73-4AB8-8AF8-130097273BDA}">
      <dsp:nvSpPr>
        <dsp:cNvPr id="0" name=""/>
        <dsp:cNvSpPr/>
      </dsp:nvSpPr>
      <dsp:spPr>
        <a:xfrm>
          <a:off x="4929" y="0"/>
          <a:ext cx="3253263" cy="173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kern="1200" dirty="0" smtClean="0"/>
            <a:t>Choosing the suitable archive design</a:t>
          </a:r>
          <a:endParaRPr lang="en-US" sz="1800" kern="1200" dirty="0"/>
        </a:p>
      </dsp:txBody>
      <dsp:txXfrm>
        <a:off x="4929" y="0"/>
        <a:ext cx="3253263" cy="1737360"/>
      </dsp:txXfrm>
    </dsp:sp>
    <dsp:sp modelId="{21C7D64E-A415-4CB8-8101-3357E87B8822}">
      <dsp:nvSpPr>
        <dsp:cNvPr id="0" name=""/>
        <dsp:cNvSpPr/>
      </dsp:nvSpPr>
      <dsp:spPr>
        <a:xfrm>
          <a:off x="1414391" y="1954530"/>
          <a:ext cx="434340" cy="43434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3A0CB-2A70-4969-ABB5-A44A2275102B}">
      <dsp:nvSpPr>
        <dsp:cNvPr id="0" name=""/>
        <dsp:cNvSpPr/>
      </dsp:nvSpPr>
      <dsp:spPr>
        <a:xfrm>
          <a:off x="3420856" y="2606040"/>
          <a:ext cx="3253263" cy="173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n-US" sz="1800" kern="1200" dirty="0" smtClean="0"/>
            <a:t>Creating Access Definitions (AD) and relationships</a:t>
          </a:r>
          <a:endParaRPr lang="en-US" sz="1800" kern="1200" dirty="0"/>
        </a:p>
      </dsp:txBody>
      <dsp:txXfrm>
        <a:off x="3420856" y="2606040"/>
        <a:ext cx="3253263" cy="1737360"/>
      </dsp:txXfrm>
    </dsp:sp>
    <dsp:sp modelId="{775691BE-E8D1-4430-BB3C-24C93136D829}">
      <dsp:nvSpPr>
        <dsp:cNvPr id="0" name=""/>
        <dsp:cNvSpPr/>
      </dsp:nvSpPr>
      <dsp:spPr>
        <a:xfrm>
          <a:off x="4830318" y="1954530"/>
          <a:ext cx="434340" cy="434340"/>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D725B-1630-4454-AE44-1AB9CABB78C2}">
      <dsp:nvSpPr>
        <dsp:cNvPr id="0" name=""/>
        <dsp:cNvSpPr/>
      </dsp:nvSpPr>
      <dsp:spPr>
        <a:xfrm>
          <a:off x="6836783" y="0"/>
          <a:ext cx="3253263" cy="173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kern="1200" dirty="0" smtClean="0"/>
            <a:t>Build and execute JCLs</a:t>
          </a:r>
          <a:endParaRPr lang="en-US" sz="1800" kern="1200" dirty="0"/>
        </a:p>
      </dsp:txBody>
      <dsp:txXfrm>
        <a:off x="6836783" y="0"/>
        <a:ext cx="3253263" cy="1737360"/>
      </dsp:txXfrm>
    </dsp:sp>
    <dsp:sp modelId="{410A41D6-8F91-49E0-8016-754C947A9273}">
      <dsp:nvSpPr>
        <dsp:cNvPr id="0" name=""/>
        <dsp:cNvSpPr/>
      </dsp:nvSpPr>
      <dsp:spPr>
        <a:xfrm>
          <a:off x="8246244" y="1954530"/>
          <a:ext cx="434340" cy="434340"/>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215F4-599F-44B4-A03B-21C169118166}"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265B5-D3E6-4655-BF41-F7F2A6D9C3ED}" type="slidenum">
              <a:rPr lang="en-US" smtClean="0"/>
              <a:t>‹#›</a:t>
            </a:fld>
            <a:endParaRPr lang="en-US"/>
          </a:p>
        </p:txBody>
      </p:sp>
    </p:spTree>
    <p:extLst>
      <p:ext uri="{BB962C8B-B14F-4D97-AF65-F5344CB8AC3E}">
        <p14:creationId xmlns:p14="http://schemas.microsoft.com/office/powerpoint/2010/main" val="340163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HCA Healthcare is an American for-profit operator of health care facilities that was founded in 1968. It is based in Nashville, Tennessee.</a:t>
            </a:r>
            <a:endParaRPr lang="en-US" dirty="0"/>
          </a:p>
        </p:txBody>
      </p:sp>
      <p:sp>
        <p:nvSpPr>
          <p:cNvPr id="4" name="Slide Number Placeholder 3"/>
          <p:cNvSpPr>
            <a:spLocks noGrp="1"/>
          </p:cNvSpPr>
          <p:nvPr>
            <p:ph type="sldNum" sz="quarter" idx="10"/>
          </p:nvPr>
        </p:nvSpPr>
        <p:spPr/>
        <p:txBody>
          <a:bodyPr/>
          <a:lstStyle/>
          <a:p>
            <a:fld id="{EBB265B5-D3E6-4655-BF41-F7F2A6D9C3ED}" type="slidenum">
              <a:rPr lang="en-US" smtClean="0"/>
              <a:t>3</a:t>
            </a:fld>
            <a:endParaRPr lang="en-US"/>
          </a:p>
        </p:txBody>
      </p:sp>
    </p:spTree>
    <p:extLst>
      <p:ext uri="{BB962C8B-B14F-4D97-AF65-F5344CB8AC3E}">
        <p14:creationId xmlns:p14="http://schemas.microsoft.com/office/powerpoint/2010/main" val="1251720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feature available in Optim called “</a:t>
            </a:r>
            <a:r>
              <a:rPr lang="en-US" sz="1200" kern="1200" dirty="0" smtClean="0">
                <a:solidFill>
                  <a:schemeClr val="tx1"/>
                </a:solidFill>
                <a:effectLst/>
                <a:latin typeface="+mn-lt"/>
                <a:ea typeface="+mn-ea"/>
                <a:cs typeface="+mn-cs"/>
              </a:rPr>
              <a:t>Optim Archive Actions”, which allows you to define actions to be executed at predefined points during an Archive, Delete, or Restore Process.</a:t>
            </a:r>
          </a:p>
          <a:p>
            <a:r>
              <a:rPr lang="en-US" sz="1200" kern="1200" dirty="0" smtClean="0">
                <a:solidFill>
                  <a:schemeClr val="tx1"/>
                </a:solidFill>
                <a:effectLst/>
                <a:latin typeface="+mn-lt"/>
                <a:ea typeface="+mn-ea"/>
                <a:cs typeface="+mn-cs"/>
              </a:rPr>
              <a:t>But, this feature</a:t>
            </a:r>
            <a:r>
              <a:rPr lang="en-US" sz="1200" kern="1200" baseline="0" dirty="0" smtClean="0">
                <a:solidFill>
                  <a:schemeClr val="tx1"/>
                </a:solidFill>
                <a:effectLst/>
                <a:latin typeface="+mn-lt"/>
                <a:ea typeface="+mn-ea"/>
                <a:cs typeface="+mn-cs"/>
              </a:rPr>
              <a:t> was not addressing our requirement completely.</a:t>
            </a:r>
            <a:endParaRPr lang="en-US" dirty="0"/>
          </a:p>
        </p:txBody>
      </p:sp>
      <p:sp>
        <p:nvSpPr>
          <p:cNvPr id="4" name="Slide Number Placeholder 3"/>
          <p:cNvSpPr>
            <a:spLocks noGrp="1"/>
          </p:cNvSpPr>
          <p:nvPr>
            <p:ph type="sldNum" sz="quarter" idx="10"/>
          </p:nvPr>
        </p:nvSpPr>
        <p:spPr/>
        <p:txBody>
          <a:bodyPr/>
          <a:lstStyle/>
          <a:p>
            <a:fld id="{EBB265B5-D3E6-4655-BF41-F7F2A6D9C3ED}" type="slidenum">
              <a:rPr lang="en-US" smtClean="0"/>
              <a:t>15</a:t>
            </a:fld>
            <a:endParaRPr lang="en-US"/>
          </a:p>
        </p:txBody>
      </p:sp>
    </p:spTree>
    <p:extLst>
      <p:ext uri="{BB962C8B-B14F-4D97-AF65-F5344CB8AC3E}">
        <p14:creationId xmlns:p14="http://schemas.microsoft.com/office/powerpoint/2010/main" val="3933346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share a personal story here.</a:t>
            </a:r>
            <a:endParaRPr lang="en-US" dirty="0"/>
          </a:p>
        </p:txBody>
      </p:sp>
      <p:sp>
        <p:nvSpPr>
          <p:cNvPr id="4" name="Slide Number Placeholder 3"/>
          <p:cNvSpPr>
            <a:spLocks noGrp="1"/>
          </p:cNvSpPr>
          <p:nvPr>
            <p:ph type="sldNum" sz="quarter" idx="10"/>
          </p:nvPr>
        </p:nvSpPr>
        <p:spPr/>
        <p:txBody>
          <a:bodyPr/>
          <a:lstStyle/>
          <a:p>
            <a:fld id="{EBB265B5-D3E6-4655-BF41-F7F2A6D9C3ED}" type="slidenum">
              <a:rPr lang="en-US" smtClean="0"/>
              <a:t>16</a:t>
            </a:fld>
            <a:endParaRPr lang="en-US"/>
          </a:p>
        </p:txBody>
      </p:sp>
    </p:spTree>
    <p:extLst>
      <p:ext uri="{BB962C8B-B14F-4D97-AF65-F5344CB8AC3E}">
        <p14:creationId xmlns:p14="http://schemas.microsoft.com/office/powerpoint/2010/main" val="371854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Lawson</a:t>
            </a:r>
            <a:r>
              <a:rPr lang="en-US" baseline="0" dirty="0" smtClean="0"/>
              <a:t> ERP software from Infor.</a:t>
            </a:r>
            <a:endParaRPr lang="en-US" dirty="0"/>
          </a:p>
        </p:txBody>
      </p:sp>
      <p:sp>
        <p:nvSpPr>
          <p:cNvPr id="4" name="Slide Number Placeholder 3"/>
          <p:cNvSpPr>
            <a:spLocks noGrp="1"/>
          </p:cNvSpPr>
          <p:nvPr>
            <p:ph type="sldNum" sz="quarter" idx="10"/>
          </p:nvPr>
        </p:nvSpPr>
        <p:spPr/>
        <p:txBody>
          <a:bodyPr/>
          <a:lstStyle/>
          <a:p>
            <a:fld id="{EBB265B5-D3E6-4655-BF41-F7F2A6D9C3ED}" type="slidenum">
              <a:rPr lang="en-US" smtClean="0"/>
              <a:t>4</a:t>
            </a:fld>
            <a:endParaRPr lang="en-US"/>
          </a:p>
        </p:txBody>
      </p:sp>
    </p:spTree>
    <p:extLst>
      <p:ext uri="{BB962C8B-B14F-4D97-AF65-F5344CB8AC3E}">
        <p14:creationId xmlns:p14="http://schemas.microsoft.com/office/powerpoint/2010/main" val="143529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 usage growth - HCA buys new facilities frequently. With every new purchase the volume of data in ERP application increases.</a:t>
            </a:r>
          </a:p>
          <a:p>
            <a:endParaRPr lang="en-US" dirty="0" smtClean="0"/>
          </a:p>
          <a:p>
            <a:r>
              <a:rPr lang="en-US" dirty="0" smtClean="0"/>
              <a:t>Retention policies - </a:t>
            </a:r>
            <a:r>
              <a:rPr lang="en-US" dirty="0" smtClean="0"/>
              <a:t>Legally, </a:t>
            </a:r>
            <a:r>
              <a:rPr lang="en-US" dirty="0" smtClean="0"/>
              <a:t>we have to maintain at least 7 years data for HR &amp; Payroll. But, there was data 15 years of data in the prod databases.</a:t>
            </a:r>
          </a:p>
          <a:p>
            <a:endParaRPr lang="en-US" dirty="0" smtClean="0"/>
          </a:p>
          <a:p>
            <a:r>
              <a:rPr lang="en-US" dirty="0" smtClean="0"/>
              <a:t>Tiresome DBA tasks - regular DBA maintenance tasks like reorgs have become difficult to complete due to no data purge policy.</a:t>
            </a:r>
          </a:p>
          <a:p>
            <a:endParaRPr lang="en-US" dirty="0" smtClean="0"/>
          </a:p>
          <a:p>
            <a:r>
              <a:rPr lang="en-US" dirty="0" smtClean="0"/>
              <a:t>Vendor limitations - ERP application has no data purge capability built into it. So, we have to come up with a solution for data archive and purge. </a:t>
            </a:r>
            <a:endParaRPr lang="en-US" dirty="0"/>
          </a:p>
        </p:txBody>
      </p:sp>
      <p:sp>
        <p:nvSpPr>
          <p:cNvPr id="4" name="Slide Number Placeholder 3"/>
          <p:cNvSpPr>
            <a:spLocks noGrp="1"/>
          </p:cNvSpPr>
          <p:nvPr>
            <p:ph type="sldNum" sz="quarter" idx="10"/>
          </p:nvPr>
        </p:nvSpPr>
        <p:spPr/>
        <p:txBody>
          <a:bodyPr/>
          <a:lstStyle/>
          <a:p>
            <a:fld id="{EBB265B5-D3E6-4655-BF41-F7F2A6D9C3ED}" type="slidenum">
              <a:rPr lang="en-US" smtClean="0"/>
              <a:t>5</a:t>
            </a:fld>
            <a:endParaRPr lang="en-US"/>
          </a:p>
        </p:txBody>
      </p:sp>
    </p:spTree>
    <p:extLst>
      <p:ext uri="{BB962C8B-B14F-4D97-AF65-F5344CB8AC3E}">
        <p14:creationId xmlns:p14="http://schemas.microsoft.com/office/powerpoint/2010/main" val="2065594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thing I like most about</a:t>
            </a:r>
            <a:r>
              <a:rPr lang="en-US" baseline="0" dirty="0" smtClean="0"/>
              <a:t> Optim Archive product is it provides various approaches for archiving the data.</a:t>
            </a:r>
          </a:p>
          <a:p>
            <a:r>
              <a:rPr lang="en-US" baseline="0" dirty="0" smtClean="0"/>
              <a:t>Lets see some approaches in the coming slides.</a:t>
            </a:r>
            <a:endParaRPr lang="en-US" dirty="0"/>
          </a:p>
        </p:txBody>
      </p:sp>
      <p:sp>
        <p:nvSpPr>
          <p:cNvPr id="4" name="Slide Number Placeholder 3"/>
          <p:cNvSpPr>
            <a:spLocks noGrp="1"/>
          </p:cNvSpPr>
          <p:nvPr>
            <p:ph type="sldNum" sz="quarter" idx="10"/>
          </p:nvPr>
        </p:nvSpPr>
        <p:spPr/>
        <p:txBody>
          <a:bodyPr/>
          <a:lstStyle/>
          <a:p>
            <a:fld id="{EBB265B5-D3E6-4655-BF41-F7F2A6D9C3ED}" type="slidenum">
              <a:rPr lang="en-US" smtClean="0"/>
              <a:t>6</a:t>
            </a:fld>
            <a:endParaRPr lang="en-US"/>
          </a:p>
        </p:txBody>
      </p:sp>
    </p:spTree>
    <p:extLst>
      <p:ext uri="{BB962C8B-B14F-4D97-AF65-F5344CB8AC3E}">
        <p14:creationId xmlns:p14="http://schemas.microsoft.com/office/powerpoint/2010/main" val="371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Archive file is a sequential dataset.</a:t>
            </a:r>
          </a:p>
          <a:p>
            <a:r>
              <a:rPr lang="en-US" sz="1200" b="0" i="0" kern="1200" dirty="0" smtClean="0">
                <a:solidFill>
                  <a:schemeClr val="tx1"/>
                </a:solidFill>
                <a:effectLst/>
                <a:latin typeface="+mn-lt"/>
                <a:ea typeface="+mn-ea"/>
                <a:cs typeface="+mn-cs"/>
              </a:rPr>
              <a:t>Open Data Manager (ODM) allows third-party applications to access Optim archived data through ODBC/JDBC.</a:t>
            </a:r>
            <a:endParaRPr lang="en-US" dirty="0"/>
          </a:p>
        </p:txBody>
      </p:sp>
      <p:sp>
        <p:nvSpPr>
          <p:cNvPr id="4" name="Slide Number Placeholder 3"/>
          <p:cNvSpPr>
            <a:spLocks noGrp="1"/>
          </p:cNvSpPr>
          <p:nvPr>
            <p:ph type="sldNum" sz="quarter" idx="10"/>
          </p:nvPr>
        </p:nvSpPr>
        <p:spPr/>
        <p:txBody>
          <a:bodyPr/>
          <a:lstStyle/>
          <a:p>
            <a:fld id="{EBB265B5-D3E6-4655-BF41-F7F2A6D9C3ED}" type="slidenum">
              <a:rPr lang="en-US" smtClean="0"/>
              <a:t>7</a:t>
            </a:fld>
            <a:endParaRPr lang="en-US"/>
          </a:p>
        </p:txBody>
      </p:sp>
    </p:spTree>
    <p:extLst>
      <p:ext uri="{BB962C8B-B14F-4D97-AF65-F5344CB8AC3E}">
        <p14:creationId xmlns:p14="http://schemas.microsoft.com/office/powerpoint/2010/main" val="24739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Reorg JCLs</a:t>
            </a:r>
            <a:r>
              <a:rPr lang="en-US" baseline="0" dirty="0" smtClean="0"/>
              <a:t> are not generated by Optim.</a:t>
            </a:r>
          </a:p>
          <a:p>
            <a:r>
              <a:rPr lang="en-US" baseline="0" dirty="0" smtClean="0"/>
              <a:t>We </a:t>
            </a:r>
            <a:r>
              <a:rPr lang="en-US" baseline="0" dirty="0" smtClean="0"/>
              <a:t>didn’t use any reporting tools on the archive database, as there was no business need for that.</a:t>
            </a:r>
          </a:p>
        </p:txBody>
      </p:sp>
      <p:sp>
        <p:nvSpPr>
          <p:cNvPr id="4" name="Slide Number Placeholder 3"/>
          <p:cNvSpPr>
            <a:spLocks noGrp="1"/>
          </p:cNvSpPr>
          <p:nvPr>
            <p:ph type="sldNum" sz="quarter" idx="10"/>
          </p:nvPr>
        </p:nvSpPr>
        <p:spPr/>
        <p:txBody>
          <a:bodyPr/>
          <a:lstStyle/>
          <a:p>
            <a:fld id="{EBB265B5-D3E6-4655-BF41-F7F2A6D9C3ED}" type="slidenum">
              <a:rPr lang="en-US" smtClean="0"/>
              <a:t>11</a:t>
            </a:fld>
            <a:endParaRPr lang="en-US"/>
          </a:p>
        </p:txBody>
      </p:sp>
    </p:spTree>
    <p:extLst>
      <p:ext uri="{BB962C8B-B14F-4D97-AF65-F5344CB8AC3E}">
        <p14:creationId xmlns:p14="http://schemas.microsoft.com/office/powerpoint/2010/main" val="323196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smtClean="0"/>
              <a:t>We archived data from 26 tables for HR and 56 tables for Payroll.</a:t>
            </a:r>
          </a:p>
        </p:txBody>
      </p:sp>
      <p:sp>
        <p:nvSpPr>
          <p:cNvPr id="4" name="Slide Number Placeholder 3"/>
          <p:cNvSpPr>
            <a:spLocks noGrp="1"/>
          </p:cNvSpPr>
          <p:nvPr>
            <p:ph type="sldNum" sz="quarter" idx="10"/>
          </p:nvPr>
        </p:nvSpPr>
        <p:spPr/>
        <p:txBody>
          <a:bodyPr/>
          <a:lstStyle/>
          <a:p>
            <a:fld id="{EBB265B5-D3E6-4655-BF41-F7F2A6D9C3ED}" type="slidenum">
              <a:rPr lang="en-US" smtClean="0"/>
              <a:t>12</a:t>
            </a:fld>
            <a:endParaRPr lang="en-US"/>
          </a:p>
        </p:txBody>
      </p:sp>
    </p:spTree>
    <p:extLst>
      <p:ext uri="{BB962C8B-B14F-4D97-AF65-F5344CB8AC3E}">
        <p14:creationId xmlns:p14="http://schemas.microsoft.com/office/powerpoint/2010/main" val="2118748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265B5-D3E6-4655-BF41-F7F2A6D9C3ED}" type="slidenum">
              <a:rPr lang="en-US" smtClean="0"/>
              <a:t>13</a:t>
            </a:fld>
            <a:endParaRPr lang="en-US"/>
          </a:p>
        </p:txBody>
      </p:sp>
    </p:spTree>
    <p:extLst>
      <p:ext uri="{BB962C8B-B14F-4D97-AF65-F5344CB8AC3E}">
        <p14:creationId xmlns:p14="http://schemas.microsoft.com/office/powerpoint/2010/main" val="1920124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265B5-D3E6-4655-BF41-F7F2A6D9C3ED}" type="slidenum">
              <a:rPr lang="en-US" smtClean="0"/>
              <a:t>14</a:t>
            </a:fld>
            <a:endParaRPr lang="en-US"/>
          </a:p>
        </p:txBody>
      </p:sp>
    </p:spTree>
    <p:extLst>
      <p:ext uri="{BB962C8B-B14F-4D97-AF65-F5344CB8AC3E}">
        <p14:creationId xmlns:p14="http://schemas.microsoft.com/office/powerpoint/2010/main" val="312119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6D0EE2-F139-4A29-92D8-58EB3501F32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20436-A6A3-4AED-9F28-B920AF6E8809}" type="slidenum">
              <a:rPr lang="en-US" smtClean="0"/>
              <a:t>‹#›</a:t>
            </a:fld>
            <a:endParaRPr lang="en-US"/>
          </a:p>
        </p:txBody>
      </p:sp>
    </p:spTree>
    <p:extLst>
      <p:ext uri="{BB962C8B-B14F-4D97-AF65-F5344CB8AC3E}">
        <p14:creationId xmlns:p14="http://schemas.microsoft.com/office/powerpoint/2010/main" val="427220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D0EE2-F139-4A29-92D8-58EB3501F32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20436-A6A3-4AED-9F28-B920AF6E8809}" type="slidenum">
              <a:rPr lang="en-US" smtClean="0"/>
              <a:t>‹#›</a:t>
            </a:fld>
            <a:endParaRPr lang="en-US"/>
          </a:p>
        </p:txBody>
      </p:sp>
    </p:spTree>
    <p:extLst>
      <p:ext uri="{BB962C8B-B14F-4D97-AF65-F5344CB8AC3E}">
        <p14:creationId xmlns:p14="http://schemas.microsoft.com/office/powerpoint/2010/main" val="348526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D0EE2-F139-4A29-92D8-58EB3501F32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20436-A6A3-4AED-9F28-B920AF6E8809}" type="slidenum">
              <a:rPr lang="en-US" smtClean="0"/>
              <a:t>‹#›</a:t>
            </a:fld>
            <a:endParaRPr lang="en-US"/>
          </a:p>
        </p:txBody>
      </p:sp>
    </p:spTree>
    <p:extLst>
      <p:ext uri="{BB962C8B-B14F-4D97-AF65-F5344CB8AC3E}">
        <p14:creationId xmlns:p14="http://schemas.microsoft.com/office/powerpoint/2010/main" val="157953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D0EE2-F139-4A29-92D8-58EB3501F32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20436-A6A3-4AED-9F28-B920AF6E8809}" type="slidenum">
              <a:rPr lang="en-US" smtClean="0"/>
              <a:t>‹#›</a:t>
            </a:fld>
            <a:endParaRPr lang="en-US"/>
          </a:p>
        </p:txBody>
      </p:sp>
    </p:spTree>
    <p:extLst>
      <p:ext uri="{BB962C8B-B14F-4D97-AF65-F5344CB8AC3E}">
        <p14:creationId xmlns:p14="http://schemas.microsoft.com/office/powerpoint/2010/main" val="298822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6D0EE2-F139-4A29-92D8-58EB3501F32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20436-A6A3-4AED-9F28-B920AF6E8809}" type="slidenum">
              <a:rPr lang="en-US" smtClean="0"/>
              <a:t>‹#›</a:t>
            </a:fld>
            <a:endParaRPr lang="en-US"/>
          </a:p>
        </p:txBody>
      </p:sp>
    </p:spTree>
    <p:extLst>
      <p:ext uri="{BB962C8B-B14F-4D97-AF65-F5344CB8AC3E}">
        <p14:creationId xmlns:p14="http://schemas.microsoft.com/office/powerpoint/2010/main" val="140623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6D0EE2-F139-4A29-92D8-58EB3501F32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20436-A6A3-4AED-9F28-B920AF6E8809}" type="slidenum">
              <a:rPr lang="en-US" smtClean="0"/>
              <a:t>‹#›</a:t>
            </a:fld>
            <a:endParaRPr lang="en-US"/>
          </a:p>
        </p:txBody>
      </p:sp>
    </p:spTree>
    <p:extLst>
      <p:ext uri="{BB962C8B-B14F-4D97-AF65-F5344CB8AC3E}">
        <p14:creationId xmlns:p14="http://schemas.microsoft.com/office/powerpoint/2010/main" val="3457778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6D0EE2-F139-4A29-92D8-58EB3501F326}"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120436-A6A3-4AED-9F28-B920AF6E8809}" type="slidenum">
              <a:rPr lang="en-US" smtClean="0"/>
              <a:t>‹#›</a:t>
            </a:fld>
            <a:endParaRPr lang="en-US"/>
          </a:p>
        </p:txBody>
      </p:sp>
    </p:spTree>
    <p:extLst>
      <p:ext uri="{BB962C8B-B14F-4D97-AF65-F5344CB8AC3E}">
        <p14:creationId xmlns:p14="http://schemas.microsoft.com/office/powerpoint/2010/main" val="350571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6D0EE2-F139-4A29-92D8-58EB3501F326}"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120436-A6A3-4AED-9F28-B920AF6E8809}" type="slidenum">
              <a:rPr lang="en-US" smtClean="0"/>
              <a:t>‹#›</a:t>
            </a:fld>
            <a:endParaRPr lang="en-US"/>
          </a:p>
        </p:txBody>
      </p:sp>
    </p:spTree>
    <p:extLst>
      <p:ext uri="{BB962C8B-B14F-4D97-AF65-F5344CB8AC3E}">
        <p14:creationId xmlns:p14="http://schemas.microsoft.com/office/powerpoint/2010/main" val="156224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D0EE2-F139-4A29-92D8-58EB3501F326}"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120436-A6A3-4AED-9F28-B920AF6E8809}" type="slidenum">
              <a:rPr lang="en-US" smtClean="0"/>
              <a:t>‹#›</a:t>
            </a:fld>
            <a:endParaRPr lang="en-US"/>
          </a:p>
        </p:txBody>
      </p:sp>
    </p:spTree>
    <p:extLst>
      <p:ext uri="{BB962C8B-B14F-4D97-AF65-F5344CB8AC3E}">
        <p14:creationId xmlns:p14="http://schemas.microsoft.com/office/powerpoint/2010/main" val="62255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6D0EE2-F139-4A29-92D8-58EB3501F32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20436-A6A3-4AED-9F28-B920AF6E8809}" type="slidenum">
              <a:rPr lang="en-US" smtClean="0"/>
              <a:t>‹#›</a:t>
            </a:fld>
            <a:endParaRPr lang="en-US"/>
          </a:p>
        </p:txBody>
      </p:sp>
    </p:spTree>
    <p:extLst>
      <p:ext uri="{BB962C8B-B14F-4D97-AF65-F5344CB8AC3E}">
        <p14:creationId xmlns:p14="http://schemas.microsoft.com/office/powerpoint/2010/main" val="12040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6D0EE2-F139-4A29-92D8-58EB3501F32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20436-A6A3-4AED-9F28-B920AF6E8809}" type="slidenum">
              <a:rPr lang="en-US" smtClean="0"/>
              <a:t>‹#›</a:t>
            </a:fld>
            <a:endParaRPr lang="en-US"/>
          </a:p>
        </p:txBody>
      </p:sp>
    </p:spTree>
    <p:extLst>
      <p:ext uri="{BB962C8B-B14F-4D97-AF65-F5344CB8AC3E}">
        <p14:creationId xmlns:p14="http://schemas.microsoft.com/office/powerpoint/2010/main" val="71387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D0EE2-F139-4A29-92D8-58EB3501F326}" type="datetimeFigureOut">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20436-A6A3-4AED-9F28-B920AF6E8809}" type="slidenum">
              <a:rPr lang="en-US" smtClean="0"/>
              <a:t>‹#›</a:t>
            </a:fld>
            <a:endParaRPr lang="en-US"/>
          </a:p>
        </p:txBody>
      </p:sp>
    </p:spTree>
    <p:extLst>
      <p:ext uri="{BB962C8B-B14F-4D97-AF65-F5344CB8AC3E}">
        <p14:creationId xmlns:p14="http://schemas.microsoft.com/office/powerpoint/2010/main" val="1288849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solidFill>
                  <a:schemeClr val="tx1">
                    <a:lumMod val="95000"/>
                    <a:lumOff val="5000"/>
                  </a:schemeClr>
                </a:solidFill>
                <a:latin typeface="+mn-lt"/>
              </a:rPr>
              <a:t>How and why to archive &amp; purge application data</a:t>
            </a:r>
            <a:r>
              <a:rPr lang="en-US" sz="4800" dirty="0" smtClean="0">
                <a:solidFill>
                  <a:schemeClr val="tx1">
                    <a:lumMod val="95000"/>
                    <a:lumOff val="5000"/>
                  </a:schemeClr>
                </a:solidFill>
                <a:latin typeface="+mn-lt"/>
              </a:rPr>
              <a:t>?</a:t>
            </a:r>
            <a:endParaRPr lang="en-US" sz="4800" dirty="0">
              <a:solidFill>
                <a:schemeClr val="tx1">
                  <a:lumMod val="95000"/>
                  <a:lumOff val="5000"/>
                </a:schemeClr>
              </a:solidFill>
              <a:latin typeface="+mn-lt"/>
            </a:endParaRPr>
          </a:p>
        </p:txBody>
      </p:sp>
      <p:sp>
        <p:nvSpPr>
          <p:cNvPr id="3" name="Subtitle 2"/>
          <p:cNvSpPr>
            <a:spLocks noGrp="1"/>
          </p:cNvSpPr>
          <p:nvPr>
            <p:ph type="subTitle" idx="1"/>
          </p:nvPr>
        </p:nvSpPr>
        <p:spPr/>
        <p:txBody>
          <a:bodyPr/>
          <a:lstStyle/>
          <a:p>
            <a:r>
              <a:rPr lang="en-US" dirty="0" smtClean="0"/>
              <a:t>Tech overview about Optim archive &amp; purge process</a:t>
            </a:r>
            <a:endParaRPr lang="en-US" dirty="0"/>
          </a:p>
        </p:txBody>
      </p:sp>
    </p:spTree>
    <p:extLst>
      <p:ext uri="{BB962C8B-B14F-4D97-AF65-F5344CB8AC3E}">
        <p14:creationId xmlns:p14="http://schemas.microsoft.com/office/powerpoint/2010/main" val="1934619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did we archive &amp; purge?</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783924038"/>
              </p:ext>
            </p:extLst>
          </p:nvPr>
        </p:nvGraphicFramePr>
        <p:xfrm>
          <a:off x="487681" y="1981445"/>
          <a:ext cx="1121664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3163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a:t>
            </a:r>
            <a:r>
              <a:rPr lang="en-US" dirty="0"/>
              <a:t>Choosing the suitable archive </a:t>
            </a:r>
            <a:r>
              <a:rPr lang="en-US" dirty="0" smtClean="0"/>
              <a:t>design</a:t>
            </a:r>
            <a:endParaRPr lang="en-US" dirty="0"/>
          </a:p>
        </p:txBody>
      </p:sp>
      <p:sp>
        <p:nvSpPr>
          <p:cNvPr id="4" name="Rectangle 3"/>
          <p:cNvSpPr/>
          <p:nvPr/>
        </p:nvSpPr>
        <p:spPr bwMode="auto">
          <a:xfrm>
            <a:off x="862585" y="2226149"/>
            <a:ext cx="8631381" cy="4005099"/>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Flowchart: Magnetic Disk 4"/>
          <p:cNvSpPr/>
          <p:nvPr/>
        </p:nvSpPr>
        <p:spPr>
          <a:xfrm>
            <a:off x="1595594" y="2845079"/>
            <a:ext cx="1484768" cy="15481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Prod operational database</a:t>
            </a:r>
            <a:endParaRPr lang="en-US" sz="1600" dirty="0"/>
          </a:p>
        </p:txBody>
      </p:sp>
      <p:sp>
        <p:nvSpPr>
          <p:cNvPr id="6" name="Flowchart: Magnetic Disk 5"/>
          <p:cNvSpPr/>
          <p:nvPr/>
        </p:nvSpPr>
        <p:spPr>
          <a:xfrm>
            <a:off x="7357716" y="2845078"/>
            <a:ext cx="1484768" cy="15481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Archive database</a:t>
            </a:r>
            <a:endParaRPr lang="en-US" sz="1600" dirty="0"/>
          </a:p>
        </p:txBody>
      </p:sp>
      <p:cxnSp>
        <p:nvCxnSpPr>
          <p:cNvPr id="7" name="Straight Arrow Connector 6"/>
          <p:cNvCxnSpPr/>
          <p:nvPr/>
        </p:nvCxnSpPr>
        <p:spPr>
          <a:xfrm flipV="1">
            <a:off x="3098185" y="3455408"/>
            <a:ext cx="1283253" cy="10534"/>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a:endCxn id="6" idx="2"/>
          </p:cNvCxnSpPr>
          <p:nvPr/>
        </p:nvCxnSpPr>
        <p:spPr>
          <a:xfrm flipV="1">
            <a:off x="6011062" y="3619150"/>
            <a:ext cx="1346654" cy="1"/>
          </a:xfrm>
          <a:prstGeom prst="straightConnector1">
            <a:avLst/>
          </a:prstGeom>
          <a:ln w="38100">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5207854" y="3827951"/>
            <a:ext cx="9487" cy="1566796"/>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0" name="8-Point Star 9"/>
          <p:cNvSpPr/>
          <p:nvPr/>
        </p:nvSpPr>
        <p:spPr>
          <a:xfrm>
            <a:off x="3475296" y="3020118"/>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8-Point Star 10"/>
          <p:cNvSpPr/>
          <p:nvPr/>
        </p:nvSpPr>
        <p:spPr>
          <a:xfrm>
            <a:off x="5267434" y="4598498"/>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8-Point Star 11"/>
          <p:cNvSpPr/>
          <p:nvPr/>
        </p:nvSpPr>
        <p:spPr>
          <a:xfrm>
            <a:off x="5856096" y="4583128"/>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3" name="8-Point Star 12"/>
          <p:cNvSpPr/>
          <p:nvPr/>
        </p:nvSpPr>
        <p:spPr>
          <a:xfrm>
            <a:off x="6494266" y="3697133"/>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cxnSp>
        <p:nvCxnSpPr>
          <p:cNvPr id="14" name="Straight Arrow Connector 13"/>
          <p:cNvCxnSpPr>
            <a:endCxn id="19" idx="3"/>
          </p:cNvCxnSpPr>
          <p:nvPr/>
        </p:nvCxnSpPr>
        <p:spPr>
          <a:xfrm flipH="1" flipV="1">
            <a:off x="5792723" y="4054304"/>
            <a:ext cx="26784" cy="1308153"/>
          </a:xfrm>
          <a:prstGeom prst="straightConnector1">
            <a:avLst/>
          </a:prstGeom>
          <a:ln w="38100">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4587055" y="4054304"/>
            <a:ext cx="0" cy="1340443"/>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6" name="8-Point Star 15"/>
          <p:cNvSpPr/>
          <p:nvPr/>
        </p:nvSpPr>
        <p:spPr>
          <a:xfrm>
            <a:off x="4662618" y="4598498"/>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17" name="Straight Arrow Connector 16"/>
          <p:cNvCxnSpPr/>
          <p:nvPr/>
        </p:nvCxnSpPr>
        <p:spPr>
          <a:xfrm flipH="1">
            <a:off x="3089274" y="3791368"/>
            <a:ext cx="1301076" cy="1906"/>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8" name="8-Point Star 17"/>
          <p:cNvSpPr/>
          <p:nvPr/>
        </p:nvSpPr>
        <p:spPr>
          <a:xfrm>
            <a:off x="3539833" y="3911508"/>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 name="Dodecagon 18"/>
          <p:cNvSpPr/>
          <p:nvPr/>
        </p:nvSpPr>
        <p:spPr>
          <a:xfrm>
            <a:off x="4381438" y="3030457"/>
            <a:ext cx="1629624" cy="1182246"/>
          </a:xfrm>
          <a:prstGeom prst="dodec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Optim</a:t>
            </a:r>
            <a:endParaRPr lang="en-US" sz="2400" b="1" dirty="0">
              <a:solidFill>
                <a:srgbClr val="FF0000"/>
              </a:solidFill>
            </a:endParaRPr>
          </a:p>
        </p:txBody>
      </p:sp>
      <p:sp>
        <p:nvSpPr>
          <p:cNvPr id="20" name="8-Point Star 19"/>
          <p:cNvSpPr/>
          <p:nvPr/>
        </p:nvSpPr>
        <p:spPr>
          <a:xfrm>
            <a:off x="1095073" y="3880701"/>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1" name="Rounded Rectangle 20"/>
          <p:cNvSpPr/>
          <p:nvPr/>
        </p:nvSpPr>
        <p:spPr>
          <a:xfrm>
            <a:off x="4490319" y="5375817"/>
            <a:ext cx="1454047" cy="6446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4662618" y="5523142"/>
            <a:ext cx="1109447" cy="307777"/>
          </a:xfrm>
          <a:prstGeom prst="rect">
            <a:avLst/>
          </a:prstGeom>
          <a:noFill/>
        </p:spPr>
        <p:txBody>
          <a:bodyPr wrap="square" rtlCol="0">
            <a:spAutoFit/>
          </a:bodyPr>
          <a:lstStyle/>
          <a:p>
            <a:pPr algn="ctr"/>
            <a:r>
              <a:rPr lang="en-US" sz="1400" dirty="0" smtClean="0">
                <a:solidFill>
                  <a:prstClr val="white"/>
                </a:solidFill>
              </a:rPr>
              <a:t>Archive File</a:t>
            </a:r>
            <a:endParaRPr lang="en-US" sz="1400" dirty="0">
              <a:solidFill>
                <a:prstClr val="white"/>
              </a:solidFill>
            </a:endParaRPr>
          </a:p>
        </p:txBody>
      </p:sp>
      <p:sp>
        <p:nvSpPr>
          <p:cNvPr id="23" name="TextBox 22"/>
          <p:cNvSpPr txBox="1"/>
          <p:nvPr/>
        </p:nvSpPr>
        <p:spPr>
          <a:xfrm>
            <a:off x="4484292" y="2271328"/>
            <a:ext cx="1447123" cy="338554"/>
          </a:xfrm>
          <a:prstGeom prst="rect">
            <a:avLst/>
          </a:prstGeom>
          <a:noFill/>
        </p:spPr>
        <p:txBody>
          <a:bodyPr wrap="square" rtlCol="0">
            <a:spAutoFit/>
          </a:bodyPr>
          <a:lstStyle/>
          <a:p>
            <a:pPr algn="l"/>
            <a:r>
              <a:rPr lang="en-US" sz="1600" b="1" i="1" dirty="0" smtClean="0">
                <a:solidFill>
                  <a:schemeClr val="tx2">
                    <a:lumMod val="50000"/>
                    <a:lumOff val="50000"/>
                  </a:schemeClr>
                </a:solidFill>
                <a:latin typeface="+mn-lt"/>
              </a:rPr>
              <a:t>Mainframes</a:t>
            </a:r>
          </a:p>
        </p:txBody>
      </p:sp>
      <p:sp>
        <p:nvSpPr>
          <p:cNvPr id="24" name="U-Turn Arrow 23"/>
          <p:cNvSpPr/>
          <p:nvPr/>
        </p:nvSpPr>
        <p:spPr>
          <a:xfrm rot="16435170">
            <a:off x="1167854" y="3382862"/>
            <a:ext cx="512481" cy="376142"/>
          </a:xfrm>
          <a:prstGeom prst="uturnArrow">
            <a:avLst>
              <a:gd name="adj1" fmla="val 23921"/>
              <a:gd name="adj2" fmla="val 25000"/>
              <a:gd name="adj3" fmla="val 21145"/>
              <a:gd name="adj4" fmla="val 34841"/>
              <a:gd name="adj5" fmla="val 76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U-Turn Arrow 24"/>
          <p:cNvSpPr/>
          <p:nvPr/>
        </p:nvSpPr>
        <p:spPr>
          <a:xfrm rot="16435170" flipV="1">
            <a:off x="8811706" y="3363456"/>
            <a:ext cx="512481" cy="417801"/>
          </a:xfrm>
          <a:prstGeom prst="uturnArrow">
            <a:avLst>
              <a:gd name="adj1" fmla="val 23921"/>
              <a:gd name="adj2" fmla="val 25000"/>
              <a:gd name="adj3" fmla="val 21145"/>
              <a:gd name="adj4" fmla="val 34841"/>
              <a:gd name="adj5" fmla="val 76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8-Point Star 25"/>
          <p:cNvSpPr/>
          <p:nvPr/>
        </p:nvSpPr>
        <p:spPr>
          <a:xfrm>
            <a:off x="8990708" y="3874590"/>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7" name="8-Point Star 26"/>
          <p:cNvSpPr/>
          <p:nvPr/>
        </p:nvSpPr>
        <p:spPr>
          <a:xfrm>
            <a:off x="10136562" y="2464737"/>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8" name="TextBox 27"/>
          <p:cNvSpPr txBox="1"/>
          <p:nvPr/>
        </p:nvSpPr>
        <p:spPr>
          <a:xfrm>
            <a:off x="10657748" y="2416472"/>
            <a:ext cx="889461"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Archive</a:t>
            </a:r>
          </a:p>
        </p:txBody>
      </p:sp>
      <p:sp>
        <p:nvSpPr>
          <p:cNvPr id="29" name="8-Point Star 28"/>
          <p:cNvSpPr/>
          <p:nvPr/>
        </p:nvSpPr>
        <p:spPr>
          <a:xfrm>
            <a:off x="10160549" y="3012147"/>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30" name="TextBox 29"/>
          <p:cNvSpPr txBox="1"/>
          <p:nvPr/>
        </p:nvSpPr>
        <p:spPr>
          <a:xfrm>
            <a:off x="10657747" y="2959732"/>
            <a:ext cx="889461"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Restore</a:t>
            </a:r>
          </a:p>
        </p:txBody>
      </p:sp>
      <p:sp>
        <p:nvSpPr>
          <p:cNvPr id="31" name="8-Point Star 30"/>
          <p:cNvSpPr/>
          <p:nvPr/>
        </p:nvSpPr>
        <p:spPr>
          <a:xfrm>
            <a:off x="10194404" y="3596435"/>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2" name="TextBox 31"/>
          <p:cNvSpPr txBox="1"/>
          <p:nvPr/>
        </p:nvSpPr>
        <p:spPr>
          <a:xfrm>
            <a:off x="10686438" y="3555249"/>
            <a:ext cx="889461"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Purge</a:t>
            </a:r>
          </a:p>
        </p:txBody>
      </p:sp>
      <p:sp>
        <p:nvSpPr>
          <p:cNvPr id="33" name="8-Point Star 32"/>
          <p:cNvSpPr/>
          <p:nvPr/>
        </p:nvSpPr>
        <p:spPr>
          <a:xfrm>
            <a:off x="10235968" y="4176214"/>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4" name="TextBox 33"/>
          <p:cNvSpPr txBox="1"/>
          <p:nvPr/>
        </p:nvSpPr>
        <p:spPr>
          <a:xfrm>
            <a:off x="10686437" y="4121471"/>
            <a:ext cx="889461"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Reorg</a:t>
            </a:r>
          </a:p>
        </p:txBody>
      </p:sp>
    </p:spTree>
    <p:extLst>
      <p:ext uri="{BB962C8B-B14F-4D97-AF65-F5344CB8AC3E}">
        <p14:creationId xmlns:p14="http://schemas.microsoft.com/office/powerpoint/2010/main" val="3447705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 Creating Access Definitions (AD) and relationships</a:t>
            </a:r>
          </a:p>
        </p:txBody>
      </p:sp>
      <p:sp>
        <p:nvSpPr>
          <p:cNvPr id="3" name="Content Placeholder 2"/>
          <p:cNvSpPr>
            <a:spLocks noGrp="1"/>
          </p:cNvSpPr>
          <p:nvPr>
            <p:ph idx="1"/>
          </p:nvPr>
        </p:nvSpPr>
        <p:spPr/>
        <p:txBody>
          <a:bodyPr>
            <a:normAutofit/>
          </a:bodyPr>
          <a:lstStyle/>
          <a:p>
            <a:pPr marL="0" indent="0">
              <a:buNone/>
            </a:pPr>
            <a:r>
              <a:rPr lang="en-US" sz="2400" dirty="0" smtClean="0"/>
              <a:t>An Access Definition describes the data to be extracted from the source database.  </a:t>
            </a:r>
          </a:p>
          <a:p>
            <a:pPr marL="0" indent="0">
              <a:buNone/>
            </a:pPr>
            <a:r>
              <a:rPr lang="en-US" sz="2400" dirty="0" smtClean="0"/>
              <a:t>The components of an Access Definition include the following: </a:t>
            </a:r>
          </a:p>
          <a:p>
            <a:pPr>
              <a:buFontTx/>
              <a:buChar char="-"/>
            </a:pPr>
            <a:r>
              <a:rPr lang="en-US" sz="2400" dirty="0" smtClean="0"/>
              <a:t>A list of tables from which the data is extracted.</a:t>
            </a:r>
          </a:p>
          <a:p>
            <a:pPr>
              <a:buFontTx/>
              <a:buChar char="-"/>
            </a:pPr>
            <a:r>
              <a:rPr lang="en-US" sz="2400" dirty="0" smtClean="0"/>
              <a:t>Selection criteria (WHERE clause in SQL query).</a:t>
            </a:r>
          </a:p>
          <a:p>
            <a:pPr marL="0" indent="0">
              <a:buNone/>
            </a:pPr>
            <a:r>
              <a:rPr lang="en-US" sz="2400" dirty="0" smtClean="0"/>
              <a:t>-  The list of relationships to be traversed.</a:t>
            </a:r>
          </a:p>
        </p:txBody>
      </p:sp>
    </p:spTree>
    <p:extLst>
      <p:ext uri="{BB962C8B-B14F-4D97-AF65-F5344CB8AC3E}">
        <p14:creationId xmlns:p14="http://schemas.microsoft.com/office/powerpoint/2010/main" val="2082528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Building and executing JCLs</a:t>
            </a:r>
          </a:p>
        </p:txBody>
      </p:sp>
      <p:sp>
        <p:nvSpPr>
          <p:cNvPr id="3" name="Content Placeholder 2"/>
          <p:cNvSpPr>
            <a:spLocks noGrp="1"/>
          </p:cNvSpPr>
          <p:nvPr>
            <p:ph idx="1"/>
          </p:nvPr>
        </p:nvSpPr>
        <p:spPr/>
        <p:txBody>
          <a:bodyPr>
            <a:normAutofit/>
          </a:bodyPr>
          <a:lstStyle/>
          <a:p>
            <a:pPr marL="0" indent="0">
              <a:buNone/>
            </a:pPr>
            <a:r>
              <a:rPr lang="en-US" sz="2400" dirty="0" smtClean="0"/>
              <a:t>Once the AD and relationships are defined, Optim tool provides the capabilities to build the archive &amp; purge JCLs.</a:t>
            </a:r>
          </a:p>
          <a:p>
            <a:pPr marL="0" indent="0">
              <a:buNone/>
            </a:pPr>
            <a:r>
              <a:rPr lang="en-US" sz="2400" dirty="0" smtClean="0"/>
              <a:t>Those JCLs can be saved into your own PDS members and execute them as per the schedule plan.</a:t>
            </a:r>
            <a:endParaRPr lang="en-US" sz="2400" dirty="0"/>
          </a:p>
        </p:txBody>
      </p:sp>
    </p:spTree>
    <p:extLst>
      <p:ext uri="{BB962C8B-B14F-4D97-AF65-F5344CB8AC3E}">
        <p14:creationId xmlns:p14="http://schemas.microsoft.com/office/powerpoint/2010/main" val="1954568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25425" y="710067"/>
            <a:ext cx="5079999" cy="553998"/>
          </a:xfrm>
          <a:prstGeom prst="rect">
            <a:avLst/>
          </a:prstGeom>
          <a:noFill/>
        </p:spPr>
        <p:txBody>
          <a:bodyPr wrap="square" rtlCol="0">
            <a:spAutoFit/>
          </a:bodyPr>
          <a:lstStyle/>
          <a:p>
            <a:pPr algn="l"/>
            <a:r>
              <a:rPr lang="en-US" sz="3000" b="1" dirty="0" smtClean="0">
                <a:solidFill>
                  <a:schemeClr val="accent1">
                    <a:lumMod val="75000"/>
                  </a:schemeClr>
                </a:solidFill>
                <a:latin typeface="+mn-lt"/>
              </a:rPr>
              <a:t>Just some stats to wow you!!!</a:t>
            </a:r>
          </a:p>
        </p:txBody>
      </p:sp>
      <p:pic>
        <p:nvPicPr>
          <p:cNvPr id="6" name="Picture 5"/>
          <p:cNvPicPr>
            <a:picLocks noChangeAspect="1"/>
          </p:cNvPicPr>
          <p:nvPr/>
        </p:nvPicPr>
        <p:blipFill>
          <a:blip r:embed="rId3"/>
          <a:stretch>
            <a:fillRect/>
          </a:stretch>
        </p:blipFill>
        <p:spPr>
          <a:xfrm>
            <a:off x="1726788" y="1611537"/>
            <a:ext cx="8677275" cy="4605082"/>
          </a:xfrm>
          <a:prstGeom prst="rect">
            <a:avLst/>
          </a:prstGeom>
        </p:spPr>
      </p:pic>
    </p:spTree>
    <p:extLst>
      <p:ext uri="{BB962C8B-B14F-4D97-AF65-F5344CB8AC3E}">
        <p14:creationId xmlns:p14="http://schemas.microsoft.com/office/powerpoint/2010/main" val="324909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Limitations in using Optim archive tool</a:t>
            </a:r>
            <a:endParaRPr lang="en-US" dirty="0"/>
          </a:p>
        </p:txBody>
      </p:sp>
      <p:sp>
        <p:nvSpPr>
          <p:cNvPr id="6" name="Flowchart: Magnetic Disk 5"/>
          <p:cNvSpPr/>
          <p:nvPr/>
        </p:nvSpPr>
        <p:spPr>
          <a:xfrm>
            <a:off x="3300927" y="2918942"/>
            <a:ext cx="1484768" cy="15481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Prod operational database</a:t>
            </a:r>
            <a:endParaRPr lang="en-US" sz="1600" dirty="0"/>
          </a:p>
        </p:txBody>
      </p:sp>
      <p:sp>
        <p:nvSpPr>
          <p:cNvPr id="7" name="Flowchart: Magnetic Disk 6"/>
          <p:cNvSpPr/>
          <p:nvPr/>
        </p:nvSpPr>
        <p:spPr>
          <a:xfrm>
            <a:off x="7762776" y="2882727"/>
            <a:ext cx="1484768" cy="15481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Archive database</a:t>
            </a:r>
            <a:endParaRPr lang="en-US" sz="1600" dirty="0"/>
          </a:p>
        </p:txBody>
      </p:sp>
      <p:cxnSp>
        <p:nvCxnSpPr>
          <p:cNvPr id="8" name="Straight Arrow Connector 7"/>
          <p:cNvCxnSpPr>
            <a:stCxn id="6" idx="4"/>
            <a:endCxn id="20" idx="9"/>
          </p:cNvCxnSpPr>
          <p:nvPr/>
        </p:nvCxnSpPr>
        <p:spPr>
          <a:xfrm>
            <a:off x="4785695" y="3693014"/>
            <a:ext cx="974678" cy="634440"/>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20" idx="2"/>
          </p:cNvCxnSpPr>
          <p:nvPr/>
        </p:nvCxnSpPr>
        <p:spPr>
          <a:xfrm flipV="1">
            <a:off x="7171658" y="4412050"/>
            <a:ext cx="1275030" cy="506527"/>
          </a:xfrm>
          <a:prstGeom prst="straightConnector1">
            <a:avLst/>
          </a:prstGeom>
          <a:ln w="38100">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6385409" y="5351301"/>
            <a:ext cx="41419" cy="711360"/>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1" name="8-Point Star 10"/>
          <p:cNvSpPr/>
          <p:nvPr/>
        </p:nvSpPr>
        <p:spPr>
          <a:xfrm>
            <a:off x="4906875" y="4009124"/>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p>
        </p:txBody>
      </p:sp>
      <p:sp>
        <p:nvSpPr>
          <p:cNvPr id="12" name="8-Point Star 11"/>
          <p:cNvSpPr/>
          <p:nvPr/>
        </p:nvSpPr>
        <p:spPr>
          <a:xfrm>
            <a:off x="6473365" y="5550557"/>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p>
        </p:txBody>
      </p:sp>
      <p:sp>
        <p:nvSpPr>
          <p:cNvPr id="13" name="8-Point Star 12"/>
          <p:cNvSpPr/>
          <p:nvPr/>
        </p:nvSpPr>
        <p:spPr>
          <a:xfrm>
            <a:off x="7112433" y="5547874"/>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a:t>
            </a:r>
          </a:p>
        </p:txBody>
      </p:sp>
      <p:sp>
        <p:nvSpPr>
          <p:cNvPr id="14" name="8-Point Star 13"/>
          <p:cNvSpPr/>
          <p:nvPr/>
        </p:nvSpPr>
        <p:spPr>
          <a:xfrm>
            <a:off x="7619050" y="4757749"/>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a:t>
            </a:r>
          </a:p>
        </p:txBody>
      </p:sp>
      <p:cxnSp>
        <p:nvCxnSpPr>
          <p:cNvPr id="15" name="Straight Arrow Connector 14"/>
          <p:cNvCxnSpPr>
            <a:endCxn id="20" idx="3"/>
          </p:cNvCxnSpPr>
          <p:nvPr/>
        </p:nvCxnSpPr>
        <p:spPr>
          <a:xfrm flipH="1" flipV="1">
            <a:off x="6953319" y="5192902"/>
            <a:ext cx="21712" cy="869758"/>
          </a:xfrm>
          <a:prstGeom prst="straightConnector1">
            <a:avLst/>
          </a:prstGeom>
          <a:ln w="38100">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5765000" y="5215411"/>
            <a:ext cx="27111" cy="847250"/>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7" name="8-Point Star 16"/>
          <p:cNvSpPr/>
          <p:nvPr/>
        </p:nvSpPr>
        <p:spPr>
          <a:xfrm>
            <a:off x="5809944" y="5561757"/>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a:t>
            </a:r>
          </a:p>
        </p:txBody>
      </p:sp>
      <p:cxnSp>
        <p:nvCxnSpPr>
          <p:cNvPr id="18" name="Straight Arrow Connector 17"/>
          <p:cNvCxnSpPr/>
          <p:nvPr/>
        </p:nvCxnSpPr>
        <p:spPr>
          <a:xfrm flipH="1" flipV="1">
            <a:off x="4089031" y="4485373"/>
            <a:ext cx="1476324" cy="465195"/>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9" name="8-Point Star 18"/>
          <p:cNvSpPr/>
          <p:nvPr/>
        </p:nvSpPr>
        <p:spPr>
          <a:xfrm>
            <a:off x="4405450" y="4744512"/>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a:t>
            </a:r>
          </a:p>
        </p:txBody>
      </p:sp>
      <p:sp>
        <p:nvSpPr>
          <p:cNvPr id="20" name="Dodecagon 19"/>
          <p:cNvSpPr/>
          <p:nvPr/>
        </p:nvSpPr>
        <p:spPr>
          <a:xfrm>
            <a:off x="5542034" y="4169055"/>
            <a:ext cx="1629624" cy="1182246"/>
          </a:xfrm>
          <a:prstGeom prst="dodec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Optim</a:t>
            </a:r>
            <a:endParaRPr lang="en-US" sz="2400" b="1" dirty="0">
              <a:solidFill>
                <a:srgbClr val="FF0000"/>
              </a:solidFill>
            </a:endParaRPr>
          </a:p>
        </p:txBody>
      </p:sp>
      <p:sp>
        <p:nvSpPr>
          <p:cNvPr id="21" name="U-Turn Arrow 20"/>
          <p:cNvSpPr/>
          <p:nvPr/>
        </p:nvSpPr>
        <p:spPr>
          <a:xfrm rot="16435170">
            <a:off x="2866468" y="3504942"/>
            <a:ext cx="512481" cy="376142"/>
          </a:xfrm>
          <a:prstGeom prst="uturnArrow">
            <a:avLst>
              <a:gd name="adj1" fmla="val 23921"/>
              <a:gd name="adj2" fmla="val 25000"/>
              <a:gd name="adj3" fmla="val 22505"/>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2" name="8-Point Star 21"/>
          <p:cNvSpPr/>
          <p:nvPr/>
        </p:nvSpPr>
        <p:spPr>
          <a:xfrm>
            <a:off x="6931687" y="3531491"/>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a:t>
            </a:r>
          </a:p>
        </p:txBody>
      </p:sp>
      <p:sp>
        <p:nvSpPr>
          <p:cNvPr id="23" name="Flowchart: Alternate Process 22"/>
          <p:cNvSpPr/>
          <p:nvPr/>
        </p:nvSpPr>
        <p:spPr>
          <a:xfrm>
            <a:off x="5709312" y="3062638"/>
            <a:ext cx="1198352" cy="4002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Db2 table</a:t>
            </a:r>
          </a:p>
        </p:txBody>
      </p:sp>
      <p:cxnSp>
        <p:nvCxnSpPr>
          <p:cNvPr id="24" name="Straight Arrow Connector 23"/>
          <p:cNvCxnSpPr>
            <a:stCxn id="6" idx="1"/>
            <a:endCxn id="26" idx="7"/>
          </p:cNvCxnSpPr>
          <p:nvPr/>
        </p:nvCxnSpPr>
        <p:spPr>
          <a:xfrm flipV="1">
            <a:off x="4043311" y="2242358"/>
            <a:ext cx="1852395" cy="676584"/>
          </a:xfrm>
          <a:prstGeom prst="straightConnector1">
            <a:avLst/>
          </a:prstGeom>
          <a:ln w="38100">
            <a:solidFill>
              <a:schemeClr val="accent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5" name="8-Point Star 24"/>
          <p:cNvSpPr/>
          <p:nvPr/>
        </p:nvSpPr>
        <p:spPr>
          <a:xfrm>
            <a:off x="4735944" y="2123508"/>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a:t>
            </a:r>
            <a:endParaRPr lang="en-US" sz="1600" dirty="0"/>
          </a:p>
        </p:txBody>
      </p:sp>
      <p:sp>
        <p:nvSpPr>
          <p:cNvPr id="26" name="Dodecagon 25"/>
          <p:cNvSpPr/>
          <p:nvPr/>
        </p:nvSpPr>
        <p:spPr>
          <a:xfrm>
            <a:off x="5895706" y="1899197"/>
            <a:ext cx="906918" cy="541279"/>
          </a:xfrm>
          <a:prstGeom prst="dodec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SQL query</a:t>
            </a:r>
            <a:endParaRPr lang="en-US" sz="1400" b="1" dirty="0">
              <a:solidFill>
                <a:srgbClr val="FF0000"/>
              </a:solidFill>
            </a:endParaRPr>
          </a:p>
        </p:txBody>
      </p:sp>
      <p:cxnSp>
        <p:nvCxnSpPr>
          <p:cNvPr id="27" name="Straight Arrow Connector 26"/>
          <p:cNvCxnSpPr>
            <a:endCxn id="23" idx="0"/>
          </p:cNvCxnSpPr>
          <p:nvPr/>
        </p:nvCxnSpPr>
        <p:spPr>
          <a:xfrm flipH="1">
            <a:off x="6308488" y="2440477"/>
            <a:ext cx="14854" cy="622161"/>
          </a:xfrm>
          <a:prstGeom prst="straightConnector1">
            <a:avLst/>
          </a:prstGeom>
          <a:ln w="38100">
            <a:solidFill>
              <a:schemeClr val="accent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8" name="8-Point Star 27"/>
          <p:cNvSpPr/>
          <p:nvPr/>
        </p:nvSpPr>
        <p:spPr>
          <a:xfrm>
            <a:off x="5830686" y="2536021"/>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a:t>
            </a:r>
            <a:endParaRPr lang="en-US" sz="1600" dirty="0"/>
          </a:p>
        </p:txBody>
      </p:sp>
      <p:cxnSp>
        <p:nvCxnSpPr>
          <p:cNvPr id="29" name="Straight Arrow Connector 28"/>
          <p:cNvCxnSpPr>
            <a:stCxn id="23" idx="2"/>
          </p:cNvCxnSpPr>
          <p:nvPr/>
        </p:nvCxnSpPr>
        <p:spPr>
          <a:xfrm>
            <a:off x="6308488" y="3462842"/>
            <a:ext cx="7427" cy="706213"/>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30" name="8-Point Star 29"/>
          <p:cNvSpPr/>
          <p:nvPr/>
        </p:nvSpPr>
        <p:spPr>
          <a:xfrm>
            <a:off x="5895706" y="3609530"/>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p>
        </p:txBody>
      </p:sp>
      <p:sp>
        <p:nvSpPr>
          <p:cNvPr id="31" name="Rounded Rectangle 30"/>
          <p:cNvSpPr/>
          <p:nvPr/>
        </p:nvSpPr>
        <p:spPr>
          <a:xfrm>
            <a:off x="5658386" y="6062661"/>
            <a:ext cx="1454047" cy="42266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a:solidFill>
                <a:prstClr val="white"/>
              </a:solidFill>
            </a:endParaRPr>
          </a:p>
        </p:txBody>
      </p:sp>
      <p:sp>
        <p:nvSpPr>
          <p:cNvPr id="32" name="TextBox 31"/>
          <p:cNvSpPr txBox="1"/>
          <p:nvPr/>
        </p:nvSpPr>
        <p:spPr>
          <a:xfrm>
            <a:off x="5857935" y="5998344"/>
            <a:ext cx="1109447" cy="584775"/>
          </a:xfrm>
          <a:prstGeom prst="rect">
            <a:avLst/>
          </a:prstGeom>
          <a:noFill/>
        </p:spPr>
        <p:txBody>
          <a:bodyPr wrap="square" rtlCol="0">
            <a:spAutoFit/>
          </a:bodyPr>
          <a:lstStyle/>
          <a:p>
            <a:pPr algn="ctr"/>
            <a:r>
              <a:rPr lang="en-US" sz="1600" dirty="0" smtClean="0">
                <a:solidFill>
                  <a:prstClr val="white"/>
                </a:solidFill>
              </a:rPr>
              <a:t>Archive File</a:t>
            </a:r>
            <a:endParaRPr lang="en-US" sz="1600" dirty="0">
              <a:solidFill>
                <a:prstClr val="white"/>
              </a:solidFill>
            </a:endParaRPr>
          </a:p>
        </p:txBody>
      </p:sp>
      <p:sp>
        <p:nvSpPr>
          <p:cNvPr id="33" name="Horizontal Scroll 32"/>
          <p:cNvSpPr/>
          <p:nvPr/>
        </p:nvSpPr>
        <p:spPr bwMode="auto">
          <a:xfrm>
            <a:off x="487681" y="2536021"/>
            <a:ext cx="2074067" cy="526617"/>
          </a:xfrm>
          <a:prstGeom prst="horizontalScroll">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kumimoji="0" lang="en-US" sz="1600" b="0" i="0" u="none" strike="noStrike" cap="none" normalizeH="0" baseline="0" dirty="0" smtClean="0">
                <a:ln>
                  <a:noFill/>
                </a:ln>
                <a:solidFill>
                  <a:srgbClr val="FF0000"/>
                </a:solidFill>
                <a:effectLst/>
                <a:latin typeface="Times" charset="0"/>
              </a:rPr>
              <a:t>RFE#OPTIM-I-126</a:t>
            </a:r>
            <a:r>
              <a:rPr kumimoji="0" lang="en-US" sz="1600" b="0" i="0" u="none" strike="noStrike" cap="none" normalizeH="0" baseline="0" dirty="0" smtClean="0">
                <a:ln>
                  <a:noFill/>
                </a:ln>
                <a:solidFill>
                  <a:schemeClr val="tx1"/>
                </a:solidFill>
                <a:effectLst/>
                <a:latin typeface="Times" charset="0"/>
              </a:rPr>
              <a:t> </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35" name="U-Turn Arrow 34"/>
          <p:cNvSpPr/>
          <p:nvPr/>
        </p:nvSpPr>
        <p:spPr>
          <a:xfrm rot="16435170">
            <a:off x="7329640" y="3468727"/>
            <a:ext cx="512481" cy="376142"/>
          </a:xfrm>
          <a:prstGeom prst="uturnArrow">
            <a:avLst>
              <a:gd name="adj1" fmla="val 23921"/>
              <a:gd name="adj2" fmla="val 25000"/>
              <a:gd name="adj3" fmla="val 22505"/>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6" name="8-Point Star 35"/>
          <p:cNvSpPr/>
          <p:nvPr/>
        </p:nvSpPr>
        <p:spPr>
          <a:xfrm>
            <a:off x="2447415" y="3547869"/>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5</a:t>
            </a:r>
            <a:endParaRPr lang="en-US" sz="1600" dirty="0"/>
          </a:p>
        </p:txBody>
      </p:sp>
      <p:sp>
        <p:nvSpPr>
          <p:cNvPr id="37" name="8-Point Star 36"/>
          <p:cNvSpPr/>
          <p:nvPr/>
        </p:nvSpPr>
        <p:spPr>
          <a:xfrm>
            <a:off x="9767915" y="1889312"/>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a:t>
            </a:r>
            <a:endParaRPr lang="en-US" sz="1600" dirty="0"/>
          </a:p>
        </p:txBody>
      </p:sp>
      <p:sp>
        <p:nvSpPr>
          <p:cNvPr id="38" name="TextBox 37"/>
          <p:cNvSpPr txBox="1"/>
          <p:nvPr/>
        </p:nvSpPr>
        <p:spPr>
          <a:xfrm>
            <a:off x="10357657" y="1724777"/>
            <a:ext cx="1088967" cy="584775"/>
          </a:xfrm>
          <a:prstGeom prst="rect">
            <a:avLst/>
          </a:prstGeom>
          <a:noFill/>
        </p:spPr>
        <p:txBody>
          <a:bodyPr wrap="square" rtlCol="0">
            <a:spAutoFit/>
          </a:bodyPr>
          <a:lstStyle/>
          <a:p>
            <a:pPr algn="l"/>
            <a:r>
              <a:rPr lang="en-US" sz="1600" b="1" dirty="0" smtClean="0">
                <a:solidFill>
                  <a:schemeClr val="accent1">
                    <a:lumMod val="75000"/>
                  </a:schemeClr>
                </a:solidFill>
                <a:latin typeface="+mn-lt"/>
              </a:rPr>
              <a:t>Run SQL query</a:t>
            </a:r>
          </a:p>
        </p:txBody>
      </p:sp>
      <p:sp>
        <p:nvSpPr>
          <p:cNvPr id="39" name="8-Point Star 38"/>
          <p:cNvSpPr/>
          <p:nvPr/>
        </p:nvSpPr>
        <p:spPr>
          <a:xfrm>
            <a:off x="9773584" y="2536020"/>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p>
        </p:txBody>
      </p:sp>
      <p:sp>
        <p:nvSpPr>
          <p:cNvPr id="40" name="TextBox 39"/>
          <p:cNvSpPr txBox="1"/>
          <p:nvPr/>
        </p:nvSpPr>
        <p:spPr>
          <a:xfrm>
            <a:off x="10357657" y="2489614"/>
            <a:ext cx="1088967"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Archive</a:t>
            </a:r>
          </a:p>
        </p:txBody>
      </p:sp>
      <p:sp>
        <p:nvSpPr>
          <p:cNvPr id="41" name="8-Point Star 40"/>
          <p:cNvSpPr/>
          <p:nvPr/>
        </p:nvSpPr>
        <p:spPr>
          <a:xfrm>
            <a:off x="9773584" y="3179904"/>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a:t>
            </a:r>
          </a:p>
        </p:txBody>
      </p:sp>
      <p:sp>
        <p:nvSpPr>
          <p:cNvPr id="42" name="TextBox 41"/>
          <p:cNvSpPr txBox="1"/>
          <p:nvPr/>
        </p:nvSpPr>
        <p:spPr>
          <a:xfrm>
            <a:off x="10341034" y="3131639"/>
            <a:ext cx="1088967"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Restore</a:t>
            </a:r>
          </a:p>
        </p:txBody>
      </p:sp>
      <p:sp>
        <p:nvSpPr>
          <p:cNvPr id="43" name="8-Point Star 42"/>
          <p:cNvSpPr/>
          <p:nvPr/>
        </p:nvSpPr>
        <p:spPr>
          <a:xfrm>
            <a:off x="9829662" y="3821780"/>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a:t>
            </a:r>
          </a:p>
        </p:txBody>
      </p:sp>
      <p:sp>
        <p:nvSpPr>
          <p:cNvPr id="44" name="TextBox 43"/>
          <p:cNvSpPr txBox="1"/>
          <p:nvPr/>
        </p:nvSpPr>
        <p:spPr>
          <a:xfrm>
            <a:off x="10341033" y="3756018"/>
            <a:ext cx="1088967"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Purge</a:t>
            </a:r>
          </a:p>
        </p:txBody>
      </p:sp>
      <p:sp>
        <p:nvSpPr>
          <p:cNvPr id="45" name="8-Point Star 44"/>
          <p:cNvSpPr/>
          <p:nvPr/>
        </p:nvSpPr>
        <p:spPr>
          <a:xfrm>
            <a:off x="9850951" y="4463656"/>
            <a:ext cx="380245" cy="290289"/>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a:t>
            </a:r>
          </a:p>
        </p:txBody>
      </p:sp>
      <p:sp>
        <p:nvSpPr>
          <p:cNvPr id="46" name="TextBox 45"/>
          <p:cNvSpPr txBox="1"/>
          <p:nvPr/>
        </p:nvSpPr>
        <p:spPr>
          <a:xfrm>
            <a:off x="10357657" y="4430870"/>
            <a:ext cx="1088967"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Reorg</a:t>
            </a:r>
          </a:p>
        </p:txBody>
      </p:sp>
    </p:spTree>
    <p:extLst>
      <p:ext uri="{BB962C8B-B14F-4D97-AF65-F5344CB8AC3E}">
        <p14:creationId xmlns:p14="http://schemas.microsoft.com/office/powerpoint/2010/main" val="284322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style.rotation</p:attrName>
                                        </p:attrNameLst>
                                      </p:cBhvr>
                                      <p:tavLst>
                                        <p:tav tm="0">
                                          <p:val>
                                            <p:fltVal val="90"/>
                                          </p:val>
                                        </p:tav>
                                        <p:tav tm="100000">
                                          <p:val>
                                            <p:fltVal val="0"/>
                                          </p:val>
                                        </p:tav>
                                      </p:tavLst>
                                    </p:anim>
                                    <p:animEffect transition="in" filter="fade">
                                      <p:cBhvr>
                                        <p:cTn id="1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Lessons learnt &amp; best </a:t>
            </a:r>
            <a:r>
              <a:rPr lang="en-US" dirty="0" smtClean="0"/>
              <a:t>practices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Unload jobs Vs Insert jobs</a:t>
            </a:r>
          </a:p>
          <a:p>
            <a:pPr marL="0" indent="0">
              <a:buNone/>
            </a:pPr>
            <a:endParaRPr lang="en-US" sz="2400" dirty="0"/>
          </a:p>
          <a:p>
            <a:pPr marL="0" indent="0">
              <a:buNone/>
            </a:pPr>
            <a:r>
              <a:rPr lang="en-US" sz="2400" dirty="0" smtClean="0"/>
              <a:t>Try to break the jobs.</a:t>
            </a:r>
            <a:endParaRPr lang="en-US" sz="2400" dirty="0"/>
          </a:p>
        </p:txBody>
      </p:sp>
    </p:spTree>
    <p:extLst>
      <p:ext uri="{BB962C8B-B14F-4D97-AF65-F5344CB8AC3E}">
        <p14:creationId xmlns:p14="http://schemas.microsoft.com/office/powerpoint/2010/main" val="152958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6764" y="651567"/>
            <a:ext cx="8406614" cy="5705472"/>
          </a:xfrm>
          <a:prstGeom prst="rect">
            <a:avLst/>
          </a:prstGeom>
        </p:spPr>
      </p:pic>
    </p:spTree>
    <p:extLst>
      <p:ext uri="{BB962C8B-B14F-4D97-AF65-F5344CB8AC3E}">
        <p14:creationId xmlns:p14="http://schemas.microsoft.com/office/powerpoint/2010/main" val="237060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graphicFrame>
        <p:nvGraphicFramePr>
          <p:cNvPr id="4" name="Diagram 3"/>
          <p:cNvGraphicFramePr/>
          <p:nvPr>
            <p:extLst>
              <p:ext uri="{D42A27DB-BD31-4B8C-83A1-F6EECF244321}">
                <p14:modId xmlns:p14="http://schemas.microsoft.com/office/powerpoint/2010/main" val="113335296"/>
              </p:ext>
            </p:extLst>
          </p:nvPr>
        </p:nvGraphicFramePr>
        <p:xfrm>
          <a:off x="560832" y="1906524"/>
          <a:ext cx="1121664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7517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About HCA</a:t>
            </a:r>
            <a:endParaRPr lang="en-US" dirty="0"/>
          </a:p>
        </p:txBody>
      </p:sp>
      <p:sp>
        <p:nvSpPr>
          <p:cNvPr id="4" name="object 3"/>
          <p:cNvSpPr/>
          <p:nvPr/>
        </p:nvSpPr>
        <p:spPr>
          <a:xfrm>
            <a:off x="7362472" y="3737912"/>
            <a:ext cx="3618738" cy="2686050"/>
          </a:xfrm>
          <a:prstGeom prst="rect">
            <a:avLst/>
          </a:prstGeom>
          <a:blipFill>
            <a:blip r:embed="rId3" cstate="print"/>
            <a:stretch>
              <a:fillRect/>
            </a:stretch>
          </a:blipFill>
        </p:spPr>
        <p:txBody>
          <a:bodyPr wrap="square" lIns="0" tIns="0" rIns="0" bIns="0" rtlCol="0"/>
          <a:lstStyle/>
          <a:p>
            <a:endParaRPr/>
          </a:p>
        </p:txBody>
      </p:sp>
      <p:sp>
        <p:nvSpPr>
          <p:cNvPr id="5" name="object 4"/>
          <p:cNvSpPr/>
          <p:nvPr/>
        </p:nvSpPr>
        <p:spPr>
          <a:xfrm>
            <a:off x="1524000" y="1767380"/>
            <a:ext cx="5386578" cy="4656582"/>
          </a:xfrm>
          <a:prstGeom prst="rect">
            <a:avLst/>
          </a:prstGeom>
          <a:blipFill>
            <a:blip r:embed="rId4" cstate="print"/>
            <a:stretch>
              <a:fillRect/>
            </a:stretch>
          </a:blipFill>
        </p:spPr>
        <p:txBody>
          <a:bodyPr wrap="square" lIns="0" tIns="0" rIns="0" bIns="0" rtlCol="0"/>
          <a:lstStyle/>
          <a:p>
            <a:endParaRPr/>
          </a:p>
        </p:txBody>
      </p:sp>
      <p:sp>
        <p:nvSpPr>
          <p:cNvPr id="6" name="object 5"/>
          <p:cNvSpPr/>
          <p:nvPr/>
        </p:nvSpPr>
        <p:spPr>
          <a:xfrm>
            <a:off x="1694116" y="1956050"/>
            <a:ext cx="5046345" cy="4279241"/>
          </a:xfrm>
          <a:custGeom>
            <a:avLst/>
            <a:gdLst/>
            <a:ahLst/>
            <a:cxnLst/>
            <a:rect l="l" t="t" r="r" b="b"/>
            <a:pathLst>
              <a:path w="5046345" h="3962400">
                <a:moveTo>
                  <a:pt x="0" y="3962399"/>
                </a:moveTo>
                <a:lnTo>
                  <a:pt x="5045963" y="3962399"/>
                </a:lnTo>
                <a:lnTo>
                  <a:pt x="5045963" y="0"/>
                </a:lnTo>
                <a:lnTo>
                  <a:pt x="0" y="0"/>
                </a:lnTo>
                <a:lnTo>
                  <a:pt x="0" y="3962399"/>
                </a:lnTo>
                <a:close/>
              </a:path>
            </a:pathLst>
          </a:custGeom>
          <a:solidFill>
            <a:schemeClr val="accent2">
              <a:lumMod val="75000"/>
            </a:schemeClr>
          </a:solidFill>
        </p:spPr>
        <p:txBody>
          <a:bodyPr wrap="square" lIns="0" tIns="0" rIns="0" bIns="0" rtlCol="0"/>
          <a:lstStyle/>
          <a:p>
            <a:endParaRPr/>
          </a:p>
        </p:txBody>
      </p:sp>
      <p:sp>
        <p:nvSpPr>
          <p:cNvPr id="7" name="object 6"/>
          <p:cNvSpPr/>
          <p:nvPr/>
        </p:nvSpPr>
        <p:spPr>
          <a:xfrm>
            <a:off x="1694116" y="1956050"/>
            <a:ext cx="5046345" cy="4279241"/>
          </a:xfrm>
          <a:custGeom>
            <a:avLst/>
            <a:gdLst/>
            <a:ahLst/>
            <a:cxnLst/>
            <a:rect l="l" t="t" r="r" b="b"/>
            <a:pathLst>
              <a:path w="5046345" h="3962400">
                <a:moveTo>
                  <a:pt x="0" y="3962399"/>
                </a:moveTo>
                <a:lnTo>
                  <a:pt x="5045963" y="3962399"/>
                </a:lnTo>
                <a:lnTo>
                  <a:pt x="5045963" y="0"/>
                </a:lnTo>
                <a:lnTo>
                  <a:pt x="0" y="0"/>
                </a:lnTo>
                <a:lnTo>
                  <a:pt x="0" y="3962399"/>
                </a:lnTo>
                <a:close/>
              </a:path>
            </a:pathLst>
          </a:custGeom>
          <a:ln w="9143">
            <a:solidFill>
              <a:srgbClr val="FFFFFF"/>
            </a:solidFill>
          </a:ln>
        </p:spPr>
        <p:txBody>
          <a:bodyPr wrap="square" lIns="0" tIns="0" rIns="0" bIns="0" rtlCol="0"/>
          <a:lstStyle/>
          <a:p>
            <a:endParaRPr/>
          </a:p>
        </p:txBody>
      </p:sp>
      <p:sp>
        <p:nvSpPr>
          <p:cNvPr id="8" name="object 7"/>
          <p:cNvSpPr txBox="1"/>
          <p:nvPr/>
        </p:nvSpPr>
        <p:spPr>
          <a:xfrm>
            <a:off x="1843976" y="2075684"/>
            <a:ext cx="4565015" cy="338554"/>
          </a:xfrm>
          <a:prstGeom prst="rect">
            <a:avLst/>
          </a:prstGeom>
        </p:spPr>
        <p:txBody>
          <a:bodyPr vert="horz" wrap="square" lIns="0" tIns="0" rIns="0" bIns="0" rtlCol="0">
            <a:spAutoFit/>
          </a:bodyPr>
          <a:lstStyle/>
          <a:p>
            <a:pPr marL="12700" algn="ctr"/>
            <a:r>
              <a:rPr sz="2200" b="1" spc="-25" dirty="0">
                <a:solidFill>
                  <a:srgbClr val="FFFFFF"/>
                </a:solidFill>
                <a:latin typeface="Arial"/>
                <a:cs typeface="Arial"/>
              </a:rPr>
              <a:t>HCA</a:t>
            </a:r>
            <a:r>
              <a:rPr sz="2200" b="1" spc="-10" dirty="0">
                <a:solidFill>
                  <a:srgbClr val="FFFFFF"/>
                </a:solidFill>
                <a:latin typeface="Arial"/>
                <a:cs typeface="Arial"/>
              </a:rPr>
              <a:t> </a:t>
            </a:r>
            <a:r>
              <a:rPr lang="en-US" sz="2200" b="1" spc="-10" dirty="0" smtClean="0">
                <a:solidFill>
                  <a:srgbClr val="FFFFFF"/>
                </a:solidFill>
                <a:latin typeface="Arial"/>
                <a:cs typeface="Arial"/>
              </a:rPr>
              <a:t>Healthcare</a:t>
            </a:r>
            <a:endParaRPr sz="2200" dirty="0">
              <a:latin typeface="Arial"/>
              <a:cs typeface="Arial"/>
            </a:endParaRPr>
          </a:p>
        </p:txBody>
      </p:sp>
      <p:sp>
        <p:nvSpPr>
          <p:cNvPr id="9" name="object 8"/>
          <p:cNvSpPr txBox="1"/>
          <p:nvPr/>
        </p:nvSpPr>
        <p:spPr>
          <a:xfrm>
            <a:off x="1843976" y="2600767"/>
            <a:ext cx="4655820" cy="3447995"/>
          </a:xfrm>
          <a:prstGeom prst="rect">
            <a:avLst/>
          </a:prstGeom>
        </p:spPr>
        <p:txBody>
          <a:bodyPr vert="horz" wrap="square" lIns="0" tIns="0" rIns="0" bIns="0" rtlCol="0">
            <a:spAutoFit/>
          </a:bodyPr>
          <a:lstStyle/>
          <a:p>
            <a:pPr marL="243840" indent="-223520">
              <a:buClr>
                <a:srgbClr val="FFFFFF"/>
              </a:buClr>
              <a:buFont typeface="Arial"/>
              <a:buChar char="-"/>
              <a:tabLst>
                <a:tab pos="244475" algn="l"/>
              </a:tabLst>
            </a:pPr>
            <a:r>
              <a:rPr lang="en-US" sz="1600" b="1" spc="-5" dirty="0" smtClean="0">
                <a:solidFill>
                  <a:schemeClr val="bg1"/>
                </a:solidFill>
                <a:cs typeface="Arial"/>
              </a:rPr>
              <a:t>HCA is named one of the world’s most ethical companies for nine years in a row.</a:t>
            </a:r>
          </a:p>
          <a:p>
            <a:pPr marL="243840" indent="-223520">
              <a:buClr>
                <a:srgbClr val="FFFFFF"/>
              </a:buClr>
              <a:buFont typeface="Arial"/>
              <a:buChar char="-"/>
              <a:tabLst>
                <a:tab pos="244475" algn="l"/>
              </a:tabLst>
            </a:pPr>
            <a:r>
              <a:rPr lang="en-US" sz="1600" b="1" dirty="0" smtClean="0">
                <a:solidFill>
                  <a:schemeClr val="bg1"/>
                </a:solidFill>
              </a:rPr>
              <a:t>180+ </a:t>
            </a:r>
            <a:r>
              <a:rPr lang="en-US" sz="1600" b="1" dirty="0">
                <a:solidFill>
                  <a:schemeClr val="bg1"/>
                </a:solidFill>
              </a:rPr>
              <a:t>hospitals and </a:t>
            </a:r>
            <a:r>
              <a:rPr lang="en-US" sz="1600" b="1" dirty="0" smtClean="0">
                <a:solidFill>
                  <a:schemeClr val="bg1"/>
                </a:solidFill>
              </a:rPr>
              <a:t>2000+ </a:t>
            </a:r>
            <a:r>
              <a:rPr lang="en-US" sz="1600" b="1" dirty="0">
                <a:solidFill>
                  <a:schemeClr val="bg1"/>
                </a:solidFill>
              </a:rPr>
              <a:t>sites of </a:t>
            </a:r>
            <a:r>
              <a:rPr lang="en-US" sz="1600" b="1" dirty="0" smtClean="0">
                <a:solidFill>
                  <a:schemeClr val="bg1"/>
                </a:solidFill>
              </a:rPr>
              <a:t>care (including </a:t>
            </a:r>
            <a:r>
              <a:rPr lang="en-US" sz="1600" b="1" dirty="0">
                <a:solidFill>
                  <a:schemeClr val="bg1"/>
                </a:solidFill>
              </a:rPr>
              <a:t>surgery centers, freestanding ERs, urgent care centers, and physician </a:t>
            </a:r>
            <a:r>
              <a:rPr lang="en-US" sz="1600" b="1" dirty="0" smtClean="0">
                <a:solidFill>
                  <a:schemeClr val="bg1"/>
                </a:solidFill>
              </a:rPr>
              <a:t>clinics) </a:t>
            </a:r>
            <a:r>
              <a:rPr lang="en-US" sz="1600" b="1" dirty="0">
                <a:solidFill>
                  <a:schemeClr val="bg1"/>
                </a:solidFill>
              </a:rPr>
              <a:t>in 21 states and the United Kingdom</a:t>
            </a:r>
            <a:r>
              <a:rPr lang="en-US" sz="1600" b="1" dirty="0" smtClean="0">
                <a:solidFill>
                  <a:schemeClr val="bg1"/>
                </a:solidFill>
              </a:rPr>
              <a:t>.</a:t>
            </a:r>
          </a:p>
          <a:p>
            <a:pPr marL="236220" indent="-223520">
              <a:buClr>
                <a:srgbClr val="FFFFFF"/>
              </a:buClr>
              <a:buFont typeface="Arial"/>
              <a:buChar char="-"/>
              <a:tabLst>
                <a:tab pos="236854" algn="l"/>
              </a:tabLst>
            </a:pPr>
            <a:r>
              <a:rPr sz="1600" b="1" spc="-5" dirty="0" smtClean="0">
                <a:solidFill>
                  <a:schemeClr val="bg1"/>
                </a:solidFill>
                <a:cs typeface="Arial"/>
              </a:rPr>
              <a:t>R</a:t>
            </a:r>
            <a:r>
              <a:rPr sz="1600" b="1" dirty="0" smtClean="0">
                <a:solidFill>
                  <a:schemeClr val="bg1"/>
                </a:solidFill>
                <a:cs typeface="Arial"/>
              </a:rPr>
              <a:t>anked</a:t>
            </a:r>
            <a:r>
              <a:rPr sz="1600" b="1" spc="40" dirty="0" smtClean="0">
                <a:solidFill>
                  <a:schemeClr val="bg1"/>
                </a:solidFill>
                <a:cs typeface="Times New Roman"/>
              </a:rPr>
              <a:t> </a:t>
            </a:r>
            <a:r>
              <a:rPr sz="1600" b="1" spc="-5" dirty="0" smtClean="0">
                <a:solidFill>
                  <a:schemeClr val="bg1"/>
                </a:solidFill>
                <a:cs typeface="Arial"/>
              </a:rPr>
              <a:t>6</a:t>
            </a:r>
            <a:r>
              <a:rPr lang="en-US" sz="1600" b="1" spc="5" dirty="0" smtClean="0">
                <a:solidFill>
                  <a:schemeClr val="bg1"/>
                </a:solidFill>
                <a:cs typeface="Arial"/>
              </a:rPr>
              <a:t>4th</a:t>
            </a:r>
            <a:r>
              <a:rPr sz="1600" b="1" baseline="25641" dirty="0" smtClean="0">
                <a:solidFill>
                  <a:schemeClr val="bg1"/>
                </a:solidFill>
                <a:cs typeface="Times New Roman"/>
              </a:rPr>
              <a:t> </a:t>
            </a:r>
            <a:r>
              <a:rPr sz="1600" b="1" spc="-165" baseline="25641" dirty="0" smtClean="0">
                <a:solidFill>
                  <a:schemeClr val="bg1"/>
                </a:solidFill>
                <a:cs typeface="Times New Roman"/>
              </a:rPr>
              <a:t> </a:t>
            </a:r>
            <a:r>
              <a:rPr sz="1600" b="1" dirty="0">
                <a:solidFill>
                  <a:schemeClr val="bg1"/>
                </a:solidFill>
                <a:cs typeface="Arial"/>
              </a:rPr>
              <a:t>in</a:t>
            </a:r>
            <a:r>
              <a:rPr sz="1600" b="1" spc="45" dirty="0">
                <a:solidFill>
                  <a:schemeClr val="bg1"/>
                </a:solidFill>
                <a:cs typeface="Times New Roman"/>
              </a:rPr>
              <a:t> </a:t>
            </a:r>
            <a:r>
              <a:rPr sz="1600" b="1" dirty="0">
                <a:solidFill>
                  <a:schemeClr val="bg1"/>
                </a:solidFill>
                <a:cs typeface="Arial"/>
              </a:rPr>
              <a:t>Fortune</a:t>
            </a:r>
            <a:r>
              <a:rPr sz="1600" b="1" spc="40" dirty="0">
                <a:solidFill>
                  <a:schemeClr val="bg1"/>
                </a:solidFill>
                <a:cs typeface="Times New Roman"/>
              </a:rPr>
              <a:t> </a:t>
            </a:r>
            <a:r>
              <a:rPr sz="1600" b="1" spc="-5" dirty="0" smtClean="0">
                <a:solidFill>
                  <a:schemeClr val="bg1"/>
                </a:solidFill>
                <a:cs typeface="Arial"/>
              </a:rPr>
              <a:t>500</a:t>
            </a:r>
            <a:r>
              <a:rPr lang="en-US" sz="1600" b="1" spc="-5" dirty="0" smtClean="0">
                <a:solidFill>
                  <a:schemeClr val="bg1"/>
                </a:solidFill>
                <a:cs typeface="Arial"/>
              </a:rPr>
              <a:t>.</a:t>
            </a:r>
            <a:endParaRPr sz="1600" b="1" dirty="0">
              <a:solidFill>
                <a:schemeClr val="bg1"/>
              </a:solidFill>
              <a:cs typeface="Arial"/>
            </a:endParaRPr>
          </a:p>
          <a:p>
            <a:pPr marL="236220" indent="-223520">
              <a:lnSpc>
                <a:spcPts val="2280"/>
              </a:lnSpc>
              <a:buClr>
                <a:srgbClr val="FFFFFF"/>
              </a:buClr>
              <a:buFont typeface="Arial"/>
              <a:buChar char="-"/>
              <a:tabLst>
                <a:tab pos="236854" algn="l"/>
              </a:tabLst>
            </a:pPr>
            <a:r>
              <a:rPr sz="1600" b="1" spc="-5" dirty="0" smtClean="0">
                <a:solidFill>
                  <a:schemeClr val="bg1"/>
                </a:solidFill>
                <a:cs typeface="Arial"/>
              </a:rPr>
              <a:t>2</a:t>
            </a:r>
            <a:r>
              <a:rPr lang="en-US" sz="1600" b="1" spc="-5" dirty="0" smtClean="0">
                <a:solidFill>
                  <a:schemeClr val="bg1"/>
                </a:solidFill>
                <a:cs typeface="Arial"/>
              </a:rPr>
              <a:t>80</a:t>
            </a:r>
            <a:r>
              <a:rPr sz="1600" b="1" spc="-5" dirty="0" smtClean="0">
                <a:solidFill>
                  <a:schemeClr val="bg1"/>
                </a:solidFill>
                <a:cs typeface="Arial"/>
              </a:rPr>
              <a:t>,00</a:t>
            </a:r>
            <a:r>
              <a:rPr sz="1600" b="1" dirty="0" smtClean="0">
                <a:solidFill>
                  <a:schemeClr val="bg1"/>
                </a:solidFill>
                <a:cs typeface="Arial"/>
              </a:rPr>
              <a:t>0</a:t>
            </a:r>
            <a:r>
              <a:rPr sz="1600" b="1" spc="35" dirty="0" smtClean="0">
                <a:solidFill>
                  <a:schemeClr val="bg1"/>
                </a:solidFill>
                <a:cs typeface="Times New Roman"/>
              </a:rPr>
              <a:t> </a:t>
            </a:r>
            <a:r>
              <a:rPr sz="1600" b="1" spc="-5" dirty="0">
                <a:solidFill>
                  <a:schemeClr val="bg1"/>
                </a:solidFill>
                <a:cs typeface="Arial"/>
              </a:rPr>
              <a:t>emp</a:t>
            </a:r>
            <a:r>
              <a:rPr sz="1600" b="1" spc="-10" dirty="0">
                <a:solidFill>
                  <a:schemeClr val="bg1"/>
                </a:solidFill>
                <a:cs typeface="Arial"/>
              </a:rPr>
              <a:t>l</a:t>
            </a:r>
            <a:r>
              <a:rPr sz="1600" b="1" dirty="0">
                <a:solidFill>
                  <a:schemeClr val="bg1"/>
                </a:solidFill>
                <a:cs typeface="Arial"/>
              </a:rPr>
              <a:t>o</a:t>
            </a:r>
            <a:r>
              <a:rPr sz="1600" b="1" spc="-35" dirty="0">
                <a:solidFill>
                  <a:schemeClr val="bg1"/>
                </a:solidFill>
                <a:cs typeface="Arial"/>
              </a:rPr>
              <a:t>y</a:t>
            </a:r>
            <a:r>
              <a:rPr sz="1600" b="1" spc="-5" dirty="0">
                <a:solidFill>
                  <a:schemeClr val="bg1"/>
                </a:solidFill>
                <a:cs typeface="Arial"/>
              </a:rPr>
              <a:t>ees</a:t>
            </a:r>
            <a:endParaRPr sz="1600" b="1" dirty="0">
              <a:solidFill>
                <a:schemeClr val="bg1"/>
              </a:solidFill>
              <a:cs typeface="Arial"/>
            </a:endParaRPr>
          </a:p>
          <a:p>
            <a:pPr marL="220979">
              <a:lnSpc>
                <a:spcPts val="2160"/>
              </a:lnSpc>
            </a:pPr>
            <a:r>
              <a:rPr sz="1600" b="1" spc="-5" dirty="0" smtClean="0">
                <a:solidFill>
                  <a:schemeClr val="bg1"/>
                </a:solidFill>
                <a:cs typeface="Arial"/>
              </a:rPr>
              <a:t>3</a:t>
            </a:r>
            <a:r>
              <a:rPr lang="en-US" sz="1600" b="1" spc="-5" dirty="0" smtClean="0">
                <a:solidFill>
                  <a:schemeClr val="bg1"/>
                </a:solidFill>
                <a:cs typeface="Arial"/>
              </a:rPr>
              <a:t>8</a:t>
            </a:r>
            <a:r>
              <a:rPr sz="1600" b="1" spc="-5" dirty="0" smtClean="0">
                <a:solidFill>
                  <a:schemeClr val="bg1"/>
                </a:solidFill>
                <a:cs typeface="Arial"/>
              </a:rPr>
              <a:t>,00</a:t>
            </a:r>
            <a:r>
              <a:rPr sz="1600" b="1" dirty="0" smtClean="0">
                <a:solidFill>
                  <a:schemeClr val="bg1"/>
                </a:solidFill>
                <a:cs typeface="Arial"/>
              </a:rPr>
              <a:t>0</a:t>
            </a:r>
            <a:r>
              <a:rPr lang="en-US" sz="1600" b="1" dirty="0" smtClean="0">
                <a:solidFill>
                  <a:schemeClr val="bg1"/>
                </a:solidFill>
                <a:cs typeface="Arial"/>
              </a:rPr>
              <a:t>+</a:t>
            </a:r>
            <a:r>
              <a:rPr sz="1600" b="1" spc="45" dirty="0" smtClean="0">
                <a:solidFill>
                  <a:schemeClr val="bg1"/>
                </a:solidFill>
                <a:cs typeface="Times New Roman"/>
              </a:rPr>
              <a:t> </a:t>
            </a:r>
            <a:r>
              <a:rPr sz="1600" b="1" spc="-5" dirty="0">
                <a:solidFill>
                  <a:schemeClr val="bg1"/>
                </a:solidFill>
                <a:cs typeface="Arial"/>
              </a:rPr>
              <a:t>ac</a:t>
            </a:r>
            <a:r>
              <a:rPr sz="1600" b="1" spc="5" dirty="0">
                <a:solidFill>
                  <a:schemeClr val="bg1"/>
                </a:solidFill>
                <a:cs typeface="Arial"/>
              </a:rPr>
              <a:t>t</a:t>
            </a:r>
            <a:r>
              <a:rPr sz="1600" b="1" dirty="0">
                <a:solidFill>
                  <a:schemeClr val="bg1"/>
                </a:solidFill>
                <a:cs typeface="Arial"/>
              </a:rPr>
              <a:t>i</a:t>
            </a:r>
            <a:r>
              <a:rPr sz="1600" b="1" spc="-30" dirty="0">
                <a:solidFill>
                  <a:schemeClr val="bg1"/>
                </a:solidFill>
                <a:cs typeface="Arial"/>
              </a:rPr>
              <a:t>v</a:t>
            </a:r>
            <a:r>
              <a:rPr sz="1600" b="1" dirty="0">
                <a:solidFill>
                  <a:schemeClr val="bg1"/>
                </a:solidFill>
                <a:cs typeface="Arial"/>
              </a:rPr>
              <a:t>e</a:t>
            </a:r>
            <a:r>
              <a:rPr sz="1600" b="1" spc="40" dirty="0">
                <a:solidFill>
                  <a:schemeClr val="bg1"/>
                </a:solidFill>
                <a:cs typeface="Times New Roman"/>
              </a:rPr>
              <a:t> </a:t>
            </a:r>
            <a:r>
              <a:rPr sz="1600" b="1" dirty="0">
                <a:solidFill>
                  <a:schemeClr val="bg1"/>
                </a:solidFill>
                <a:cs typeface="Arial"/>
              </a:rPr>
              <a:t>ph</a:t>
            </a:r>
            <a:r>
              <a:rPr sz="1600" b="1" spc="-40" dirty="0">
                <a:solidFill>
                  <a:schemeClr val="bg1"/>
                </a:solidFill>
                <a:cs typeface="Arial"/>
              </a:rPr>
              <a:t>y</a:t>
            </a:r>
            <a:r>
              <a:rPr sz="1600" b="1" spc="-5" dirty="0">
                <a:solidFill>
                  <a:schemeClr val="bg1"/>
                </a:solidFill>
                <a:cs typeface="Arial"/>
              </a:rPr>
              <a:t>sicians</a:t>
            </a:r>
            <a:endParaRPr sz="1600" b="1" dirty="0">
              <a:solidFill>
                <a:schemeClr val="bg1"/>
              </a:solidFill>
              <a:cs typeface="Arial"/>
            </a:endParaRPr>
          </a:p>
          <a:p>
            <a:pPr marL="220979">
              <a:lnSpc>
                <a:spcPts val="2160"/>
              </a:lnSpc>
            </a:pPr>
            <a:r>
              <a:rPr lang="en-US" sz="1600" b="1" spc="-5" dirty="0" smtClean="0">
                <a:solidFill>
                  <a:schemeClr val="bg1"/>
                </a:solidFill>
                <a:cs typeface="Arial"/>
              </a:rPr>
              <a:t>90</a:t>
            </a:r>
            <a:r>
              <a:rPr sz="1600" b="1" spc="-5" dirty="0" smtClean="0">
                <a:solidFill>
                  <a:schemeClr val="bg1"/>
                </a:solidFill>
                <a:cs typeface="Arial"/>
              </a:rPr>
              <a:t>,00</a:t>
            </a:r>
            <a:r>
              <a:rPr sz="1600" b="1" dirty="0" smtClean="0">
                <a:solidFill>
                  <a:schemeClr val="bg1"/>
                </a:solidFill>
                <a:cs typeface="Arial"/>
              </a:rPr>
              <a:t>0</a:t>
            </a:r>
            <a:r>
              <a:rPr lang="en-US" sz="1600" b="1" dirty="0" smtClean="0">
                <a:solidFill>
                  <a:schemeClr val="bg1"/>
                </a:solidFill>
                <a:cs typeface="Arial"/>
              </a:rPr>
              <a:t>+</a:t>
            </a:r>
            <a:r>
              <a:rPr sz="1600" b="1" spc="45" dirty="0" smtClean="0">
                <a:solidFill>
                  <a:schemeClr val="bg1"/>
                </a:solidFill>
                <a:cs typeface="Times New Roman"/>
              </a:rPr>
              <a:t> </a:t>
            </a:r>
            <a:r>
              <a:rPr sz="1600" b="1" dirty="0">
                <a:solidFill>
                  <a:schemeClr val="bg1"/>
                </a:solidFill>
                <a:cs typeface="Arial"/>
              </a:rPr>
              <a:t>nurses</a:t>
            </a:r>
          </a:p>
          <a:p>
            <a:pPr marL="220979">
              <a:lnSpc>
                <a:spcPts val="2280"/>
              </a:lnSpc>
            </a:pPr>
            <a:r>
              <a:rPr sz="1600" b="1" spc="-5" dirty="0" smtClean="0">
                <a:solidFill>
                  <a:schemeClr val="bg1"/>
                </a:solidFill>
                <a:cs typeface="Arial"/>
              </a:rPr>
              <a:t>5,</a:t>
            </a:r>
            <a:r>
              <a:rPr lang="en-US" sz="1600" b="1" spc="-5" dirty="0" smtClean="0">
                <a:solidFill>
                  <a:schemeClr val="bg1"/>
                </a:solidFill>
                <a:cs typeface="Arial"/>
              </a:rPr>
              <a:t>3</a:t>
            </a:r>
            <a:r>
              <a:rPr sz="1600" b="1" spc="-5" dirty="0" smtClean="0">
                <a:solidFill>
                  <a:schemeClr val="bg1"/>
                </a:solidFill>
                <a:cs typeface="Arial"/>
              </a:rPr>
              <a:t>0</a:t>
            </a:r>
            <a:r>
              <a:rPr sz="1600" b="1" dirty="0" smtClean="0">
                <a:solidFill>
                  <a:schemeClr val="bg1"/>
                </a:solidFill>
                <a:cs typeface="Arial"/>
              </a:rPr>
              <a:t>0</a:t>
            </a:r>
            <a:r>
              <a:rPr lang="en-US" sz="1600" b="1" dirty="0" smtClean="0">
                <a:solidFill>
                  <a:schemeClr val="bg1"/>
                </a:solidFill>
                <a:cs typeface="Arial"/>
              </a:rPr>
              <a:t>+</a:t>
            </a:r>
            <a:r>
              <a:rPr sz="1600" b="1" spc="35" dirty="0" smtClean="0">
                <a:solidFill>
                  <a:schemeClr val="bg1"/>
                </a:solidFill>
                <a:cs typeface="Times New Roman"/>
              </a:rPr>
              <a:t> </a:t>
            </a:r>
            <a:r>
              <a:rPr sz="1600" b="1" dirty="0">
                <a:solidFill>
                  <a:schemeClr val="bg1"/>
                </a:solidFill>
                <a:cs typeface="Arial"/>
              </a:rPr>
              <a:t>IT</a:t>
            </a:r>
            <a:r>
              <a:rPr sz="1600" b="1" spc="50" dirty="0">
                <a:solidFill>
                  <a:schemeClr val="bg1"/>
                </a:solidFill>
                <a:cs typeface="Times New Roman"/>
              </a:rPr>
              <a:t> </a:t>
            </a:r>
            <a:r>
              <a:rPr sz="1600" b="1" spc="-5" dirty="0">
                <a:solidFill>
                  <a:schemeClr val="bg1"/>
                </a:solidFill>
                <a:cs typeface="Arial"/>
              </a:rPr>
              <a:t>e</a:t>
            </a:r>
            <a:r>
              <a:rPr sz="1600" b="1" spc="-15" dirty="0">
                <a:solidFill>
                  <a:schemeClr val="bg1"/>
                </a:solidFill>
                <a:cs typeface="Arial"/>
              </a:rPr>
              <a:t>m</a:t>
            </a:r>
            <a:r>
              <a:rPr sz="1600" b="1" dirty="0">
                <a:solidFill>
                  <a:schemeClr val="bg1"/>
                </a:solidFill>
                <a:cs typeface="Arial"/>
              </a:rPr>
              <a:t>p</a:t>
            </a:r>
            <a:r>
              <a:rPr sz="1600" b="1" spc="-10" dirty="0">
                <a:solidFill>
                  <a:schemeClr val="bg1"/>
                </a:solidFill>
                <a:cs typeface="Arial"/>
              </a:rPr>
              <a:t>l</a:t>
            </a:r>
            <a:r>
              <a:rPr sz="1600" b="1" dirty="0">
                <a:solidFill>
                  <a:schemeClr val="bg1"/>
                </a:solidFill>
                <a:cs typeface="Arial"/>
              </a:rPr>
              <a:t>o</a:t>
            </a:r>
            <a:r>
              <a:rPr sz="1600" b="1" spc="-40" dirty="0">
                <a:solidFill>
                  <a:schemeClr val="bg1"/>
                </a:solidFill>
                <a:cs typeface="Arial"/>
              </a:rPr>
              <a:t>y</a:t>
            </a:r>
            <a:r>
              <a:rPr sz="1600" b="1" spc="-5" dirty="0">
                <a:solidFill>
                  <a:schemeClr val="bg1"/>
                </a:solidFill>
                <a:cs typeface="Arial"/>
              </a:rPr>
              <a:t>ees</a:t>
            </a:r>
            <a:endParaRPr sz="1600" b="1" dirty="0">
              <a:solidFill>
                <a:schemeClr val="bg1"/>
              </a:solidFill>
              <a:cs typeface="Arial"/>
            </a:endParaRPr>
          </a:p>
          <a:p>
            <a:pPr marL="12700">
              <a:lnSpc>
                <a:spcPts val="2250"/>
              </a:lnSpc>
              <a:tabLst>
                <a:tab pos="236220" algn="l"/>
              </a:tabLst>
            </a:pPr>
            <a:r>
              <a:rPr sz="1600" b="1" dirty="0" smtClean="0">
                <a:solidFill>
                  <a:schemeClr val="bg1"/>
                </a:solidFill>
                <a:cs typeface="Arial"/>
              </a:rPr>
              <a:t>-</a:t>
            </a:r>
            <a:r>
              <a:rPr sz="1600" b="1" dirty="0">
                <a:solidFill>
                  <a:schemeClr val="bg1"/>
                </a:solidFill>
                <a:cs typeface="Times New Roman"/>
              </a:rPr>
              <a:t>	</a:t>
            </a:r>
            <a:r>
              <a:rPr sz="1600" b="1" spc="-5" dirty="0" smtClean="0">
                <a:solidFill>
                  <a:schemeClr val="bg1"/>
                </a:solidFill>
                <a:cs typeface="Arial"/>
              </a:rPr>
              <a:t>2</a:t>
            </a:r>
            <a:r>
              <a:rPr lang="en-US" sz="1600" b="1" dirty="0">
                <a:solidFill>
                  <a:schemeClr val="bg1"/>
                </a:solidFill>
                <a:cs typeface="Arial"/>
              </a:rPr>
              <a:t>8</a:t>
            </a:r>
            <a:r>
              <a:rPr sz="1600" b="1" spc="40" dirty="0" smtClean="0">
                <a:solidFill>
                  <a:schemeClr val="bg1"/>
                </a:solidFill>
                <a:cs typeface="Times New Roman"/>
              </a:rPr>
              <a:t> </a:t>
            </a:r>
            <a:r>
              <a:rPr sz="1600" b="1" spc="-5" dirty="0">
                <a:solidFill>
                  <a:schemeClr val="bg1"/>
                </a:solidFill>
                <a:cs typeface="Arial"/>
              </a:rPr>
              <a:t>m</a:t>
            </a:r>
            <a:r>
              <a:rPr sz="1600" b="1" spc="-10" dirty="0">
                <a:solidFill>
                  <a:schemeClr val="bg1"/>
                </a:solidFill>
                <a:cs typeface="Arial"/>
              </a:rPr>
              <a:t>i</a:t>
            </a:r>
            <a:r>
              <a:rPr sz="1600" b="1" dirty="0">
                <a:solidFill>
                  <a:schemeClr val="bg1"/>
                </a:solidFill>
                <a:cs typeface="Arial"/>
              </a:rPr>
              <a:t>l</a:t>
            </a:r>
            <a:r>
              <a:rPr sz="1600" b="1" spc="-10" dirty="0">
                <a:solidFill>
                  <a:schemeClr val="bg1"/>
                </a:solidFill>
                <a:cs typeface="Arial"/>
              </a:rPr>
              <a:t>l</a:t>
            </a:r>
            <a:r>
              <a:rPr sz="1600" b="1" dirty="0">
                <a:solidFill>
                  <a:schemeClr val="bg1"/>
                </a:solidFill>
                <a:cs typeface="Arial"/>
              </a:rPr>
              <a:t>ion</a:t>
            </a:r>
            <a:r>
              <a:rPr sz="1600" b="1" spc="30" dirty="0">
                <a:solidFill>
                  <a:schemeClr val="bg1"/>
                </a:solidFill>
                <a:cs typeface="Times New Roman"/>
              </a:rPr>
              <a:t> </a:t>
            </a:r>
            <a:r>
              <a:rPr sz="1600" b="1" dirty="0">
                <a:solidFill>
                  <a:schemeClr val="bg1"/>
                </a:solidFill>
                <a:cs typeface="Arial"/>
              </a:rPr>
              <a:t>patient</a:t>
            </a:r>
            <a:r>
              <a:rPr sz="1600" b="1" spc="25" dirty="0">
                <a:solidFill>
                  <a:schemeClr val="bg1"/>
                </a:solidFill>
                <a:cs typeface="Times New Roman"/>
              </a:rPr>
              <a:t> </a:t>
            </a:r>
            <a:r>
              <a:rPr sz="1600" b="1" spc="-5" dirty="0" smtClean="0">
                <a:solidFill>
                  <a:schemeClr val="bg1"/>
                </a:solidFill>
                <a:cs typeface="Arial"/>
              </a:rPr>
              <a:t>encoun</a:t>
            </a:r>
            <a:r>
              <a:rPr sz="1600" b="1" spc="5" dirty="0" smtClean="0">
                <a:solidFill>
                  <a:schemeClr val="bg1"/>
                </a:solidFill>
                <a:cs typeface="Arial"/>
              </a:rPr>
              <a:t>t</a:t>
            </a:r>
            <a:r>
              <a:rPr sz="1600" b="1" spc="-5" dirty="0" smtClean="0">
                <a:solidFill>
                  <a:schemeClr val="bg1"/>
                </a:solidFill>
                <a:cs typeface="Arial"/>
              </a:rPr>
              <a:t>ers</a:t>
            </a:r>
            <a:r>
              <a:rPr lang="en-US" sz="1600" b="1" spc="-5" dirty="0" smtClean="0">
                <a:solidFill>
                  <a:schemeClr val="bg1"/>
                </a:solidFill>
                <a:cs typeface="Arial"/>
              </a:rPr>
              <a:t> per year</a:t>
            </a:r>
            <a:endParaRPr sz="1600" b="1" dirty="0">
              <a:solidFill>
                <a:schemeClr val="bg1"/>
              </a:solidFill>
              <a:cs typeface="Arial"/>
            </a:endParaRPr>
          </a:p>
          <a:p>
            <a:pPr marL="220979">
              <a:lnSpc>
                <a:spcPts val="2250"/>
              </a:lnSpc>
            </a:pPr>
            <a:r>
              <a:rPr sz="1600" b="1" spc="-5" dirty="0" smtClean="0">
                <a:solidFill>
                  <a:schemeClr val="bg1"/>
                </a:solidFill>
                <a:cs typeface="Arial"/>
              </a:rPr>
              <a:t>8.</a:t>
            </a:r>
            <a:r>
              <a:rPr lang="en-US" sz="1600" b="1" dirty="0">
                <a:solidFill>
                  <a:schemeClr val="bg1"/>
                </a:solidFill>
                <a:cs typeface="Arial"/>
              </a:rPr>
              <a:t>6</a:t>
            </a:r>
            <a:r>
              <a:rPr sz="1600" b="1" spc="40" dirty="0" smtClean="0">
                <a:solidFill>
                  <a:schemeClr val="bg1"/>
                </a:solidFill>
                <a:cs typeface="Times New Roman"/>
              </a:rPr>
              <a:t> </a:t>
            </a:r>
            <a:r>
              <a:rPr sz="1600" b="1" spc="-5" dirty="0">
                <a:solidFill>
                  <a:schemeClr val="bg1"/>
                </a:solidFill>
                <a:cs typeface="Arial"/>
              </a:rPr>
              <a:t>m</a:t>
            </a:r>
            <a:r>
              <a:rPr sz="1600" b="1" spc="-10" dirty="0">
                <a:solidFill>
                  <a:schemeClr val="bg1"/>
                </a:solidFill>
                <a:cs typeface="Arial"/>
              </a:rPr>
              <a:t>i</a:t>
            </a:r>
            <a:r>
              <a:rPr sz="1600" b="1" dirty="0">
                <a:solidFill>
                  <a:schemeClr val="bg1"/>
                </a:solidFill>
                <a:cs typeface="Arial"/>
              </a:rPr>
              <a:t>l</a:t>
            </a:r>
            <a:r>
              <a:rPr sz="1600" b="1" spc="-10" dirty="0">
                <a:solidFill>
                  <a:schemeClr val="bg1"/>
                </a:solidFill>
                <a:cs typeface="Arial"/>
              </a:rPr>
              <a:t>l</a:t>
            </a:r>
            <a:r>
              <a:rPr sz="1600" b="1" dirty="0">
                <a:solidFill>
                  <a:schemeClr val="bg1"/>
                </a:solidFill>
                <a:cs typeface="Arial"/>
              </a:rPr>
              <a:t>ion</a:t>
            </a:r>
            <a:r>
              <a:rPr sz="1600" b="1" spc="40" dirty="0">
                <a:solidFill>
                  <a:schemeClr val="bg1"/>
                </a:solidFill>
                <a:cs typeface="Times New Roman"/>
              </a:rPr>
              <a:t> </a:t>
            </a:r>
            <a:r>
              <a:rPr sz="1600" b="1" spc="-5" dirty="0">
                <a:solidFill>
                  <a:schemeClr val="bg1"/>
                </a:solidFill>
                <a:cs typeface="Arial"/>
              </a:rPr>
              <a:t>emergenc</a:t>
            </a:r>
            <a:r>
              <a:rPr sz="1600" b="1" dirty="0">
                <a:solidFill>
                  <a:schemeClr val="bg1"/>
                </a:solidFill>
                <a:cs typeface="Arial"/>
              </a:rPr>
              <a:t>y</a:t>
            </a:r>
            <a:r>
              <a:rPr sz="1600" b="1" spc="25" dirty="0">
                <a:solidFill>
                  <a:schemeClr val="bg1"/>
                </a:solidFill>
                <a:cs typeface="Times New Roman"/>
              </a:rPr>
              <a:t> </a:t>
            </a:r>
            <a:r>
              <a:rPr sz="1600" b="1" spc="-25" dirty="0">
                <a:solidFill>
                  <a:schemeClr val="bg1"/>
                </a:solidFill>
                <a:cs typeface="Arial"/>
              </a:rPr>
              <a:t>v</a:t>
            </a:r>
            <a:r>
              <a:rPr sz="1600" b="1" dirty="0">
                <a:solidFill>
                  <a:schemeClr val="bg1"/>
                </a:solidFill>
                <a:cs typeface="Arial"/>
              </a:rPr>
              <a:t>is</a:t>
            </a:r>
            <a:r>
              <a:rPr sz="1600" b="1" spc="-10" dirty="0">
                <a:solidFill>
                  <a:schemeClr val="bg1"/>
                </a:solidFill>
                <a:cs typeface="Arial"/>
              </a:rPr>
              <a:t>i</a:t>
            </a:r>
            <a:r>
              <a:rPr sz="1600" b="1" dirty="0">
                <a:solidFill>
                  <a:schemeClr val="bg1"/>
                </a:solidFill>
                <a:cs typeface="Arial"/>
              </a:rPr>
              <a:t>ts</a:t>
            </a:r>
            <a:r>
              <a:rPr sz="1600" b="1" spc="60" dirty="0">
                <a:solidFill>
                  <a:schemeClr val="bg1"/>
                </a:solidFill>
                <a:cs typeface="Times New Roman"/>
              </a:rPr>
              <a:t> </a:t>
            </a:r>
            <a:r>
              <a:rPr sz="1600" b="1" dirty="0">
                <a:solidFill>
                  <a:schemeClr val="bg1"/>
                </a:solidFill>
                <a:cs typeface="Arial"/>
              </a:rPr>
              <a:t>per</a:t>
            </a:r>
            <a:r>
              <a:rPr sz="1600" b="1" spc="35" dirty="0">
                <a:solidFill>
                  <a:schemeClr val="bg1"/>
                </a:solidFill>
                <a:cs typeface="Times New Roman"/>
              </a:rPr>
              <a:t> </a:t>
            </a:r>
            <a:r>
              <a:rPr sz="1600" b="1" spc="-35" dirty="0">
                <a:solidFill>
                  <a:schemeClr val="bg1"/>
                </a:solidFill>
                <a:cs typeface="Arial"/>
              </a:rPr>
              <a:t>y</a:t>
            </a:r>
            <a:r>
              <a:rPr sz="1600" b="1" spc="-5" dirty="0">
                <a:solidFill>
                  <a:schemeClr val="bg1"/>
                </a:solidFill>
                <a:cs typeface="Arial"/>
              </a:rPr>
              <a:t>ear</a:t>
            </a:r>
            <a:endParaRPr sz="1600" b="1" dirty="0">
              <a:solidFill>
                <a:schemeClr val="bg1"/>
              </a:solidFill>
              <a:cs typeface="Arial"/>
            </a:endParaRPr>
          </a:p>
        </p:txBody>
      </p:sp>
      <p:pic>
        <p:nvPicPr>
          <p:cNvPr id="10" name="Picture 9"/>
          <p:cNvPicPr>
            <a:picLocks noChangeAspect="1"/>
          </p:cNvPicPr>
          <p:nvPr/>
        </p:nvPicPr>
        <p:blipFill>
          <a:blip r:embed="rId5"/>
          <a:stretch>
            <a:fillRect/>
          </a:stretch>
        </p:blipFill>
        <p:spPr>
          <a:xfrm>
            <a:off x="7501246" y="1767380"/>
            <a:ext cx="3060074" cy="1781862"/>
          </a:xfrm>
          <a:prstGeom prst="rect">
            <a:avLst/>
          </a:prstGeom>
        </p:spPr>
      </p:pic>
    </p:spTree>
    <p:extLst>
      <p:ext uri="{BB962C8B-B14F-4D97-AF65-F5344CB8AC3E}">
        <p14:creationId xmlns:p14="http://schemas.microsoft.com/office/powerpoint/2010/main" val="10573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56" y="374269"/>
            <a:ext cx="10515600" cy="1325563"/>
          </a:xfrm>
        </p:spPr>
        <p:txBody>
          <a:bodyPr/>
          <a:lstStyle/>
          <a:p>
            <a:pPr algn="ctr"/>
            <a:r>
              <a:rPr lang="en-US" dirty="0" smtClean="0"/>
              <a:t>Our ERP environment</a:t>
            </a:r>
            <a:endParaRPr lang="en-US" dirty="0"/>
          </a:p>
        </p:txBody>
      </p:sp>
      <p:sp>
        <p:nvSpPr>
          <p:cNvPr id="4" name="object 28"/>
          <p:cNvSpPr/>
          <p:nvPr/>
        </p:nvSpPr>
        <p:spPr>
          <a:xfrm>
            <a:off x="6256019" y="1856232"/>
            <a:ext cx="4572000" cy="4713884"/>
          </a:xfrm>
          <a:custGeom>
            <a:avLst/>
            <a:gdLst/>
            <a:ahLst/>
            <a:cxnLst/>
            <a:rect l="l" t="t" r="r" b="b"/>
            <a:pathLst>
              <a:path w="4572000" h="5257800">
                <a:moveTo>
                  <a:pt x="0" y="5257799"/>
                </a:moveTo>
                <a:lnTo>
                  <a:pt x="4571999" y="5257799"/>
                </a:lnTo>
                <a:lnTo>
                  <a:pt x="4571999" y="0"/>
                </a:lnTo>
                <a:lnTo>
                  <a:pt x="0" y="0"/>
                </a:lnTo>
                <a:lnTo>
                  <a:pt x="0" y="5257799"/>
                </a:lnTo>
                <a:close/>
              </a:path>
            </a:pathLst>
          </a:custGeom>
          <a:solidFill>
            <a:schemeClr val="accent1">
              <a:lumMod val="60000"/>
              <a:lumOff val="40000"/>
            </a:schemeClr>
          </a:solidFill>
          <a:ln w="25907">
            <a:solidFill>
              <a:srgbClr val="FFFFFF"/>
            </a:solidFill>
          </a:ln>
        </p:spPr>
        <p:txBody>
          <a:bodyPr wrap="square" lIns="0" tIns="0" rIns="0" bIns="0" rtlCol="0"/>
          <a:lstStyle/>
          <a:p>
            <a:endParaRPr/>
          </a:p>
        </p:txBody>
      </p:sp>
      <p:sp>
        <p:nvSpPr>
          <p:cNvPr id="6" name="object 2"/>
          <p:cNvSpPr txBox="1"/>
          <p:nvPr/>
        </p:nvSpPr>
        <p:spPr>
          <a:xfrm>
            <a:off x="8127115" y="4166468"/>
            <a:ext cx="828675" cy="538609"/>
          </a:xfrm>
          <a:prstGeom prst="rect">
            <a:avLst/>
          </a:prstGeom>
        </p:spPr>
        <p:txBody>
          <a:bodyPr vert="horz" wrap="square" lIns="0" tIns="0" rIns="0" bIns="0" rtlCol="0">
            <a:spAutoFit/>
          </a:bodyPr>
          <a:lstStyle/>
          <a:p>
            <a:pPr marL="5715" algn="ctr">
              <a:lnSpc>
                <a:spcPts val="2125"/>
              </a:lnSpc>
            </a:pPr>
            <a:r>
              <a:rPr sz="1900" b="1" spc="-15" dirty="0">
                <a:solidFill>
                  <a:srgbClr val="464646"/>
                </a:solidFill>
                <a:cs typeface="Arial"/>
              </a:rPr>
              <a:t>ERP</a:t>
            </a:r>
            <a:endParaRPr sz="1900" b="1" dirty="0">
              <a:cs typeface="Arial"/>
            </a:endParaRPr>
          </a:p>
          <a:p>
            <a:pPr algn="ctr">
              <a:lnSpc>
                <a:spcPts val="2125"/>
              </a:lnSpc>
            </a:pPr>
            <a:r>
              <a:rPr sz="1900" b="1" spc="-15" dirty="0">
                <a:solidFill>
                  <a:srgbClr val="464646"/>
                </a:solidFill>
                <a:cs typeface="Arial"/>
              </a:rPr>
              <a:t>System</a:t>
            </a:r>
            <a:endParaRPr sz="1900" b="1" dirty="0">
              <a:cs typeface="Arial"/>
            </a:endParaRPr>
          </a:p>
        </p:txBody>
      </p:sp>
      <p:sp>
        <p:nvSpPr>
          <p:cNvPr id="7" name="object 3"/>
          <p:cNvSpPr/>
          <p:nvPr/>
        </p:nvSpPr>
        <p:spPr>
          <a:xfrm>
            <a:off x="8329421" y="3406294"/>
            <a:ext cx="424180" cy="279400"/>
          </a:xfrm>
          <a:custGeom>
            <a:avLst/>
            <a:gdLst/>
            <a:ahLst/>
            <a:cxnLst/>
            <a:rect l="l" t="t" r="r" b="b"/>
            <a:pathLst>
              <a:path w="424179" h="279400">
                <a:moveTo>
                  <a:pt x="338968" y="139445"/>
                </a:moveTo>
                <a:lnTo>
                  <a:pt x="84703" y="139445"/>
                </a:lnTo>
                <a:lnTo>
                  <a:pt x="84703" y="278891"/>
                </a:lnTo>
                <a:lnTo>
                  <a:pt x="338968" y="278891"/>
                </a:lnTo>
                <a:lnTo>
                  <a:pt x="338968" y="139445"/>
                </a:lnTo>
                <a:close/>
              </a:path>
              <a:path w="424179" h="279400">
                <a:moveTo>
                  <a:pt x="211835" y="0"/>
                </a:moveTo>
                <a:lnTo>
                  <a:pt x="0" y="139445"/>
                </a:lnTo>
                <a:lnTo>
                  <a:pt x="423671" y="139445"/>
                </a:lnTo>
                <a:lnTo>
                  <a:pt x="211835" y="0"/>
                </a:lnTo>
                <a:close/>
              </a:path>
            </a:pathLst>
          </a:custGeom>
          <a:solidFill>
            <a:srgbClr val="FFFFFF"/>
          </a:solidFill>
        </p:spPr>
        <p:txBody>
          <a:bodyPr wrap="square" lIns="0" tIns="0" rIns="0" bIns="0" rtlCol="0"/>
          <a:lstStyle/>
          <a:p>
            <a:endParaRPr/>
          </a:p>
        </p:txBody>
      </p:sp>
      <p:sp>
        <p:nvSpPr>
          <p:cNvPr id="8" name="object 4"/>
          <p:cNvSpPr/>
          <p:nvPr/>
        </p:nvSpPr>
        <p:spPr>
          <a:xfrm>
            <a:off x="7805166" y="1943254"/>
            <a:ext cx="1469135" cy="1469136"/>
          </a:xfrm>
          <a:prstGeom prst="rect">
            <a:avLst/>
          </a:prstGeom>
          <a:blipFill>
            <a:blip r:embed="rId3" cstate="print"/>
            <a:stretch>
              <a:fillRect/>
            </a:stretch>
          </a:blipFill>
        </p:spPr>
        <p:txBody>
          <a:bodyPr wrap="square" lIns="0" tIns="0" rIns="0" bIns="0" rtlCol="0"/>
          <a:lstStyle/>
          <a:p>
            <a:endParaRPr/>
          </a:p>
        </p:txBody>
      </p:sp>
      <p:sp>
        <p:nvSpPr>
          <p:cNvPr id="9" name="object 5"/>
          <p:cNvSpPr/>
          <p:nvPr/>
        </p:nvSpPr>
        <p:spPr>
          <a:xfrm>
            <a:off x="7947659" y="2085748"/>
            <a:ext cx="1188720" cy="1188720"/>
          </a:xfrm>
          <a:custGeom>
            <a:avLst/>
            <a:gdLst/>
            <a:ahLst/>
            <a:cxnLst/>
            <a:rect l="l" t="t" r="r" b="b"/>
            <a:pathLst>
              <a:path w="1188720" h="1188720">
                <a:moveTo>
                  <a:pt x="594359" y="0"/>
                </a:moveTo>
                <a:lnTo>
                  <a:pt x="545607" y="1969"/>
                </a:lnTo>
                <a:lnTo>
                  <a:pt x="497940" y="7777"/>
                </a:lnTo>
                <a:lnTo>
                  <a:pt x="451514" y="17271"/>
                </a:lnTo>
                <a:lnTo>
                  <a:pt x="406479" y="30296"/>
                </a:lnTo>
                <a:lnTo>
                  <a:pt x="362989" y="46701"/>
                </a:lnTo>
                <a:lnTo>
                  <a:pt x="321197" y="66333"/>
                </a:lnTo>
                <a:lnTo>
                  <a:pt x="281256" y="89038"/>
                </a:lnTo>
                <a:lnTo>
                  <a:pt x="243319" y="114664"/>
                </a:lnTo>
                <a:lnTo>
                  <a:pt x="207538" y="143058"/>
                </a:lnTo>
                <a:lnTo>
                  <a:pt x="174067" y="174067"/>
                </a:lnTo>
                <a:lnTo>
                  <a:pt x="143058" y="207538"/>
                </a:lnTo>
                <a:lnTo>
                  <a:pt x="114664" y="243319"/>
                </a:lnTo>
                <a:lnTo>
                  <a:pt x="89038" y="281256"/>
                </a:lnTo>
                <a:lnTo>
                  <a:pt x="66333" y="321197"/>
                </a:lnTo>
                <a:lnTo>
                  <a:pt x="46701" y="362989"/>
                </a:lnTo>
                <a:lnTo>
                  <a:pt x="30296" y="406479"/>
                </a:lnTo>
                <a:lnTo>
                  <a:pt x="17271" y="451514"/>
                </a:lnTo>
                <a:lnTo>
                  <a:pt x="7777" y="497940"/>
                </a:lnTo>
                <a:lnTo>
                  <a:pt x="1969" y="545607"/>
                </a:lnTo>
                <a:lnTo>
                  <a:pt x="0" y="594359"/>
                </a:lnTo>
                <a:lnTo>
                  <a:pt x="1969" y="643112"/>
                </a:lnTo>
                <a:lnTo>
                  <a:pt x="7777" y="690778"/>
                </a:lnTo>
                <a:lnTo>
                  <a:pt x="17271" y="737205"/>
                </a:lnTo>
                <a:lnTo>
                  <a:pt x="30296" y="782240"/>
                </a:lnTo>
                <a:lnTo>
                  <a:pt x="46701" y="825730"/>
                </a:lnTo>
                <a:lnTo>
                  <a:pt x="66333" y="867522"/>
                </a:lnTo>
                <a:lnTo>
                  <a:pt x="89038" y="907463"/>
                </a:lnTo>
                <a:lnTo>
                  <a:pt x="114664" y="945400"/>
                </a:lnTo>
                <a:lnTo>
                  <a:pt x="143058" y="981181"/>
                </a:lnTo>
                <a:lnTo>
                  <a:pt x="174067" y="1014652"/>
                </a:lnTo>
                <a:lnTo>
                  <a:pt x="207538" y="1045661"/>
                </a:lnTo>
                <a:lnTo>
                  <a:pt x="243319" y="1074055"/>
                </a:lnTo>
                <a:lnTo>
                  <a:pt x="281256" y="1099681"/>
                </a:lnTo>
                <a:lnTo>
                  <a:pt x="321197" y="1122386"/>
                </a:lnTo>
                <a:lnTo>
                  <a:pt x="362989" y="1142018"/>
                </a:lnTo>
                <a:lnTo>
                  <a:pt x="406479" y="1158423"/>
                </a:lnTo>
                <a:lnTo>
                  <a:pt x="451514" y="1171448"/>
                </a:lnTo>
                <a:lnTo>
                  <a:pt x="497940" y="1180941"/>
                </a:lnTo>
                <a:lnTo>
                  <a:pt x="545607" y="1186750"/>
                </a:lnTo>
                <a:lnTo>
                  <a:pt x="594359" y="1188719"/>
                </a:lnTo>
                <a:lnTo>
                  <a:pt x="643112" y="1186750"/>
                </a:lnTo>
                <a:lnTo>
                  <a:pt x="690778" y="1180941"/>
                </a:lnTo>
                <a:lnTo>
                  <a:pt x="737205" y="1171448"/>
                </a:lnTo>
                <a:lnTo>
                  <a:pt x="782240" y="1158423"/>
                </a:lnTo>
                <a:lnTo>
                  <a:pt x="825730" y="1142018"/>
                </a:lnTo>
                <a:lnTo>
                  <a:pt x="867522" y="1122386"/>
                </a:lnTo>
                <a:lnTo>
                  <a:pt x="907463" y="1099681"/>
                </a:lnTo>
                <a:lnTo>
                  <a:pt x="945400" y="1074055"/>
                </a:lnTo>
                <a:lnTo>
                  <a:pt x="981181" y="1045661"/>
                </a:lnTo>
                <a:lnTo>
                  <a:pt x="1014652" y="1014652"/>
                </a:lnTo>
                <a:lnTo>
                  <a:pt x="1045661" y="981181"/>
                </a:lnTo>
                <a:lnTo>
                  <a:pt x="1074055" y="945400"/>
                </a:lnTo>
                <a:lnTo>
                  <a:pt x="1099681" y="907463"/>
                </a:lnTo>
                <a:lnTo>
                  <a:pt x="1122386" y="867522"/>
                </a:lnTo>
                <a:lnTo>
                  <a:pt x="1142018" y="825730"/>
                </a:lnTo>
                <a:lnTo>
                  <a:pt x="1158423" y="782240"/>
                </a:lnTo>
                <a:lnTo>
                  <a:pt x="1171448" y="737205"/>
                </a:lnTo>
                <a:lnTo>
                  <a:pt x="1180941" y="690778"/>
                </a:lnTo>
                <a:lnTo>
                  <a:pt x="1186750" y="643112"/>
                </a:lnTo>
                <a:lnTo>
                  <a:pt x="1188719" y="594359"/>
                </a:lnTo>
                <a:lnTo>
                  <a:pt x="1186750" y="545607"/>
                </a:lnTo>
                <a:lnTo>
                  <a:pt x="1180941" y="497940"/>
                </a:lnTo>
                <a:lnTo>
                  <a:pt x="1171448" y="451514"/>
                </a:lnTo>
                <a:lnTo>
                  <a:pt x="1158423" y="406479"/>
                </a:lnTo>
                <a:lnTo>
                  <a:pt x="1142018" y="362989"/>
                </a:lnTo>
                <a:lnTo>
                  <a:pt x="1122386" y="321197"/>
                </a:lnTo>
                <a:lnTo>
                  <a:pt x="1099681" y="281256"/>
                </a:lnTo>
                <a:lnTo>
                  <a:pt x="1074055" y="243319"/>
                </a:lnTo>
                <a:lnTo>
                  <a:pt x="1045661" y="207538"/>
                </a:lnTo>
                <a:lnTo>
                  <a:pt x="1014652" y="174067"/>
                </a:lnTo>
                <a:lnTo>
                  <a:pt x="981181" y="143058"/>
                </a:lnTo>
                <a:lnTo>
                  <a:pt x="945400" y="114664"/>
                </a:lnTo>
                <a:lnTo>
                  <a:pt x="907463" y="89038"/>
                </a:lnTo>
                <a:lnTo>
                  <a:pt x="867522" y="66333"/>
                </a:lnTo>
                <a:lnTo>
                  <a:pt x="825730" y="46701"/>
                </a:lnTo>
                <a:lnTo>
                  <a:pt x="782240" y="30296"/>
                </a:lnTo>
                <a:lnTo>
                  <a:pt x="737205" y="17271"/>
                </a:lnTo>
                <a:lnTo>
                  <a:pt x="690778" y="7777"/>
                </a:lnTo>
                <a:lnTo>
                  <a:pt x="643112" y="1969"/>
                </a:lnTo>
                <a:lnTo>
                  <a:pt x="594359" y="0"/>
                </a:lnTo>
                <a:close/>
              </a:path>
            </a:pathLst>
          </a:custGeom>
          <a:solidFill>
            <a:srgbClr val="00AF50"/>
          </a:solidFill>
        </p:spPr>
        <p:txBody>
          <a:bodyPr wrap="square" lIns="0" tIns="0" rIns="0" bIns="0" rtlCol="0"/>
          <a:lstStyle/>
          <a:p>
            <a:endParaRPr/>
          </a:p>
        </p:txBody>
      </p:sp>
      <p:sp>
        <p:nvSpPr>
          <p:cNvPr id="10" name="object 6"/>
          <p:cNvSpPr/>
          <p:nvPr/>
        </p:nvSpPr>
        <p:spPr>
          <a:xfrm>
            <a:off x="7947659" y="2085748"/>
            <a:ext cx="1188720" cy="1188720"/>
          </a:xfrm>
          <a:custGeom>
            <a:avLst/>
            <a:gdLst/>
            <a:ahLst/>
            <a:cxnLst/>
            <a:rect l="l" t="t" r="r" b="b"/>
            <a:pathLst>
              <a:path w="1188720" h="1188720">
                <a:moveTo>
                  <a:pt x="0" y="594359"/>
                </a:moveTo>
                <a:lnTo>
                  <a:pt x="1969" y="545607"/>
                </a:lnTo>
                <a:lnTo>
                  <a:pt x="7777" y="497940"/>
                </a:lnTo>
                <a:lnTo>
                  <a:pt x="17271" y="451514"/>
                </a:lnTo>
                <a:lnTo>
                  <a:pt x="30296" y="406479"/>
                </a:lnTo>
                <a:lnTo>
                  <a:pt x="46701" y="362989"/>
                </a:lnTo>
                <a:lnTo>
                  <a:pt x="66333" y="321197"/>
                </a:lnTo>
                <a:lnTo>
                  <a:pt x="89038" y="281256"/>
                </a:lnTo>
                <a:lnTo>
                  <a:pt x="114664" y="243319"/>
                </a:lnTo>
                <a:lnTo>
                  <a:pt x="143058" y="207538"/>
                </a:lnTo>
                <a:lnTo>
                  <a:pt x="174067" y="174067"/>
                </a:lnTo>
                <a:lnTo>
                  <a:pt x="207538" y="143058"/>
                </a:lnTo>
                <a:lnTo>
                  <a:pt x="243319" y="114664"/>
                </a:lnTo>
                <a:lnTo>
                  <a:pt x="281256" y="89038"/>
                </a:lnTo>
                <a:lnTo>
                  <a:pt x="321197" y="66333"/>
                </a:lnTo>
                <a:lnTo>
                  <a:pt x="362989" y="46701"/>
                </a:lnTo>
                <a:lnTo>
                  <a:pt x="406479" y="30296"/>
                </a:lnTo>
                <a:lnTo>
                  <a:pt x="451514" y="17271"/>
                </a:lnTo>
                <a:lnTo>
                  <a:pt x="497940" y="7777"/>
                </a:lnTo>
                <a:lnTo>
                  <a:pt x="545607" y="1969"/>
                </a:lnTo>
                <a:lnTo>
                  <a:pt x="594359" y="0"/>
                </a:lnTo>
                <a:lnTo>
                  <a:pt x="643112" y="1969"/>
                </a:lnTo>
                <a:lnTo>
                  <a:pt x="690778" y="7777"/>
                </a:lnTo>
                <a:lnTo>
                  <a:pt x="737205" y="17271"/>
                </a:lnTo>
                <a:lnTo>
                  <a:pt x="782240" y="30296"/>
                </a:lnTo>
                <a:lnTo>
                  <a:pt x="825730" y="46701"/>
                </a:lnTo>
                <a:lnTo>
                  <a:pt x="867522" y="66333"/>
                </a:lnTo>
                <a:lnTo>
                  <a:pt x="907463" y="89038"/>
                </a:lnTo>
                <a:lnTo>
                  <a:pt x="945400" y="114664"/>
                </a:lnTo>
                <a:lnTo>
                  <a:pt x="981181" y="143058"/>
                </a:lnTo>
                <a:lnTo>
                  <a:pt x="1014652" y="174067"/>
                </a:lnTo>
                <a:lnTo>
                  <a:pt x="1045661" y="207538"/>
                </a:lnTo>
                <a:lnTo>
                  <a:pt x="1074055" y="243319"/>
                </a:lnTo>
                <a:lnTo>
                  <a:pt x="1099681" y="281256"/>
                </a:lnTo>
                <a:lnTo>
                  <a:pt x="1122386" y="321197"/>
                </a:lnTo>
                <a:lnTo>
                  <a:pt x="1142018" y="362989"/>
                </a:lnTo>
                <a:lnTo>
                  <a:pt x="1158423" y="406479"/>
                </a:lnTo>
                <a:lnTo>
                  <a:pt x="1171448" y="451514"/>
                </a:lnTo>
                <a:lnTo>
                  <a:pt x="1180941" y="497940"/>
                </a:lnTo>
                <a:lnTo>
                  <a:pt x="1186750" y="545607"/>
                </a:lnTo>
                <a:lnTo>
                  <a:pt x="1188719" y="594359"/>
                </a:lnTo>
                <a:lnTo>
                  <a:pt x="1186750" y="643112"/>
                </a:lnTo>
                <a:lnTo>
                  <a:pt x="1180941" y="690778"/>
                </a:lnTo>
                <a:lnTo>
                  <a:pt x="1171448" y="737205"/>
                </a:lnTo>
                <a:lnTo>
                  <a:pt x="1158423" y="782240"/>
                </a:lnTo>
                <a:lnTo>
                  <a:pt x="1142018" y="825730"/>
                </a:lnTo>
                <a:lnTo>
                  <a:pt x="1122386" y="867522"/>
                </a:lnTo>
                <a:lnTo>
                  <a:pt x="1099681" y="907463"/>
                </a:lnTo>
                <a:lnTo>
                  <a:pt x="1074055" y="945400"/>
                </a:lnTo>
                <a:lnTo>
                  <a:pt x="1045661" y="981181"/>
                </a:lnTo>
                <a:lnTo>
                  <a:pt x="1014652" y="1014652"/>
                </a:lnTo>
                <a:lnTo>
                  <a:pt x="981181" y="1045661"/>
                </a:lnTo>
                <a:lnTo>
                  <a:pt x="945400" y="1074055"/>
                </a:lnTo>
                <a:lnTo>
                  <a:pt x="907463" y="1099681"/>
                </a:lnTo>
                <a:lnTo>
                  <a:pt x="867522" y="1122386"/>
                </a:lnTo>
                <a:lnTo>
                  <a:pt x="825730" y="1142018"/>
                </a:lnTo>
                <a:lnTo>
                  <a:pt x="782240" y="1158423"/>
                </a:lnTo>
                <a:lnTo>
                  <a:pt x="737205" y="1171448"/>
                </a:lnTo>
                <a:lnTo>
                  <a:pt x="690778" y="1180941"/>
                </a:lnTo>
                <a:lnTo>
                  <a:pt x="643112" y="1186750"/>
                </a:lnTo>
                <a:lnTo>
                  <a:pt x="594359" y="1188719"/>
                </a:lnTo>
                <a:lnTo>
                  <a:pt x="545607" y="1186750"/>
                </a:lnTo>
                <a:lnTo>
                  <a:pt x="497940" y="1180941"/>
                </a:lnTo>
                <a:lnTo>
                  <a:pt x="451514" y="1171448"/>
                </a:lnTo>
                <a:lnTo>
                  <a:pt x="406479" y="1158423"/>
                </a:lnTo>
                <a:lnTo>
                  <a:pt x="362989" y="1142018"/>
                </a:lnTo>
                <a:lnTo>
                  <a:pt x="321197" y="1122386"/>
                </a:lnTo>
                <a:lnTo>
                  <a:pt x="281256" y="1099681"/>
                </a:lnTo>
                <a:lnTo>
                  <a:pt x="243319" y="1074055"/>
                </a:lnTo>
                <a:lnTo>
                  <a:pt x="207538" y="1045661"/>
                </a:lnTo>
                <a:lnTo>
                  <a:pt x="174067" y="1014652"/>
                </a:lnTo>
                <a:lnTo>
                  <a:pt x="143058" y="981181"/>
                </a:lnTo>
                <a:lnTo>
                  <a:pt x="114664" y="945400"/>
                </a:lnTo>
                <a:lnTo>
                  <a:pt x="89038" y="907463"/>
                </a:lnTo>
                <a:lnTo>
                  <a:pt x="66333" y="867522"/>
                </a:lnTo>
                <a:lnTo>
                  <a:pt x="46701" y="825730"/>
                </a:lnTo>
                <a:lnTo>
                  <a:pt x="30296" y="782240"/>
                </a:lnTo>
                <a:lnTo>
                  <a:pt x="17271" y="737205"/>
                </a:lnTo>
                <a:lnTo>
                  <a:pt x="7777" y="690778"/>
                </a:lnTo>
                <a:lnTo>
                  <a:pt x="1969" y="643112"/>
                </a:lnTo>
                <a:lnTo>
                  <a:pt x="0" y="594359"/>
                </a:lnTo>
                <a:close/>
              </a:path>
            </a:pathLst>
          </a:custGeom>
          <a:ln w="25907">
            <a:solidFill>
              <a:srgbClr val="000000"/>
            </a:solidFill>
          </a:ln>
        </p:spPr>
        <p:txBody>
          <a:bodyPr wrap="square" lIns="0" tIns="0" rIns="0" bIns="0" rtlCol="0"/>
          <a:lstStyle/>
          <a:p>
            <a:endParaRPr/>
          </a:p>
        </p:txBody>
      </p:sp>
      <p:sp>
        <p:nvSpPr>
          <p:cNvPr id="11" name="object 7"/>
          <p:cNvSpPr txBox="1"/>
          <p:nvPr/>
        </p:nvSpPr>
        <p:spPr>
          <a:xfrm>
            <a:off x="8127115" y="2576519"/>
            <a:ext cx="828675" cy="215444"/>
          </a:xfrm>
          <a:prstGeom prst="rect">
            <a:avLst/>
          </a:prstGeom>
        </p:spPr>
        <p:txBody>
          <a:bodyPr vert="horz" wrap="square" lIns="0" tIns="0" rIns="0" bIns="0" rtlCol="0">
            <a:spAutoFit/>
          </a:bodyPr>
          <a:lstStyle/>
          <a:p>
            <a:pPr marL="12700">
              <a:lnSpc>
                <a:spcPct val="100000"/>
              </a:lnSpc>
            </a:pPr>
            <a:r>
              <a:rPr sz="1400" b="1" spc="-10" dirty="0">
                <a:solidFill>
                  <a:srgbClr val="464646"/>
                </a:solidFill>
                <a:cs typeface="Arial"/>
              </a:rPr>
              <a:t>F</a:t>
            </a:r>
            <a:r>
              <a:rPr sz="1400" b="1" spc="-5" dirty="0">
                <a:solidFill>
                  <a:srgbClr val="464646"/>
                </a:solidFill>
                <a:cs typeface="Arial"/>
              </a:rPr>
              <a:t>ina</a:t>
            </a:r>
            <a:r>
              <a:rPr sz="1400" b="1" spc="-10" dirty="0">
                <a:solidFill>
                  <a:srgbClr val="464646"/>
                </a:solidFill>
                <a:cs typeface="Arial"/>
              </a:rPr>
              <a:t>n</a:t>
            </a:r>
            <a:r>
              <a:rPr sz="1400" b="1" dirty="0">
                <a:solidFill>
                  <a:srgbClr val="464646"/>
                </a:solidFill>
                <a:cs typeface="Arial"/>
              </a:rPr>
              <a:t>c</a:t>
            </a:r>
            <a:r>
              <a:rPr sz="1400" b="1" spc="-5" dirty="0">
                <a:solidFill>
                  <a:srgbClr val="464646"/>
                </a:solidFill>
                <a:cs typeface="Arial"/>
              </a:rPr>
              <a:t>ials</a:t>
            </a:r>
            <a:endParaRPr sz="1400" b="1" dirty="0">
              <a:cs typeface="Arial"/>
            </a:endParaRPr>
          </a:p>
        </p:txBody>
      </p:sp>
      <p:sp>
        <p:nvSpPr>
          <p:cNvPr id="12" name="object 8"/>
          <p:cNvSpPr/>
          <p:nvPr/>
        </p:nvSpPr>
        <p:spPr>
          <a:xfrm>
            <a:off x="9188713" y="3956702"/>
            <a:ext cx="273050" cy="401955"/>
          </a:xfrm>
          <a:custGeom>
            <a:avLst/>
            <a:gdLst/>
            <a:ahLst/>
            <a:cxnLst/>
            <a:rect l="l" t="t" r="r" b="b"/>
            <a:pathLst>
              <a:path w="273050" h="401954">
                <a:moveTo>
                  <a:pt x="239717" y="321442"/>
                </a:moveTo>
                <a:lnTo>
                  <a:pt x="196321" y="321442"/>
                </a:lnTo>
                <a:lnTo>
                  <a:pt x="223144" y="401842"/>
                </a:lnTo>
                <a:lnTo>
                  <a:pt x="239717" y="321442"/>
                </a:lnTo>
                <a:close/>
              </a:path>
              <a:path w="273050" h="401954">
                <a:moveTo>
                  <a:pt x="89397" y="0"/>
                </a:moveTo>
                <a:lnTo>
                  <a:pt x="116189" y="80406"/>
                </a:lnTo>
                <a:lnTo>
                  <a:pt x="0" y="118993"/>
                </a:lnTo>
                <a:lnTo>
                  <a:pt x="80131" y="360182"/>
                </a:lnTo>
                <a:lnTo>
                  <a:pt x="196321" y="321442"/>
                </a:lnTo>
                <a:lnTo>
                  <a:pt x="239717" y="321442"/>
                </a:lnTo>
                <a:lnTo>
                  <a:pt x="272521" y="162305"/>
                </a:lnTo>
                <a:lnTo>
                  <a:pt x="89397" y="0"/>
                </a:lnTo>
                <a:close/>
              </a:path>
            </a:pathLst>
          </a:custGeom>
          <a:solidFill>
            <a:srgbClr val="FFFFFF"/>
          </a:solidFill>
        </p:spPr>
        <p:txBody>
          <a:bodyPr wrap="square" lIns="0" tIns="0" rIns="0" bIns="0" rtlCol="0"/>
          <a:lstStyle/>
          <a:p>
            <a:endParaRPr/>
          </a:p>
        </p:txBody>
      </p:sp>
      <p:sp>
        <p:nvSpPr>
          <p:cNvPr id="13" name="object 9"/>
          <p:cNvSpPr/>
          <p:nvPr/>
        </p:nvSpPr>
        <p:spPr>
          <a:xfrm>
            <a:off x="9399269" y="3159405"/>
            <a:ext cx="1469135" cy="1469135"/>
          </a:xfrm>
          <a:prstGeom prst="rect">
            <a:avLst/>
          </a:prstGeom>
          <a:blipFill>
            <a:blip r:embed="rId4" cstate="print"/>
            <a:stretch>
              <a:fillRect/>
            </a:stretch>
          </a:blipFill>
        </p:spPr>
        <p:txBody>
          <a:bodyPr wrap="square" lIns="0" tIns="0" rIns="0" bIns="0" rtlCol="0"/>
          <a:lstStyle/>
          <a:p>
            <a:endParaRPr/>
          </a:p>
        </p:txBody>
      </p:sp>
      <p:sp>
        <p:nvSpPr>
          <p:cNvPr id="14" name="object 10"/>
          <p:cNvSpPr/>
          <p:nvPr/>
        </p:nvSpPr>
        <p:spPr>
          <a:xfrm>
            <a:off x="9541763" y="3301900"/>
            <a:ext cx="1188720" cy="1188720"/>
          </a:xfrm>
          <a:custGeom>
            <a:avLst/>
            <a:gdLst/>
            <a:ahLst/>
            <a:cxnLst/>
            <a:rect l="l" t="t" r="r" b="b"/>
            <a:pathLst>
              <a:path w="1188720" h="1188720">
                <a:moveTo>
                  <a:pt x="594359" y="0"/>
                </a:moveTo>
                <a:lnTo>
                  <a:pt x="545607" y="1969"/>
                </a:lnTo>
                <a:lnTo>
                  <a:pt x="497940" y="7777"/>
                </a:lnTo>
                <a:lnTo>
                  <a:pt x="451514" y="17271"/>
                </a:lnTo>
                <a:lnTo>
                  <a:pt x="406479" y="30296"/>
                </a:lnTo>
                <a:lnTo>
                  <a:pt x="362989" y="46701"/>
                </a:lnTo>
                <a:lnTo>
                  <a:pt x="321197" y="66333"/>
                </a:lnTo>
                <a:lnTo>
                  <a:pt x="281256" y="89038"/>
                </a:lnTo>
                <a:lnTo>
                  <a:pt x="243319" y="114664"/>
                </a:lnTo>
                <a:lnTo>
                  <a:pt x="207538" y="143058"/>
                </a:lnTo>
                <a:lnTo>
                  <a:pt x="174067" y="174067"/>
                </a:lnTo>
                <a:lnTo>
                  <a:pt x="143058" y="207538"/>
                </a:lnTo>
                <a:lnTo>
                  <a:pt x="114664" y="243319"/>
                </a:lnTo>
                <a:lnTo>
                  <a:pt x="89038" y="281256"/>
                </a:lnTo>
                <a:lnTo>
                  <a:pt x="66333" y="321197"/>
                </a:lnTo>
                <a:lnTo>
                  <a:pt x="46701" y="362989"/>
                </a:lnTo>
                <a:lnTo>
                  <a:pt x="30296" y="406479"/>
                </a:lnTo>
                <a:lnTo>
                  <a:pt x="17271" y="451514"/>
                </a:lnTo>
                <a:lnTo>
                  <a:pt x="7777" y="497940"/>
                </a:lnTo>
                <a:lnTo>
                  <a:pt x="1969" y="545607"/>
                </a:lnTo>
                <a:lnTo>
                  <a:pt x="0" y="594359"/>
                </a:lnTo>
                <a:lnTo>
                  <a:pt x="1969" y="643112"/>
                </a:lnTo>
                <a:lnTo>
                  <a:pt x="7777" y="690778"/>
                </a:lnTo>
                <a:lnTo>
                  <a:pt x="17271" y="737205"/>
                </a:lnTo>
                <a:lnTo>
                  <a:pt x="30296" y="782240"/>
                </a:lnTo>
                <a:lnTo>
                  <a:pt x="46701" y="825730"/>
                </a:lnTo>
                <a:lnTo>
                  <a:pt x="66333" y="867522"/>
                </a:lnTo>
                <a:lnTo>
                  <a:pt x="89038" y="907463"/>
                </a:lnTo>
                <a:lnTo>
                  <a:pt x="114664" y="945400"/>
                </a:lnTo>
                <a:lnTo>
                  <a:pt x="143058" y="981181"/>
                </a:lnTo>
                <a:lnTo>
                  <a:pt x="174067" y="1014652"/>
                </a:lnTo>
                <a:lnTo>
                  <a:pt x="207538" y="1045661"/>
                </a:lnTo>
                <a:lnTo>
                  <a:pt x="243319" y="1074055"/>
                </a:lnTo>
                <a:lnTo>
                  <a:pt x="281256" y="1099681"/>
                </a:lnTo>
                <a:lnTo>
                  <a:pt x="321197" y="1122386"/>
                </a:lnTo>
                <a:lnTo>
                  <a:pt x="362989" y="1142018"/>
                </a:lnTo>
                <a:lnTo>
                  <a:pt x="406479" y="1158423"/>
                </a:lnTo>
                <a:lnTo>
                  <a:pt x="451514" y="1171448"/>
                </a:lnTo>
                <a:lnTo>
                  <a:pt x="497940" y="1180941"/>
                </a:lnTo>
                <a:lnTo>
                  <a:pt x="545607" y="1186750"/>
                </a:lnTo>
                <a:lnTo>
                  <a:pt x="594359" y="1188719"/>
                </a:lnTo>
                <a:lnTo>
                  <a:pt x="643112" y="1186750"/>
                </a:lnTo>
                <a:lnTo>
                  <a:pt x="690778" y="1180941"/>
                </a:lnTo>
                <a:lnTo>
                  <a:pt x="737205" y="1171448"/>
                </a:lnTo>
                <a:lnTo>
                  <a:pt x="782240" y="1158423"/>
                </a:lnTo>
                <a:lnTo>
                  <a:pt x="825730" y="1142018"/>
                </a:lnTo>
                <a:lnTo>
                  <a:pt x="867522" y="1122386"/>
                </a:lnTo>
                <a:lnTo>
                  <a:pt x="907463" y="1099681"/>
                </a:lnTo>
                <a:lnTo>
                  <a:pt x="945400" y="1074055"/>
                </a:lnTo>
                <a:lnTo>
                  <a:pt x="981181" y="1045661"/>
                </a:lnTo>
                <a:lnTo>
                  <a:pt x="1014652" y="1014652"/>
                </a:lnTo>
                <a:lnTo>
                  <a:pt x="1045661" y="981181"/>
                </a:lnTo>
                <a:lnTo>
                  <a:pt x="1074055" y="945400"/>
                </a:lnTo>
                <a:lnTo>
                  <a:pt x="1099681" y="907463"/>
                </a:lnTo>
                <a:lnTo>
                  <a:pt x="1122386" y="867522"/>
                </a:lnTo>
                <a:lnTo>
                  <a:pt x="1142018" y="825730"/>
                </a:lnTo>
                <a:lnTo>
                  <a:pt x="1158423" y="782240"/>
                </a:lnTo>
                <a:lnTo>
                  <a:pt x="1171448" y="737205"/>
                </a:lnTo>
                <a:lnTo>
                  <a:pt x="1180941" y="690778"/>
                </a:lnTo>
                <a:lnTo>
                  <a:pt x="1186750" y="643112"/>
                </a:lnTo>
                <a:lnTo>
                  <a:pt x="1188719" y="594359"/>
                </a:lnTo>
                <a:lnTo>
                  <a:pt x="1186750" y="545607"/>
                </a:lnTo>
                <a:lnTo>
                  <a:pt x="1180941" y="497940"/>
                </a:lnTo>
                <a:lnTo>
                  <a:pt x="1171448" y="451514"/>
                </a:lnTo>
                <a:lnTo>
                  <a:pt x="1158423" y="406479"/>
                </a:lnTo>
                <a:lnTo>
                  <a:pt x="1142018" y="362989"/>
                </a:lnTo>
                <a:lnTo>
                  <a:pt x="1122386" y="321197"/>
                </a:lnTo>
                <a:lnTo>
                  <a:pt x="1099681" y="281256"/>
                </a:lnTo>
                <a:lnTo>
                  <a:pt x="1074055" y="243319"/>
                </a:lnTo>
                <a:lnTo>
                  <a:pt x="1045661" y="207538"/>
                </a:lnTo>
                <a:lnTo>
                  <a:pt x="1014652" y="174067"/>
                </a:lnTo>
                <a:lnTo>
                  <a:pt x="981181" y="143058"/>
                </a:lnTo>
                <a:lnTo>
                  <a:pt x="945400" y="114664"/>
                </a:lnTo>
                <a:lnTo>
                  <a:pt x="907463" y="89038"/>
                </a:lnTo>
                <a:lnTo>
                  <a:pt x="867522" y="66333"/>
                </a:lnTo>
                <a:lnTo>
                  <a:pt x="825730" y="46701"/>
                </a:lnTo>
                <a:lnTo>
                  <a:pt x="782240" y="30296"/>
                </a:lnTo>
                <a:lnTo>
                  <a:pt x="737205" y="17271"/>
                </a:lnTo>
                <a:lnTo>
                  <a:pt x="690778" y="7777"/>
                </a:lnTo>
                <a:lnTo>
                  <a:pt x="643112" y="1969"/>
                </a:lnTo>
                <a:lnTo>
                  <a:pt x="594359" y="0"/>
                </a:lnTo>
                <a:close/>
              </a:path>
            </a:pathLst>
          </a:custGeom>
          <a:solidFill>
            <a:srgbClr val="FD7403"/>
          </a:solidFill>
        </p:spPr>
        <p:txBody>
          <a:bodyPr wrap="square" lIns="0" tIns="0" rIns="0" bIns="0" rtlCol="0"/>
          <a:lstStyle/>
          <a:p>
            <a:endParaRPr/>
          </a:p>
        </p:txBody>
      </p:sp>
      <p:sp>
        <p:nvSpPr>
          <p:cNvPr id="15" name="object 11"/>
          <p:cNvSpPr/>
          <p:nvPr/>
        </p:nvSpPr>
        <p:spPr>
          <a:xfrm>
            <a:off x="9541763" y="3301900"/>
            <a:ext cx="1188720" cy="1188720"/>
          </a:xfrm>
          <a:custGeom>
            <a:avLst/>
            <a:gdLst/>
            <a:ahLst/>
            <a:cxnLst/>
            <a:rect l="l" t="t" r="r" b="b"/>
            <a:pathLst>
              <a:path w="1188720" h="1188720">
                <a:moveTo>
                  <a:pt x="0" y="594359"/>
                </a:moveTo>
                <a:lnTo>
                  <a:pt x="1969" y="545607"/>
                </a:lnTo>
                <a:lnTo>
                  <a:pt x="7777" y="497940"/>
                </a:lnTo>
                <a:lnTo>
                  <a:pt x="17271" y="451514"/>
                </a:lnTo>
                <a:lnTo>
                  <a:pt x="30296" y="406479"/>
                </a:lnTo>
                <a:lnTo>
                  <a:pt x="46701" y="362989"/>
                </a:lnTo>
                <a:lnTo>
                  <a:pt x="66333" y="321197"/>
                </a:lnTo>
                <a:lnTo>
                  <a:pt x="89038" y="281256"/>
                </a:lnTo>
                <a:lnTo>
                  <a:pt x="114664" y="243319"/>
                </a:lnTo>
                <a:lnTo>
                  <a:pt x="143058" y="207538"/>
                </a:lnTo>
                <a:lnTo>
                  <a:pt x="174067" y="174067"/>
                </a:lnTo>
                <a:lnTo>
                  <a:pt x="207538" y="143058"/>
                </a:lnTo>
                <a:lnTo>
                  <a:pt x="243319" y="114664"/>
                </a:lnTo>
                <a:lnTo>
                  <a:pt x="281256" y="89038"/>
                </a:lnTo>
                <a:lnTo>
                  <a:pt x="321197" y="66333"/>
                </a:lnTo>
                <a:lnTo>
                  <a:pt x="362989" y="46701"/>
                </a:lnTo>
                <a:lnTo>
                  <a:pt x="406479" y="30296"/>
                </a:lnTo>
                <a:lnTo>
                  <a:pt x="451514" y="17271"/>
                </a:lnTo>
                <a:lnTo>
                  <a:pt x="497940" y="7777"/>
                </a:lnTo>
                <a:lnTo>
                  <a:pt x="545607" y="1969"/>
                </a:lnTo>
                <a:lnTo>
                  <a:pt x="594359" y="0"/>
                </a:lnTo>
                <a:lnTo>
                  <a:pt x="643112" y="1969"/>
                </a:lnTo>
                <a:lnTo>
                  <a:pt x="690778" y="7777"/>
                </a:lnTo>
                <a:lnTo>
                  <a:pt x="737205" y="17271"/>
                </a:lnTo>
                <a:lnTo>
                  <a:pt x="782240" y="30296"/>
                </a:lnTo>
                <a:lnTo>
                  <a:pt x="825730" y="46701"/>
                </a:lnTo>
                <a:lnTo>
                  <a:pt x="867522" y="66333"/>
                </a:lnTo>
                <a:lnTo>
                  <a:pt x="907463" y="89038"/>
                </a:lnTo>
                <a:lnTo>
                  <a:pt x="945400" y="114664"/>
                </a:lnTo>
                <a:lnTo>
                  <a:pt x="981181" y="143058"/>
                </a:lnTo>
                <a:lnTo>
                  <a:pt x="1014652" y="174067"/>
                </a:lnTo>
                <a:lnTo>
                  <a:pt x="1045661" y="207538"/>
                </a:lnTo>
                <a:lnTo>
                  <a:pt x="1074055" y="243319"/>
                </a:lnTo>
                <a:lnTo>
                  <a:pt x="1099681" y="281256"/>
                </a:lnTo>
                <a:lnTo>
                  <a:pt x="1122386" y="321197"/>
                </a:lnTo>
                <a:lnTo>
                  <a:pt x="1142018" y="362989"/>
                </a:lnTo>
                <a:lnTo>
                  <a:pt x="1158423" y="406479"/>
                </a:lnTo>
                <a:lnTo>
                  <a:pt x="1171448" y="451514"/>
                </a:lnTo>
                <a:lnTo>
                  <a:pt x="1180941" y="497940"/>
                </a:lnTo>
                <a:lnTo>
                  <a:pt x="1186750" y="545607"/>
                </a:lnTo>
                <a:lnTo>
                  <a:pt x="1188719" y="594359"/>
                </a:lnTo>
                <a:lnTo>
                  <a:pt x="1186750" y="643112"/>
                </a:lnTo>
                <a:lnTo>
                  <a:pt x="1180941" y="690778"/>
                </a:lnTo>
                <a:lnTo>
                  <a:pt x="1171448" y="737205"/>
                </a:lnTo>
                <a:lnTo>
                  <a:pt x="1158423" y="782240"/>
                </a:lnTo>
                <a:lnTo>
                  <a:pt x="1142018" y="825730"/>
                </a:lnTo>
                <a:lnTo>
                  <a:pt x="1122386" y="867522"/>
                </a:lnTo>
                <a:lnTo>
                  <a:pt x="1099681" y="907463"/>
                </a:lnTo>
                <a:lnTo>
                  <a:pt x="1074055" y="945400"/>
                </a:lnTo>
                <a:lnTo>
                  <a:pt x="1045661" y="981181"/>
                </a:lnTo>
                <a:lnTo>
                  <a:pt x="1014652" y="1014652"/>
                </a:lnTo>
                <a:lnTo>
                  <a:pt x="981181" y="1045661"/>
                </a:lnTo>
                <a:lnTo>
                  <a:pt x="945400" y="1074055"/>
                </a:lnTo>
                <a:lnTo>
                  <a:pt x="907463" y="1099681"/>
                </a:lnTo>
                <a:lnTo>
                  <a:pt x="867522" y="1122386"/>
                </a:lnTo>
                <a:lnTo>
                  <a:pt x="825730" y="1142018"/>
                </a:lnTo>
                <a:lnTo>
                  <a:pt x="782240" y="1158423"/>
                </a:lnTo>
                <a:lnTo>
                  <a:pt x="737205" y="1171448"/>
                </a:lnTo>
                <a:lnTo>
                  <a:pt x="690778" y="1180941"/>
                </a:lnTo>
                <a:lnTo>
                  <a:pt x="643112" y="1186750"/>
                </a:lnTo>
                <a:lnTo>
                  <a:pt x="594359" y="1188719"/>
                </a:lnTo>
                <a:lnTo>
                  <a:pt x="545607" y="1186750"/>
                </a:lnTo>
                <a:lnTo>
                  <a:pt x="497940" y="1180941"/>
                </a:lnTo>
                <a:lnTo>
                  <a:pt x="451514" y="1171448"/>
                </a:lnTo>
                <a:lnTo>
                  <a:pt x="406479" y="1158423"/>
                </a:lnTo>
                <a:lnTo>
                  <a:pt x="362989" y="1142018"/>
                </a:lnTo>
                <a:lnTo>
                  <a:pt x="321197" y="1122386"/>
                </a:lnTo>
                <a:lnTo>
                  <a:pt x="281256" y="1099681"/>
                </a:lnTo>
                <a:lnTo>
                  <a:pt x="243319" y="1074055"/>
                </a:lnTo>
                <a:lnTo>
                  <a:pt x="207538" y="1045661"/>
                </a:lnTo>
                <a:lnTo>
                  <a:pt x="174067" y="1014652"/>
                </a:lnTo>
                <a:lnTo>
                  <a:pt x="143058" y="981181"/>
                </a:lnTo>
                <a:lnTo>
                  <a:pt x="114664" y="945400"/>
                </a:lnTo>
                <a:lnTo>
                  <a:pt x="89038" y="907463"/>
                </a:lnTo>
                <a:lnTo>
                  <a:pt x="66333" y="867522"/>
                </a:lnTo>
                <a:lnTo>
                  <a:pt x="46701" y="825730"/>
                </a:lnTo>
                <a:lnTo>
                  <a:pt x="30296" y="782240"/>
                </a:lnTo>
                <a:lnTo>
                  <a:pt x="17271" y="737205"/>
                </a:lnTo>
                <a:lnTo>
                  <a:pt x="7777" y="690778"/>
                </a:lnTo>
                <a:lnTo>
                  <a:pt x="1969" y="643112"/>
                </a:lnTo>
                <a:lnTo>
                  <a:pt x="0" y="594359"/>
                </a:lnTo>
                <a:close/>
              </a:path>
            </a:pathLst>
          </a:custGeom>
          <a:ln w="25907">
            <a:solidFill>
              <a:srgbClr val="464646"/>
            </a:solidFill>
          </a:ln>
        </p:spPr>
        <p:txBody>
          <a:bodyPr wrap="square" lIns="0" tIns="0" rIns="0" bIns="0" rtlCol="0"/>
          <a:lstStyle/>
          <a:p>
            <a:endParaRPr/>
          </a:p>
        </p:txBody>
      </p:sp>
      <p:sp>
        <p:nvSpPr>
          <p:cNvPr id="16" name="object 12"/>
          <p:cNvSpPr txBox="1"/>
          <p:nvPr/>
        </p:nvSpPr>
        <p:spPr>
          <a:xfrm>
            <a:off x="9855332" y="3845087"/>
            <a:ext cx="798195" cy="205184"/>
          </a:xfrm>
          <a:prstGeom prst="rect">
            <a:avLst/>
          </a:prstGeom>
        </p:spPr>
        <p:txBody>
          <a:bodyPr vert="horz" wrap="square" lIns="0" tIns="0" rIns="0" bIns="0" rtlCol="0">
            <a:spAutoFit/>
          </a:bodyPr>
          <a:lstStyle/>
          <a:p>
            <a:pPr marL="27940">
              <a:lnSpc>
                <a:spcPts val="1565"/>
              </a:lnSpc>
            </a:pPr>
            <a:r>
              <a:rPr lang="en-US" sz="1400" b="1" dirty="0" smtClean="0">
                <a:cs typeface="Arial"/>
              </a:rPr>
              <a:t>Payroll</a:t>
            </a:r>
            <a:endParaRPr sz="1400" b="1" dirty="0">
              <a:cs typeface="Arial"/>
            </a:endParaRPr>
          </a:p>
        </p:txBody>
      </p:sp>
      <p:sp>
        <p:nvSpPr>
          <p:cNvPr id="17" name="object 13"/>
          <p:cNvSpPr/>
          <p:nvPr/>
        </p:nvSpPr>
        <p:spPr>
          <a:xfrm>
            <a:off x="8872849" y="4948201"/>
            <a:ext cx="356870" cy="312420"/>
          </a:xfrm>
          <a:custGeom>
            <a:avLst/>
            <a:gdLst/>
            <a:ahLst/>
            <a:cxnLst/>
            <a:rect l="l" t="t" r="r" b="b"/>
            <a:pathLst>
              <a:path w="356870" h="312420">
                <a:moveTo>
                  <a:pt x="205618" y="0"/>
                </a:moveTo>
                <a:lnTo>
                  <a:pt x="0" y="149351"/>
                </a:lnTo>
                <a:lnTo>
                  <a:pt x="82417" y="262640"/>
                </a:lnTo>
                <a:lnTo>
                  <a:pt x="13837" y="312419"/>
                </a:lnTo>
                <a:lnTo>
                  <a:pt x="267461" y="301239"/>
                </a:lnTo>
                <a:lnTo>
                  <a:pt x="337847" y="113288"/>
                </a:lnTo>
                <a:lnTo>
                  <a:pt x="287914" y="113288"/>
                </a:lnTo>
                <a:lnTo>
                  <a:pt x="205618" y="0"/>
                </a:lnTo>
                <a:close/>
              </a:path>
              <a:path w="356870" h="312420">
                <a:moveTo>
                  <a:pt x="356494" y="63495"/>
                </a:moveTo>
                <a:lnTo>
                  <a:pt x="287914" y="113288"/>
                </a:lnTo>
                <a:lnTo>
                  <a:pt x="337847" y="113288"/>
                </a:lnTo>
                <a:lnTo>
                  <a:pt x="356494" y="63495"/>
                </a:lnTo>
                <a:close/>
              </a:path>
            </a:pathLst>
          </a:custGeom>
          <a:solidFill>
            <a:srgbClr val="FFFFFF"/>
          </a:solidFill>
        </p:spPr>
        <p:txBody>
          <a:bodyPr wrap="square" lIns="0" tIns="0" rIns="0" bIns="0" rtlCol="0"/>
          <a:lstStyle/>
          <a:p>
            <a:endParaRPr/>
          </a:p>
        </p:txBody>
      </p:sp>
      <p:sp>
        <p:nvSpPr>
          <p:cNvPr id="18" name="object 14"/>
          <p:cNvSpPr/>
          <p:nvPr/>
        </p:nvSpPr>
        <p:spPr>
          <a:xfrm>
            <a:off x="8830817" y="5100981"/>
            <a:ext cx="1469135" cy="1469135"/>
          </a:xfrm>
          <a:prstGeom prst="rect">
            <a:avLst/>
          </a:prstGeom>
          <a:blipFill>
            <a:blip r:embed="rId5" cstate="print"/>
            <a:stretch>
              <a:fillRect/>
            </a:stretch>
          </a:blipFill>
        </p:spPr>
        <p:txBody>
          <a:bodyPr wrap="square" lIns="0" tIns="0" rIns="0" bIns="0" rtlCol="0"/>
          <a:lstStyle/>
          <a:p>
            <a:endParaRPr/>
          </a:p>
        </p:txBody>
      </p:sp>
      <p:sp>
        <p:nvSpPr>
          <p:cNvPr id="19" name="object 15"/>
          <p:cNvSpPr/>
          <p:nvPr/>
        </p:nvSpPr>
        <p:spPr>
          <a:xfrm>
            <a:off x="8973311" y="5243476"/>
            <a:ext cx="1188720" cy="1188720"/>
          </a:xfrm>
          <a:custGeom>
            <a:avLst/>
            <a:gdLst/>
            <a:ahLst/>
            <a:cxnLst/>
            <a:rect l="l" t="t" r="r" b="b"/>
            <a:pathLst>
              <a:path w="1188720" h="1188720">
                <a:moveTo>
                  <a:pt x="594359" y="0"/>
                </a:moveTo>
                <a:lnTo>
                  <a:pt x="545607" y="1970"/>
                </a:lnTo>
                <a:lnTo>
                  <a:pt x="497940" y="7778"/>
                </a:lnTo>
                <a:lnTo>
                  <a:pt x="451514" y="17271"/>
                </a:lnTo>
                <a:lnTo>
                  <a:pt x="406479" y="30297"/>
                </a:lnTo>
                <a:lnTo>
                  <a:pt x="362989" y="46702"/>
                </a:lnTo>
                <a:lnTo>
                  <a:pt x="321197" y="66334"/>
                </a:lnTo>
                <a:lnTo>
                  <a:pt x="281256" y="89040"/>
                </a:lnTo>
                <a:lnTo>
                  <a:pt x="243319" y="114666"/>
                </a:lnTo>
                <a:lnTo>
                  <a:pt x="207538" y="143061"/>
                </a:lnTo>
                <a:lnTo>
                  <a:pt x="174067" y="174070"/>
                </a:lnTo>
                <a:lnTo>
                  <a:pt x="143058" y="207542"/>
                </a:lnTo>
                <a:lnTo>
                  <a:pt x="114664" y="243323"/>
                </a:lnTo>
                <a:lnTo>
                  <a:pt x="89038" y="281260"/>
                </a:lnTo>
                <a:lnTo>
                  <a:pt x="66333" y="321201"/>
                </a:lnTo>
                <a:lnTo>
                  <a:pt x="46701" y="362993"/>
                </a:lnTo>
                <a:lnTo>
                  <a:pt x="30296" y="406482"/>
                </a:lnTo>
                <a:lnTo>
                  <a:pt x="17271" y="451517"/>
                </a:lnTo>
                <a:lnTo>
                  <a:pt x="7777" y="497943"/>
                </a:lnTo>
                <a:lnTo>
                  <a:pt x="1969" y="545608"/>
                </a:lnTo>
                <a:lnTo>
                  <a:pt x="0" y="594359"/>
                </a:lnTo>
                <a:lnTo>
                  <a:pt x="1969" y="643106"/>
                </a:lnTo>
                <a:lnTo>
                  <a:pt x="7777" y="690767"/>
                </a:lnTo>
                <a:lnTo>
                  <a:pt x="17271" y="737191"/>
                </a:lnTo>
                <a:lnTo>
                  <a:pt x="30296" y="782223"/>
                </a:lnTo>
                <a:lnTo>
                  <a:pt x="46701" y="825711"/>
                </a:lnTo>
                <a:lnTo>
                  <a:pt x="66333" y="867501"/>
                </a:lnTo>
                <a:lnTo>
                  <a:pt x="89038" y="907442"/>
                </a:lnTo>
                <a:lnTo>
                  <a:pt x="114664" y="945380"/>
                </a:lnTo>
                <a:lnTo>
                  <a:pt x="143058" y="981162"/>
                </a:lnTo>
                <a:lnTo>
                  <a:pt x="174067" y="1014635"/>
                </a:lnTo>
                <a:lnTo>
                  <a:pt x="207538" y="1045646"/>
                </a:lnTo>
                <a:lnTo>
                  <a:pt x="243319" y="1074042"/>
                </a:lnTo>
                <a:lnTo>
                  <a:pt x="281256" y="1099670"/>
                </a:lnTo>
                <a:lnTo>
                  <a:pt x="321197" y="1122378"/>
                </a:lnTo>
                <a:lnTo>
                  <a:pt x="362989" y="1142011"/>
                </a:lnTo>
                <a:lnTo>
                  <a:pt x="406479" y="1158418"/>
                </a:lnTo>
                <a:lnTo>
                  <a:pt x="451514" y="1171446"/>
                </a:lnTo>
                <a:lnTo>
                  <a:pt x="497940" y="1180940"/>
                </a:lnTo>
                <a:lnTo>
                  <a:pt x="545607" y="1186749"/>
                </a:lnTo>
                <a:lnTo>
                  <a:pt x="594359" y="1188719"/>
                </a:lnTo>
                <a:lnTo>
                  <a:pt x="643112" y="1186749"/>
                </a:lnTo>
                <a:lnTo>
                  <a:pt x="690778" y="1180940"/>
                </a:lnTo>
                <a:lnTo>
                  <a:pt x="737205" y="1171446"/>
                </a:lnTo>
                <a:lnTo>
                  <a:pt x="782240" y="1158418"/>
                </a:lnTo>
                <a:lnTo>
                  <a:pt x="825730" y="1142011"/>
                </a:lnTo>
                <a:lnTo>
                  <a:pt x="867522" y="1122378"/>
                </a:lnTo>
                <a:lnTo>
                  <a:pt x="907463" y="1099670"/>
                </a:lnTo>
                <a:lnTo>
                  <a:pt x="945400" y="1074042"/>
                </a:lnTo>
                <a:lnTo>
                  <a:pt x="981181" y="1045646"/>
                </a:lnTo>
                <a:lnTo>
                  <a:pt x="1014652" y="1014635"/>
                </a:lnTo>
                <a:lnTo>
                  <a:pt x="1045661" y="981162"/>
                </a:lnTo>
                <a:lnTo>
                  <a:pt x="1074055" y="945380"/>
                </a:lnTo>
                <a:lnTo>
                  <a:pt x="1099681" y="907442"/>
                </a:lnTo>
                <a:lnTo>
                  <a:pt x="1122386" y="867501"/>
                </a:lnTo>
                <a:lnTo>
                  <a:pt x="1142018" y="825711"/>
                </a:lnTo>
                <a:lnTo>
                  <a:pt x="1158423" y="782223"/>
                </a:lnTo>
                <a:lnTo>
                  <a:pt x="1171448" y="737191"/>
                </a:lnTo>
                <a:lnTo>
                  <a:pt x="1180941" y="690767"/>
                </a:lnTo>
                <a:lnTo>
                  <a:pt x="1186750" y="643106"/>
                </a:lnTo>
                <a:lnTo>
                  <a:pt x="1188719" y="594359"/>
                </a:lnTo>
                <a:lnTo>
                  <a:pt x="1186750" y="545608"/>
                </a:lnTo>
                <a:lnTo>
                  <a:pt x="1180941" y="497943"/>
                </a:lnTo>
                <a:lnTo>
                  <a:pt x="1171448" y="451517"/>
                </a:lnTo>
                <a:lnTo>
                  <a:pt x="1158423" y="406482"/>
                </a:lnTo>
                <a:lnTo>
                  <a:pt x="1142018" y="362993"/>
                </a:lnTo>
                <a:lnTo>
                  <a:pt x="1122386" y="321201"/>
                </a:lnTo>
                <a:lnTo>
                  <a:pt x="1099681" y="281260"/>
                </a:lnTo>
                <a:lnTo>
                  <a:pt x="1074055" y="243323"/>
                </a:lnTo>
                <a:lnTo>
                  <a:pt x="1045661" y="207542"/>
                </a:lnTo>
                <a:lnTo>
                  <a:pt x="1014652" y="174070"/>
                </a:lnTo>
                <a:lnTo>
                  <a:pt x="981181" y="143061"/>
                </a:lnTo>
                <a:lnTo>
                  <a:pt x="945400" y="114666"/>
                </a:lnTo>
                <a:lnTo>
                  <a:pt x="907463" y="89040"/>
                </a:lnTo>
                <a:lnTo>
                  <a:pt x="867522" y="66334"/>
                </a:lnTo>
                <a:lnTo>
                  <a:pt x="825730" y="46702"/>
                </a:lnTo>
                <a:lnTo>
                  <a:pt x="782240" y="30297"/>
                </a:lnTo>
                <a:lnTo>
                  <a:pt x="737205" y="17271"/>
                </a:lnTo>
                <a:lnTo>
                  <a:pt x="690778" y="7778"/>
                </a:lnTo>
                <a:lnTo>
                  <a:pt x="643112" y="1970"/>
                </a:lnTo>
                <a:lnTo>
                  <a:pt x="594359" y="0"/>
                </a:lnTo>
                <a:close/>
              </a:path>
            </a:pathLst>
          </a:custGeom>
          <a:solidFill>
            <a:srgbClr val="98C0F0"/>
          </a:solidFill>
        </p:spPr>
        <p:txBody>
          <a:bodyPr wrap="square" lIns="0" tIns="0" rIns="0" bIns="0" rtlCol="0"/>
          <a:lstStyle/>
          <a:p>
            <a:endParaRPr/>
          </a:p>
        </p:txBody>
      </p:sp>
      <p:sp>
        <p:nvSpPr>
          <p:cNvPr id="20" name="object 16"/>
          <p:cNvSpPr/>
          <p:nvPr/>
        </p:nvSpPr>
        <p:spPr>
          <a:xfrm>
            <a:off x="8973311" y="5243476"/>
            <a:ext cx="1188720" cy="1188720"/>
          </a:xfrm>
          <a:custGeom>
            <a:avLst/>
            <a:gdLst/>
            <a:ahLst/>
            <a:cxnLst/>
            <a:rect l="l" t="t" r="r" b="b"/>
            <a:pathLst>
              <a:path w="1188720" h="1188720">
                <a:moveTo>
                  <a:pt x="0" y="594359"/>
                </a:moveTo>
                <a:lnTo>
                  <a:pt x="1969" y="545608"/>
                </a:lnTo>
                <a:lnTo>
                  <a:pt x="7777" y="497943"/>
                </a:lnTo>
                <a:lnTo>
                  <a:pt x="17271" y="451517"/>
                </a:lnTo>
                <a:lnTo>
                  <a:pt x="30296" y="406482"/>
                </a:lnTo>
                <a:lnTo>
                  <a:pt x="46701" y="362993"/>
                </a:lnTo>
                <a:lnTo>
                  <a:pt x="66333" y="321201"/>
                </a:lnTo>
                <a:lnTo>
                  <a:pt x="89038" y="281260"/>
                </a:lnTo>
                <a:lnTo>
                  <a:pt x="114664" y="243323"/>
                </a:lnTo>
                <a:lnTo>
                  <a:pt x="143058" y="207542"/>
                </a:lnTo>
                <a:lnTo>
                  <a:pt x="174067" y="174070"/>
                </a:lnTo>
                <a:lnTo>
                  <a:pt x="207538" y="143061"/>
                </a:lnTo>
                <a:lnTo>
                  <a:pt x="243319" y="114666"/>
                </a:lnTo>
                <a:lnTo>
                  <a:pt x="281256" y="89040"/>
                </a:lnTo>
                <a:lnTo>
                  <a:pt x="321197" y="66334"/>
                </a:lnTo>
                <a:lnTo>
                  <a:pt x="362989" y="46702"/>
                </a:lnTo>
                <a:lnTo>
                  <a:pt x="406479" y="30297"/>
                </a:lnTo>
                <a:lnTo>
                  <a:pt x="451514" y="17271"/>
                </a:lnTo>
                <a:lnTo>
                  <a:pt x="497940" y="7778"/>
                </a:lnTo>
                <a:lnTo>
                  <a:pt x="545607" y="1970"/>
                </a:lnTo>
                <a:lnTo>
                  <a:pt x="594359" y="0"/>
                </a:lnTo>
                <a:lnTo>
                  <a:pt x="643112" y="1970"/>
                </a:lnTo>
                <a:lnTo>
                  <a:pt x="690778" y="7778"/>
                </a:lnTo>
                <a:lnTo>
                  <a:pt x="737205" y="17271"/>
                </a:lnTo>
                <a:lnTo>
                  <a:pt x="782240" y="30297"/>
                </a:lnTo>
                <a:lnTo>
                  <a:pt x="825730" y="46702"/>
                </a:lnTo>
                <a:lnTo>
                  <a:pt x="867522" y="66334"/>
                </a:lnTo>
                <a:lnTo>
                  <a:pt x="907463" y="89040"/>
                </a:lnTo>
                <a:lnTo>
                  <a:pt x="945400" y="114666"/>
                </a:lnTo>
                <a:lnTo>
                  <a:pt x="981181" y="143061"/>
                </a:lnTo>
                <a:lnTo>
                  <a:pt x="1014652" y="174070"/>
                </a:lnTo>
                <a:lnTo>
                  <a:pt x="1045661" y="207542"/>
                </a:lnTo>
                <a:lnTo>
                  <a:pt x="1074055" y="243323"/>
                </a:lnTo>
                <a:lnTo>
                  <a:pt x="1099681" y="281260"/>
                </a:lnTo>
                <a:lnTo>
                  <a:pt x="1122386" y="321201"/>
                </a:lnTo>
                <a:lnTo>
                  <a:pt x="1142018" y="362993"/>
                </a:lnTo>
                <a:lnTo>
                  <a:pt x="1158423" y="406482"/>
                </a:lnTo>
                <a:lnTo>
                  <a:pt x="1171448" y="451517"/>
                </a:lnTo>
                <a:lnTo>
                  <a:pt x="1180941" y="497943"/>
                </a:lnTo>
                <a:lnTo>
                  <a:pt x="1186750" y="545608"/>
                </a:lnTo>
                <a:lnTo>
                  <a:pt x="1188719" y="594359"/>
                </a:lnTo>
                <a:lnTo>
                  <a:pt x="1186750" y="643106"/>
                </a:lnTo>
                <a:lnTo>
                  <a:pt x="1180941" y="690767"/>
                </a:lnTo>
                <a:lnTo>
                  <a:pt x="1171448" y="737191"/>
                </a:lnTo>
                <a:lnTo>
                  <a:pt x="1158423" y="782223"/>
                </a:lnTo>
                <a:lnTo>
                  <a:pt x="1142018" y="825711"/>
                </a:lnTo>
                <a:lnTo>
                  <a:pt x="1122386" y="867501"/>
                </a:lnTo>
                <a:lnTo>
                  <a:pt x="1099681" y="907442"/>
                </a:lnTo>
                <a:lnTo>
                  <a:pt x="1074055" y="945380"/>
                </a:lnTo>
                <a:lnTo>
                  <a:pt x="1045661" y="981162"/>
                </a:lnTo>
                <a:lnTo>
                  <a:pt x="1014652" y="1014635"/>
                </a:lnTo>
                <a:lnTo>
                  <a:pt x="981181" y="1045646"/>
                </a:lnTo>
                <a:lnTo>
                  <a:pt x="945400" y="1074042"/>
                </a:lnTo>
                <a:lnTo>
                  <a:pt x="907463" y="1099670"/>
                </a:lnTo>
                <a:lnTo>
                  <a:pt x="867522" y="1122378"/>
                </a:lnTo>
                <a:lnTo>
                  <a:pt x="825730" y="1142011"/>
                </a:lnTo>
                <a:lnTo>
                  <a:pt x="782240" y="1158418"/>
                </a:lnTo>
                <a:lnTo>
                  <a:pt x="737205" y="1171446"/>
                </a:lnTo>
                <a:lnTo>
                  <a:pt x="690778" y="1180940"/>
                </a:lnTo>
                <a:lnTo>
                  <a:pt x="643112" y="1186749"/>
                </a:lnTo>
                <a:lnTo>
                  <a:pt x="594359" y="1188719"/>
                </a:lnTo>
                <a:lnTo>
                  <a:pt x="545607" y="1186749"/>
                </a:lnTo>
                <a:lnTo>
                  <a:pt x="497940" y="1180940"/>
                </a:lnTo>
                <a:lnTo>
                  <a:pt x="451514" y="1171446"/>
                </a:lnTo>
                <a:lnTo>
                  <a:pt x="406479" y="1158418"/>
                </a:lnTo>
                <a:lnTo>
                  <a:pt x="362989" y="1142011"/>
                </a:lnTo>
                <a:lnTo>
                  <a:pt x="321197" y="1122378"/>
                </a:lnTo>
                <a:lnTo>
                  <a:pt x="281256" y="1099670"/>
                </a:lnTo>
                <a:lnTo>
                  <a:pt x="243319" y="1074042"/>
                </a:lnTo>
                <a:lnTo>
                  <a:pt x="207538" y="1045646"/>
                </a:lnTo>
                <a:lnTo>
                  <a:pt x="174067" y="1014635"/>
                </a:lnTo>
                <a:lnTo>
                  <a:pt x="143058" y="981162"/>
                </a:lnTo>
                <a:lnTo>
                  <a:pt x="114664" y="945380"/>
                </a:lnTo>
                <a:lnTo>
                  <a:pt x="89038" y="907442"/>
                </a:lnTo>
                <a:lnTo>
                  <a:pt x="66333" y="867501"/>
                </a:lnTo>
                <a:lnTo>
                  <a:pt x="46701" y="825711"/>
                </a:lnTo>
                <a:lnTo>
                  <a:pt x="30296" y="782223"/>
                </a:lnTo>
                <a:lnTo>
                  <a:pt x="17271" y="737191"/>
                </a:lnTo>
                <a:lnTo>
                  <a:pt x="7777" y="690767"/>
                </a:lnTo>
                <a:lnTo>
                  <a:pt x="1969" y="643106"/>
                </a:lnTo>
                <a:lnTo>
                  <a:pt x="0" y="594359"/>
                </a:lnTo>
                <a:close/>
              </a:path>
            </a:pathLst>
          </a:custGeom>
          <a:ln w="25907">
            <a:solidFill>
              <a:srgbClr val="464646"/>
            </a:solidFill>
          </a:ln>
        </p:spPr>
        <p:txBody>
          <a:bodyPr wrap="square" lIns="0" tIns="0" rIns="0" bIns="0" rtlCol="0"/>
          <a:lstStyle/>
          <a:p>
            <a:endParaRPr/>
          </a:p>
        </p:txBody>
      </p:sp>
      <p:sp>
        <p:nvSpPr>
          <p:cNvPr id="21" name="object 17"/>
          <p:cNvSpPr txBox="1"/>
          <p:nvPr/>
        </p:nvSpPr>
        <p:spPr>
          <a:xfrm>
            <a:off x="9284467" y="5643564"/>
            <a:ext cx="570865" cy="388620"/>
          </a:xfrm>
          <a:prstGeom prst="rect">
            <a:avLst/>
          </a:prstGeom>
        </p:spPr>
        <p:txBody>
          <a:bodyPr vert="horz" wrap="square" lIns="0" tIns="0" rIns="0" bIns="0" rtlCol="0">
            <a:spAutoFit/>
          </a:bodyPr>
          <a:lstStyle/>
          <a:p>
            <a:pPr marL="50800" marR="5080" indent="-38100">
              <a:lnSpc>
                <a:spcPts val="1450"/>
              </a:lnSpc>
            </a:pPr>
            <a:r>
              <a:rPr sz="1400" b="1" dirty="0">
                <a:solidFill>
                  <a:srgbClr val="464646"/>
                </a:solidFill>
                <a:cs typeface="Arial"/>
              </a:rPr>
              <a:t>Supply</a:t>
            </a:r>
            <a:r>
              <a:rPr sz="1400" b="1" dirty="0">
                <a:solidFill>
                  <a:srgbClr val="464646"/>
                </a:solidFill>
                <a:cs typeface="Times New Roman"/>
              </a:rPr>
              <a:t> </a:t>
            </a:r>
            <a:r>
              <a:rPr sz="1400" b="1" spc="-10" dirty="0">
                <a:solidFill>
                  <a:srgbClr val="464646"/>
                </a:solidFill>
                <a:cs typeface="Arial"/>
              </a:rPr>
              <a:t>C</a:t>
            </a:r>
            <a:r>
              <a:rPr sz="1400" b="1" spc="-5" dirty="0">
                <a:solidFill>
                  <a:srgbClr val="464646"/>
                </a:solidFill>
                <a:cs typeface="Arial"/>
              </a:rPr>
              <a:t>hain</a:t>
            </a:r>
            <a:endParaRPr sz="1400" b="1" dirty="0">
              <a:cs typeface="Arial"/>
            </a:endParaRPr>
          </a:p>
        </p:txBody>
      </p:sp>
      <p:sp>
        <p:nvSpPr>
          <p:cNvPr id="22" name="object 18"/>
          <p:cNvSpPr/>
          <p:nvPr/>
        </p:nvSpPr>
        <p:spPr>
          <a:xfrm>
            <a:off x="7853171" y="4948201"/>
            <a:ext cx="356870" cy="312420"/>
          </a:xfrm>
          <a:custGeom>
            <a:avLst/>
            <a:gdLst/>
            <a:ahLst/>
            <a:cxnLst/>
            <a:rect l="l" t="t" r="r" b="b"/>
            <a:pathLst>
              <a:path w="356870" h="312420">
                <a:moveTo>
                  <a:pt x="0" y="63495"/>
                </a:moveTo>
                <a:lnTo>
                  <a:pt x="89032" y="301239"/>
                </a:lnTo>
                <a:lnTo>
                  <a:pt x="342656" y="312419"/>
                </a:lnTo>
                <a:lnTo>
                  <a:pt x="274076" y="262640"/>
                </a:lnTo>
                <a:lnTo>
                  <a:pt x="356494" y="149351"/>
                </a:lnTo>
                <a:lnTo>
                  <a:pt x="306843" y="113288"/>
                </a:lnTo>
                <a:lnTo>
                  <a:pt x="68579" y="113288"/>
                </a:lnTo>
                <a:lnTo>
                  <a:pt x="0" y="63495"/>
                </a:lnTo>
                <a:close/>
              </a:path>
              <a:path w="356870" h="312420">
                <a:moveTo>
                  <a:pt x="150875" y="0"/>
                </a:moveTo>
                <a:lnTo>
                  <a:pt x="68579" y="113288"/>
                </a:lnTo>
                <a:lnTo>
                  <a:pt x="306843" y="113288"/>
                </a:lnTo>
                <a:lnTo>
                  <a:pt x="150875" y="0"/>
                </a:lnTo>
                <a:close/>
              </a:path>
            </a:pathLst>
          </a:custGeom>
          <a:solidFill>
            <a:srgbClr val="FFFFFF"/>
          </a:solidFill>
        </p:spPr>
        <p:txBody>
          <a:bodyPr wrap="square" lIns="0" tIns="0" rIns="0" bIns="0" rtlCol="0"/>
          <a:lstStyle/>
          <a:p>
            <a:endParaRPr/>
          </a:p>
        </p:txBody>
      </p:sp>
      <p:sp>
        <p:nvSpPr>
          <p:cNvPr id="23" name="object 19"/>
          <p:cNvSpPr/>
          <p:nvPr/>
        </p:nvSpPr>
        <p:spPr>
          <a:xfrm>
            <a:off x="6779513" y="5100981"/>
            <a:ext cx="1469136" cy="1469135"/>
          </a:xfrm>
          <a:prstGeom prst="rect">
            <a:avLst/>
          </a:prstGeom>
          <a:blipFill>
            <a:blip r:embed="rId6" cstate="print"/>
            <a:stretch>
              <a:fillRect/>
            </a:stretch>
          </a:blipFill>
        </p:spPr>
        <p:txBody>
          <a:bodyPr wrap="square" lIns="0" tIns="0" rIns="0" bIns="0" rtlCol="0"/>
          <a:lstStyle/>
          <a:p>
            <a:endParaRPr/>
          </a:p>
        </p:txBody>
      </p:sp>
      <p:sp>
        <p:nvSpPr>
          <p:cNvPr id="24" name="object 20"/>
          <p:cNvSpPr/>
          <p:nvPr/>
        </p:nvSpPr>
        <p:spPr>
          <a:xfrm>
            <a:off x="6922008" y="5243476"/>
            <a:ext cx="1188720" cy="1188720"/>
          </a:xfrm>
          <a:custGeom>
            <a:avLst/>
            <a:gdLst/>
            <a:ahLst/>
            <a:cxnLst/>
            <a:rect l="l" t="t" r="r" b="b"/>
            <a:pathLst>
              <a:path w="1188720" h="1188720">
                <a:moveTo>
                  <a:pt x="594359" y="0"/>
                </a:moveTo>
                <a:lnTo>
                  <a:pt x="545607" y="1970"/>
                </a:lnTo>
                <a:lnTo>
                  <a:pt x="497940" y="7778"/>
                </a:lnTo>
                <a:lnTo>
                  <a:pt x="451514" y="17271"/>
                </a:lnTo>
                <a:lnTo>
                  <a:pt x="406479" y="30297"/>
                </a:lnTo>
                <a:lnTo>
                  <a:pt x="362989" y="46702"/>
                </a:lnTo>
                <a:lnTo>
                  <a:pt x="321197" y="66334"/>
                </a:lnTo>
                <a:lnTo>
                  <a:pt x="281256" y="89040"/>
                </a:lnTo>
                <a:lnTo>
                  <a:pt x="243319" y="114666"/>
                </a:lnTo>
                <a:lnTo>
                  <a:pt x="207538" y="143061"/>
                </a:lnTo>
                <a:lnTo>
                  <a:pt x="174067" y="174070"/>
                </a:lnTo>
                <a:lnTo>
                  <a:pt x="143058" y="207542"/>
                </a:lnTo>
                <a:lnTo>
                  <a:pt x="114664" y="243323"/>
                </a:lnTo>
                <a:lnTo>
                  <a:pt x="89038" y="281260"/>
                </a:lnTo>
                <a:lnTo>
                  <a:pt x="66333" y="321201"/>
                </a:lnTo>
                <a:lnTo>
                  <a:pt x="46701" y="362993"/>
                </a:lnTo>
                <a:lnTo>
                  <a:pt x="30296" y="406482"/>
                </a:lnTo>
                <a:lnTo>
                  <a:pt x="17271" y="451517"/>
                </a:lnTo>
                <a:lnTo>
                  <a:pt x="7777" y="497943"/>
                </a:lnTo>
                <a:lnTo>
                  <a:pt x="1969" y="545608"/>
                </a:lnTo>
                <a:lnTo>
                  <a:pt x="0" y="594359"/>
                </a:lnTo>
                <a:lnTo>
                  <a:pt x="1969" y="643106"/>
                </a:lnTo>
                <a:lnTo>
                  <a:pt x="7777" y="690767"/>
                </a:lnTo>
                <a:lnTo>
                  <a:pt x="17271" y="737191"/>
                </a:lnTo>
                <a:lnTo>
                  <a:pt x="30296" y="782223"/>
                </a:lnTo>
                <a:lnTo>
                  <a:pt x="46701" y="825711"/>
                </a:lnTo>
                <a:lnTo>
                  <a:pt x="66333" y="867501"/>
                </a:lnTo>
                <a:lnTo>
                  <a:pt x="89038" y="907442"/>
                </a:lnTo>
                <a:lnTo>
                  <a:pt x="114664" y="945380"/>
                </a:lnTo>
                <a:lnTo>
                  <a:pt x="143058" y="981162"/>
                </a:lnTo>
                <a:lnTo>
                  <a:pt x="174067" y="1014635"/>
                </a:lnTo>
                <a:lnTo>
                  <a:pt x="207538" y="1045646"/>
                </a:lnTo>
                <a:lnTo>
                  <a:pt x="243319" y="1074042"/>
                </a:lnTo>
                <a:lnTo>
                  <a:pt x="281256" y="1099670"/>
                </a:lnTo>
                <a:lnTo>
                  <a:pt x="321197" y="1122378"/>
                </a:lnTo>
                <a:lnTo>
                  <a:pt x="362989" y="1142011"/>
                </a:lnTo>
                <a:lnTo>
                  <a:pt x="406479" y="1158418"/>
                </a:lnTo>
                <a:lnTo>
                  <a:pt x="451514" y="1171446"/>
                </a:lnTo>
                <a:lnTo>
                  <a:pt x="497940" y="1180940"/>
                </a:lnTo>
                <a:lnTo>
                  <a:pt x="545607" y="1186749"/>
                </a:lnTo>
                <a:lnTo>
                  <a:pt x="594359" y="1188719"/>
                </a:lnTo>
                <a:lnTo>
                  <a:pt x="643112" y="1186749"/>
                </a:lnTo>
                <a:lnTo>
                  <a:pt x="690778" y="1180940"/>
                </a:lnTo>
                <a:lnTo>
                  <a:pt x="737205" y="1171446"/>
                </a:lnTo>
                <a:lnTo>
                  <a:pt x="782240" y="1158418"/>
                </a:lnTo>
                <a:lnTo>
                  <a:pt x="825730" y="1142011"/>
                </a:lnTo>
                <a:lnTo>
                  <a:pt x="867522" y="1122378"/>
                </a:lnTo>
                <a:lnTo>
                  <a:pt x="907463" y="1099670"/>
                </a:lnTo>
                <a:lnTo>
                  <a:pt x="945400" y="1074042"/>
                </a:lnTo>
                <a:lnTo>
                  <a:pt x="981181" y="1045646"/>
                </a:lnTo>
                <a:lnTo>
                  <a:pt x="1014652" y="1014635"/>
                </a:lnTo>
                <a:lnTo>
                  <a:pt x="1045661" y="981162"/>
                </a:lnTo>
                <a:lnTo>
                  <a:pt x="1074055" y="945380"/>
                </a:lnTo>
                <a:lnTo>
                  <a:pt x="1099681" y="907442"/>
                </a:lnTo>
                <a:lnTo>
                  <a:pt x="1122386" y="867501"/>
                </a:lnTo>
                <a:lnTo>
                  <a:pt x="1142018" y="825711"/>
                </a:lnTo>
                <a:lnTo>
                  <a:pt x="1158423" y="782223"/>
                </a:lnTo>
                <a:lnTo>
                  <a:pt x="1171448" y="737191"/>
                </a:lnTo>
                <a:lnTo>
                  <a:pt x="1180941" y="690767"/>
                </a:lnTo>
                <a:lnTo>
                  <a:pt x="1186750" y="643106"/>
                </a:lnTo>
                <a:lnTo>
                  <a:pt x="1188719" y="594359"/>
                </a:lnTo>
                <a:lnTo>
                  <a:pt x="1186750" y="545608"/>
                </a:lnTo>
                <a:lnTo>
                  <a:pt x="1180941" y="497943"/>
                </a:lnTo>
                <a:lnTo>
                  <a:pt x="1171448" y="451517"/>
                </a:lnTo>
                <a:lnTo>
                  <a:pt x="1158423" y="406482"/>
                </a:lnTo>
                <a:lnTo>
                  <a:pt x="1142018" y="362993"/>
                </a:lnTo>
                <a:lnTo>
                  <a:pt x="1122386" y="321201"/>
                </a:lnTo>
                <a:lnTo>
                  <a:pt x="1099681" y="281260"/>
                </a:lnTo>
                <a:lnTo>
                  <a:pt x="1074055" y="243323"/>
                </a:lnTo>
                <a:lnTo>
                  <a:pt x="1045661" y="207542"/>
                </a:lnTo>
                <a:lnTo>
                  <a:pt x="1014652" y="174070"/>
                </a:lnTo>
                <a:lnTo>
                  <a:pt x="981181" y="143061"/>
                </a:lnTo>
                <a:lnTo>
                  <a:pt x="945400" y="114666"/>
                </a:lnTo>
                <a:lnTo>
                  <a:pt x="907463" y="89040"/>
                </a:lnTo>
                <a:lnTo>
                  <a:pt x="867522" y="66334"/>
                </a:lnTo>
                <a:lnTo>
                  <a:pt x="825730" y="46702"/>
                </a:lnTo>
                <a:lnTo>
                  <a:pt x="782240" y="30297"/>
                </a:lnTo>
                <a:lnTo>
                  <a:pt x="737205" y="17271"/>
                </a:lnTo>
                <a:lnTo>
                  <a:pt x="690778" y="7778"/>
                </a:lnTo>
                <a:lnTo>
                  <a:pt x="643112" y="1970"/>
                </a:lnTo>
                <a:lnTo>
                  <a:pt x="594359" y="0"/>
                </a:lnTo>
                <a:close/>
              </a:path>
            </a:pathLst>
          </a:custGeom>
          <a:solidFill>
            <a:srgbClr val="FFFF00"/>
          </a:solidFill>
        </p:spPr>
        <p:txBody>
          <a:bodyPr wrap="square" lIns="0" tIns="0" rIns="0" bIns="0" rtlCol="0"/>
          <a:lstStyle/>
          <a:p>
            <a:endParaRPr/>
          </a:p>
        </p:txBody>
      </p:sp>
      <p:sp>
        <p:nvSpPr>
          <p:cNvPr id="25" name="object 21"/>
          <p:cNvSpPr/>
          <p:nvPr/>
        </p:nvSpPr>
        <p:spPr>
          <a:xfrm>
            <a:off x="6922008" y="5243476"/>
            <a:ext cx="1188720" cy="1188720"/>
          </a:xfrm>
          <a:custGeom>
            <a:avLst/>
            <a:gdLst/>
            <a:ahLst/>
            <a:cxnLst/>
            <a:rect l="l" t="t" r="r" b="b"/>
            <a:pathLst>
              <a:path w="1188720" h="1188720">
                <a:moveTo>
                  <a:pt x="0" y="594359"/>
                </a:moveTo>
                <a:lnTo>
                  <a:pt x="1969" y="545608"/>
                </a:lnTo>
                <a:lnTo>
                  <a:pt x="7777" y="497943"/>
                </a:lnTo>
                <a:lnTo>
                  <a:pt x="17271" y="451517"/>
                </a:lnTo>
                <a:lnTo>
                  <a:pt x="30296" y="406482"/>
                </a:lnTo>
                <a:lnTo>
                  <a:pt x="46701" y="362993"/>
                </a:lnTo>
                <a:lnTo>
                  <a:pt x="66333" y="321201"/>
                </a:lnTo>
                <a:lnTo>
                  <a:pt x="89038" y="281260"/>
                </a:lnTo>
                <a:lnTo>
                  <a:pt x="114664" y="243323"/>
                </a:lnTo>
                <a:lnTo>
                  <a:pt x="143058" y="207542"/>
                </a:lnTo>
                <a:lnTo>
                  <a:pt x="174067" y="174070"/>
                </a:lnTo>
                <a:lnTo>
                  <a:pt x="207538" y="143061"/>
                </a:lnTo>
                <a:lnTo>
                  <a:pt x="243319" y="114666"/>
                </a:lnTo>
                <a:lnTo>
                  <a:pt x="281256" y="89040"/>
                </a:lnTo>
                <a:lnTo>
                  <a:pt x="321197" y="66334"/>
                </a:lnTo>
                <a:lnTo>
                  <a:pt x="362989" y="46702"/>
                </a:lnTo>
                <a:lnTo>
                  <a:pt x="406479" y="30297"/>
                </a:lnTo>
                <a:lnTo>
                  <a:pt x="451514" y="17271"/>
                </a:lnTo>
                <a:lnTo>
                  <a:pt x="497940" y="7778"/>
                </a:lnTo>
                <a:lnTo>
                  <a:pt x="545607" y="1970"/>
                </a:lnTo>
                <a:lnTo>
                  <a:pt x="594359" y="0"/>
                </a:lnTo>
                <a:lnTo>
                  <a:pt x="643112" y="1970"/>
                </a:lnTo>
                <a:lnTo>
                  <a:pt x="690778" y="7778"/>
                </a:lnTo>
                <a:lnTo>
                  <a:pt x="737205" y="17271"/>
                </a:lnTo>
                <a:lnTo>
                  <a:pt x="782240" y="30297"/>
                </a:lnTo>
                <a:lnTo>
                  <a:pt x="825730" y="46702"/>
                </a:lnTo>
                <a:lnTo>
                  <a:pt x="867522" y="66334"/>
                </a:lnTo>
                <a:lnTo>
                  <a:pt x="907463" y="89040"/>
                </a:lnTo>
                <a:lnTo>
                  <a:pt x="945400" y="114666"/>
                </a:lnTo>
                <a:lnTo>
                  <a:pt x="981181" y="143061"/>
                </a:lnTo>
                <a:lnTo>
                  <a:pt x="1014652" y="174070"/>
                </a:lnTo>
                <a:lnTo>
                  <a:pt x="1045661" y="207542"/>
                </a:lnTo>
                <a:lnTo>
                  <a:pt x="1074055" y="243323"/>
                </a:lnTo>
                <a:lnTo>
                  <a:pt x="1099681" y="281260"/>
                </a:lnTo>
                <a:lnTo>
                  <a:pt x="1122386" y="321201"/>
                </a:lnTo>
                <a:lnTo>
                  <a:pt x="1142018" y="362993"/>
                </a:lnTo>
                <a:lnTo>
                  <a:pt x="1158423" y="406482"/>
                </a:lnTo>
                <a:lnTo>
                  <a:pt x="1171448" y="451517"/>
                </a:lnTo>
                <a:lnTo>
                  <a:pt x="1180941" y="497943"/>
                </a:lnTo>
                <a:lnTo>
                  <a:pt x="1186750" y="545608"/>
                </a:lnTo>
                <a:lnTo>
                  <a:pt x="1188719" y="594359"/>
                </a:lnTo>
                <a:lnTo>
                  <a:pt x="1186750" y="643106"/>
                </a:lnTo>
                <a:lnTo>
                  <a:pt x="1180941" y="690767"/>
                </a:lnTo>
                <a:lnTo>
                  <a:pt x="1171448" y="737191"/>
                </a:lnTo>
                <a:lnTo>
                  <a:pt x="1158423" y="782223"/>
                </a:lnTo>
                <a:lnTo>
                  <a:pt x="1142018" y="825711"/>
                </a:lnTo>
                <a:lnTo>
                  <a:pt x="1122386" y="867501"/>
                </a:lnTo>
                <a:lnTo>
                  <a:pt x="1099681" y="907442"/>
                </a:lnTo>
                <a:lnTo>
                  <a:pt x="1074055" y="945380"/>
                </a:lnTo>
                <a:lnTo>
                  <a:pt x="1045661" y="981162"/>
                </a:lnTo>
                <a:lnTo>
                  <a:pt x="1014652" y="1014635"/>
                </a:lnTo>
                <a:lnTo>
                  <a:pt x="981181" y="1045646"/>
                </a:lnTo>
                <a:lnTo>
                  <a:pt x="945400" y="1074042"/>
                </a:lnTo>
                <a:lnTo>
                  <a:pt x="907463" y="1099670"/>
                </a:lnTo>
                <a:lnTo>
                  <a:pt x="867522" y="1122378"/>
                </a:lnTo>
                <a:lnTo>
                  <a:pt x="825730" y="1142011"/>
                </a:lnTo>
                <a:lnTo>
                  <a:pt x="782240" y="1158418"/>
                </a:lnTo>
                <a:lnTo>
                  <a:pt x="737205" y="1171446"/>
                </a:lnTo>
                <a:lnTo>
                  <a:pt x="690778" y="1180940"/>
                </a:lnTo>
                <a:lnTo>
                  <a:pt x="643112" y="1186749"/>
                </a:lnTo>
                <a:lnTo>
                  <a:pt x="594359" y="1188719"/>
                </a:lnTo>
                <a:lnTo>
                  <a:pt x="545607" y="1186749"/>
                </a:lnTo>
                <a:lnTo>
                  <a:pt x="497940" y="1180940"/>
                </a:lnTo>
                <a:lnTo>
                  <a:pt x="451514" y="1171446"/>
                </a:lnTo>
                <a:lnTo>
                  <a:pt x="406479" y="1158418"/>
                </a:lnTo>
                <a:lnTo>
                  <a:pt x="362989" y="1142011"/>
                </a:lnTo>
                <a:lnTo>
                  <a:pt x="321197" y="1122378"/>
                </a:lnTo>
                <a:lnTo>
                  <a:pt x="281256" y="1099670"/>
                </a:lnTo>
                <a:lnTo>
                  <a:pt x="243319" y="1074042"/>
                </a:lnTo>
                <a:lnTo>
                  <a:pt x="207538" y="1045646"/>
                </a:lnTo>
                <a:lnTo>
                  <a:pt x="174067" y="1014635"/>
                </a:lnTo>
                <a:lnTo>
                  <a:pt x="143058" y="981162"/>
                </a:lnTo>
                <a:lnTo>
                  <a:pt x="114664" y="945380"/>
                </a:lnTo>
                <a:lnTo>
                  <a:pt x="89038" y="907442"/>
                </a:lnTo>
                <a:lnTo>
                  <a:pt x="66333" y="867501"/>
                </a:lnTo>
                <a:lnTo>
                  <a:pt x="46701" y="825711"/>
                </a:lnTo>
                <a:lnTo>
                  <a:pt x="30296" y="782223"/>
                </a:lnTo>
                <a:lnTo>
                  <a:pt x="17271" y="737191"/>
                </a:lnTo>
                <a:lnTo>
                  <a:pt x="7777" y="690767"/>
                </a:lnTo>
                <a:lnTo>
                  <a:pt x="1969" y="643106"/>
                </a:lnTo>
                <a:lnTo>
                  <a:pt x="0" y="594359"/>
                </a:lnTo>
                <a:close/>
              </a:path>
            </a:pathLst>
          </a:custGeom>
          <a:ln w="25907">
            <a:solidFill>
              <a:srgbClr val="464646"/>
            </a:solidFill>
          </a:ln>
        </p:spPr>
        <p:txBody>
          <a:bodyPr wrap="square" lIns="0" tIns="0" rIns="0" bIns="0" rtlCol="0"/>
          <a:lstStyle/>
          <a:p>
            <a:endParaRPr/>
          </a:p>
        </p:txBody>
      </p:sp>
      <p:sp>
        <p:nvSpPr>
          <p:cNvPr id="26" name="object 22"/>
          <p:cNvSpPr txBox="1"/>
          <p:nvPr/>
        </p:nvSpPr>
        <p:spPr>
          <a:xfrm>
            <a:off x="7120640" y="5643564"/>
            <a:ext cx="789305" cy="388620"/>
          </a:xfrm>
          <a:prstGeom prst="rect">
            <a:avLst/>
          </a:prstGeom>
        </p:spPr>
        <p:txBody>
          <a:bodyPr vert="horz" wrap="square" lIns="0" tIns="0" rIns="0" bIns="0" rtlCol="0">
            <a:spAutoFit/>
          </a:bodyPr>
          <a:lstStyle/>
          <a:p>
            <a:pPr marL="47625" marR="5080" indent="-35560">
              <a:lnSpc>
                <a:spcPts val="1450"/>
              </a:lnSpc>
            </a:pPr>
            <a:r>
              <a:rPr sz="1400" b="1" spc="-10" dirty="0">
                <a:solidFill>
                  <a:srgbClr val="464646"/>
                </a:solidFill>
                <a:cs typeface="Arial"/>
              </a:rPr>
              <a:t>R</a:t>
            </a:r>
            <a:r>
              <a:rPr sz="1400" b="1" spc="-5" dirty="0">
                <a:solidFill>
                  <a:srgbClr val="464646"/>
                </a:solidFill>
                <a:cs typeface="Arial"/>
              </a:rPr>
              <a:t>e</a:t>
            </a:r>
            <a:r>
              <a:rPr sz="1400" b="1" dirty="0">
                <a:solidFill>
                  <a:srgbClr val="464646"/>
                </a:solidFill>
                <a:cs typeface="Arial"/>
              </a:rPr>
              <a:t>s</a:t>
            </a:r>
            <a:r>
              <a:rPr sz="1400" b="1" spc="-5" dirty="0">
                <a:solidFill>
                  <a:srgbClr val="464646"/>
                </a:solidFill>
                <a:cs typeface="Arial"/>
              </a:rPr>
              <a:t>our</a:t>
            </a:r>
            <a:r>
              <a:rPr sz="1400" b="1" dirty="0">
                <a:solidFill>
                  <a:srgbClr val="464646"/>
                </a:solidFill>
                <a:cs typeface="Arial"/>
              </a:rPr>
              <a:t>ce</a:t>
            </a:r>
            <a:r>
              <a:rPr sz="1400" b="1" dirty="0">
                <a:solidFill>
                  <a:srgbClr val="464646"/>
                </a:solidFill>
                <a:cs typeface="Times New Roman"/>
              </a:rPr>
              <a:t> </a:t>
            </a:r>
            <a:r>
              <a:rPr sz="1400" b="1" spc="-5" dirty="0">
                <a:solidFill>
                  <a:srgbClr val="464646"/>
                </a:solidFill>
                <a:cs typeface="Arial"/>
              </a:rPr>
              <a:t>Planning</a:t>
            </a:r>
            <a:endParaRPr sz="1400" b="1" dirty="0">
              <a:cs typeface="Arial"/>
            </a:endParaRPr>
          </a:p>
        </p:txBody>
      </p:sp>
      <p:sp>
        <p:nvSpPr>
          <p:cNvPr id="27" name="object 23"/>
          <p:cNvSpPr/>
          <p:nvPr/>
        </p:nvSpPr>
        <p:spPr>
          <a:xfrm>
            <a:off x="7622285" y="3947679"/>
            <a:ext cx="274955" cy="400685"/>
          </a:xfrm>
          <a:custGeom>
            <a:avLst/>
            <a:gdLst/>
            <a:ahLst/>
            <a:cxnLst/>
            <a:rect l="l" t="t" r="r" b="b"/>
            <a:pathLst>
              <a:path w="274954" h="400685">
                <a:moveTo>
                  <a:pt x="185806" y="0"/>
                </a:moveTo>
                <a:lnTo>
                  <a:pt x="0" y="159898"/>
                </a:lnTo>
                <a:lnTo>
                  <a:pt x="47487" y="400315"/>
                </a:lnTo>
                <a:lnTo>
                  <a:pt x="75194" y="320314"/>
                </a:lnTo>
                <a:lnTo>
                  <a:pt x="205803" y="320314"/>
                </a:lnTo>
                <a:lnTo>
                  <a:pt x="274838" y="120395"/>
                </a:lnTo>
                <a:lnTo>
                  <a:pt x="158130" y="80009"/>
                </a:lnTo>
                <a:lnTo>
                  <a:pt x="185806" y="0"/>
                </a:lnTo>
                <a:close/>
              </a:path>
              <a:path w="274954" h="400685">
                <a:moveTo>
                  <a:pt x="205803" y="320314"/>
                </a:moveTo>
                <a:lnTo>
                  <a:pt x="75194" y="320314"/>
                </a:lnTo>
                <a:lnTo>
                  <a:pt x="191902" y="360572"/>
                </a:lnTo>
                <a:lnTo>
                  <a:pt x="205803" y="320314"/>
                </a:lnTo>
                <a:close/>
              </a:path>
            </a:pathLst>
          </a:custGeom>
          <a:solidFill>
            <a:srgbClr val="FFFFFF"/>
          </a:solidFill>
        </p:spPr>
        <p:txBody>
          <a:bodyPr wrap="square" lIns="0" tIns="0" rIns="0" bIns="0" rtlCol="0"/>
          <a:lstStyle/>
          <a:p>
            <a:endParaRPr/>
          </a:p>
        </p:txBody>
      </p:sp>
      <p:sp>
        <p:nvSpPr>
          <p:cNvPr id="28" name="object 24"/>
          <p:cNvSpPr/>
          <p:nvPr/>
        </p:nvSpPr>
        <p:spPr>
          <a:xfrm>
            <a:off x="6214110" y="3139593"/>
            <a:ext cx="1469136" cy="1469135"/>
          </a:xfrm>
          <a:prstGeom prst="rect">
            <a:avLst/>
          </a:prstGeom>
          <a:blipFill>
            <a:blip r:embed="rId7" cstate="print"/>
            <a:stretch>
              <a:fillRect/>
            </a:stretch>
          </a:blipFill>
        </p:spPr>
        <p:txBody>
          <a:bodyPr wrap="square" lIns="0" tIns="0" rIns="0" bIns="0" rtlCol="0"/>
          <a:lstStyle/>
          <a:p>
            <a:endParaRPr/>
          </a:p>
        </p:txBody>
      </p:sp>
      <p:sp>
        <p:nvSpPr>
          <p:cNvPr id="29" name="object 25"/>
          <p:cNvSpPr/>
          <p:nvPr/>
        </p:nvSpPr>
        <p:spPr>
          <a:xfrm>
            <a:off x="6356603" y="3282088"/>
            <a:ext cx="1188720" cy="1188720"/>
          </a:xfrm>
          <a:custGeom>
            <a:avLst/>
            <a:gdLst/>
            <a:ahLst/>
            <a:cxnLst/>
            <a:rect l="l" t="t" r="r" b="b"/>
            <a:pathLst>
              <a:path w="1188720" h="1188720">
                <a:moveTo>
                  <a:pt x="594359" y="0"/>
                </a:moveTo>
                <a:lnTo>
                  <a:pt x="545607" y="1969"/>
                </a:lnTo>
                <a:lnTo>
                  <a:pt x="497940" y="7777"/>
                </a:lnTo>
                <a:lnTo>
                  <a:pt x="451514" y="17271"/>
                </a:lnTo>
                <a:lnTo>
                  <a:pt x="406479" y="30296"/>
                </a:lnTo>
                <a:lnTo>
                  <a:pt x="362989" y="46701"/>
                </a:lnTo>
                <a:lnTo>
                  <a:pt x="321197" y="66333"/>
                </a:lnTo>
                <a:lnTo>
                  <a:pt x="281256" y="89038"/>
                </a:lnTo>
                <a:lnTo>
                  <a:pt x="243319" y="114664"/>
                </a:lnTo>
                <a:lnTo>
                  <a:pt x="207538" y="143058"/>
                </a:lnTo>
                <a:lnTo>
                  <a:pt x="174067" y="174067"/>
                </a:lnTo>
                <a:lnTo>
                  <a:pt x="143058" y="207538"/>
                </a:lnTo>
                <a:lnTo>
                  <a:pt x="114664" y="243319"/>
                </a:lnTo>
                <a:lnTo>
                  <a:pt x="89038" y="281256"/>
                </a:lnTo>
                <a:lnTo>
                  <a:pt x="66333" y="321197"/>
                </a:lnTo>
                <a:lnTo>
                  <a:pt x="46701" y="362989"/>
                </a:lnTo>
                <a:lnTo>
                  <a:pt x="30296" y="406479"/>
                </a:lnTo>
                <a:lnTo>
                  <a:pt x="17271" y="451514"/>
                </a:lnTo>
                <a:lnTo>
                  <a:pt x="7777" y="497940"/>
                </a:lnTo>
                <a:lnTo>
                  <a:pt x="1969" y="545607"/>
                </a:lnTo>
                <a:lnTo>
                  <a:pt x="0" y="594359"/>
                </a:lnTo>
                <a:lnTo>
                  <a:pt x="1969" y="643112"/>
                </a:lnTo>
                <a:lnTo>
                  <a:pt x="7777" y="690778"/>
                </a:lnTo>
                <a:lnTo>
                  <a:pt x="17271" y="737205"/>
                </a:lnTo>
                <a:lnTo>
                  <a:pt x="30296" y="782240"/>
                </a:lnTo>
                <a:lnTo>
                  <a:pt x="46701" y="825730"/>
                </a:lnTo>
                <a:lnTo>
                  <a:pt x="66333" y="867522"/>
                </a:lnTo>
                <a:lnTo>
                  <a:pt x="89038" y="907463"/>
                </a:lnTo>
                <a:lnTo>
                  <a:pt x="114664" y="945400"/>
                </a:lnTo>
                <a:lnTo>
                  <a:pt x="143058" y="981181"/>
                </a:lnTo>
                <a:lnTo>
                  <a:pt x="174067" y="1014652"/>
                </a:lnTo>
                <a:lnTo>
                  <a:pt x="207538" y="1045661"/>
                </a:lnTo>
                <a:lnTo>
                  <a:pt x="243319" y="1074055"/>
                </a:lnTo>
                <a:lnTo>
                  <a:pt x="281256" y="1099681"/>
                </a:lnTo>
                <a:lnTo>
                  <a:pt x="321197" y="1122386"/>
                </a:lnTo>
                <a:lnTo>
                  <a:pt x="362989" y="1142018"/>
                </a:lnTo>
                <a:lnTo>
                  <a:pt x="406479" y="1158423"/>
                </a:lnTo>
                <a:lnTo>
                  <a:pt x="451514" y="1171448"/>
                </a:lnTo>
                <a:lnTo>
                  <a:pt x="497940" y="1180941"/>
                </a:lnTo>
                <a:lnTo>
                  <a:pt x="545607" y="1186750"/>
                </a:lnTo>
                <a:lnTo>
                  <a:pt x="594359" y="1188719"/>
                </a:lnTo>
                <a:lnTo>
                  <a:pt x="643112" y="1186750"/>
                </a:lnTo>
                <a:lnTo>
                  <a:pt x="690778" y="1180941"/>
                </a:lnTo>
                <a:lnTo>
                  <a:pt x="737205" y="1171448"/>
                </a:lnTo>
                <a:lnTo>
                  <a:pt x="782240" y="1158423"/>
                </a:lnTo>
                <a:lnTo>
                  <a:pt x="825730" y="1142018"/>
                </a:lnTo>
                <a:lnTo>
                  <a:pt x="867522" y="1122386"/>
                </a:lnTo>
                <a:lnTo>
                  <a:pt x="907463" y="1099681"/>
                </a:lnTo>
                <a:lnTo>
                  <a:pt x="945400" y="1074055"/>
                </a:lnTo>
                <a:lnTo>
                  <a:pt x="981181" y="1045661"/>
                </a:lnTo>
                <a:lnTo>
                  <a:pt x="1014652" y="1014652"/>
                </a:lnTo>
                <a:lnTo>
                  <a:pt x="1045661" y="981181"/>
                </a:lnTo>
                <a:lnTo>
                  <a:pt x="1074055" y="945400"/>
                </a:lnTo>
                <a:lnTo>
                  <a:pt x="1099681" y="907463"/>
                </a:lnTo>
                <a:lnTo>
                  <a:pt x="1122386" y="867522"/>
                </a:lnTo>
                <a:lnTo>
                  <a:pt x="1142018" y="825730"/>
                </a:lnTo>
                <a:lnTo>
                  <a:pt x="1158423" y="782240"/>
                </a:lnTo>
                <a:lnTo>
                  <a:pt x="1171448" y="737205"/>
                </a:lnTo>
                <a:lnTo>
                  <a:pt x="1180941" y="690778"/>
                </a:lnTo>
                <a:lnTo>
                  <a:pt x="1186750" y="643112"/>
                </a:lnTo>
                <a:lnTo>
                  <a:pt x="1188719" y="594359"/>
                </a:lnTo>
                <a:lnTo>
                  <a:pt x="1186750" y="545607"/>
                </a:lnTo>
                <a:lnTo>
                  <a:pt x="1180941" y="497940"/>
                </a:lnTo>
                <a:lnTo>
                  <a:pt x="1171448" y="451514"/>
                </a:lnTo>
                <a:lnTo>
                  <a:pt x="1158423" y="406479"/>
                </a:lnTo>
                <a:lnTo>
                  <a:pt x="1142018" y="362989"/>
                </a:lnTo>
                <a:lnTo>
                  <a:pt x="1122386" y="321197"/>
                </a:lnTo>
                <a:lnTo>
                  <a:pt x="1099681" y="281256"/>
                </a:lnTo>
                <a:lnTo>
                  <a:pt x="1074055" y="243319"/>
                </a:lnTo>
                <a:lnTo>
                  <a:pt x="1045661" y="207538"/>
                </a:lnTo>
                <a:lnTo>
                  <a:pt x="1014652" y="174067"/>
                </a:lnTo>
                <a:lnTo>
                  <a:pt x="981181" y="143058"/>
                </a:lnTo>
                <a:lnTo>
                  <a:pt x="945400" y="114664"/>
                </a:lnTo>
                <a:lnTo>
                  <a:pt x="907463" y="89038"/>
                </a:lnTo>
                <a:lnTo>
                  <a:pt x="867522" y="66333"/>
                </a:lnTo>
                <a:lnTo>
                  <a:pt x="825730" y="46701"/>
                </a:lnTo>
                <a:lnTo>
                  <a:pt x="782240" y="30296"/>
                </a:lnTo>
                <a:lnTo>
                  <a:pt x="737205" y="17271"/>
                </a:lnTo>
                <a:lnTo>
                  <a:pt x="690778" y="7777"/>
                </a:lnTo>
                <a:lnTo>
                  <a:pt x="643112" y="1969"/>
                </a:lnTo>
                <a:lnTo>
                  <a:pt x="594359" y="0"/>
                </a:lnTo>
                <a:close/>
              </a:path>
            </a:pathLst>
          </a:custGeom>
          <a:solidFill>
            <a:srgbClr val="AE6DE8"/>
          </a:solidFill>
        </p:spPr>
        <p:txBody>
          <a:bodyPr wrap="square" lIns="0" tIns="0" rIns="0" bIns="0" rtlCol="0"/>
          <a:lstStyle/>
          <a:p>
            <a:endParaRPr/>
          </a:p>
        </p:txBody>
      </p:sp>
      <p:sp>
        <p:nvSpPr>
          <p:cNvPr id="30" name="object 26"/>
          <p:cNvSpPr/>
          <p:nvPr/>
        </p:nvSpPr>
        <p:spPr>
          <a:xfrm>
            <a:off x="6356603" y="3282088"/>
            <a:ext cx="1188720" cy="1188720"/>
          </a:xfrm>
          <a:custGeom>
            <a:avLst/>
            <a:gdLst/>
            <a:ahLst/>
            <a:cxnLst/>
            <a:rect l="l" t="t" r="r" b="b"/>
            <a:pathLst>
              <a:path w="1188720" h="1188720">
                <a:moveTo>
                  <a:pt x="0" y="594359"/>
                </a:moveTo>
                <a:lnTo>
                  <a:pt x="1969" y="545607"/>
                </a:lnTo>
                <a:lnTo>
                  <a:pt x="7777" y="497940"/>
                </a:lnTo>
                <a:lnTo>
                  <a:pt x="17271" y="451514"/>
                </a:lnTo>
                <a:lnTo>
                  <a:pt x="30296" y="406479"/>
                </a:lnTo>
                <a:lnTo>
                  <a:pt x="46701" y="362989"/>
                </a:lnTo>
                <a:lnTo>
                  <a:pt x="66333" y="321197"/>
                </a:lnTo>
                <a:lnTo>
                  <a:pt x="89038" y="281256"/>
                </a:lnTo>
                <a:lnTo>
                  <a:pt x="114664" y="243319"/>
                </a:lnTo>
                <a:lnTo>
                  <a:pt x="143058" y="207538"/>
                </a:lnTo>
                <a:lnTo>
                  <a:pt x="174067" y="174067"/>
                </a:lnTo>
                <a:lnTo>
                  <a:pt x="207538" y="143058"/>
                </a:lnTo>
                <a:lnTo>
                  <a:pt x="243319" y="114664"/>
                </a:lnTo>
                <a:lnTo>
                  <a:pt x="281256" y="89038"/>
                </a:lnTo>
                <a:lnTo>
                  <a:pt x="321197" y="66333"/>
                </a:lnTo>
                <a:lnTo>
                  <a:pt x="362989" y="46701"/>
                </a:lnTo>
                <a:lnTo>
                  <a:pt x="406479" y="30296"/>
                </a:lnTo>
                <a:lnTo>
                  <a:pt x="451514" y="17271"/>
                </a:lnTo>
                <a:lnTo>
                  <a:pt x="497940" y="7777"/>
                </a:lnTo>
                <a:lnTo>
                  <a:pt x="545607" y="1969"/>
                </a:lnTo>
                <a:lnTo>
                  <a:pt x="594359" y="0"/>
                </a:lnTo>
                <a:lnTo>
                  <a:pt x="643112" y="1969"/>
                </a:lnTo>
                <a:lnTo>
                  <a:pt x="690778" y="7777"/>
                </a:lnTo>
                <a:lnTo>
                  <a:pt x="737205" y="17271"/>
                </a:lnTo>
                <a:lnTo>
                  <a:pt x="782240" y="30296"/>
                </a:lnTo>
                <a:lnTo>
                  <a:pt x="825730" y="46701"/>
                </a:lnTo>
                <a:lnTo>
                  <a:pt x="867522" y="66333"/>
                </a:lnTo>
                <a:lnTo>
                  <a:pt x="907463" y="89038"/>
                </a:lnTo>
                <a:lnTo>
                  <a:pt x="945400" y="114664"/>
                </a:lnTo>
                <a:lnTo>
                  <a:pt x="981181" y="143058"/>
                </a:lnTo>
                <a:lnTo>
                  <a:pt x="1014652" y="174067"/>
                </a:lnTo>
                <a:lnTo>
                  <a:pt x="1045661" y="207538"/>
                </a:lnTo>
                <a:lnTo>
                  <a:pt x="1074055" y="243319"/>
                </a:lnTo>
                <a:lnTo>
                  <a:pt x="1099681" y="281256"/>
                </a:lnTo>
                <a:lnTo>
                  <a:pt x="1122386" y="321197"/>
                </a:lnTo>
                <a:lnTo>
                  <a:pt x="1142018" y="362989"/>
                </a:lnTo>
                <a:lnTo>
                  <a:pt x="1158423" y="406479"/>
                </a:lnTo>
                <a:lnTo>
                  <a:pt x="1171448" y="451514"/>
                </a:lnTo>
                <a:lnTo>
                  <a:pt x="1180941" y="497940"/>
                </a:lnTo>
                <a:lnTo>
                  <a:pt x="1186750" y="545607"/>
                </a:lnTo>
                <a:lnTo>
                  <a:pt x="1188719" y="594359"/>
                </a:lnTo>
                <a:lnTo>
                  <a:pt x="1186750" y="643112"/>
                </a:lnTo>
                <a:lnTo>
                  <a:pt x="1180941" y="690778"/>
                </a:lnTo>
                <a:lnTo>
                  <a:pt x="1171448" y="737205"/>
                </a:lnTo>
                <a:lnTo>
                  <a:pt x="1158423" y="782240"/>
                </a:lnTo>
                <a:lnTo>
                  <a:pt x="1142018" y="825730"/>
                </a:lnTo>
                <a:lnTo>
                  <a:pt x="1122386" y="867522"/>
                </a:lnTo>
                <a:lnTo>
                  <a:pt x="1099681" y="907463"/>
                </a:lnTo>
                <a:lnTo>
                  <a:pt x="1074055" y="945400"/>
                </a:lnTo>
                <a:lnTo>
                  <a:pt x="1045661" y="981181"/>
                </a:lnTo>
                <a:lnTo>
                  <a:pt x="1014652" y="1014652"/>
                </a:lnTo>
                <a:lnTo>
                  <a:pt x="981181" y="1045661"/>
                </a:lnTo>
                <a:lnTo>
                  <a:pt x="945400" y="1074055"/>
                </a:lnTo>
                <a:lnTo>
                  <a:pt x="907463" y="1099681"/>
                </a:lnTo>
                <a:lnTo>
                  <a:pt x="867522" y="1122386"/>
                </a:lnTo>
                <a:lnTo>
                  <a:pt x="825730" y="1142018"/>
                </a:lnTo>
                <a:lnTo>
                  <a:pt x="782240" y="1158423"/>
                </a:lnTo>
                <a:lnTo>
                  <a:pt x="737205" y="1171448"/>
                </a:lnTo>
                <a:lnTo>
                  <a:pt x="690778" y="1180941"/>
                </a:lnTo>
                <a:lnTo>
                  <a:pt x="643112" y="1186750"/>
                </a:lnTo>
                <a:lnTo>
                  <a:pt x="594359" y="1188719"/>
                </a:lnTo>
                <a:lnTo>
                  <a:pt x="545607" y="1186750"/>
                </a:lnTo>
                <a:lnTo>
                  <a:pt x="497940" y="1180941"/>
                </a:lnTo>
                <a:lnTo>
                  <a:pt x="451514" y="1171448"/>
                </a:lnTo>
                <a:lnTo>
                  <a:pt x="406479" y="1158423"/>
                </a:lnTo>
                <a:lnTo>
                  <a:pt x="362989" y="1142018"/>
                </a:lnTo>
                <a:lnTo>
                  <a:pt x="321197" y="1122386"/>
                </a:lnTo>
                <a:lnTo>
                  <a:pt x="281256" y="1099681"/>
                </a:lnTo>
                <a:lnTo>
                  <a:pt x="243319" y="1074055"/>
                </a:lnTo>
                <a:lnTo>
                  <a:pt x="207538" y="1045661"/>
                </a:lnTo>
                <a:lnTo>
                  <a:pt x="174067" y="1014652"/>
                </a:lnTo>
                <a:lnTo>
                  <a:pt x="143058" y="981181"/>
                </a:lnTo>
                <a:lnTo>
                  <a:pt x="114664" y="945400"/>
                </a:lnTo>
                <a:lnTo>
                  <a:pt x="89038" y="907463"/>
                </a:lnTo>
                <a:lnTo>
                  <a:pt x="66333" y="867522"/>
                </a:lnTo>
                <a:lnTo>
                  <a:pt x="46701" y="825730"/>
                </a:lnTo>
                <a:lnTo>
                  <a:pt x="30296" y="782240"/>
                </a:lnTo>
                <a:lnTo>
                  <a:pt x="17271" y="737205"/>
                </a:lnTo>
                <a:lnTo>
                  <a:pt x="7777" y="690778"/>
                </a:lnTo>
                <a:lnTo>
                  <a:pt x="1969" y="643112"/>
                </a:lnTo>
                <a:lnTo>
                  <a:pt x="0" y="594359"/>
                </a:lnTo>
                <a:close/>
              </a:path>
            </a:pathLst>
          </a:custGeom>
          <a:ln w="25907">
            <a:solidFill>
              <a:srgbClr val="464646"/>
            </a:solidFill>
          </a:ln>
        </p:spPr>
        <p:txBody>
          <a:bodyPr wrap="square" lIns="0" tIns="0" rIns="0" bIns="0" rtlCol="0"/>
          <a:lstStyle/>
          <a:p>
            <a:endParaRPr/>
          </a:p>
        </p:txBody>
      </p:sp>
      <p:sp>
        <p:nvSpPr>
          <p:cNvPr id="31" name="object 27"/>
          <p:cNvSpPr txBox="1"/>
          <p:nvPr/>
        </p:nvSpPr>
        <p:spPr>
          <a:xfrm>
            <a:off x="6684453" y="3845087"/>
            <a:ext cx="789305" cy="192360"/>
          </a:xfrm>
          <a:prstGeom prst="rect">
            <a:avLst/>
          </a:prstGeom>
        </p:spPr>
        <p:txBody>
          <a:bodyPr vert="horz" wrap="square" lIns="0" tIns="0" rIns="0" bIns="0" rtlCol="0">
            <a:spAutoFit/>
          </a:bodyPr>
          <a:lstStyle/>
          <a:p>
            <a:pPr marL="12700" marR="5080" indent="95885">
              <a:lnSpc>
                <a:spcPts val="1450"/>
              </a:lnSpc>
            </a:pPr>
            <a:r>
              <a:rPr lang="en-US" sz="1400" b="1" spc="-5" dirty="0" smtClean="0">
                <a:solidFill>
                  <a:srgbClr val="464646"/>
                </a:solidFill>
                <a:cs typeface="Arial"/>
              </a:rPr>
              <a:t>HR</a:t>
            </a:r>
            <a:endParaRPr sz="1400" b="1" dirty="0">
              <a:cs typeface="Arial"/>
            </a:endParaRPr>
          </a:p>
        </p:txBody>
      </p:sp>
      <p:sp>
        <p:nvSpPr>
          <p:cNvPr id="32" name="object 29"/>
          <p:cNvSpPr txBox="1"/>
          <p:nvPr/>
        </p:nvSpPr>
        <p:spPr>
          <a:xfrm>
            <a:off x="1546351" y="2068315"/>
            <a:ext cx="4732462" cy="276999"/>
          </a:xfrm>
          <a:prstGeom prst="rect">
            <a:avLst/>
          </a:prstGeom>
        </p:spPr>
        <p:txBody>
          <a:bodyPr vert="horz" wrap="square" lIns="0" tIns="0" rIns="0" bIns="0" rtlCol="0">
            <a:spAutoFit/>
          </a:bodyPr>
          <a:lstStyle/>
          <a:p>
            <a:pPr marL="12700">
              <a:lnSpc>
                <a:spcPct val="100000"/>
              </a:lnSpc>
            </a:pPr>
            <a:r>
              <a:rPr b="1" dirty="0" smtClean="0">
                <a:solidFill>
                  <a:srgbClr val="0453A2"/>
                </a:solidFill>
                <a:cs typeface="Arial"/>
              </a:rPr>
              <a:t>E</a:t>
            </a:r>
            <a:r>
              <a:rPr lang="en-US" b="1" dirty="0" smtClean="0">
                <a:solidFill>
                  <a:srgbClr val="0453A2"/>
                </a:solidFill>
                <a:cs typeface="Arial"/>
              </a:rPr>
              <a:t>nterprise </a:t>
            </a:r>
            <a:r>
              <a:rPr b="1" spc="-15" dirty="0" smtClean="0">
                <a:solidFill>
                  <a:srgbClr val="0453A2"/>
                </a:solidFill>
                <a:cs typeface="Arial"/>
              </a:rPr>
              <a:t>Resource</a:t>
            </a:r>
            <a:r>
              <a:rPr lang="en-US" b="1" spc="-15" dirty="0" smtClean="0">
                <a:solidFill>
                  <a:srgbClr val="0453A2"/>
                </a:solidFill>
                <a:cs typeface="Arial"/>
              </a:rPr>
              <a:t> </a:t>
            </a:r>
            <a:r>
              <a:rPr b="1" dirty="0" smtClean="0">
                <a:solidFill>
                  <a:srgbClr val="0453A2"/>
                </a:solidFill>
                <a:cs typeface="Arial"/>
              </a:rPr>
              <a:t>P</a:t>
            </a:r>
            <a:r>
              <a:rPr lang="en-US" b="1" dirty="0" smtClean="0">
                <a:solidFill>
                  <a:srgbClr val="0453A2"/>
                </a:solidFill>
                <a:cs typeface="Arial"/>
              </a:rPr>
              <a:t>lanning (ERP) e</a:t>
            </a:r>
            <a:r>
              <a:rPr b="1" spc="-10" dirty="0" smtClean="0">
                <a:solidFill>
                  <a:srgbClr val="0453A2"/>
                </a:solidFill>
                <a:cs typeface="Arial"/>
              </a:rPr>
              <a:t>n</a:t>
            </a:r>
            <a:r>
              <a:rPr b="1" spc="-5" dirty="0" smtClean="0">
                <a:solidFill>
                  <a:srgbClr val="0453A2"/>
                </a:solidFill>
                <a:cs typeface="Arial"/>
              </a:rPr>
              <a:t>vironm</a:t>
            </a:r>
            <a:r>
              <a:rPr b="1" spc="-10" dirty="0" smtClean="0">
                <a:solidFill>
                  <a:srgbClr val="0453A2"/>
                </a:solidFill>
                <a:cs typeface="Arial"/>
              </a:rPr>
              <a:t>e</a:t>
            </a:r>
            <a:r>
              <a:rPr b="1" dirty="0" smtClean="0">
                <a:solidFill>
                  <a:srgbClr val="0453A2"/>
                </a:solidFill>
                <a:cs typeface="Arial"/>
              </a:rPr>
              <a:t>nt</a:t>
            </a:r>
            <a:r>
              <a:rPr b="1" dirty="0">
                <a:solidFill>
                  <a:srgbClr val="0453A2"/>
                </a:solidFill>
                <a:cs typeface="Arial"/>
              </a:rPr>
              <a:t>:</a:t>
            </a:r>
            <a:endParaRPr dirty="0">
              <a:cs typeface="Arial"/>
            </a:endParaRPr>
          </a:p>
        </p:txBody>
      </p:sp>
      <p:sp>
        <p:nvSpPr>
          <p:cNvPr id="33" name="object 30"/>
          <p:cNvSpPr txBox="1"/>
          <p:nvPr/>
        </p:nvSpPr>
        <p:spPr>
          <a:xfrm>
            <a:off x="1546351" y="2466908"/>
            <a:ext cx="4405631" cy="692497"/>
          </a:xfrm>
          <a:prstGeom prst="rect">
            <a:avLst/>
          </a:prstGeom>
        </p:spPr>
        <p:txBody>
          <a:bodyPr vert="horz" wrap="square" lIns="0" tIns="0" rIns="0" bIns="0" rtlCol="0">
            <a:spAutoFit/>
          </a:bodyPr>
          <a:lstStyle/>
          <a:p>
            <a:pPr marL="96520">
              <a:lnSpc>
                <a:spcPts val="2735"/>
              </a:lnSpc>
            </a:pPr>
            <a:r>
              <a:rPr b="1" dirty="0">
                <a:solidFill>
                  <a:schemeClr val="accent2">
                    <a:lumMod val="50000"/>
                  </a:schemeClr>
                </a:solidFill>
                <a:cs typeface="Arial"/>
              </a:rPr>
              <a:t>-</a:t>
            </a:r>
            <a:r>
              <a:rPr b="1" spc="60" dirty="0">
                <a:solidFill>
                  <a:schemeClr val="accent2">
                    <a:lumMod val="50000"/>
                  </a:schemeClr>
                </a:solidFill>
                <a:cs typeface="Times New Roman"/>
              </a:rPr>
              <a:t> </a:t>
            </a:r>
            <a:r>
              <a:rPr lang="en-US" b="1" spc="-5" dirty="0" smtClean="0">
                <a:solidFill>
                  <a:schemeClr val="accent2">
                    <a:lumMod val="50000"/>
                  </a:schemeClr>
                </a:solidFill>
                <a:cs typeface="Arial"/>
              </a:rPr>
              <a:t>85</a:t>
            </a:r>
            <a:r>
              <a:rPr lang="en-US" b="1" spc="70" dirty="0" smtClean="0">
                <a:solidFill>
                  <a:schemeClr val="accent2">
                    <a:lumMod val="50000"/>
                  </a:schemeClr>
                </a:solidFill>
                <a:cs typeface="Times New Roman"/>
              </a:rPr>
              <a:t> databases </a:t>
            </a:r>
            <a:r>
              <a:rPr b="1" spc="-20" dirty="0" smtClean="0">
                <a:solidFill>
                  <a:schemeClr val="accent2">
                    <a:lumMod val="50000"/>
                  </a:schemeClr>
                </a:solidFill>
                <a:cs typeface="Arial"/>
              </a:rPr>
              <a:t>su</a:t>
            </a:r>
            <a:r>
              <a:rPr b="1" spc="-25" dirty="0" smtClean="0">
                <a:solidFill>
                  <a:schemeClr val="accent2">
                    <a:lumMod val="50000"/>
                  </a:schemeClr>
                </a:solidFill>
                <a:cs typeface="Arial"/>
              </a:rPr>
              <a:t>p</a:t>
            </a:r>
            <a:r>
              <a:rPr b="1" spc="-15" dirty="0" smtClean="0">
                <a:solidFill>
                  <a:schemeClr val="accent2">
                    <a:lumMod val="50000"/>
                  </a:schemeClr>
                </a:solidFill>
                <a:cs typeface="Arial"/>
              </a:rPr>
              <a:t>porting</a:t>
            </a:r>
            <a:r>
              <a:rPr lang="en-US" dirty="0" smtClean="0">
                <a:solidFill>
                  <a:schemeClr val="accent2">
                    <a:lumMod val="50000"/>
                  </a:schemeClr>
                </a:solidFill>
                <a:cs typeface="Arial"/>
              </a:rPr>
              <a:t> </a:t>
            </a:r>
            <a:r>
              <a:rPr b="1" dirty="0" smtClean="0">
                <a:solidFill>
                  <a:schemeClr val="accent2">
                    <a:lumMod val="50000"/>
                  </a:schemeClr>
                </a:solidFill>
                <a:cs typeface="Arial"/>
              </a:rPr>
              <a:t>E</a:t>
            </a:r>
            <a:r>
              <a:rPr b="1" spc="-15" dirty="0" smtClean="0">
                <a:solidFill>
                  <a:schemeClr val="accent2">
                    <a:lumMod val="50000"/>
                  </a:schemeClr>
                </a:solidFill>
                <a:cs typeface="Arial"/>
              </a:rPr>
              <a:t>R</a:t>
            </a:r>
            <a:r>
              <a:rPr b="1" dirty="0" smtClean="0">
                <a:solidFill>
                  <a:schemeClr val="accent2">
                    <a:lumMod val="50000"/>
                  </a:schemeClr>
                </a:solidFill>
                <a:cs typeface="Arial"/>
              </a:rPr>
              <a:t>P</a:t>
            </a:r>
            <a:r>
              <a:rPr lang="en-US" b="1" dirty="0" smtClean="0">
                <a:solidFill>
                  <a:schemeClr val="accent2">
                    <a:lumMod val="50000"/>
                  </a:schemeClr>
                </a:solidFill>
                <a:cs typeface="Arial"/>
              </a:rPr>
              <a:t> development, QA and </a:t>
            </a:r>
            <a:r>
              <a:rPr lang="en-US" b="1" dirty="0" smtClean="0">
                <a:solidFill>
                  <a:schemeClr val="accent2">
                    <a:lumMod val="50000"/>
                  </a:schemeClr>
                </a:solidFill>
                <a:cs typeface="Arial"/>
              </a:rPr>
              <a:t>Prod</a:t>
            </a:r>
            <a:endParaRPr dirty="0">
              <a:solidFill>
                <a:schemeClr val="accent2">
                  <a:lumMod val="50000"/>
                </a:schemeClr>
              </a:solidFill>
              <a:cs typeface="Arial"/>
            </a:endParaRPr>
          </a:p>
        </p:txBody>
      </p:sp>
      <p:sp>
        <p:nvSpPr>
          <p:cNvPr id="34" name="object 31"/>
          <p:cNvSpPr txBox="1"/>
          <p:nvPr/>
        </p:nvSpPr>
        <p:spPr>
          <a:xfrm>
            <a:off x="1630076" y="3272061"/>
            <a:ext cx="3921440" cy="692497"/>
          </a:xfrm>
          <a:prstGeom prst="rect">
            <a:avLst/>
          </a:prstGeom>
        </p:spPr>
        <p:txBody>
          <a:bodyPr vert="horz" wrap="square" lIns="0" tIns="0" rIns="0" bIns="0" rtlCol="0">
            <a:spAutoFit/>
          </a:bodyPr>
          <a:lstStyle/>
          <a:p>
            <a:pPr marL="12700">
              <a:lnSpc>
                <a:spcPts val="2735"/>
              </a:lnSpc>
            </a:pPr>
            <a:r>
              <a:rPr b="1" dirty="0">
                <a:solidFill>
                  <a:schemeClr val="accent2">
                    <a:lumMod val="50000"/>
                  </a:schemeClr>
                </a:solidFill>
                <a:cs typeface="Arial"/>
              </a:rPr>
              <a:t>-</a:t>
            </a:r>
            <a:r>
              <a:rPr b="1" spc="60" dirty="0">
                <a:solidFill>
                  <a:schemeClr val="accent2">
                    <a:lumMod val="50000"/>
                  </a:schemeClr>
                </a:solidFill>
                <a:cs typeface="Times New Roman"/>
              </a:rPr>
              <a:t> </a:t>
            </a:r>
            <a:r>
              <a:rPr lang="en-US" b="1" spc="-5" dirty="0" smtClean="0">
                <a:solidFill>
                  <a:schemeClr val="accent2">
                    <a:lumMod val="50000"/>
                  </a:schemeClr>
                </a:solidFill>
                <a:cs typeface="Arial"/>
              </a:rPr>
              <a:t>2500</a:t>
            </a:r>
            <a:r>
              <a:rPr b="1" dirty="0" smtClean="0">
                <a:solidFill>
                  <a:schemeClr val="accent2">
                    <a:lumMod val="50000"/>
                  </a:schemeClr>
                </a:solidFill>
                <a:cs typeface="Arial"/>
              </a:rPr>
              <a:t>+</a:t>
            </a:r>
            <a:r>
              <a:rPr b="1" spc="80" dirty="0" smtClean="0">
                <a:solidFill>
                  <a:schemeClr val="accent2">
                    <a:lumMod val="50000"/>
                  </a:schemeClr>
                </a:solidFill>
                <a:cs typeface="Times New Roman"/>
              </a:rPr>
              <a:t> </a:t>
            </a:r>
            <a:r>
              <a:rPr lang="en-US" b="1" spc="-15" dirty="0">
                <a:solidFill>
                  <a:schemeClr val="accent2">
                    <a:lumMod val="50000"/>
                  </a:schemeClr>
                </a:solidFill>
                <a:cs typeface="Arial"/>
              </a:rPr>
              <a:t>t</a:t>
            </a:r>
            <a:r>
              <a:rPr b="1" spc="-15" dirty="0" smtClean="0">
                <a:solidFill>
                  <a:schemeClr val="accent2">
                    <a:lumMod val="50000"/>
                  </a:schemeClr>
                </a:solidFill>
                <a:cs typeface="Arial"/>
              </a:rPr>
              <a:t>a</a:t>
            </a:r>
            <a:r>
              <a:rPr b="1" spc="-25" dirty="0" smtClean="0">
                <a:solidFill>
                  <a:schemeClr val="accent2">
                    <a:lumMod val="50000"/>
                  </a:schemeClr>
                </a:solidFill>
                <a:cs typeface="Arial"/>
              </a:rPr>
              <a:t>b</a:t>
            </a:r>
            <a:r>
              <a:rPr b="1" dirty="0" smtClean="0">
                <a:solidFill>
                  <a:schemeClr val="accent2">
                    <a:lumMod val="50000"/>
                  </a:schemeClr>
                </a:solidFill>
                <a:cs typeface="Arial"/>
              </a:rPr>
              <a:t>lespac</a:t>
            </a:r>
            <a:r>
              <a:rPr b="1" spc="-15" dirty="0" smtClean="0">
                <a:solidFill>
                  <a:schemeClr val="accent2">
                    <a:lumMod val="50000"/>
                  </a:schemeClr>
                </a:solidFill>
                <a:cs typeface="Arial"/>
              </a:rPr>
              <a:t>e</a:t>
            </a:r>
            <a:r>
              <a:rPr b="1" dirty="0" smtClean="0">
                <a:solidFill>
                  <a:schemeClr val="accent2">
                    <a:lumMod val="50000"/>
                  </a:schemeClr>
                </a:solidFill>
                <a:cs typeface="Arial"/>
              </a:rPr>
              <a:t>s</a:t>
            </a:r>
            <a:r>
              <a:rPr b="1" spc="60" dirty="0" smtClean="0">
                <a:solidFill>
                  <a:schemeClr val="accent2">
                    <a:lumMod val="50000"/>
                  </a:schemeClr>
                </a:solidFill>
                <a:cs typeface="Times New Roman"/>
              </a:rPr>
              <a:t> </a:t>
            </a:r>
            <a:r>
              <a:rPr b="1" dirty="0">
                <a:solidFill>
                  <a:schemeClr val="accent2">
                    <a:lumMod val="50000"/>
                  </a:schemeClr>
                </a:solidFill>
                <a:cs typeface="Arial"/>
              </a:rPr>
              <a:t>&amp;</a:t>
            </a:r>
            <a:r>
              <a:rPr b="1" spc="65" dirty="0">
                <a:solidFill>
                  <a:schemeClr val="accent2">
                    <a:lumMod val="50000"/>
                  </a:schemeClr>
                </a:solidFill>
                <a:cs typeface="Times New Roman"/>
              </a:rPr>
              <a:t> </a:t>
            </a:r>
            <a:r>
              <a:rPr b="1" spc="-5" dirty="0" smtClean="0">
                <a:solidFill>
                  <a:schemeClr val="accent2">
                    <a:lumMod val="50000"/>
                  </a:schemeClr>
                </a:solidFill>
                <a:cs typeface="Arial"/>
              </a:rPr>
              <a:t>7500</a:t>
            </a:r>
            <a:r>
              <a:rPr b="1" spc="-5" dirty="0" smtClean="0">
                <a:solidFill>
                  <a:schemeClr val="accent2">
                    <a:lumMod val="50000"/>
                  </a:schemeClr>
                </a:solidFill>
                <a:cs typeface="Times New Roman"/>
              </a:rPr>
              <a:t> </a:t>
            </a:r>
            <a:r>
              <a:rPr lang="en-US" b="1" spc="-15" dirty="0" smtClean="0">
                <a:solidFill>
                  <a:schemeClr val="accent2">
                    <a:lumMod val="50000"/>
                  </a:schemeClr>
                </a:solidFill>
                <a:cs typeface="Arial"/>
              </a:rPr>
              <a:t>indexes</a:t>
            </a:r>
            <a:r>
              <a:rPr lang="en-US" b="1" spc="55" dirty="0">
                <a:solidFill>
                  <a:schemeClr val="accent2">
                    <a:lumMod val="50000"/>
                  </a:schemeClr>
                </a:solidFill>
                <a:cs typeface="Times New Roman"/>
              </a:rPr>
              <a:t> </a:t>
            </a:r>
            <a:r>
              <a:rPr b="1" dirty="0" smtClean="0">
                <a:solidFill>
                  <a:schemeClr val="accent2">
                    <a:lumMod val="50000"/>
                  </a:schemeClr>
                </a:solidFill>
                <a:cs typeface="Arial"/>
              </a:rPr>
              <a:t>per</a:t>
            </a:r>
            <a:r>
              <a:rPr lang="en-US" b="1" spc="55" dirty="0">
                <a:solidFill>
                  <a:schemeClr val="accent2">
                    <a:lumMod val="50000"/>
                  </a:schemeClr>
                </a:solidFill>
                <a:cs typeface="Times New Roman"/>
              </a:rPr>
              <a:t> </a:t>
            </a:r>
            <a:r>
              <a:rPr lang="en-US" b="1" spc="55" dirty="0" smtClean="0">
                <a:solidFill>
                  <a:schemeClr val="accent2">
                    <a:lumMod val="50000"/>
                  </a:schemeClr>
                </a:solidFill>
                <a:cs typeface="Times New Roman"/>
              </a:rPr>
              <a:t>database</a:t>
            </a:r>
            <a:endParaRPr dirty="0">
              <a:solidFill>
                <a:schemeClr val="accent2">
                  <a:lumMod val="50000"/>
                </a:schemeClr>
              </a:solidFill>
              <a:cs typeface="Arial"/>
            </a:endParaRPr>
          </a:p>
        </p:txBody>
      </p:sp>
      <p:sp>
        <p:nvSpPr>
          <p:cNvPr id="35" name="object 32"/>
          <p:cNvSpPr txBox="1"/>
          <p:nvPr/>
        </p:nvSpPr>
        <p:spPr>
          <a:xfrm>
            <a:off x="1630076" y="4077214"/>
            <a:ext cx="3404235" cy="666849"/>
          </a:xfrm>
          <a:prstGeom prst="rect">
            <a:avLst/>
          </a:prstGeom>
        </p:spPr>
        <p:txBody>
          <a:bodyPr vert="horz" wrap="square" lIns="0" tIns="0" rIns="0" bIns="0" rtlCol="0">
            <a:spAutoFit/>
          </a:bodyPr>
          <a:lstStyle/>
          <a:p>
            <a:pPr marL="12700" marR="5080">
              <a:lnSpc>
                <a:spcPts val="2590"/>
              </a:lnSpc>
            </a:pPr>
            <a:r>
              <a:rPr b="1" dirty="0">
                <a:solidFill>
                  <a:schemeClr val="accent2">
                    <a:lumMod val="50000"/>
                  </a:schemeClr>
                </a:solidFill>
                <a:cs typeface="Arial"/>
              </a:rPr>
              <a:t>-</a:t>
            </a:r>
            <a:r>
              <a:rPr b="1" spc="60" dirty="0">
                <a:solidFill>
                  <a:schemeClr val="accent2">
                    <a:lumMod val="50000"/>
                  </a:schemeClr>
                </a:solidFill>
                <a:cs typeface="Times New Roman"/>
              </a:rPr>
              <a:t> </a:t>
            </a:r>
            <a:r>
              <a:rPr b="1" dirty="0">
                <a:solidFill>
                  <a:schemeClr val="accent2">
                    <a:lumMod val="50000"/>
                  </a:schemeClr>
                </a:solidFill>
                <a:cs typeface="Arial"/>
              </a:rPr>
              <a:t>Larg</a:t>
            </a:r>
            <a:r>
              <a:rPr b="1" spc="-10" dirty="0">
                <a:solidFill>
                  <a:schemeClr val="accent2">
                    <a:lumMod val="50000"/>
                  </a:schemeClr>
                </a:solidFill>
                <a:cs typeface="Arial"/>
              </a:rPr>
              <a:t>e</a:t>
            </a:r>
            <a:r>
              <a:rPr b="1" spc="-5" dirty="0">
                <a:solidFill>
                  <a:schemeClr val="accent2">
                    <a:lumMod val="50000"/>
                  </a:schemeClr>
                </a:solidFill>
                <a:cs typeface="Arial"/>
              </a:rPr>
              <a:t>s</a:t>
            </a:r>
            <a:r>
              <a:rPr b="1" dirty="0">
                <a:solidFill>
                  <a:schemeClr val="accent2">
                    <a:lumMod val="50000"/>
                  </a:schemeClr>
                </a:solidFill>
                <a:cs typeface="Arial"/>
              </a:rPr>
              <a:t>t</a:t>
            </a:r>
            <a:r>
              <a:rPr b="1" spc="75" dirty="0">
                <a:solidFill>
                  <a:schemeClr val="accent2">
                    <a:lumMod val="50000"/>
                  </a:schemeClr>
                </a:solidFill>
                <a:cs typeface="Times New Roman"/>
              </a:rPr>
              <a:t> </a:t>
            </a:r>
            <a:r>
              <a:rPr b="1" spc="-15" dirty="0">
                <a:solidFill>
                  <a:schemeClr val="accent2">
                    <a:lumMod val="50000"/>
                  </a:schemeClr>
                </a:solidFill>
                <a:cs typeface="Arial"/>
              </a:rPr>
              <a:t>table</a:t>
            </a:r>
            <a:r>
              <a:rPr b="1" spc="65" dirty="0">
                <a:solidFill>
                  <a:schemeClr val="accent2">
                    <a:lumMod val="50000"/>
                  </a:schemeClr>
                </a:solidFill>
                <a:cs typeface="Times New Roman"/>
              </a:rPr>
              <a:t> </a:t>
            </a:r>
            <a:r>
              <a:rPr lang="en-US" b="1" spc="65" dirty="0" smtClean="0">
                <a:solidFill>
                  <a:schemeClr val="accent2">
                    <a:lumMod val="50000"/>
                  </a:schemeClr>
                </a:solidFill>
                <a:cs typeface="Times New Roman"/>
              </a:rPr>
              <a:t>is in Payroll and it </a:t>
            </a:r>
            <a:r>
              <a:rPr b="1" spc="-15" dirty="0" smtClean="0">
                <a:solidFill>
                  <a:schemeClr val="accent2">
                    <a:lumMod val="50000"/>
                  </a:schemeClr>
                </a:solidFill>
                <a:cs typeface="Arial"/>
              </a:rPr>
              <a:t>h</a:t>
            </a:r>
            <a:r>
              <a:rPr b="1" spc="-25" dirty="0" smtClean="0">
                <a:solidFill>
                  <a:schemeClr val="accent2">
                    <a:lumMod val="50000"/>
                  </a:schemeClr>
                </a:solidFill>
                <a:cs typeface="Arial"/>
              </a:rPr>
              <a:t>a</a:t>
            </a:r>
            <a:r>
              <a:rPr b="1" dirty="0" smtClean="0">
                <a:solidFill>
                  <a:schemeClr val="accent2">
                    <a:lumMod val="50000"/>
                  </a:schemeClr>
                </a:solidFill>
                <a:cs typeface="Arial"/>
              </a:rPr>
              <a:t>s</a:t>
            </a:r>
            <a:r>
              <a:rPr b="1" spc="70" dirty="0" smtClean="0">
                <a:solidFill>
                  <a:schemeClr val="accent2">
                    <a:lumMod val="50000"/>
                  </a:schemeClr>
                </a:solidFill>
                <a:cs typeface="Times New Roman"/>
              </a:rPr>
              <a:t> </a:t>
            </a:r>
            <a:r>
              <a:rPr b="1" spc="-5" dirty="0" smtClean="0">
                <a:solidFill>
                  <a:schemeClr val="accent2">
                    <a:lumMod val="50000"/>
                  </a:schemeClr>
                </a:solidFill>
                <a:cs typeface="Arial"/>
              </a:rPr>
              <a:t>1.5+</a:t>
            </a:r>
            <a:r>
              <a:rPr b="1" spc="-5" dirty="0" smtClean="0">
                <a:solidFill>
                  <a:schemeClr val="accent2">
                    <a:lumMod val="50000"/>
                  </a:schemeClr>
                </a:solidFill>
                <a:cs typeface="Times New Roman"/>
              </a:rPr>
              <a:t> </a:t>
            </a:r>
            <a:r>
              <a:rPr b="1" spc="-10" dirty="0">
                <a:solidFill>
                  <a:schemeClr val="accent2">
                    <a:lumMod val="50000"/>
                  </a:schemeClr>
                </a:solidFill>
                <a:cs typeface="Arial"/>
              </a:rPr>
              <a:t>bil</a:t>
            </a:r>
            <a:r>
              <a:rPr b="1" dirty="0">
                <a:solidFill>
                  <a:schemeClr val="accent2">
                    <a:lumMod val="50000"/>
                  </a:schemeClr>
                </a:solidFill>
                <a:cs typeface="Arial"/>
              </a:rPr>
              <a:t>l</a:t>
            </a:r>
            <a:r>
              <a:rPr b="1" spc="-15" dirty="0">
                <a:solidFill>
                  <a:schemeClr val="accent2">
                    <a:lumMod val="50000"/>
                  </a:schemeClr>
                </a:solidFill>
                <a:cs typeface="Arial"/>
              </a:rPr>
              <a:t>ion</a:t>
            </a:r>
            <a:r>
              <a:rPr b="1" spc="20" dirty="0">
                <a:solidFill>
                  <a:schemeClr val="accent2">
                    <a:lumMod val="50000"/>
                  </a:schemeClr>
                </a:solidFill>
                <a:cs typeface="Times New Roman"/>
              </a:rPr>
              <a:t> </a:t>
            </a:r>
            <a:r>
              <a:rPr b="1" spc="-20" dirty="0">
                <a:solidFill>
                  <a:schemeClr val="accent2">
                    <a:lumMod val="50000"/>
                  </a:schemeClr>
                </a:solidFill>
                <a:cs typeface="Arial"/>
              </a:rPr>
              <a:t>ro</a:t>
            </a:r>
            <a:r>
              <a:rPr b="1" spc="5" dirty="0">
                <a:solidFill>
                  <a:schemeClr val="accent2">
                    <a:lumMod val="50000"/>
                  </a:schemeClr>
                </a:solidFill>
                <a:cs typeface="Arial"/>
              </a:rPr>
              <a:t>w</a:t>
            </a:r>
            <a:r>
              <a:rPr b="1" dirty="0">
                <a:solidFill>
                  <a:schemeClr val="accent2">
                    <a:lumMod val="50000"/>
                  </a:schemeClr>
                </a:solidFill>
                <a:cs typeface="Arial"/>
              </a:rPr>
              <a:t>s</a:t>
            </a:r>
            <a:r>
              <a:rPr b="1" spc="40" dirty="0">
                <a:solidFill>
                  <a:schemeClr val="accent2">
                    <a:lumMod val="50000"/>
                  </a:schemeClr>
                </a:solidFill>
                <a:cs typeface="Times New Roman"/>
              </a:rPr>
              <a:t> </a:t>
            </a:r>
            <a:r>
              <a:rPr b="1" spc="-20" dirty="0">
                <a:solidFill>
                  <a:schemeClr val="accent2">
                    <a:lumMod val="50000"/>
                  </a:schemeClr>
                </a:solidFill>
                <a:cs typeface="Arial"/>
              </a:rPr>
              <a:t>an</a:t>
            </a:r>
            <a:r>
              <a:rPr b="1" spc="-15" dirty="0">
                <a:solidFill>
                  <a:schemeClr val="accent2">
                    <a:lumMod val="50000"/>
                  </a:schemeClr>
                </a:solidFill>
                <a:cs typeface="Arial"/>
              </a:rPr>
              <a:t>d</a:t>
            </a:r>
            <a:r>
              <a:rPr b="1" spc="55" dirty="0">
                <a:solidFill>
                  <a:schemeClr val="accent2">
                    <a:lumMod val="50000"/>
                  </a:schemeClr>
                </a:solidFill>
                <a:cs typeface="Times New Roman"/>
              </a:rPr>
              <a:t> </a:t>
            </a:r>
            <a:r>
              <a:rPr b="1" dirty="0">
                <a:solidFill>
                  <a:schemeClr val="accent2">
                    <a:lumMod val="50000"/>
                  </a:schemeClr>
                </a:solidFill>
                <a:cs typeface="Arial"/>
              </a:rPr>
              <a:t>7</a:t>
            </a:r>
            <a:r>
              <a:rPr b="1" dirty="0">
                <a:solidFill>
                  <a:schemeClr val="accent2">
                    <a:lumMod val="50000"/>
                  </a:schemeClr>
                </a:solidFill>
                <a:cs typeface="Times New Roman"/>
              </a:rPr>
              <a:t> </a:t>
            </a:r>
            <a:r>
              <a:rPr b="1" dirty="0" smtClean="0">
                <a:solidFill>
                  <a:schemeClr val="accent2">
                    <a:lumMod val="50000"/>
                  </a:schemeClr>
                </a:solidFill>
                <a:cs typeface="Arial"/>
              </a:rPr>
              <a:t>Indexe</a:t>
            </a:r>
            <a:r>
              <a:rPr b="1" spc="-15" dirty="0" smtClean="0">
                <a:solidFill>
                  <a:schemeClr val="accent2">
                    <a:lumMod val="50000"/>
                  </a:schemeClr>
                </a:solidFill>
                <a:cs typeface="Arial"/>
              </a:rPr>
              <a:t>s</a:t>
            </a:r>
            <a:endParaRPr dirty="0">
              <a:solidFill>
                <a:schemeClr val="accent2">
                  <a:lumMod val="50000"/>
                </a:schemeClr>
              </a:solidFill>
              <a:cs typeface="Arial"/>
            </a:endParaRPr>
          </a:p>
        </p:txBody>
      </p:sp>
    </p:spTree>
    <p:extLst>
      <p:ext uri="{BB962C8B-B14F-4D97-AF65-F5344CB8AC3E}">
        <p14:creationId xmlns:p14="http://schemas.microsoft.com/office/powerpoint/2010/main" val="103309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we needed a data archive strategy?</a:t>
            </a:r>
            <a:endParaRPr lang="en-US" dirty="0"/>
          </a:p>
        </p:txBody>
      </p:sp>
      <p:graphicFrame>
        <p:nvGraphicFramePr>
          <p:cNvPr id="4" name="Content Placeholder 2"/>
          <p:cNvGraphicFramePr>
            <a:graphicFrameLocks noGrp="1"/>
          </p:cNvGraphicFramePr>
          <p:nvPr>
            <p:ph idx="1"/>
            <p:extLst>
              <p:ext uri="{D42A27DB-BD31-4B8C-83A1-F6EECF244321}">
                <p14:modId xmlns:p14="http://schemas.microsoft.com/office/powerpoint/2010/main" val="482227672"/>
              </p:ext>
            </p:extLst>
          </p:nvPr>
        </p:nvGraphicFramePr>
        <p:xfrm>
          <a:off x="487681" y="1981445"/>
          <a:ext cx="1121664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610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Optim archive?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IBM</a:t>
            </a:r>
            <a:r>
              <a:rPr lang="en-US" sz="2400" baseline="30000" dirty="0"/>
              <a:t> </a:t>
            </a:r>
            <a:r>
              <a:rPr lang="en-US" sz="2400" dirty="0"/>
              <a:t>InfoSphere</a:t>
            </a:r>
            <a:r>
              <a:rPr lang="en-US" sz="2400" baseline="30000" dirty="0"/>
              <a:t> </a:t>
            </a:r>
            <a:r>
              <a:rPr lang="en-US" sz="2400" dirty="0"/>
              <a:t>Optim Data Growth Solution for z/OS</a:t>
            </a:r>
            <a:r>
              <a:rPr lang="en-US" sz="2400" baseline="30000" dirty="0"/>
              <a:t> </a:t>
            </a:r>
            <a:r>
              <a:rPr lang="en-US" sz="2400" dirty="0"/>
              <a:t>provides everything you need to create and manage archives of relationally intact data from databases with any number of tables and relationships. Using the archiving features in Optim Data Growth Solution for z/OS, you can:</a:t>
            </a:r>
          </a:p>
          <a:p>
            <a:r>
              <a:rPr lang="en-US" sz="2400" dirty="0"/>
              <a:t>Isolate historical data from current activity and safely remove it to a secure archive.</a:t>
            </a:r>
          </a:p>
          <a:p>
            <a:r>
              <a:rPr lang="en-US" sz="2400" dirty="0"/>
              <a:t>Access archived historical data easily, using familiar tools and interfaces.</a:t>
            </a:r>
          </a:p>
          <a:p>
            <a:r>
              <a:rPr lang="en-US" sz="2400" dirty="0"/>
              <a:t>Restore archived data to its original business context when it requires additional processing.</a:t>
            </a:r>
          </a:p>
          <a:p>
            <a:r>
              <a:rPr lang="en-US" sz="2400" dirty="0"/>
              <a:t>Build repetitive process which can be executed whenever needed</a:t>
            </a:r>
            <a:r>
              <a:rPr lang="en-US" sz="2400" dirty="0" smtClean="0"/>
              <a:t>.</a:t>
            </a:r>
            <a:endParaRPr lang="en-US" sz="2400" dirty="0"/>
          </a:p>
        </p:txBody>
      </p:sp>
    </p:spTree>
    <p:extLst>
      <p:ext uri="{BB962C8B-B14F-4D97-AF65-F5344CB8AC3E}">
        <p14:creationId xmlns:p14="http://schemas.microsoft.com/office/powerpoint/2010/main" val="185787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6665" y="1159045"/>
            <a:ext cx="4816610" cy="4011170"/>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Rectangle 4"/>
          <p:cNvSpPr/>
          <p:nvPr/>
        </p:nvSpPr>
        <p:spPr>
          <a:xfrm>
            <a:off x="3501812" y="1917579"/>
            <a:ext cx="1473958" cy="1228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0"/>
              <a:solidFill>
                <a:prstClr val="black"/>
              </a:solidFill>
              <a:effectLst>
                <a:outerShdw blurRad="38100" dist="19050" dir="2700000" algn="tl" rotWithShape="0">
                  <a:prstClr val="black">
                    <a:alpha val="40000"/>
                  </a:prstClr>
                </a:outerShdw>
              </a:effectLst>
            </a:endParaRPr>
          </a:p>
        </p:txBody>
      </p:sp>
      <p:sp>
        <p:nvSpPr>
          <p:cNvPr id="6" name="TextBox 5"/>
          <p:cNvSpPr txBox="1"/>
          <p:nvPr/>
        </p:nvSpPr>
        <p:spPr>
          <a:xfrm>
            <a:off x="3510853" y="2219397"/>
            <a:ext cx="1473958" cy="523220"/>
          </a:xfrm>
          <a:prstGeom prst="rect">
            <a:avLst/>
          </a:prstGeom>
          <a:noFill/>
        </p:spPr>
        <p:txBody>
          <a:bodyPr wrap="square" rtlCol="0">
            <a:spAutoFit/>
          </a:bodyPr>
          <a:lstStyle/>
          <a:p>
            <a:pPr algn="ctr"/>
            <a:r>
              <a:rPr lang="en-US" sz="1400" dirty="0" smtClean="0">
                <a:solidFill>
                  <a:schemeClr val="bg1"/>
                </a:solidFill>
              </a:rPr>
              <a:t>Prod operational database</a:t>
            </a:r>
            <a:endParaRPr lang="en-US" sz="1400" dirty="0">
              <a:solidFill>
                <a:schemeClr val="bg1"/>
              </a:solidFill>
            </a:endParaRPr>
          </a:p>
        </p:txBody>
      </p:sp>
      <p:cxnSp>
        <p:nvCxnSpPr>
          <p:cNvPr id="7" name="Straight Arrow Connector 6"/>
          <p:cNvCxnSpPr>
            <a:endCxn id="24" idx="8"/>
          </p:cNvCxnSpPr>
          <p:nvPr/>
        </p:nvCxnSpPr>
        <p:spPr>
          <a:xfrm>
            <a:off x="5013736" y="2272009"/>
            <a:ext cx="1416107"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7159252" y="3009756"/>
            <a:ext cx="2334" cy="1128484"/>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9" name="Rounded Rectangle 8"/>
          <p:cNvSpPr/>
          <p:nvPr/>
        </p:nvSpPr>
        <p:spPr>
          <a:xfrm>
            <a:off x="6483590" y="4134970"/>
            <a:ext cx="1064523" cy="70352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prstClr val="white"/>
              </a:solidFill>
            </a:endParaRPr>
          </a:p>
        </p:txBody>
      </p:sp>
      <p:sp>
        <p:nvSpPr>
          <p:cNvPr id="10" name="TextBox 9"/>
          <p:cNvSpPr txBox="1"/>
          <p:nvPr/>
        </p:nvSpPr>
        <p:spPr>
          <a:xfrm>
            <a:off x="6585020" y="4214544"/>
            <a:ext cx="900752" cy="523220"/>
          </a:xfrm>
          <a:prstGeom prst="rect">
            <a:avLst/>
          </a:prstGeom>
          <a:noFill/>
        </p:spPr>
        <p:txBody>
          <a:bodyPr wrap="square" rtlCol="0">
            <a:spAutoFit/>
          </a:bodyPr>
          <a:lstStyle/>
          <a:p>
            <a:pPr algn="ctr"/>
            <a:r>
              <a:rPr lang="en-US" sz="1400" dirty="0" smtClean="0">
                <a:solidFill>
                  <a:prstClr val="white"/>
                </a:solidFill>
              </a:rPr>
              <a:t>Archive File</a:t>
            </a:r>
            <a:endParaRPr lang="en-US" sz="1400" dirty="0">
              <a:solidFill>
                <a:prstClr val="white"/>
              </a:solidFill>
            </a:endParaRPr>
          </a:p>
        </p:txBody>
      </p:sp>
      <p:cxnSp>
        <p:nvCxnSpPr>
          <p:cNvPr id="11" name="Straight Arrow Connector 10"/>
          <p:cNvCxnSpPr/>
          <p:nvPr/>
        </p:nvCxnSpPr>
        <p:spPr>
          <a:xfrm flipH="1" flipV="1">
            <a:off x="4970661" y="2628652"/>
            <a:ext cx="1459182" cy="7315"/>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12" name="Decagon 11"/>
          <p:cNvSpPr/>
          <p:nvPr/>
        </p:nvSpPr>
        <p:spPr>
          <a:xfrm>
            <a:off x="5398060" y="1688897"/>
            <a:ext cx="532261" cy="436731"/>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3" name="TextBox 12"/>
          <p:cNvSpPr txBox="1"/>
          <p:nvPr/>
        </p:nvSpPr>
        <p:spPr>
          <a:xfrm>
            <a:off x="5512362" y="1761128"/>
            <a:ext cx="177421" cy="307777"/>
          </a:xfrm>
          <a:prstGeom prst="rect">
            <a:avLst/>
          </a:prstGeom>
          <a:noFill/>
        </p:spPr>
        <p:txBody>
          <a:bodyPr wrap="square" rtlCol="0">
            <a:spAutoFit/>
          </a:bodyPr>
          <a:lstStyle/>
          <a:p>
            <a:r>
              <a:rPr lang="en-US" sz="1400" dirty="0" smtClean="0">
                <a:solidFill>
                  <a:prstClr val="black"/>
                </a:solidFill>
              </a:rPr>
              <a:t>1</a:t>
            </a:r>
            <a:endParaRPr lang="en-US" sz="1400" dirty="0">
              <a:solidFill>
                <a:prstClr val="black"/>
              </a:solidFill>
            </a:endParaRPr>
          </a:p>
        </p:txBody>
      </p:sp>
      <p:sp>
        <p:nvSpPr>
          <p:cNvPr id="14" name="Decagon 13"/>
          <p:cNvSpPr/>
          <p:nvPr/>
        </p:nvSpPr>
        <p:spPr>
          <a:xfrm>
            <a:off x="5417692" y="2727083"/>
            <a:ext cx="532261" cy="436731"/>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5" name="TextBox 14"/>
          <p:cNvSpPr txBox="1"/>
          <p:nvPr/>
        </p:nvSpPr>
        <p:spPr>
          <a:xfrm>
            <a:off x="5527880" y="2791559"/>
            <a:ext cx="218367" cy="307777"/>
          </a:xfrm>
          <a:prstGeom prst="rect">
            <a:avLst/>
          </a:prstGeom>
          <a:noFill/>
        </p:spPr>
        <p:txBody>
          <a:bodyPr wrap="square" rtlCol="0">
            <a:spAutoFit/>
          </a:bodyPr>
          <a:lstStyle/>
          <a:p>
            <a:r>
              <a:rPr lang="en-US" sz="1400" dirty="0">
                <a:solidFill>
                  <a:prstClr val="black"/>
                </a:solidFill>
              </a:rPr>
              <a:t>2</a:t>
            </a:r>
          </a:p>
        </p:txBody>
      </p:sp>
      <p:sp>
        <p:nvSpPr>
          <p:cNvPr id="16" name="Decagon 15"/>
          <p:cNvSpPr/>
          <p:nvPr/>
        </p:nvSpPr>
        <p:spPr>
          <a:xfrm>
            <a:off x="7287315" y="3350924"/>
            <a:ext cx="532261" cy="436731"/>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7" name="TextBox 16"/>
          <p:cNvSpPr txBox="1"/>
          <p:nvPr/>
        </p:nvSpPr>
        <p:spPr>
          <a:xfrm>
            <a:off x="7401531" y="3439809"/>
            <a:ext cx="368485" cy="307777"/>
          </a:xfrm>
          <a:prstGeom prst="rect">
            <a:avLst/>
          </a:prstGeom>
          <a:noFill/>
        </p:spPr>
        <p:txBody>
          <a:bodyPr wrap="square" rtlCol="0">
            <a:spAutoFit/>
          </a:bodyPr>
          <a:lstStyle/>
          <a:p>
            <a:r>
              <a:rPr lang="en-US" sz="1400" dirty="0">
                <a:solidFill>
                  <a:prstClr val="black"/>
                </a:solidFill>
              </a:rPr>
              <a:t>1</a:t>
            </a:r>
          </a:p>
        </p:txBody>
      </p:sp>
      <p:sp>
        <p:nvSpPr>
          <p:cNvPr id="18" name="TextBox 17"/>
          <p:cNvSpPr txBox="1"/>
          <p:nvPr/>
        </p:nvSpPr>
        <p:spPr>
          <a:xfrm>
            <a:off x="4457664" y="1260168"/>
            <a:ext cx="2528249" cy="307777"/>
          </a:xfrm>
          <a:prstGeom prst="rect">
            <a:avLst/>
          </a:prstGeom>
          <a:noFill/>
        </p:spPr>
        <p:txBody>
          <a:bodyPr wrap="square" rtlCol="0">
            <a:spAutoFit/>
          </a:bodyPr>
          <a:lstStyle/>
          <a:p>
            <a:pPr algn="ctr"/>
            <a:r>
              <a:rPr lang="en-US" sz="1400" b="1" i="1" dirty="0" smtClean="0">
                <a:solidFill>
                  <a:prstClr val="white"/>
                </a:solidFill>
              </a:rPr>
              <a:t>Mainframes</a:t>
            </a:r>
            <a:endParaRPr lang="en-US" sz="1400" b="1" i="1" dirty="0">
              <a:solidFill>
                <a:prstClr val="white"/>
              </a:solidFill>
            </a:endParaRPr>
          </a:p>
        </p:txBody>
      </p:sp>
      <p:sp>
        <p:nvSpPr>
          <p:cNvPr id="19" name="Round Same Side Corner Rectangle 18"/>
          <p:cNvSpPr/>
          <p:nvPr/>
        </p:nvSpPr>
        <p:spPr>
          <a:xfrm>
            <a:off x="9478018" y="4138240"/>
            <a:ext cx="1613843" cy="668889"/>
          </a:xfrm>
          <a:prstGeom prst="round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0" name="TextBox 19"/>
          <p:cNvSpPr txBox="1"/>
          <p:nvPr/>
        </p:nvSpPr>
        <p:spPr>
          <a:xfrm>
            <a:off x="9584640" y="4211074"/>
            <a:ext cx="1400599" cy="523220"/>
          </a:xfrm>
          <a:prstGeom prst="rect">
            <a:avLst/>
          </a:prstGeom>
          <a:noFill/>
        </p:spPr>
        <p:txBody>
          <a:bodyPr wrap="square" rtlCol="0">
            <a:spAutoFit/>
          </a:bodyPr>
          <a:lstStyle/>
          <a:p>
            <a:pPr algn="ctr"/>
            <a:r>
              <a:rPr lang="en-US" sz="1400" dirty="0">
                <a:solidFill>
                  <a:prstClr val="black"/>
                </a:solidFill>
              </a:rPr>
              <a:t>ODBC/JDBC Reporting Tools</a:t>
            </a:r>
          </a:p>
        </p:txBody>
      </p:sp>
      <p:cxnSp>
        <p:nvCxnSpPr>
          <p:cNvPr id="21" name="Straight Arrow Connector 20"/>
          <p:cNvCxnSpPr>
            <a:stCxn id="19" idx="2"/>
            <a:endCxn id="9" idx="3"/>
          </p:cNvCxnSpPr>
          <p:nvPr/>
        </p:nvCxnSpPr>
        <p:spPr>
          <a:xfrm flipH="1">
            <a:off x="7548113" y="4472685"/>
            <a:ext cx="1929905" cy="14045"/>
          </a:xfrm>
          <a:prstGeom prst="straightConnector1">
            <a:avLst/>
          </a:prstGeom>
          <a:ln>
            <a:solidFill>
              <a:srgbClr val="FFFF00"/>
            </a:solidFill>
            <a:tailEnd type="triangle"/>
          </a:ln>
        </p:spPr>
        <p:style>
          <a:lnRef idx="3">
            <a:schemeClr val="dk1"/>
          </a:lnRef>
          <a:fillRef idx="0">
            <a:schemeClr val="dk1"/>
          </a:fillRef>
          <a:effectRef idx="2">
            <a:schemeClr val="dk1"/>
          </a:effectRef>
          <a:fontRef idx="minor">
            <a:schemeClr val="tx1"/>
          </a:fontRef>
        </p:style>
      </p:cxnSp>
      <p:sp>
        <p:nvSpPr>
          <p:cNvPr id="22" name="7-Point Star 21"/>
          <p:cNvSpPr/>
          <p:nvPr/>
        </p:nvSpPr>
        <p:spPr>
          <a:xfrm>
            <a:off x="8302471" y="4578659"/>
            <a:ext cx="976351" cy="60771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3" name="TextBox 22"/>
          <p:cNvSpPr txBox="1"/>
          <p:nvPr/>
        </p:nvSpPr>
        <p:spPr>
          <a:xfrm>
            <a:off x="8524433" y="4746747"/>
            <a:ext cx="980177" cy="307777"/>
          </a:xfrm>
          <a:prstGeom prst="rect">
            <a:avLst/>
          </a:prstGeom>
          <a:noFill/>
        </p:spPr>
        <p:txBody>
          <a:bodyPr wrap="square" rtlCol="0">
            <a:spAutoFit/>
          </a:bodyPr>
          <a:lstStyle/>
          <a:p>
            <a:r>
              <a:rPr lang="en-US" sz="1400" dirty="0" smtClean="0">
                <a:solidFill>
                  <a:schemeClr val="bg1"/>
                </a:solidFill>
              </a:rPr>
              <a:t>ODM</a:t>
            </a:r>
            <a:endParaRPr lang="en-US" sz="1400" dirty="0">
              <a:solidFill>
                <a:schemeClr val="bg1"/>
              </a:solidFill>
            </a:endParaRPr>
          </a:p>
        </p:txBody>
      </p:sp>
      <p:sp>
        <p:nvSpPr>
          <p:cNvPr id="24" name="Dodecagon 23"/>
          <p:cNvSpPr/>
          <p:nvPr/>
        </p:nvSpPr>
        <p:spPr>
          <a:xfrm>
            <a:off x="6429843" y="1839285"/>
            <a:ext cx="1118270" cy="1182246"/>
          </a:xfrm>
          <a:prstGeom prst="dodec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Optim</a:t>
            </a:r>
            <a:endParaRPr lang="en-US" b="1" dirty="0">
              <a:solidFill>
                <a:srgbClr val="FF0000"/>
              </a:solidFill>
            </a:endParaRPr>
          </a:p>
        </p:txBody>
      </p:sp>
      <p:sp>
        <p:nvSpPr>
          <p:cNvPr id="25" name="Horizontal Scroll 24"/>
          <p:cNvSpPr/>
          <p:nvPr/>
        </p:nvSpPr>
        <p:spPr bwMode="auto">
          <a:xfrm>
            <a:off x="637670" y="1159045"/>
            <a:ext cx="846074" cy="702826"/>
          </a:xfrm>
          <a:prstGeom prst="horizontalScroll">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6" name="TextBox 25"/>
          <p:cNvSpPr txBox="1"/>
          <p:nvPr/>
        </p:nvSpPr>
        <p:spPr>
          <a:xfrm>
            <a:off x="716099" y="1371958"/>
            <a:ext cx="767645" cy="276999"/>
          </a:xfrm>
          <a:prstGeom prst="rect">
            <a:avLst/>
          </a:prstGeom>
          <a:noFill/>
        </p:spPr>
        <p:txBody>
          <a:bodyPr wrap="square" rtlCol="0">
            <a:spAutoFit/>
          </a:bodyPr>
          <a:lstStyle/>
          <a:p>
            <a:pPr algn="l"/>
            <a:r>
              <a:rPr lang="en-US" sz="1200" b="1" dirty="0" smtClean="0">
                <a:solidFill>
                  <a:schemeClr val="accent1">
                    <a:lumMod val="75000"/>
                  </a:schemeClr>
                </a:solidFill>
              </a:rPr>
              <a:t>Design 1</a:t>
            </a:r>
          </a:p>
        </p:txBody>
      </p:sp>
      <p:cxnSp>
        <p:nvCxnSpPr>
          <p:cNvPr id="27" name="Straight Arrow Connector 26"/>
          <p:cNvCxnSpPr/>
          <p:nvPr/>
        </p:nvCxnSpPr>
        <p:spPr>
          <a:xfrm flipV="1">
            <a:off x="6833799" y="3021531"/>
            <a:ext cx="0" cy="1113439"/>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28" name="Decagon 27"/>
          <p:cNvSpPr/>
          <p:nvPr/>
        </p:nvSpPr>
        <p:spPr>
          <a:xfrm>
            <a:off x="6198135" y="3352568"/>
            <a:ext cx="532261" cy="436731"/>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9" name="TextBox 28"/>
          <p:cNvSpPr txBox="1"/>
          <p:nvPr/>
        </p:nvSpPr>
        <p:spPr>
          <a:xfrm>
            <a:off x="6320659" y="3437064"/>
            <a:ext cx="218367" cy="307777"/>
          </a:xfrm>
          <a:prstGeom prst="rect">
            <a:avLst/>
          </a:prstGeom>
          <a:noFill/>
        </p:spPr>
        <p:txBody>
          <a:bodyPr wrap="square" rtlCol="0">
            <a:spAutoFit/>
          </a:bodyPr>
          <a:lstStyle/>
          <a:p>
            <a:r>
              <a:rPr lang="en-US" sz="1400" dirty="0">
                <a:solidFill>
                  <a:prstClr val="black"/>
                </a:solidFill>
              </a:rPr>
              <a:t>2</a:t>
            </a:r>
          </a:p>
        </p:txBody>
      </p:sp>
      <p:sp>
        <p:nvSpPr>
          <p:cNvPr id="31" name="Decagon 30"/>
          <p:cNvSpPr/>
          <p:nvPr/>
        </p:nvSpPr>
        <p:spPr>
          <a:xfrm>
            <a:off x="9293449" y="1316238"/>
            <a:ext cx="532261" cy="436731"/>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32" name="TextBox 31"/>
          <p:cNvSpPr txBox="1"/>
          <p:nvPr/>
        </p:nvSpPr>
        <p:spPr>
          <a:xfrm>
            <a:off x="9407751" y="1388469"/>
            <a:ext cx="177421" cy="307777"/>
          </a:xfrm>
          <a:prstGeom prst="rect">
            <a:avLst/>
          </a:prstGeom>
          <a:noFill/>
        </p:spPr>
        <p:txBody>
          <a:bodyPr wrap="square" rtlCol="0">
            <a:spAutoFit/>
          </a:bodyPr>
          <a:lstStyle/>
          <a:p>
            <a:r>
              <a:rPr lang="en-US" sz="1400" dirty="0" smtClean="0">
                <a:solidFill>
                  <a:prstClr val="black"/>
                </a:solidFill>
              </a:rPr>
              <a:t>1</a:t>
            </a:r>
            <a:endParaRPr lang="en-US" sz="1400" dirty="0">
              <a:solidFill>
                <a:prstClr val="black"/>
              </a:solidFill>
            </a:endParaRPr>
          </a:p>
        </p:txBody>
      </p:sp>
      <p:sp>
        <p:nvSpPr>
          <p:cNvPr id="33" name="Decagon 32"/>
          <p:cNvSpPr/>
          <p:nvPr/>
        </p:nvSpPr>
        <p:spPr>
          <a:xfrm>
            <a:off x="9319041" y="1943568"/>
            <a:ext cx="532261" cy="436731"/>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34" name="TextBox 33"/>
          <p:cNvSpPr txBox="1"/>
          <p:nvPr/>
        </p:nvSpPr>
        <p:spPr>
          <a:xfrm>
            <a:off x="9429229" y="2008044"/>
            <a:ext cx="218367" cy="307777"/>
          </a:xfrm>
          <a:prstGeom prst="rect">
            <a:avLst/>
          </a:prstGeom>
          <a:noFill/>
        </p:spPr>
        <p:txBody>
          <a:bodyPr wrap="square" rtlCol="0">
            <a:spAutoFit/>
          </a:bodyPr>
          <a:lstStyle/>
          <a:p>
            <a:r>
              <a:rPr lang="en-US" sz="1400" dirty="0">
                <a:solidFill>
                  <a:prstClr val="black"/>
                </a:solidFill>
              </a:rPr>
              <a:t>2</a:t>
            </a:r>
          </a:p>
        </p:txBody>
      </p:sp>
      <p:sp>
        <p:nvSpPr>
          <p:cNvPr id="35" name="TextBox 34"/>
          <p:cNvSpPr txBox="1"/>
          <p:nvPr/>
        </p:nvSpPr>
        <p:spPr>
          <a:xfrm>
            <a:off x="9958648" y="1328866"/>
            <a:ext cx="955964"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Archive</a:t>
            </a:r>
          </a:p>
        </p:txBody>
      </p:sp>
      <p:sp>
        <p:nvSpPr>
          <p:cNvPr id="36" name="TextBox 35"/>
          <p:cNvSpPr txBox="1"/>
          <p:nvPr/>
        </p:nvSpPr>
        <p:spPr>
          <a:xfrm>
            <a:off x="9958648" y="1989965"/>
            <a:ext cx="955964"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Purge</a:t>
            </a:r>
          </a:p>
        </p:txBody>
      </p:sp>
    </p:spTree>
    <p:extLst>
      <p:ext uri="{BB962C8B-B14F-4D97-AF65-F5344CB8AC3E}">
        <p14:creationId xmlns:p14="http://schemas.microsoft.com/office/powerpoint/2010/main" val="2053205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9317" y="944265"/>
            <a:ext cx="7274283" cy="3928300"/>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 name="Rectangle 4"/>
          <p:cNvSpPr/>
          <p:nvPr/>
        </p:nvSpPr>
        <p:spPr>
          <a:xfrm>
            <a:off x="2144172" y="1706193"/>
            <a:ext cx="1473958" cy="1228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0"/>
              <a:solidFill>
                <a:prstClr val="black"/>
              </a:solidFill>
              <a:effectLst>
                <a:outerShdw blurRad="38100" dist="19050" dir="2700000" algn="tl" rotWithShape="0">
                  <a:prstClr val="black">
                    <a:alpha val="40000"/>
                  </a:prstClr>
                </a:outerShdw>
              </a:effectLst>
            </a:endParaRPr>
          </a:p>
        </p:txBody>
      </p:sp>
      <p:sp>
        <p:nvSpPr>
          <p:cNvPr id="6" name="TextBox 5"/>
          <p:cNvSpPr txBox="1"/>
          <p:nvPr/>
        </p:nvSpPr>
        <p:spPr>
          <a:xfrm>
            <a:off x="2144172" y="2058737"/>
            <a:ext cx="1473958" cy="523220"/>
          </a:xfrm>
          <a:prstGeom prst="rect">
            <a:avLst/>
          </a:prstGeom>
          <a:noFill/>
        </p:spPr>
        <p:txBody>
          <a:bodyPr wrap="square" rtlCol="0">
            <a:spAutoFit/>
          </a:bodyPr>
          <a:lstStyle/>
          <a:p>
            <a:pPr algn="ctr"/>
            <a:r>
              <a:rPr lang="en-US" sz="1400" dirty="0">
                <a:solidFill>
                  <a:schemeClr val="bg1"/>
                </a:solidFill>
              </a:rPr>
              <a:t>Prod operational database</a:t>
            </a:r>
          </a:p>
        </p:txBody>
      </p:sp>
      <p:cxnSp>
        <p:nvCxnSpPr>
          <p:cNvPr id="7" name="Straight Arrow Connector 6"/>
          <p:cNvCxnSpPr/>
          <p:nvPr/>
        </p:nvCxnSpPr>
        <p:spPr>
          <a:xfrm>
            <a:off x="3618130" y="2170083"/>
            <a:ext cx="1347713" cy="22386"/>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5779446" y="2859866"/>
            <a:ext cx="1" cy="1037231"/>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9" name="Rounded Rectangle 8"/>
          <p:cNvSpPr/>
          <p:nvPr/>
        </p:nvSpPr>
        <p:spPr>
          <a:xfrm>
            <a:off x="5153503" y="3916999"/>
            <a:ext cx="1180530" cy="6446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prstClr val="white"/>
              </a:solidFill>
            </a:endParaRPr>
          </a:p>
        </p:txBody>
      </p:sp>
      <p:sp>
        <p:nvSpPr>
          <p:cNvPr id="10" name="TextBox 9"/>
          <p:cNvSpPr txBox="1"/>
          <p:nvPr/>
        </p:nvSpPr>
        <p:spPr>
          <a:xfrm>
            <a:off x="5286659" y="4013234"/>
            <a:ext cx="900752" cy="523220"/>
          </a:xfrm>
          <a:prstGeom prst="rect">
            <a:avLst/>
          </a:prstGeom>
          <a:noFill/>
        </p:spPr>
        <p:txBody>
          <a:bodyPr wrap="square" rtlCol="0">
            <a:spAutoFit/>
          </a:bodyPr>
          <a:lstStyle/>
          <a:p>
            <a:pPr algn="ctr"/>
            <a:r>
              <a:rPr lang="en-US" sz="1400" dirty="0" smtClean="0">
                <a:solidFill>
                  <a:prstClr val="white"/>
                </a:solidFill>
              </a:rPr>
              <a:t>Archive File</a:t>
            </a:r>
            <a:endParaRPr lang="en-US" sz="1400" dirty="0">
              <a:solidFill>
                <a:prstClr val="white"/>
              </a:solidFill>
            </a:endParaRPr>
          </a:p>
        </p:txBody>
      </p:sp>
      <p:sp>
        <p:nvSpPr>
          <p:cNvPr id="11" name="Rectangle 10"/>
          <p:cNvSpPr/>
          <p:nvPr/>
        </p:nvSpPr>
        <p:spPr>
          <a:xfrm>
            <a:off x="7780696" y="1610526"/>
            <a:ext cx="1351129" cy="1269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TextBox 11"/>
          <p:cNvSpPr txBox="1"/>
          <p:nvPr/>
        </p:nvSpPr>
        <p:spPr>
          <a:xfrm>
            <a:off x="7862582" y="1963967"/>
            <a:ext cx="1187355" cy="523220"/>
          </a:xfrm>
          <a:prstGeom prst="rect">
            <a:avLst/>
          </a:prstGeom>
          <a:noFill/>
        </p:spPr>
        <p:txBody>
          <a:bodyPr wrap="square" rtlCol="0">
            <a:spAutoFit/>
          </a:bodyPr>
          <a:lstStyle/>
          <a:p>
            <a:pPr algn="ctr"/>
            <a:r>
              <a:rPr lang="en-US" sz="1400" dirty="0" smtClean="0">
                <a:solidFill>
                  <a:schemeClr val="bg1"/>
                </a:solidFill>
              </a:rPr>
              <a:t>Archive Database</a:t>
            </a:r>
            <a:endParaRPr lang="en-US" sz="1400" dirty="0">
              <a:solidFill>
                <a:schemeClr val="bg1"/>
              </a:solidFill>
            </a:endParaRPr>
          </a:p>
        </p:txBody>
      </p:sp>
      <p:cxnSp>
        <p:nvCxnSpPr>
          <p:cNvPr id="13" name="Straight Arrow Connector 12"/>
          <p:cNvCxnSpPr>
            <a:endCxn id="11" idx="1"/>
          </p:cNvCxnSpPr>
          <p:nvPr/>
        </p:nvCxnSpPr>
        <p:spPr>
          <a:xfrm>
            <a:off x="6609118" y="2244745"/>
            <a:ext cx="1171578" cy="401"/>
          </a:xfrm>
          <a:prstGeom prst="straightConnector1">
            <a:avLst/>
          </a:prstGeom>
          <a:ln>
            <a:solidFill>
              <a:srgbClr val="7030A0"/>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flipV="1">
            <a:off x="3631782" y="2556604"/>
            <a:ext cx="1521720" cy="12868"/>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15" name="Decagon 14"/>
          <p:cNvSpPr/>
          <p:nvPr/>
        </p:nvSpPr>
        <p:spPr>
          <a:xfrm>
            <a:off x="5835507" y="3170992"/>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6" name="TextBox 15"/>
          <p:cNvSpPr txBox="1"/>
          <p:nvPr/>
        </p:nvSpPr>
        <p:spPr>
          <a:xfrm>
            <a:off x="5856324" y="3195488"/>
            <a:ext cx="368485" cy="307777"/>
          </a:xfrm>
          <a:prstGeom prst="rect">
            <a:avLst/>
          </a:prstGeom>
          <a:noFill/>
        </p:spPr>
        <p:txBody>
          <a:bodyPr wrap="square" rtlCol="0">
            <a:spAutoFit/>
          </a:bodyPr>
          <a:lstStyle/>
          <a:p>
            <a:r>
              <a:rPr lang="en-US" sz="1400" dirty="0">
                <a:solidFill>
                  <a:prstClr val="black"/>
                </a:solidFill>
              </a:rPr>
              <a:t>1</a:t>
            </a:r>
          </a:p>
        </p:txBody>
      </p:sp>
      <p:sp>
        <p:nvSpPr>
          <p:cNvPr id="17" name="TextBox 16"/>
          <p:cNvSpPr txBox="1"/>
          <p:nvPr/>
        </p:nvSpPr>
        <p:spPr>
          <a:xfrm>
            <a:off x="4449872" y="1054458"/>
            <a:ext cx="2528249" cy="307777"/>
          </a:xfrm>
          <a:prstGeom prst="rect">
            <a:avLst/>
          </a:prstGeom>
          <a:noFill/>
        </p:spPr>
        <p:txBody>
          <a:bodyPr wrap="square" rtlCol="0">
            <a:spAutoFit/>
          </a:bodyPr>
          <a:lstStyle/>
          <a:p>
            <a:pPr algn="ctr"/>
            <a:r>
              <a:rPr lang="en-US" sz="1400" b="1" i="1" dirty="0" smtClean="0">
                <a:solidFill>
                  <a:prstClr val="white"/>
                </a:solidFill>
              </a:rPr>
              <a:t>Mainframes</a:t>
            </a:r>
            <a:endParaRPr lang="en-US" sz="1400" b="1" i="1" dirty="0">
              <a:solidFill>
                <a:prstClr val="white"/>
              </a:solidFill>
            </a:endParaRPr>
          </a:p>
        </p:txBody>
      </p:sp>
      <p:sp>
        <p:nvSpPr>
          <p:cNvPr id="18" name="Round Same Side Corner Rectangle 17"/>
          <p:cNvSpPr/>
          <p:nvPr/>
        </p:nvSpPr>
        <p:spPr>
          <a:xfrm>
            <a:off x="7649337" y="5176414"/>
            <a:ext cx="1613843" cy="791570"/>
          </a:xfrm>
          <a:prstGeom prst="round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cxnSp>
        <p:nvCxnSpPr>
          <p:cNvPr id="19" name="Straight Arrow Connector 18"/>
          <p:cNvCxnSpPr/>
          <p:nvPr/>
        </p:nvCxnSpPr>
        <p:spPr>
          <a:xfrm flipH="1" flipV="1">
            <a:off x="8455610" y="2908415"/>
            <a:ext cx="6828" cy="2241913"/>
          </a:xfrm>
          <a:prstGeom prst="straightConnector1">
            <a:avLst/>
          </a:prstGeom>
          <a:ln>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V="1">
            <a:off x="6250610" y="2778949"/>
            <a:ext cx="0" cy="1132707"/>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sp>
        <p:nvSpPr>
          <p:cNvPr id="21" name="Dodecagon 20"/>
          <p:cNvSpPr/>
          <p:nvPr/>
        </p:nvSpPr>
        <p:spPr>
          <a:xfrm>
            <a:off x="4979494" y="1656405"/>
            <a:ext cx="1629624" cy="1182246"/>
          </a:xfrm>
          <a:prstGeom prst="dodec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Optim</a:t>
            </a:r>
            <a:endParaRPr lang="en-US" sz="2800" b="1" dirty="0">
              <a:solidFill>
                <a:srgbClr val="FF0000"/>
              </a:solidFill>
            </a:endParaRPr>
          </a:p>
        </p:txBody>
      </p:sp>
      <p:cxnSp>
        <p:nvCxnSpPr>
          <p:cNvPr id="22" name="Straight Arrow Connector 21"/>
          <p:cNvCxnSpPr/>
          <p:nvPr/>
        </p:nvCxnSpPr>
        <p:spPr>
          <a:xfrm flipH="1" flipV="1">
            <a:off x="5834723" y="4587704"/>
            <a:ext cx="1814614" cy="1010580"/>
          </a:xfrm>
          <a:prstGeom prst="straightConnector1">
            <a:avLst/>
          </a:prstGeom>
          <a:ln>
            <a:solidFill>
              <a:srgbClr val="0070C0"/>
            </a:solidFill>
            <a:tailEnd type="triangle"/>
          </a:ln>
        </p:spPr>
        <p:style>
          <a:lnRef idx="3">
            <a:schemeClr val="dk1"/>
          </a:lnRef>
          <a:fillRef idx="0">
            <a:schemeClr val="dk1"/>
          </a:fillRef>
          <a:effectRef idx="2">
            <a:schemeClr val="dk1"/>
          </a:effectRef>
          <a:fontRef idx="minor">
            <a:schemeClr val="tx1"/>
          </a:fontRef>
        </p:style>
      </p:cxnSp>
      <p:sp>
        <p:nvSpPr>
          <p:cNvPr id="23" name="7-Point Star 22"/>
          <p:cNvSpPr/>
          <p:nvPr/>
        </p:nvSpPr>
        <p:spPr>
          <a:xfrm>
            <a:off x="6035494" y="5256912"/>
            <a:ext cx="976351" cy="59628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TextBox 23"/>
          <p:cNvSpPr txBox="1"/>
          <p:nvPr/>
        </p:nvSpPr>
        <p:spPr>
          <a:xfrm>
            <a:off x="6250610" y="5428217"/>
            <a:ext cx="980177" cy="307777"/>
          </a:xfrm>
          <a:prstGeom prst="rect">
            <a:avLst/>
          </a:prstGeom>
          <a:noFill/>
        </p:spPr>
        <p:txBody>
          <a:bodyPr wrap="square" rtlCol="0">
            <a:spAutoFit/>
          </a:bodyPr>
          <a:lstStyle/>
          <a:p>
            <a:r>
              <a:rPr lang="en-US" sz="1400" dirty="0" smtClean="0">
                <a:solidFill>
                  <a:schemeClr val="bg1"/>
                </a:solidFill>
              </a:rPr>
              <a:t>ODM</a:t>
            </a:r>
            <a:endParaRPr lang="en-US" sz="1400" dirty="0">
              <a:solidFill>
                <a:schemeClr val="bg1"/>
              </a:solidFill>
            </a:endParaRPr>
          </a:p>
        </p:txBody>
      </p:sp>
      <p:sp>
        <p:nvSpPr>
          <p:cNvPr id="25" name="Decagon 24"/>
          <p:cNvSpPr/>
          <p:nvPr/>
        </p:nvSpPr>
        <p:spPr>
          <a:xfrm>
            <a:off x="6335920" y="3177284"/>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6" name="TextBox 25"/>
          <p:cNvSpPr txBox="1"/>
          <p:nvPr/>
        </p:nvSpPr>
        <p:spPr>
          <a:xfrm>
            <a:off x="6375081" y="3141199"/>
            <a:ext cx="130874"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2</a:t>
            </a:r>
          </a:p>
        </p:txBody>
      </p:sp>
      <p:cxnSp>
        <p:nvCxnSpPr>
          <p:cNvPr id="27" name="Straight Arrow Connector 26"/>
          <p:cNvCxnSpPr/>
          <p:nvPr/>
        </p:nvCxnSpPr>
        <p:spPr>
          <a:xfrm flipV="1">
            <a:off x="5243703" y="2717066"/>
            <a:ext cx="6015" cy="1194590"/>
          </a:xfrm>
          <a:prstGeom prst="straightConnector1">
            <a:avLst/>
          </a:prstGeom>
          <a:ln>
            <a:solidFill>
              <a:srgbClr val="00B050"/>
            </a:solidFill>
            <a:tailEnd type="triangle"/>
          </a:ln>
        </p:spPr>
        <p:style>
          <a:lnRef idx="3">
            <a:schemeClr val="accent1"/>
          </a:lnRef>
          <a:fillRef idx="0">
            <a:schemeClr val="accent1"/>
          </a:fillRef>
          <a:effectRef idx="2">
            <a:schemeClr val="accent1"/>
          </a:effectRef>
          <a:fontRef idx="minor">
            <a:schemeClr val="tx1"/>
          </a:fontRef>
        </p:style>
      </p:cxnSp>
      <p:sp>
        <p:nvSpPr>
          <p:cNvPr id="28" name="Decagon 27"/>
          <p:cNvSpPr/>
          <p:nvPr/>
        </p:nvSpPr>
        <p:spPr>
          <a:xfrm>
            <a:off x="5323218" y="3177284"/>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9" name="TextBox 28"/>
          <p:cNvSpPr txBox="1"/>
          <p:nvPr/>
        </p:nvSpPr>
        <p:spPr>
          <a:xfrm>
            <a:off x="5364010" y="3161097"/>
            <a:ext cx="138590"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3</a:t>
            </a:r>
          </a:p>
        </p:txBody>
      </p:sp>
      <p:sp>
        <p:nvSpPr>
          <p:cNvPr id="30" name="Decagon 29"/>
          <p:cNvSpPr/>
          <p:nvPr/>
        </p:nvSpPr>
        <p:spPr>
          <a:xfrm>
            <a:off x="4163054" y="2656359"/>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31" name="TextBox 30"/>
          <p:cNvSpPr txBox="1"/>
          <p:nvPr/>
        </p:nvSpPr>
        <p:spPr>
          <a:xfrm>
            <a:off x="4203356" y="2653671"/>
            <a:ext cx="135828"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3</a:t>
            </a:r>
          </a:p>
        </p:txBody>
      </p:sp>
      <p:sp>
        <p:nvSpPr>
          <p:cNvPr id="32" name="Decagon 31"/>
          <p:cNvSpPr/>
          <p:nvPr/>
        </p:nvSpPr>
        <p:spPr>
          <a:xfrm>
            <a:off x="6928109" y="1794607"/>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33" name="TextBox 32"/>
          <p:cNvSpPr txBox="1"/>
          <p:nvPr/>
        </p:nvSpPr>
        <p:spPr>
          <a:xfrm>
            <a:off x="6964722" y="1789456"/>
            <a:ext cx="151178"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2</a:t>
            </a:r>
          </a:p>
        </p:txBody>
      </p:sp>
      <p:sp>
        <p:nvSpPr>
          <p:cNvPr id="34" name="Decagon 33"/>
          <p:cNvSpPr/>
          <p:nvPr/>
        </p:nvSpPr>
        <p:spPr>
          <a:xfrm>
            <a:off x="4125365" y="1687051"/>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35" name="TextBox 34"/>
          <p:cNvSpPr txBox="1"/>
          <p:nvPr/>
        </p:nvSpPr>
        <p:spPr>
          <a:xfrm>
            <a:off x="4149898" y="1669229"/>
            <a:ext cx="189286"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1</a:t>
            </a:r>
          </a:p>
        </p:txBody>
      </p:sp>
      <p:cxnSp>
        <p:nvCxnSpPr>
          <p:cNvPr id="36" name="Straight Arrow Connector 35"/>
          <p:cNvCxnSpPr/>
          <p:nvPr/>
        </p:nvCxnSpPr>
        <p:spPr>
          <a:xfrm flipH="1" flipV="1">
            <a:off x="3931462" y="4274844"/>
            <a:ext cx="1208576" cy="1"/>
          </a:xfrm>
          <a:prstGeom prst="straightConnector1">
            <a:avLst/>
          </a:prstGeom>
          <a:ln>
            <a:solidFill>
              <a:srgbClr val="0070C0"/>
            </a:solidFill>
            <a:tailEnd type="triangle"/>
          </a:ln>
        </p:spPr>
        <p:style>
          <a:lnRef idx="3">
            <a:schemeClr val="dk1"/>
          </a:lnRef>
          <a:fillRef idx="0">
            <a:schemeClr val="dk1"/>
          </a:fillRef>
          <a:effectRef idx="2">
            <a:schemeClr val="dk1"/>
          </a:effectRef>
          <a:fontRef idx="minor">
            <a:schemeClr val="tx1"/>
          </a:fontRef>
        </p:style>
      </p:cxnSp>
      <p:sp>
        <p:nvSpPr>
          <p:cNvPr id="37" name="Snip Diagonal Corner Rectangle 36"/>
          <p:cNvSpPr/>
          <p:nvPr/>
        </p:nvSpPr>
        <p:spPr>
          <a:xfrm>
            <a:off x="2960409" y="3917570"/>
            <a:ext cx="971053" cy="594915"/>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p>
        </p:txBody>
      </p:sp>
      <p:sp>
        <p:nvSpPr>
          <p:cNvPr id="38" name="TextBox 37"/>
          <p:cNvSpPr txBox="1"/>
          <p:nvPr/>
        </p:nvSpPr>
        <p:spPr>
          <a:xfrm>
            <a:off x="3108893" y="4064681"/>
            <a:ext cx="885017" cy="307777"/>
          </a:xfrm>
          <a:prstGeom prst="rect">
            <a:avLst/>
          </a:prstGeom>
          <a:noFill/>
        </p:spPr>
        <p:txBody>
          <a:bodyPr wrap="square" rtlCol="0">
            <a:spAutoFit/>
          </a:bodyPr>
          <a:lstStyle/>
          <a:p>
            <a:r>
              <a:rPr lang="en-US" sz="1400" b="1" dirty="0" smtClean="0"/>
              <a:t>FTP file</a:t>
            </a:r>
            <a:endParaRPr lang="en-US" sz="1400" b="1" dirty="0"/>
          </a:p>
        </p:txBody>
      </p:sp>
      <p:sp>
        <p:nvSpPr>
          <p:cNvPr id="39" name="Decagon 38"/>
          <p:cNvSpPr/>
          <p:nvPr/>
        </p:nvSpPr>
        <p:spPr>
          <a:xfrm>
            <a:off x="4363263" y="3858215"/>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0" name="TextBox 39"/>
          <p:cNvSpPr txBox="1"/>
          <p:nvPr/>
        </p:nvSpPr>
        <p:spPr>
          <a:xfrm>
            <a:off x="4419184" y="3849238"/>
            <a:ext cx="123298"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4</a:t>
            </a:r>
          </a:p>
        </p:txBody>
      </p:sp>
      <p:sp>
        <p:nvSpPr>
          <p:cNvPr id="41" name="TextBox 40"/>
          <p:cNvSpPr txBox="1"/>
          <p:nvPr/>
        </p:nvSpPr>
        <p:spPr>
          <a:xfrm>
            <a:off x="7797096" y="5332506"/>
            <a:ext cx="1330683" cy="738664"/>
          </a:xfrm>
          <a:prstGeom prst="rect">
            <a:avLst/>
          </a:prstGeom>
          <a:noFill/>
        </p:spPr>
        <p:txBody>
          <a:bodyPr wrap="square" rtlCol="0">
            <a:spAutoFit/>
          </a:bodyPr>
          <a:lstStyle/>
          <a:p>
            <a:pPr algn="ctr"/>
            <a:r>
              <a:rPr lang="en-US" sz="1400" dirty="0">
                <a:solidFill>
                  <a:prstClr val="black"/>
                </a:solidFill>
              </a:rPr>
              <a:t>ODBC/JDBC Reporting Tools</a:t>
            </a:r>
          </a:p>
          <a:p>
            <a:pPr algn="l"/>
            <a:endParaRPr lang="en-US" sz="1400" b="1" dirty="0" smtClean="0">
              <a:solidFill>
                <a:schemeClr val="accent1">
                  <a:lumMod val="75000"/>
                </a:schemeClr>
              </a:solidFill>
            </a:endParaRPr>
          </a:p>
        </p:txBody>
      </p:sp>
      <p:sp>
        <p:nvSpPr>
          <p:cNvPr id="42" name="Horizontal Scroll 41"/>
          <p:cNvSpPr/>
          <p:nvPr/>
        </p:nvSpPr>
        <p:spPr bwMode="auto">
          <a:xfrm>
            <a:off x="421885" y="897946"/>
            <a:ext cx="932482" cy="702826"/>
          </a:xfrm>
          <a:prstGeom prst="horizontalScroll">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3" name="TextBox 42"/>
          <p:cNvSpPr txBox="1"/>
          <p:nvPr/>
        </p:nvSpPr>
        <p:spPr>
          <a:xfrm>
            <a:off x="543089" y="1110859"/>
            <a:ext cx="856817" cy="276999"/>
          </a:xfrm>
          <a:prstGeom prst="rect">
            <a:avLst/>
          </a:prstGeom>
          <a:noFill/>
        </p:spPr>
        <p:txBody>
          <a:bodyPr wrap="square" rtlCol="0">
            <a:spAutoFit/>
          </a:bodyPr>
          <a:lstStyle/>
          <a:p>
            <a:pPr algn="l"/>
            <a:r>
              <a:rPr lang="en-US" sz="1200" b="1" dirty="0" smtClean="0">
                <a:solidFill>
                  <a:schemeClr val="accent1">
                    <a:lumMod val="75000"/>
                  </a:schemeClr>
                </a:solidFill>
              </a:rPr>
              <a:t>Design 2</a:t>
            </a:r>
          </a:p>
        </p:txBody>
      </p:sp>
      <p:sp>
        <p:nvSpPr>
          <p:cNvPr id="45" name="TextBox 44"/>
          <p:cNvSpPr txBox="1"/>
          <p:nvPr/>
        </p:nvSpPr>
        <p:spPr>
          <a:xfrm>
            <a:off x="10628650" y="1145986"/>
            <a:ext cx="955964"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Archive</a:t>
            </a:r>
          </a:p>
        </p:txBody>
      </p:sp>
      <p:sp>
        <p:nvSpPr>
          <p:cNvPr id="46" name="TextBox 45"/>
          <p:cNvSpPr txBox="1"/>
          <p:nvPr/>
        </p:nvSpPr>
        <p:spPr>
          <a:xfrm>
            <a:off x="10628650" y="1807085"/>
            <a:ext cx="955964"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Restore</a:t>
            </a:r>
          </a:p>
        </p:txBody>
      </p:sp>
      <p:sp>
        <p:nvSpPr>
          <p:cNvPr id="47" name="Decagon 46"/>
          <p:cNvSpPr/>
          <p:nvPr/>
        </p:nvSpPr>
        <p:spPr>
          <a:xfrm>
            <a:off x="10241495" y="1195391"/>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8" name="TextBox 47"/>
          <p:cNvSpPr txBox="1"/>
          <p:nvPr/>
        </p:nvSpPr>
        <p:spPr>
          <a:xfrm>
            <a:off x="10266028" y="1177569"/>
            <a:ext cx="189286"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1</a:t>
            </a:r>
          </a:p>
        </p:txBody>
      </p:sp>
      <p:sp>
        <p:nvSpPr>
          <p:cNvPr id="49" name="Decagon 48"/>
          <p:cNvSpPr/>
          <p:nvPr/>
        </p:nvSpPr>
        <p:spPr>
          <a:xfrm>
            <a:off x="10267590" y="1846255"/>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0" name="TextBox 49"/>
          <p:cNvSpPr txBox="1"/>
          <p:nvPr/>
        </p:nvSpPr>
        <p:spPr>
          <a:xfrm>
            <a:off x="10304203" y="1841104"/>
            <a:ext cx="151178"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2</a:t>
            </a:r>
          </a:p>
        </p:txBody>
      </p:sp>
      <p:sp>
        <p:nvSpPr>
          <p:cNvPr id="51" name="Decagon 50"/>
          <p:cNvSpPr/>
          <p:nvPr/>
        </p:nvSpPr>
        <p:spPr>
          <a:xfrm>
            <a:off x="10291303" y="2468184"/>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2" name="TextBox 51"/>
          <p:cNvSpPr txBox="1"/>
          <p:nvPr/>
        </p:nvSpPr>
        <p:spPr>
          <a:xfrm>
            <a:off x="10331605" y="2465496"/>
            <a:ext cx="135828"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3</a:t>
            </a:r>
          </a:p>
        </p:txBody>
      </p:sp>
      <p:sp>
        <p:nvSpPr>
          <p:cNvPr id="53" name="TextBox 52"/>
          <p:cNvSpPr txBox="1"/>
          <p:nvPr/>
        </p:nvSpPr>
        <p:spPr>
          <a:xfrm>
            <a:off x="10662665" y="2465496"/>
            <a:ext cx="955964"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Purge</a:t>
            </a:r>
          </a:p>
        </p:txBody>
      </p:sp>
      <p:sp>
        <p:nvSpPr>
          <p:cNvPr id="54" name="Decagon 53"/>
          <p:cNvSpPr/>
          <p:nvPr/>
        </p:nvSpPr>
        <p:spPr>
          <a:xfrm>
            <a:off x="10288760" y="3123907"/>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55" name="TextBox 54"/>
          <p:cNvSpPr txBox="1"/>
          <p:nvPr/>
        </p:nvSpPr>
        <p:spPr>
          <a:xfrm>
            <a:off x="10331605" y="3108264"/>
            <a:ext cx="123298"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4</a:t>
            </a:r>
          </a:p>
        </p:txBody>
      </p:sp>
      <p:sp>
        <p:nvSpPr>
          <p:cNvPr id="56" name="TextBox 55"/>
          <p:cNvSpPr txBox="1"/>
          <p:nvPr/>
        </p:nvSpPr>
        <p:spPr>
          <a:xfrm>
            <a:off x="10666818" y="3000878"/>
            <a:ext cx="955964" cy="584775"/>
          </a:xfrm>
          <a:prstGeom prst="rect">
            <a:avLst/>
          </a:prstGeom>
          <a:noFill/>
        </p:spPr>
        <p:txBody>
          <a:bodyPr wrap="square" rtlCol="0">
            <a:spAutoFit/>
          </a:bodyPr>
          <a:lstStyle/>
          <a:p>
            <a:pPr algn="l"/>
            <a:r>
              <a:rPr lang="en-US" sz="1600" b="1" dirty="0" smtClean="0">
                <a:solidFill>
                  <a:schemeClr val="accent1">
                    <a:lumMod val="75000"/>
                  </a:schemeClr>
                </a:solidFill>
                <a:latin typeface="+mn-lt"/>
              </a:rPr>
              <a:t>Create FTP file</a:t>
            </a:r>
          </a:p>
        </p:txBody>
      </p:sp>
      <p:cxnSp>
        <p:nvCxnSpPr>
          <p:cNvPr id="58" name="Straight Arrow Connector 57"/>
          <p:cNvCxnSpPr>
            <a:stCxn id="37" idx="1"/>
          </p:cNvCxnSpPr>
          <p:nvPr/>
        </p:nvCxnSpPr>
        <p:spPr>
          <a:xfrm flipH="1">
            <a:off x="3445935" y="4512485"/>
            <a:ext cx="1" cy="929923"/>
          </a:xfrm>
          <a:prstGeom prst="straightConnector1">
            <a:avLst/>
          </a:prstGeom>
          <a:ln>
            <a:solidFill>
              <a:srgbClr val="0070C0"/>
            </a:solidFill>
            <a:tailEnd type="triangle"/>
          </a:ln>
        </p:spPr>
        <p:style>
          <a:lnRef idx="3">
            <a:schemeClr val="dk1"/>
          </a:lnRef>
          <a:fillRef idx="0">
            <a:schemeClr val="dk1"/>
          </a:fillRef>
          <a:effectRef idx="2">
            <a:schemeClr val="dk1"/>
          </a:effectRef>
          <a:fontRef idx="minor">
            <a:schemeClr val="tx1"/>
          </a:fontRef>
        </p:style>
      </p:cxnSp>
      <p:sp>
        <p:nvSpPr>
          <p:cNvPr id="61" name="Snip Diagonal Corner Rectangle 60"/>
          <p:cNvSpPr/>
          <p:nvPr/>
        </p:nvSpPr>
        <p:spPr>
          <a:xfrm>
            <a:off x="2790871" y="5456155"/>
            <a:ext cx="1310127" cy="1086934"/>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2" name="TextBox 61"/>
          <p:cNvSpPr txBox="1"/>
          <p:nvPr/>
        </p:nvSpPr>
        <p:spPr>
          <a:xfrm>
            <a:off x="2982834" y="5652224"/>
            <a:ext cx="1050311" cy="646331"/>
          </a:xfrm>
          <a:prstGeom prst="rect">
            <a:avLst/>
          </a:prstGeom>
          <a:noFill/>
        </p:spPr>
        <p:txBody>
          <a:bodyPr wrap="square" rtlCol="0">
            <a:spAutoFit/>
          </a:bodyPr>
          <a:lstStyle/>
          <a:p>
            <a:r>
              <a:rPr lang="en-US" b="1" dirty="0" smtClean="0"/>
              <a:t>Cloud or Hadoop</a:t>
            </a:r>
            <a:endParaRPr lang="en-US" b="1" dirty="0"/>
          </a:p>
        </p:txBody>
      </p:sp>
    </p:spTree>
    <p:extLst>
      <p:ext uri="{BB962C8B-B14F-4D97-AF65-F5344CB8AC3E}">
        <p14:creationId xmlns:p14="http://schemas.microsoft.com/office/powerpoint/2010/main" val="726506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8710" y="980947"/>
            <a:ext cx="2091351" cy="3675937"/>
          </a:xfrm>
          <a:prstGeom prst="rect">
            <a:avLst/>
          </a:prstGeom>
          <a:solidFill>
            <a:schemeClr val="tx1">
              <a:lumMod val="25000"/>
              <a:lumOff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Rectangle 4"/>
          <p:cNvSpPr/>
          <p:nvPr/>
        </p:nvSpPr>
        <p:spPr>
          <a:xfrm>
            <a:off x="4703822" y="980947"/>
            <a:ext cx="4782579" cy="3675937"/>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ectangle 5"/>
          <p:cNvSpPr/>
          <p:nvPr/>
        </p:nvSpPr>
        <p:spPr>
          <a:xfrm>
            <a:off x="2194856" y="2301129"/>
            <a:ext cx="1473958" cy="676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2249783" y="2414070"/>
            <a:ext cx="1473958" cy="523220"/>
          </a:xfrm>
          <a:prstGeom prst="rect">
            <a:avLst/>
          </a:prstGeom>
          <a:noFill/>
        </p:spPr>
        <p:txBody>
          <a:bodyPr wrap="square" rtlCol="0">
            <a:spAutoFit/>
          </a:bodyPr>
          <a:lstStyle/>
          <a:p>
            <a:pPr algn="ctr"/>
            <a:r>
              <a:rPr lang="en-US" sz="1400" dirty="0">
                <a:solidFill>
                  <a:schemeClr val="bg1"/>
                </a:solidFill>
              </a:rPr>
              <a:t>Prod operational database</a:t>
            </a:r>
          </a:p>
        </p:txBody>
      </p:sp>
      <p:cxnSp>
        <p:nvCxnSpPr>
          <p:cNvPr id="8" name="Straight Arrow Connector 7"/>
          <p:cNvCxnSpPr>
            <a:endCxn id="21" idx="8"/>
          </p:cNvCxnSpPr>
          <p:nvPr/>
        </p:nvCxnSpPr>
        <p:spPr>
          <a:xfrm>
            <a:off x="3707315" y="2492469"/>
            <a:ext cx="1387541"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a:endCxn id="10" idx="0"/>
          </p:cNvCxnSpPr>
          <p:nvPr/>
        </p:nvCxnSpPr>
        <p:spPr>
          <a:xfrm>
            <a:off x="5973295" y="3254787"/>
            <a:ext cx="7531" cy="527262"/>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10" name="Rounded Rectangle 9"/>
          <p:cNvSpPr/>
          <p:nvPr/>
        </p:nvSpPr>
        <p:spPr>
          <a:xfrm>
            <a:off x="5359150" y="3782049"/>
            <a:ext cx="1243351" cy="57383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11" name="TextBox 10"/>
          <p:cNvSpPr txBox="1"/>
          <p:nvPr/>
        </p:nvSpPr>
        <p:spPr>
          <a:xfrm>
            <a:off x="5556073" y="3823075"/>
            <a:ext cx="900752" cy="523220"/>
          </a:xfrm>
          <a:prstGeom prst="rect">
            <a:avLst/>
          </a:prstGeom>
          <a:noFill/>
        </p:spPr>
        <p:txBody>
          <a:bodyPr wrap="square" rtlCol="0">
            <a:spAutoFit/>
          </a:bodyPr>
          <a:lstStyle/>
          <a:p>
            <a:pPr algn="ctr"/>
            <a:r>
              <a:rPr lang="en-US" sz="1400" dirty="0" smtClean="0">
                <a:solidFill>
                  <a:schemeClr val="bg1"/>
                </a:solidFill>
              </a:rPr>
              <a:t>Archive File</a:t>
            </a:r>
            <a:endParaRPr lang="en-US" sz="1400" dirty="0">
              <a:solidFill>
                <a:schemeClr val="bg1"/>
              </a:solidFill>
            </a:endParaRPr>
          </a:p>
        </p:txBody>
      </p:sp>
      <p:sp>
        <p:nvSpPr>
          <p:cNvPr id="12" name="Rectangle 11"/>
          <p:cNvSpPr/>
          <p:nvPr/>
        </p:nvSpPr>
        <p:spPr>
          <a:xfrm>
            <a:off x="7879151" y="2301129"/>
            <a:ext cx="1351129" cy="682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extBox 12"/>
          <p:cNvSpPr txBox="1"/>
          <p:nvPr/>
        </p:nvSpPr>
        <p:spPr>
          <a:xfrm>
            <a:off x="7954745" y="2389258"/>
            <a:ext cx="1187355" cy="523220"/>
          </a:xfrm>
          <a:prstGeom prst="rect">
            <a:avLst/>
          </a:prstGeom>
          <a:noFill/>
        </p:spPr>
        <p:txBody>
          <a:bodyPr wrap="square" rtlCol="0">
            <a:spAutoFit/>
          </a:bodyPr>
          <a:lstStyle/>
          <a:p>
            <a:pPr algn="ctr"/>
            <a:r>
              <a:rPr lang="en-US" sz="1400" dirty="0" smtClean="0">
                <a:solidFill>
                  <a:schemeClr val="bg1"/>
                </a:solidFill>
              </a:rPr>
              <a:t>Archive Database</a:t>
            </a:r>
            <a:endParaRPr lang="en-US" sz="1400" dirty="0">
              <a:solidFill>
                <a:schemeClr val="bg1"/>
              </a:solidFill>
            </a:endParaRPr>
          </a:p>
        </p:txBody>
      </p:sp>
      <p:cxnSp>
        <p:nvCxnSpPr>
          <p:cNvPr id="14" name="Straight Arrow Connector 13"/>
          <p:cNvCxnSpPr>
            <a:endCxn id="21" idx="3"/>
          </p:cNvCxnSpPr>
          <p:nvPr/>
        </p:nvCxnSpPr>
        <p:spPr>
          <a:xfrm flipV="1">
            <a:off x="6488485" y="3083592"/>
            <a:ext cx="17656" cy="682288"/>
          </a:xfrm>
          <a:prstGeom prst="straightConnector1">
            <a:avLst/>
          </a:prstGeom>
          <a:ln>
            <a:solidFill>
              <a:srgbClr val="7030A0"/>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21" idx="7"/>
          </p:cNvCxnSpPr>
          <p:nvPr/>
        </p:nvCxnSpPr>
        <p:spPr>
          <a:xfrm flipH="1">
            <a:off x="3707315" y="2809267"/>
            <a:ext cx="1387541" cy="0"/>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5633992" y="1206457"/>
            <a:ext cx="3306174" cy="307777"/>
          </a:xfrm>
          <a:prstGeom prst="rect">
            <a:avLst/>
          </a:prstGeom>
          <a:noFill/>
        </p:spPr>
        <p:txBody>
          <a:bodyPr wrap="square" rtlCol="0">
            <a:spAutoFit/>
          </a:bodyPr>
          <a:lstStyle/>
          <a:p>
            <a:pPr algn="ctr"/>
            <a:r>
              <a:rPr lang="en-US" sz="1400" b="1" i="1" dirty="0" smtClean="0">
                <a:solidFill>
                  <a:schemeClr val="bg1"/>
                </a:solidFill>
              </a:rPr>
              <a:t>DB2LUW/Oracle/SQLServer</a:t>
            </a:r>
            <a:endParaRPr lang="en-US" sz="1400" b="1" i="1" dirty="0">
              <a:solidFill>
                <a:schemeClr val="bg1"/>
              </a:solidFill>
            </a:endParaRPr>
          </a:p>
        </p:txBody>
      </p:sp>
      <p:sp>
        <p:nvSpPr>
          <p:cNvPr id="17" name="Round Same Side Corner Rectangle 16"/>
          <p:cNvSpPr/>
          <p:nvPr/>
        </p:nvSpPr>
        <p:spPr>
          <a:xfrm>
            <a:off x="7093492" y="5145829"/>
            <a:ext cx="1613843" cy="791570"/>
          </a:xfrm>
          <a:prstGeom prst="round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ODBC/JDBC Reporting Tools</a:t>
            </a:r>
          </a:p>
        </p:txBody>
      </p:sp>
      <p:cxnSp>
        <p:nvCxnSpPr>
          <p:cNvPr id="18" name="Straight Arrow Connector 17"/>
          <p:cNvCxnSpPr>
            <a:stCxn id="17" idx="3"/>
          </p:cNvCxnSpPr>
          <p:nvPr/>
        </p:nvCxnSpPr>
        <p:spPr>
          <a:xfrm flipV="1">
            <a:off x="7900414" y="2984109"/>
            <a:ext cx="648009" cy="2161720"/>
          </a:xfrm>
          <a:prstGeom prst="straightConnector1">
            <a:avLst/>
          </a:prstGeom>
          <a:ln>
            <a:solidFill>
              <a:srgbClr val="FFFF0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17" idx="2"/>
          </p:cNvCxnSpPr>
          <p:nvPr/>
        </p:nvCxnSpPr>
        <p:spPr>
          <a:xfrm flipH="1" flipV="1">
            <a:off x="5878928" y="4361210"/>
            <a:ext cx="1214564" cy="1180404"/>
          </a:xfrm>
          <a:prstGeom prst="straightConnector1">
            <a:avLst/>
          </a:prstGeom>
          <a:ln>
            <a:solidFill>
              <a:srgbClr val="FFFF00"/>
            </a:solidFill>
            <a:tailEnd type="triangle"/>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2224000" y="1206457"/>
            <a:ext cx="1394754" cy="307777"/>
          </a:xfrm>
          <a:prstGeom prst="rect">
            <a:avLst/>
          </a:prstGeom>
          <a:noFill/>
        </p:spPr>
        <p:txBody>
          <a:bodyPr wrap="square" rtlCol="0">
            <a:spAutoFit/>
          </a:bodyPr>
          <a:lstStyle/>
          <a:p>
            <a:pPr algn="ctr"/>
            <a:r>
              <a:rPr lang="en-US" sz="1400" b="1" i="1" dirty="0" smtClean="0">
                <a:solidFill>
                  <a:schemeClr val="bg1"/>
                </a:solidFill>
              </a:rPr>
              <a:t>Mainframes</a:t>
            </a:r>
            <a:endParaRPr lang="en-US" sz="1400" b="1" i="1" dirty="0">
              <a:solidFill>
                <a:schemeClr val="bg1"/>
              </a:solidFill>
            </a:endParaRPr>
          </a:p>
        </p:txBody>
      </p:sp>
      <p:sp>
        <p:nvSpPr>
          <p:cNvPr id="21" name="Dodecagon 20"/>
          <p:cNvSpPr/>
          <p:nvPr/>
        </p:nvSpPr>
        <p:spPr>
          <a:xfrm>
            <a:off x="5094856" y="2059745"/>
            <a:ext cx="1629624" cy="1182246"/>
          </a:xfrm>
          <a:prstGeom prst="dodec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Optim</a:t>
            </a:r>
            <a:endParaRPr lang="en-US" sz="2800" b="1" dirty="0">
              <a:solidFill>
                <a:srgbClr val="FF0000"/>
              </a:solidFill>
            </a:endParaRPr>
          </a:p>
        </p:txBody>
      </p:sp>
      <p:sp>
        <p:nvSpPr>
          <p:cNvPr id="22" name="7-Point Star 21"/>
          <p:cNvSpPr/>
          <p:nvPr/>
        </p:nvSpPr>
        <p:spPr>
          <a:xfrm>
            <a:off x="5669237" y="4996259"/>
            <a:ext cx="976351" cy="59628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3" name="TextBox 22"/>
          <p:cNvSpPr txBox="1"/>
          <p:nvPr/>
        </p:nvSpPr>
        <p:spPr>
          <a:xfrm>
            <a:off x="5874860" y="5150106"/>
            <a:ext cx="815171" cy="307777"/>
          </a:xfrm>
          <a:prstGeom prst="rect">
            <a:avLst/>
          </a:prstGeom>
          <a:noFill/>
        </p:spPr>
        <p:txBody>
          <a:bodyPr wrap="square" rtlCol="0">
            <a:spAutoFit/>
          </a:bodyPr>
          <a:lstStyle/>
          <a:p>
            <a:pPr algn="l"/>
            <a:r>
              <a:rPr lang="en-US" sz="1400" dirty="0" smtClean="0">
                <a:solidFill>
                  <a:schemeClr val="bg1"/>
                </a:solidFill>
                <a:latin typeface="+mn-lt"/>
              </a:rPr>
              <a:t>ODM</a:t>
            </a:r>
          </a:p>
        </p:txBody>
      </p:sp>
      <p:cxnSp>
        <p:nvCxnSpPr>
          <p:cNvPr id="24" name="Straight Arrow Connector 23"/>
          <p:cNvCxnSpPr>
            <a:endCxn id="12" idx="1"/>
          </p:cNvCxnSpPr>
          <p:nvPr/>
        </p:nvCxnSpPr>
        <p:spPr>
          <a:xfrm flipV="1">
            <a:off x="6735111" y="2642619"/>
            <a:ext cx="1144040" cy="8249"/>
          </a:xfrm>
          <a:prstGeom prst="straightConnector1">
            <a:avLst/>
          </a:prstGeom>
          <a:ln>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25" name="Decagon 24"/>
          <p:cNvSpPr/>
          <p:nvPr/>
        </p:nvSpPr>
        <p:spPr>
          <a:xfrm>
            <a:off x="4147280" y="2059745"/>
            <a:ext cx="333241" cy="333810"/>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6" name="Decagon 25"/>
          <p:cNvSpPr/>
          <p:nvPr/>
        </p:nvSpPr>
        <p:spPr>
          <a:xfrm>
            <a:off x="4164369" y="2978643"/>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7" name="Decagon 26"/>
          <p:cNvSpPr/>
          <p:nvPr/>
        </p:nvSpPr>
        <p:spPr>
          <a:xfrm>
            <a:off x="6060447" y="3315203"/>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8" name="Decagon 27"/>
          <p:cNvSpPr/>
          <p:nvPr/>
        </p:nvSpPr>
        <p:spPr>
          <a:xfrm>
            <a:off x="6602501" y="3299275"/>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9" name="Decagon 28"/>
          <p:cNvSpPr/>
          <p:nvPr/>
        </p:nvSpPr>
        <p:spPr>
          <a:xfrm>
            <a:off x="7069263" y="2202240"/>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30" name="TextBox 29"/>
          <p:cNvSpPr txBox="1"/>
          <p:nvPr/>
        </p:nvSpPr>
        <p:spPr>
          <a:xfrm>
            <a:off x="4208579" y="2038450"/>
            <a:ext cx="114878"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1</a:t>
            </a:r>
          </a:p>
        </p:txBody>
      </p:sp>
      <p:sp>
        <p:nvSpPr>
          <p:cNvPr id="31" name="TextBox 30"/>
          <p:cNvSpPr txBox="1"/>
          <p:nvPr/>
        </p:nvSpPr>
        <p:spPr>
          <a:xfrm>
            <a:off x="6111378" y="3299896"/>
            <a:ext cx="114878"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1</a:t>
            </a:r>
          </a:p>
        </p:txBody>
      </p:sp>
      <p:sp>
        <p:nvSpPr>
          <p:cNvPr id="32" name="TextBox 31"/>
          <p:cNvSpPr txBox="1"/>
          <p:nvPr/>
        </p:nvSpPr>
        <p:spPr>
          <a:xfrm>
            <a:off x="6644226" y="3297457"/>
            <a:ext cx="128555"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2</a:t>
            </a:r>
          </a:p>
        </p:txBody>
      </p:sp>
      <p:sp>
        <p:nvSpPr>
          <p:cNvPr id="33" name="TextBox 32"/>
          <p:cNvSpPr txBox="1"/>
          <p:nvPr/>
        </p:nvSpPr>
        <p:spPr>
          <a:xfrm>
            <a:off x="7119812" y="2184739"/>
            <a:ext cx="128555"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2</a:t>
            </a:r>
          </a:p>
        </p:txBody>
      </p:sp>
      <p:sp>
        <p:nvSpPr>
          <p:cNvPr id="34" name="TextBox 33"/>
          <p:cNvSpPr txBox="1"/>
          <p:nvPr/>
        </p:nvSpPr>
        <p:spPr>
          <a:xfrm>
            <a:off x="4204631" y="2969966"/>
            <a:ext cx="135067"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3</a:t>
            </a:r>
          </a:p>
        </p:txBody>
      </p:sp>
      <p:sp>
        <p:nvSpPr>
          <p:cNvPr id="35" name="Horizontal Scroll 34"/>
          <p:cNvSpPr/>
          <p:nvPr/>
        </p:nvSpPr>
        <p:spPr bwMode="auto">
          <a:xfrm>
            <a:off x="447529" y="1087818"/>
            <a:ext cx="968020" cy="702826"/>
          </a:xfrm>
          <a:prstGeom prst="horizontalScroll">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6" name="TextBox 35"/>
          <p:cNvSpPr txBox="1"/>
          <p:nvPr/>
        </p:nvSpPr>
        <p:spPr>
          <a:xfrm>
            <a:off x="594404" y="1295101"/>
            <a:ext cx="784896" cy="276999"/>
          </a:xfrm>
          <a:prstGeom prst="rect">
            <a:avLst/>
          </a:prstGeom>
          <a:noFill/>
        </p:spPr>
        <p:txBody>
          <a:bodyPr wrap="square" rtlCol="0">
            <a:spAutoFit/>
          </a:bodyPr>
          <a:lstStyle/>
          <a:p>
            <a:pPr algn="l"/>
            <a:r>
              <a:rPr lang="en-US" sz="1200" b="1" dirty="0" smtClean="0">
                <a:solidFill>
                  <a:schemeClr val="accent1">
                    <a:lumMod val="75000"/>
                  </a:schemeClr>
                </a:solidFill>
              </a:rPr>
              <a:t>Design 3</a:t>
            </a:r>
          </a:p>
        </p:txBody>
      </p:sp>
      <p:cxnSp>
        <p:nvCxnSpPr>
          <p:cNvPr id="37" name="Straight Arrow Connector 36"/>
          <p:cNvCxnSpPr/>
          <p:nvPr/>
        </p:nvCxnSpPr>
        <p:spPr>
          <a:xfrm flipV="1">
            <a:off x="5432075" y="3154632"/>
            <a:ext cx="0" cy="595725"/>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38" name="Decagon 37"/>
          <p:cNvSpPr/>
          <p:nvPr/>
        </p:nvSpPr>
        <p:spPr>
          <a:xfrm>
            <a:off x="5477430" y="3325687"/>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39" name="TextBox 38"/>
          <p:cNvSpPr txBox="1"/>
          <p:nvPr/>
        </p:nvSpPr>
        <p:spPr>
          <a:xfrm>
            <a:off x="5517692" y="3317010"/>
            <a:ext cx="135067" cy="369332"/>
          </a:xfrm>
          <a:prstGeom prst="rect">
            <a:avLst/>
          </a:prstGeom>
          <a:noFill/>
        </p:spPr>
        <p:txBody>
          <a:bodyPr wrap="square" rtlCol="0">
            <a:spAutoFit/>
          </a:bodyPr>
          <a:lstStyle/>
          <a:p>
            <a:pPr algn="l"/>
            <a:r>
              <a:rPr lang="en-US" dirty="0" smtClean="0">
                <a:solidFill>
                  <a:schemeClr val="tx1">
                    <a:lumMod val="95000"/>
                    <a:lumOff val="5000"/>
                  </a:schemeClr>
                </a:solidFill>
                <a:latin typeface="+mn-lt"/>
              </a:rPr>
              <a:t>3</a:t>
            </a:r>
          </a:p>
        </p:txBody>
      </p:sp>
      <p:sp>
        <p:nvSpPr>
          <p:cNvPr id="41" name="TextBox 40"/>
          <p:cNvSpPr txBox="1"/>
          <p:nvPr/>
        </p:nvSpPr>
        <p:spPr>
          <a:xfrm>
            <a:off x="10390906" y="1402018"/>
            <a:ext cx="955964"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Archive</a:t>
            </a:r>
          </a:p>
        </p:txBody>
      </p:sp>
      <p:sp>
        <p:nvSpPr>
          <p:cNvPr id="42" name="TextBox 41"/>
          <p:cNvSpPr txBox="1"/>
          <p:nvPr/>
        </p:nvSpPr>
        <p:spPr>
          <a:xfrm>
            <a:off x="10390906" y="2063117"/>
            <a:ext cx="955964"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Restore</a:t>
            </a:r>
          </a:p>
        </p:txBody>
      </p:sp>
      <p:sp>
        <p:nvSpPr>
          <p:cNvPr id="43" name="Decagon 42"/>
          <p:cNvSpPr/>
          <p:nvPr/>
        </p:nvSpPr>
        <p:spPr>
          <a:xfrm>
            <a:off x="10003751" y="1451423"/>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4" name="TextBox 43"/>
          <p:cNvSpPr txBox="1"/>
          <p:nvPr/>
        </p:nvSpPr>
        <p:spPr>
          <a:xfrm>
            <a:off x="10028284" y="1433601"/>
            <a:ext cx="189286" cy="369332"/>
          </a:xfrm>
          <a:prstGeom prst="rect">
            <a:avLst/>
          </a:prstGeom>
          <a:noFill/>
        </p:spPr>
        <p:txBody>
          <a:bodyPr wrap="square" rtlCol="0">
            <a:spAutoFit/>
          </a:bodyPr>
          <a:lstStyle/>
          <a:p>
            <a:pPr algn="l"/>
            <a:r>
              <a:rPr lang="en-US" dirty="0" smtClean="0">
                <a:solidFill>
                  <a:schemeClr val="accent1">
                    <a:lumMod val="75000"/>
                  </a:schemeClr>
                </a:solidFill>
                <a:latin typeface="+mn-lt"/>
              </a:rPr>
              <a:t>1</a:t>
            </a:r>
          </a:p>
        </p:txBody>
      </p:sp>
      <p:sp>
        <p:nvSpPr>
          <p:cNvPr id="45" name="Decagon 44"/>
          <p:cNvSpPr/>
          <p:nvPr/>
        </p:nvSpPr>
        <p:spPr>
          <a:xfrm>
            <a:off x="10029846" y="2102287"/>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6" name="TextBox 45"/>
          <p:cNvSpPr txBox="1"/>
          <p:nvPr/>
        </p:nvSpPr>
        <p:spPr>
          <a:xfrm>
            <a:off x="10066459" y="2097136"/>
            <a:ext cx="151178" cy="369332"/>
          </a:xfrm>
          <a:prstGeom prst="rect">
            <a:avLst/>
          </a:prstGeom>
          <a:noFill/>
        </p:spPr>
        <p:txBody>
          <a:bodyPr wrap="square" rtlCol="0">
            <a:spAutoFit/>
          </a:bodyPr>
          <a:lstStyle/>
          <a:p>
            <a:pPr algn="l"/>
            <a:r>
              <a:rPr lang="en-US" dirty="0" smtClean="0">
                <a:solidFill>
                  <a:schemeClr val="accent1">
                    <a:lumMod val="75000"/>
                  </a:schemeClr>
                </a:solidFill>
                <a:latin typeface="+mn-lt"/>
              </a:rPr>
              <a:t>2</a:t>
            </a:r>
          </a:p>
        </p:txBody>
      </p:sp>
      <p:sp>
        <p:nvSpPr>
          <p:cNvPr id="47" name="Decagon 46"/>
          <p:cNvSpPr/>
          <p:nvPr/>
        </p:nvSpPr>
        <p:spPr>
          <a:xfrm>
            <a:off x="10053559" y="2724216"/>
            <a:ext cx="333241" cy="338719"/>
          </a:xfrm>
          <a:prstGeom prst="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8" name="TextBox 47"/>
          <p:cNvSpPr txBox="1"/>
          <p:nvPr/>
        </p:nvSpPr>
        <p:spPr>
          <a:xfrm>
            <a:off x="10093861" y="2721528"/>
            <a:ext cx="135828" cy="369332"/>
          </a:xfrm>
          <a:prstGeom prst="rect">
            <a:avLst/>
          </a:prstGeom>
          <a:noFill/>
        </p:spPr>
        <p:txBody>
          <a:bodyPr wrap="square" rtlCol="0">
            <a:spAutoFit/>
          </a:bodyPr>
          <a:lstStyle/>
          <a:p>
            <a:pPr algn="l"/>
            <a:r>
              <a:rPr lang="en-US" dirty="0" smtClean="0">
                <a:solidFill>
                  <a:schemeClr val="accent1">
                    <a:lumMod val="75000"/>
                  </a:schemeClr>
                </a:solidFill>
                <a:latin typeface="+mn-lt"/>
              </a:rPr>
              <a:t>3</a:t>
            </a:r>
          </a:p>
        </p:txBody>
      </p:sp>
      <p:sp>
        <p:nvSpPr>
          <p:cNvPr id="49" name="TextBox 48"/>
          <p:cNvSpPr txBox="1"/>
          <p:nvPr/>
        </p:nvSpPr>
        <p:spPr>
          <a:xfrm>
            <a:off x="10424921" y="2721528"/>
            <a:ext cx="955964" cy="338554"/>
          </a:xfrm>
          <a:prstGeom prst="rect">
            <a:avLst/>
          </a:prstGeom>
          <a:noFill/>
        </p:spPr>
        <p:txBody>
          <a:bodyPr wrap="square" rtlCol="0">
            <a:spAutoFit/>
          </a:bodyPr>
          <a:lstStyle/>
          <a:p>
            <a:pPr algn="l"/>
            <a:r>
              <a:rPr lang="en-US" sz="1600" b="1" dirty="0" smtClean="0">
                <a:solidFill>
                  <a:schemeClr val="accent1">
                    <a:lumMod val="75000"/>
                  </a:schemeClr>
                </a:solidFill>
                <a:latin typeface="+mn-lt"/>
              </a:rPr>
              <a:t>Purge</a:t>
            </a:r>
          </a:p>
        </p:txBody>
      </p:sp>
    </p:spTree>
    <p:extLst>
      <p:ext uri="{BB962C8B-B14F-4D97-AF65-F5344CB8AC3E}">
        <p14:creationId xmlns:p14="http://schemas.microsoft.com/office/powerpoint/2010/main" val="2261772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949</Words>
  <Application>Microsoft Office PowerPoint</Application>
  <PresentationFormat>Widescreen</PresentationFormat>
  <Paragraphs>205</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vt:lpstr>
      <vt:lpstr>Times New Roman</vt:lpstr>
      <vt:lpstr>Office Theme</vt:lpstr>
      <vt:lpstr>How and why to archive &amp; purge application data?</vt:lpstr>
      <vt:lpstr>Agenda</vt:lpstr>
      <vt:lpstr>About HCA</vt:lpstr>
      <vt:lpstr>Our ERP environment</vt:lpstr>
      <vt:lpstr>Why we needed a data archive strategy?</vt:lpstr>
      <vt:lpstr>What is Optim archive?</vt:lpstr>
      <vt:lpstr>PowerPoint Presentation</vt:lpstr>
      <vt:lpstr>PowerPoint Presentation</vt:lpstr>
      <vt:lpstr>PowerPoint Presentation</vt:lpstr>
      <vt:lpstr>How did we archive &amp; purge?</vt:lpstr>
      <vt:lpstr>1. Choosing the suitable archive design</vt:lpstr>
      <vt:lpstr>2. Creating Access Definitions (AD) and relationships</vt:lpstr>
      <vt:lpstr>3. Building and executing JCLs</vt:lpstr>
      <vt:lpstr>PowerPoint Presentation</vt:lpstr>
      <vt:lpstr>Limitations in using Optim archive tool</vt:lpstr>
      <vt:lpstr>Lessons learnt &amp; best practices</vt:lpstr>
      <vt:lpstr>PowerPoint Presentation</vt:lpstr>
    </vt:vector>
  </TitlesOfParts>
  <Company>HCA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and why to archive &amp; purge application data?</dc:title>
  <dc:creator>Nunepalli Bharath</dc:creator>
  <cp:lastModifiedBy>Nunepalli Bharath</cp:lastModifiedBy>
  <cp:revision>82</cp:revision>
  <dcterms:created xsi:type="dcterms:W3CDTF">2021-01-07T17:49:49Z</dcterms:created>
  <dcterms:modified xsi:type="dcterms:W3CDTF">2021-01-26T15:46:30Z</dcterms:modified>
</cp:coreProperties>
</file>