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1" r:id="rId2"/>
    <p:sldId id="347" r:id="rId3"/>
    <p:sldId id="349" r:id="rId4"/>
    <p:sldId id="34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BFF"/>
    <a:srgbClr val="51F6DF"/>
    <a:srgbClr val="000000"/>
    <a:srgbClr val="E3E6E8"/>
    <a:srgbClr val="111C45"/>
    <a:srgbClr val="E7E6E6"/>
    <a:srgbClr val="3A486C"/>
    <a:srgbClr val="001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9E8B-442A-4ED8-88FB-9300AEEA1DD6}" type="datetimeFigureOut">
              <a:rPr lang="en-IN" smtClean="0"/>
              <a:t>07-11-2022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84AF0-A57F-4D54-ABA3-B228128C43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00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84AF0-A57F-4D54-ABA3-B228128C438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19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C52270-1CF2-418D-8852-421C6581F255}"/>
              </a:ext>
            </a:extLst>
          </p:cNvPr>
          <p:cNvSpPr/>
          <p:nvPr userDrawn="1"/>
        </p:nvSpPr>
        <p:spPr>
          <a:xfrm>
            <a:off x="2675138" y="6288948"/>
            <a:ext cx="9516862" cy="363984"/>
          </a:xfrm>
          <a:prstGeom prst="rect">
            <a:avLst/>
          </a:prstGeom>
          <a:gradFill flip="none" rotWithShape="1">
            <a:gsLst>
              <a:gs pos="0">
                <a:srgbClr val="369BFF"/>
              </a:gs>
              <a:gs pos="9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89A5B-B901-4E78-873B-F97B67F0A78D}"/>
              </a:ext>
            </a:extLst>
          </p:cNvPr>
          <p:cNvSpPr txBox="1"/>
          <p:nvPr userDrawn="1"/>
        </p:nvSpPr>
        <p:spPr>
          <a:xfrm>
            <a:off x="933450" y="6307137"/>
            <a:ext cx="407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dirty="0">
                <a:solidFill>
                  <a:srgbClr val="111C45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www.abmartin.com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9350F6-7E41-4291-A6F5-E5C85070F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rgbClr val="111C45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366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1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6B2F5-413E-4D01-B6FA-305385F2770F}"/>
              </a:ext>
            </a:extLst>
          </p:cNvPr>
          <p:cNvSpPr/>
          <p:nvPr userDrawn="1"/>
        </p:nvSpPr>
        <p:spPr>
          <a:xfrm>
            <a:off x="2675138" y="6288948"/>
            <a:ext cx="9516862" cy="363984"/>
          </a:xfrm>
          <a:prstGeom prst="rect">
            <a:avLst/>
          </a:prstGeom>
          <a:gradFill flip="none" rotWithShape="1">
            <a:gsLst>
              <a:gs pos="0">
                <a:srgbClr val="369BFF"/>
              </a:gs>
              <a:gs pos="99000">
                <a:srgbClr val="111C4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A8EEB47-0C78-4862-95CA-498B0BC25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rgbClr val="369BFF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DE2C8-7B2F-7029-1466-0E73DF172C2A}"/>
              </a:ext>
            </a:extLst>
          </p:cNvPr>
          <p:cNvSpPr txBox="1"/>
          <p:nvPr userDrawn="1"/>
        </p:nvSpPr>
        <p:spPr>
          <a:xfrm>
            <a:off x="933450" y="6307137"/>
            <a:ext cx="407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www.abmartin.com</a:t>
            </a:r>
          </a:p>
        </p:txBody>
      </p:sp>
    </p:spTree>
    <p:extLst>
      <p:ext uri="{BB962C8B-B14F-4D97-AF65-F5344CB8AC3E}">
        <p14:creationId xmlns:p14="http://schemas.microsoft.com/office/powerpoint/2010/main" val="192404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1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A8EEB47-0C78-4862-95CA-498B0BC25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rgbClr val="369BFF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70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11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A8EEB47-0C78-4862-95CA-498B0BC25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rgbClr val="369BFF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5622E3-F66B-B23A-07BB-F7DBAC0ABF6C}"/>
              </a:ext>
            </a:extLst>
          </p:cNvPr>
          <p:cNvSpPr/>
          <p:nvPr userDrawn="1"/>
        </p:nvSpPr>
        <p:spPr>
          <a:xfrm>
            <a:off x="2675138" y="6288948"/>
            <a:ext cx="9516862" cy="363984"/>
          </a:xfrm>
          <a:prstGeom prst="rect">
            <a:avLst/>
          </a:prstGeom>
          <a:gradFill flip="none" rotWithShape="1">
            <a:gsLst>
              <a:gs pos="0">
                <a:srgbClr val="369BFF"/>
              </a:gs>
              <a:gs pos="99000">
                <a:srgbClr val="111C4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990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69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6B2F5-413E-4D01-B6FA-305385F2770F}"/>
              </a:ext>
            </a:extLst>
          </p:cNvPr>
          <p:cNvSpPr/>
          <p:nvPr userDrawn="1"/>
        </p:nvSpPr>
        <p:spPr>
          <a:xfrm>
            <a:off x="2675138" y="6288948"/>
            <a:ext cx="9516862" cy="363984"/>
          </a:xfrm>
          <a:prstGeom prst="rect">
            <a:avLst/>
          </a:prstGeom>
          <a:gradFill flip="none" rotWithShape="1">
            <a:gsLst>
              <a:gs pos="100000">
                <a:srgbClr val="369BFF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A8EEB47-0C78-4862-95CA-498B0BC25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chemeClr val="bg1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8FCC4-69AC-6343-2727-75A7BBEB832A}"/>
              </a:ext>
            </a:extLst>
          </p:cNvPr>
          <p:cNvSpPr txBox="1"/>
          <p:nvPr userDrawn="1"/>
        </p:nvSpPr>
        <p:spPr>
          <a:xfrm>
            <a:off x="933450" y="6307137"/>
            <a:ext cx="407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www.abmartin.com</a:t>
            </a:r>
          </a:p>
        </p:txBody>
      </p:sp>
    </p:spTree>
    <p:extLst>
      <p:ext uri="{BB962C8B-B14F-4D97-AF65-F5344CB8AC3E}">
        <p14:creationId xmlns:p14="http://schemas.microsoft.com/office/powerpoint/2010/main" val="139926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3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6B2F5-413E-4D01-B6FA-305385F2770F}"/>
              </a:ext>
            </a:extLst>
          </p:cNvPr>
          <p:cNvSpPr/>
          <p:nvPr userDrawn="1"/>
        </p:nvSpPr>
        <p:spPr>
          <a:xfrm>
            <a:off x="2675138" y="6288948"/>
            <a:ext cx="9516862" cy="363984"/>
          </a:xfrm>
          <a:prstGeom prst="rect">
            <a:avLst/>
          </a:prstGeom>
          <a:gradFill flip="none" rotWithShape="1">
            <a:gsLst>
              <a:gs pos="100000">
                <a:srgbClr val="E3E6E8"/>
              </a:gs>
              <a:gs pos="0">
                <a:srgbClr val="111C4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A8EEB47-0C78-4862-95CA-498B0BC25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50" y="550863"/>
            <a:ext cx="10318750" cy="54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strike="noStrike">
                <a:solidFill>
                  <a:srgbClr val="111C45"/>
                </a:solidFill>
                <a:latin typeface="General Sans" pitchFamily="50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D6FA9-376D-3B99-C89D-E8A613A8324A}"/>
              </a:ext>
            </a:extLst>
          </p:cNvPr>
          <p:cNvSpPr txBox="1"/>
          <p:nvPr userDrawn="1"/>
        </p:nvSpPr>
        <p:spPr>
          <a:xfrm>
            <a:off x="933450" y="6332440"/>
            <a:ext cx="407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dirty="0">
                <a:solidFill>
                  <a:srgbClr val="111C45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www.abmartin.com</a:t>
            </a:r>
          </a:p>
        </p:txBody>
      </p:sp>
    </p:spTree>
    <p:extLst>
      <p:ext uri="{BB962C8B-B14F-4D97-AF65-F5344CB8AC3E}">
        <p14:creationId xmlns:p14="http://schemas.microsoft.com/office/powerpoint/2010/main" val="36270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C4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9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3" r:id="rId3"/>
    <p:sldLayoutId id="2147483654" r:id="rId4"/>
    <p:sldLayoutId id="2147483651" r:id="rId5"/>
    <p:sldLayoutId id="214748365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12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g"/><Relationship Id="rId10" Type="http://schemas.openxmlformats.org/officeDocument/2006/relationships/image" Target="../media/image12.gif"/><Relationship Id="rId4" Type="http://schemas.openxmlformats.org/officeDocument/2006/relationships/image" Target="../media/image4.svg"/><Relationship Id="rId9" Type="http://schemas.openxmlformats.org/officeDocument/2006/relationships/image" Target="../media/image11.gif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21.png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3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1.png"/><Relationship Id="rId10" Type="http://schemas.openxmlformats.org/officeDocument/2006/relationships/image" Target="../media/image30.svg"/><Relationship Id="rId4" Type="http://schemas.openxmlformats.org/officeDocument/2006/relationships/image" Target="../media/image7.jp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4.sv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CA25E-F770-4D47-855D-27C15763E2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8510" y="2468308"/>
            <a:ext cx="6598637" cy="540819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/>
              <a:t>DPU</a:t>
            </a:r>
            <a:r>
              <a:rPr lang="en-IN" dirty="0">
                <a:solidFill>
                  <a:schemeClr val="bg1"/>
                </a:solidFill>
              </a:rPr>
              <a:t> version 2.8.0.4 - What’s new</a:t>
            </a:r>
          </a:p>
        </p:txBody>
      </p:sp>
      <p:pic>
        <p:nvPicPr>
          <p:cNvPr id="1026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68089022-5060-D9BE-4217-573D1E8C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325" y="251011"/>
            <a:ext cx="1311086" cy="6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BB259-2FFD-BE6A-6373-D5588D7D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1" y="251011"/>
            <a:ext cx="951483" cy="84862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0A83EFD-3EDB-C085-55D0-A3628DFA3C14}"/>
              </a:ext>
            </a:extLst>
          </p:cNvPr>
          <p:cNvSpPr txBox="1">
            <a:spLocks/>
          </p:cNvSpPr>
          <p:nvPr/>
        </p:nvSpPr>
        <p:spPr>
          <a:xfrm>
            <a:off x="2182718" y="365735"/>
            <a:ext cx="7230223" cy="540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strike="noStrike" kern="1200">
                <a:solidFill>
                  <a:srgbClr val="369BFF"/>
                </a:solidFill>
                <a:latin typeface="General Sans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/>
              <a:t>Optim Data Privacy for unstructured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82495FC-C777-3817-5447-D3C56D99D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8575E-8D3F-2683-9140-747D39B93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3905004"/>
            <a:ext cx="12192000" cy="23781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CEDA4D-6D23-8712-03D2-A719379624CC}"/>
              </a:ext>
            </a:extLst>
          </p:cNvPr>
          <p:cNvGrpSpPr/>
          <p:nvPr/>
        </p:nvGrpSpPr>
        <p:grpSpPr>
          <a:xfrm>
            <a:off x="6008915" y="3657612"/>
            <a:ext cx="773812" cy="775045"/>
            <a:chOff x="1266057" y="4805665"/>
            <a:chExt cx="773812" cy="775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401633-023E-271E-3690-1AE9CF9F2DD9}"/>
                </a:ext>
              </a:extLst>
            </p:cNvPr>
            <p:cNvSpPr/>
            <p:nvPr/>
          </p:nvSpPr>
          <p:spPr>
            <a:xfrm>
              <a:off x="1987085" y="5527926"/>
              <a:ext cx="52784" cy="52784"/>
            </a:xfrm>
            <a:custGeom>
              <a:avLst/>
              <a:gdLst>
                <a:gd name="connsiteX0" fmla="*/ 26392 w 52784"/>
                <a:gd name="connsiteY0" fmla="*/ 0 h 52784"/>
                <a:gd name="connsiteX1" fmla="*/ 0 w 52784"/>
                <a:gd name="connsiteY1" fmla="*/ 26392 h 52784"/>
                <a:gd name="connsiteX2" fmla="*/ 26392 w 52784"/>
                <a:gd name="connsiteY2" fmla="*/ 52784 h 52784"/>
                <a:gd name="connsiteX3" fmla="*/ 52784 w 52784"/>
                <a:gd name="connsiteY3" fmla="*/ 26392 h 52784"/>
                <a:gd name="connsiteX4" fmla="*/ 26392 w 52784"/>
                <a:gd name="connsiteY4" fmla="*/ 0 h 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84" h="52784">
                  <a:moveTo>
                    <a:pt x="26392" y="0"/>
                  </a:moveTo>
                  <a:cubicBezTo>
                    <a:pt x="12316" y="0"/>
                    <a:pt x="0" y="11436"/>
                    <a:pt x="0" y="26392"/>
                  </a:cubicBezTo>
                  <a:cubicBezTo>
                    <a:pt x="0" y="40468"/>
                    <a:pt x="11437" y="52784"/>
                    <a:pt x="26392" y="52784"/>
                  </a:cubicBezTo>
                  <a:cubicBezTo>
                    <a:pt x="40468" y="52784"/>
                    <a:pt x="52784" y="41347"/>
                    <a:pt x="52784" y="26392"/>
                  </a:cubicBezTo>
                  <a:cubicBezTo>
                    <a:pt x="52784" y="11436"/>
                    <a:pt x="41347" y="0"/>
                    <a:pt x="26392" y="0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D7CEA2-B8D0-FDF2-0372-04EB9085D2DD}"/>
                </a:ext>
              </a:extLst>
            </p:cNvPr>
            <p:cNvSpPr/>
            <p:nvPr/>
          </p:nvSpPr>
          <p:spPr>
            <a:xfrm>
              <a:off x="1266057" y="5528806"/>
              <a:ext cx="51550" cy="51369"/>
            </a:xfrm>
            <a:custGeom>
              <a:avLst/>
              <a:gdLst>
                <a:gd name="connsiteX0" fmla="*/ 51551 w 51550"/>
                <a:gd name="connsiteY0" fmla="*/ 24632 h 51369"/>
                <a:gd name="connsiteX1" fmla="*/ 47152 w 51550"/>
                <a:gd name="connsiteY1" fmla="*/ 39588 h 51369"/>
                <a:gd name="connsiteX2" fmla="*/ 35716 w 51550"/>
                <a:gd name="connsiteY2" fmla="*/ 49265 h 51369"/>
                <a:gd name="connsiteX3" fmla="*/ 20760 w 51550"/>
                <a:gd name="connsiteY3" fmla="*/ 51024 h 51369"/>
                <a:gd name="connsiteX4" fmla="*/ 7564 w 51550"/>
                <a:gd name="connsiteY4" fmla="*/ 43987 h 51369"/>
                <a:gd name="connsiteX5" fmla="*/ 526 w 51550"/>
                <a:gd name="connsiteY5" fmla="*/ 30791 h 51369"/>
                <a:gd name="connsiteX6" fmla="*/ 2286 w 51550"/>
                <a:gd name="connsiteY6" fmla="*/ 15835 h 51369"/>
                <a:gd name="connsiteX7" fmla="*/ 11963 w 51550"/>
                <a:gd name="connsiteY7" fmla="*/ 4399 h 51369"/>
                <a:gd name="connsiteX8" fmla="*/ 26038 w 51550"/>
                <a:gd name="connsiteY8" fmla="*/ 0 h 51369"/>
                <a:gd name="connsiteX9" fmla="*/ 35716 w 51550"/>
                <a:gd name="connsiteY9" fmla="*/ 1759 h 51369"/>
                <a:gd name="connsiteX10" fmla="*/ 44513 w 51550"/>
                <a:gd name="connsiteY10" fmla="*/ 7038 h 51369"/>
                <a:gd name="connsiteX11" fmla="*/ 49791 w 51550"/>
                <a:gd name="connsiteY11" fmla="*/ 15835 h 51369"/>
                <a:gd name="connsiteX12" fmla="*/ 51551 w 51550"/>
                <a:gd name="connsiteY12" fmla="*/ 24632 h 51369"/>
                <a:gd name="connsiteX13" fmla="*/ 51551 w 51550"/>
                <a:gd name="connsiteY13" fmla="*/ 2463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0" h="51369">
                  <a:moveTo>
                    <a:pt x="51551" y="24632"/>
                  </a:moveTo>
                  <a:cubicBezTo>
                    <a:pt x="51551" y="29911"/>
                    <a:pt x="49791" y="35189"/>
                    <a:pt x="47152" y="39588"/>
                  </a:cubicBezTo>
                  <a:cubicBezTo>
                    <a:pt x="44513" y="43987"/>
                    <a:pt x="40114" y="47506"/>
                    <a:pt x="35716" y="49265"/>
                  </a:cubicBezTo>
                  <a:cubicBezTo>
                    <a:pt x="31317" y="51024"/>
                    <a:pt x="26038" y="51904"/>
                    <a:pt x="20760" y="51024"/>
                  </a:cubicBezTo>
                  <a:cubicBezTo>
                    <a:pt x="15482" y="50145"/>
                    <a:pt x="11083" y="47506"/>
                    <a:pt x="7564" y="43987"/>
                  </a:cubicBezTo>
                  <a:cubicBezTo>
                    <a:pt x="4045" y="40468"/>
                    <a:pt x="1406" y="36069"/>
                    <a:pt x="526" y="30791"/>
                  </a:cubicBezTo>
                  <a:cubicBezTo>
                    <a:pt x="-354" y="25512"/>
                    <a:pt x="-354" y="20234"/>
                    <a:pt x="2286" y="15835"/>
                  </a:cubicBezTo>
                  <a:cubicBezTo>
                    <a:pt x="4045" y="11436"/>
                    <a:pt x="7564" y="7038"/>
                    <a:pt x="11963" y="4399"/>
                  </a:cubicBezTo>
                  <a:cubicBezTo>
                    <a:pt x="16361" y="1759"/>
                    <a:pt x="21640" y="0"/>
                    <a:pt x="26038" y="0"/>
                  </a:cubicBezTo>
                  <a:cubicBezTo>
                    <a:pt x="29557" y="0"/>
                    <a:pt x="33076" y="880"/>
                    <a:pt x="35716" y="1759"/>
                  </a:cubicBezTo>
                  <a:cubicBezTo>
                    <a:pt x="39234" y="2639"/>
                    <a:pt x="41874" y="5278"/>
                    <a:pt x="44513" y="7038"/>
                  </a:cubicBezTo>
                  <a:cubicBezTo>
                    <a:pt x="47152" y="9677"/>
                    <a:pt x="48912" y="12316"/>
                    <a:pt x="49791" y="15835"/>
                  </a:cubicBezTo>
                  <a:cubicBezTo>
                    <a:pt x="50671" y="17595"/>
                    <a:pt x="51551" y="21114"/>
                    <a:pt x="51551" y="24632"/>
                  </a:cubicBezTo>
                  <a:lnTo>
                    <a:pt x="51551" y="24632"/>
                  </a:ln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836B4C-9BA6-6F9C-0DAF-B685146D1803}"/>
                </a:ext>
              </a:extLst>
            </p:cNvPr>
            <p:cNvSpPr/>
            <p:nvPr/>
          </p:nvSpPr>
          <p:spPr>
            <a:xfrm>
              <a:off x="1987085" y="4805665"/>
              <a:ext cx="52784" cy="52784"/>
            </a:xfrm>
            <a:custGeom>
              <a:avLst/>
              <a:gdLst>
                <a:gd name="connsiteX0" fmla="*/ 26392 w 52784"/>
                <a:gd name="connsiteY0" fmla="*/ 0 h 52784"/>
                <a:gd name="connsiteX1" fmla="*/ 0 w 52784"/>
                <a:gd name="connsiteY1" fmla="*/ 26392 h 52784"/>
                <a:gd name="connsiteX2" fmla="*/ 26392 w 52784"/>
                <a:gd name="connsiteY2" fmla="*/ 52784 h 52784"/>
                <a:gd name="connsiteX3" fmla="*/ 52784 w 52784"/>
                <a:gd name="connsiteY3" fmla="*/ 26392 h 52784"/>
                <a:gd name="connsiteX4" fmla="*/ 26392 w 52784"/>
                <a:gd name="connsiteY4" fmla="*/ 0 h 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84" h="52784">
                  <a:moveTo>
                    <a:pt x="26392" y="0"/>
                  </a:moveTo>
                  <a:cubicBezTo>
                    <a:pt x="12316" y="0"/>
                    <a:pt x="0" y="11436"/>
                    <a:pt x="0" y="26392"/>
                  </a:cubicBezTo>
                  <a:cubicBezTo>
                    <a:pt x="0" y="40468"/>
                    <a:pt x="11437" y="52784"/>
                    <a:pt x="26392" y="52784"/>
                  </a:cubicBezTo>
                  <a:cubicBezTo>
                    <a:pt x="40468" y="52784"/>
                    <a:pt x="52784" y="41348"/>
                    <a:pt x="52784" y="26392"/>
                  </a:cubicBezTo>
                  <a:cubicBezTo>
                    <a:pt x="52784" y="11436"/>
                    <a:pt x="41347" y="0"/>
                    <a:pt x="26392" y="0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B2B81DA-B29E-CDBF-F781-90A10A0FAA29}"/>
                </a:ext>
              </a:extLst>
            </p:cNvPr>
            <p:cNvSpPr/>
            <p:nvPr/>
          </p:nvSpPr>
          <p:spPr>
            <a:xfrm>
              <a:off x="1266057" y="4806544"/>
              <a:ext cx="51550" cy="51369"/>
            </a:xfrm>
            <a:custGeom>
              <a:avLst/>
              <a:gdLst>
                <a:gd name="connsiteX0" fmla="*/ 51551 w 51550"/>
                <a:gd name="connsiteY0" fmla="*/ 25512 h 51369"/>
                <a:gd name="connsiteX1" fmla="*/ 47152 w 51550"/>
                <a:gd name="connsiteY1" fmla="*/ 39588 h 51369"/>
                <a:gd name="connsiteX2" fmla="*/ 35716 w 51550"/>
                <a:gd name="connsiteY2" fmla="*/ 49265 h 51369"/>
                <a:gd name="connsiteX3" fmla="*/ 20760 w 51550"/>
                <a:gd name="connsiteY3" fmla="*/ 51024 h 51369"/>
                <a:gd name="connsiteX4" fmla="*/ 7564 w 51550"/>
                <a:gd name="connsiteY4" fmla="*/ 43987 h 51369"/>
                <a:gd name="connsiteX5" fmla="*/ 526 w 51550"/>
                <a:gd name="connsiteY5" fmla="*/ 30791 h 51369"/>
                <a:gd name="connsiteX6" fmla="*/ 2286 w 51550"/>
                <a:gd name="connsiteY6" fmla="*/ 15835 h 51369"/>
                <a:gd name="connsiteX7" fmla="*/ 11963 w 51550"/>
                <a:gd name="connsiteY7" fmla="*/ 4399 h 51369"/>
                <a:gd name="connsiteX8" fmla="*/ 26038 w 51550"/>
                <a:gd name="connsiteY8" fmla="*/ 0 h 51369"/>
                <a:gd name="connsiteX9" fmla="*/ 44513 w 51550"/>
                <a:gd name="connsiteY9" fmla="*/ 7918 h 51369"/>
                <a:gd name="connsiteX10" fmla="*/ 51551 w 51550"/>
                <a:gd name="connsiteY10" fmla="*/ 2551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550" h="51369">
                  <a:moveTo>
                    <a:pt x="51551" y="25512"/>
                  </a:moveTo>
                  <a:cubicBezTo>
                    <a:pt x="51551" y="30791"/>
                    <a:pt x="49791" y="36069"/>
                    <a:pt x="47152" y="39588"/>
                  </a:cubicBezTo>
                  <a:cubicBezTo>
                    <a:pt x="44513" y="43987"/>
                    <a:pt x="40114" y="47506"/>
                    <a:pt x="35716" y="49265"/>
                  </a:cubicBezTo>
                  <a:cubicBezTo>
                    <a:pt x="31317" y="51024"/>
                    <a:pt x="26038" y="51904"/>
                    <a:pt x="20760" y="51024"/>
                  </a:cubicBezTo>
                  <a:cubicBezTo>
                    <a:pt x="15482" y="50145"/>
                    <a:pt x="11083" y="47506"/>
                    <a:pt x="7564" y="43987"/>
                  </a:cubicBezTo>
                  <a:cubicBezTo>
                    <a:pt x="4045" y="40468"/>
                    <a:pt x="1406" y="36069"/>
                    <a:pt x="526" y="30791"/>
                  </a:cubicBezTo>
                  <a:cubicBezTo>
                    <a:pt x="-354" y="25512"/>
                    <a:pt x="-354" y="20234"/>
                    <a:pt x="2286" y="15835"/>
                  </a:cubicBezTo>
                  <a:cubicBezTo>
                    <a:pt x="4045" y="11436"/>
                    <a:pt x="7564" y="7038"/>
                    <a:pt x="11963" y="4399"/>
                  </a:cubicBezTo>
                  <a:cubicBezTo>
                    <a:pt x="16361" y="1759"/>
                    <a:pt x="21640" y="0"/>
                    <a:pt x="26038" y="0"/>
                  </a:cubicBezTo>
                  <a:cubicBezTo>
                    <a:pt x="33076" y="0"/>
                    <a:pt x="39234" y="2639"/>
                    <a:pt x="44513" y="7918"/>
                  </a:cubicBezTo>
                  <a:cubicBezTo>
                    <a:pt x="48912" y="11436"/>
                    <a:pt x="51551" y="18474"/>
                    <a:pt x="51551" y="25512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F2DDC5-9F5B-3494-1472-7077C0D76C4F}"/>
                </a:ext>
              </a:extLst>
            </p:cNvPr>
            <p:cNvSpPr/>
            <p:nvPr/>
          </p:nvSpPr>
          <p:spPr>
            <a:xfrm>
              <a:off x="1289456" y="4829417"/>
              <a:ext cx="727540" cy="727539"/>
            </a:xfrm>
            <a:custGeom>
              <a:avLst/>
              <a:gdLst>
                <a:gd name="connsiteX0" fmla="*/ 0 w 727540"/>
                <a:gd name="connsiteY0" fmla="*/ 0 h 727539"/>
                <a:gd name="connsiteX1" fmla="*/ 727540 w 727540"/>
                <a:gd name="connsiteY1" fmla="*/ 0 h 727539"/>
                <a:gd name="connsiteX2" fmla="*/ 727540 w 727540"/>
                <a:gd name="connsiteY2" fmla="*/ 727540 h 727539"/>
                <a:gd name="connsiteX3" fmla="*/ 0 w 727540"/>
                <a:gd name="connsiteY3" fmla="*/ 727540 h 727539"/>
                <a:gd name="connsiteX4" fmla="*/ 0 w 727540"/>
                <a:gd name="connsiteY4" fmla="*/ 0 h 727539"/>
                <a:gd name="connsiteX5" fmla="*/ 721382 w 727540"/>
                <a:gd name="connsiteY5" fmla="*/ 5278 h 727539"/>
                <a:gd name="connsiteX6" fmla="*/ 6158 w 727540"/>
                <a:gd name="connsiteY6" fmla="*/ 5278 h 727539"/>
                <a:gd name="connsiteX7" fmla="*/ 6158 w 727540"/>
                <a:gd name="connsiteY7" fmla="*/ 721382 h 727539"/>
                <a:gd name="connsiteX8" fmla="*/ 722262 w 727540"/>
                <a:gd name="connsiteY8" fmla="*/ 721382 h 727539"/>
                <a:gd name="connsiteX9" fmla="*/ 722262 w 727540"/>
                <a:gd name="connsiteY9" fmla="*/ 5278 h 72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7540" h="727539">
                  <a:moveTo>
                    <a:pt x="0" y="0"/>
                  </a:moveTo>
                  <a:lnTo>
                    <a:pt x="727540" y="0"/>
                  </a:lnTo>
                  <a:lnTo>
                    <a:pt x="727540" y="727540"/>
                  </a:lnTo>
                  <a:lnTo>
                    <a:pt x="0" y="727540"/>
                  </a:lnTo>
                  <a:lnTo>
                    <a:pt x="0" y="0"/>
                  </a:lnTo>
                  <a:close/>
                  <a:moveTo>
                    <a:pt x="721382" y="5278"/>
                  </a:moveTo>
                  <a:lnTo>
                    <a:pt x="6158" y="5278"/>
                  </a:lnTo>
                  <a:lnTo>
                    <a:pt x="6158" y="721382"/>
                  </a:lnTo>
                  <a:lnTo>
                    <a:pt x="722262" y="721382"/>
                  </a:lnTo>
                  <a:lnTo>
                    <a:pt x="722262" y="5278"/>
                  </a:ln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AAA70-13BB-72F8-08F7-C01A149AE9C8}"/>
              </a:ext>
            </a:extLst>
          </p:cNvPr>
          <p:cNvGrpSpPr/>
          <p:nvPr/>
        </p:nvGrpSpPr>
        <p:grpSpPr>
          <a:xfrm>
            <a:off x="11299941" y="3846738"/>
            <a:ext cx="533470" cy="480089"/>
            <a:chOff x="1266057" y="4805665"/>
            <a:chExt cx="773812" cy="775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2DFBC3-234C-3DF4-3DDF-326B38B20D6E}"/>
                </a:ext>
              </a:extLst>
            </p:cNvPr>
            <p:cNvSpPr/>
            <p:nvPr/>
          </p:nvSpPr>
          <p:spPr>
            <a:xfrm>
              <a:off x="1987085" y="5527926"/>
              <a:ext cx="52784" cy="52784"/>
            </a:xfrm>
            <a:custGeom>
              <a:avLst/>
              <a:gdLst>
                <a:gd name="connsiteX0" fmla="*/ 26392 w 52784"/>
                <a:gd name="connsiteY0" fmla="*/ 0 h 52784"/>
                <a:gd name="connsiteX1" fmla="*/ 0 w 52784"/>
                <a:gd name="connsiteY1" fmla="*/ 26392 h 52784"/>
                <a:gd name="connsiteX2" fmla="*/ 26392 w 52784"/>
                <a:gd name="connsiteY2" fmla="*/ 52784 h 52784"/>
                <a:gd name="connsiteX3" fmla="*/ 52784 w 52784"/>
                <a:gd name="connsiteY3" fmla="*/ 26392 h 52784"/>
                <a:gd name="connsiteX4" fmla="*/ 26392 w 52784"/>
                <a:gd name="connsiteY4" fmla="*/ 0 h 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84" h="52784">
                  <a:moveTo>
                    <a:pt x="26392" y="0"/>
                  </a:moveTo>
                  <a:cubicBezTo>
                    <a:pt x="12316" y="0"/>
                    <a:pt x="0" y="11436"/>
                    <a:pt x="0" y="26392"/>
                  </a:cubicBezTo>
                  <a:cubicBezTo>
                    <a:pt x="0" y="40468"/>
                    <a:pt x="11437" y="52784"/>
                    <a:pt x="26392" y="52784"/>
                  </a:cubicBezTo>
                  <a:cubicBezTo>
                    <a:pt x="40468" y="52784"/>
                    <a:pt x="52784" y="41347"/>
                    <a:pt x="52784" y="26392"/>
                  </a:cubicBezTo>
                  <a:cubicBezTo>
                    <a:pt x="52784" y="11436"/>
                    <a:pt x="41347" y="0"/>
                    <a:pt x="26392" y="0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A2482C-4247-6FDA-2C61-AE26CE5A70E9}"/>
                </a:ext>
              </a:extLst>
            </p:cNvPr>
            <p:cNvSpPr/>
            <p:nvPr/>
          </p:nvSpPr>
          <p:spPr>
            <a:xfrm>
              <a:off x="1266057" y="5528806"/>
              <a:ext cx="51550" cy="51369"/>
            </a:xfrm>
            <a:custGeom>
              <a:avLst/>
              <a:gdLst>
                <a:gd name="connsiteX0" fmla="*/ 51551 w 51550"/>
                <a:gd name="connsiteY0" fmla="*/ 24632 h 51369"/>
                <a:gd name="connsiteX1" fmla="*/ 47152 w 51550"/>
                <a:gd name="connsiteY1" fmla="*/ 39588 h 51369"/>
                <a:gd name="connsiteX2" fmla="*/ 35716 w 51550"/>
                <a:gd name="connsiteY2" fmla="*/ 49265 h 51369"/>
                <a:gd name="connsiteX3" fmla="*/ 20760 w 51550"/>
                <a:gd name="connsiteY3" fmla="*/ 51024 h 51369"/>
                <a:gd name="connsiteX4" fmla="*/ 7564 w 51550"/>
                <a:gd name="connsiteY4" fmla="*/ 43987 h 51369"/>
                <a:gd name="connsiteX5" fmla="*/ 526 w 51550"/>
                <a:gd name="connsiteY5" fmla="*/ 30791 h 51369"/>
                <a:gd name="connsiteX6" fmla="*/ 2286 w 51550"/>
                <a:gd name="connsiteY6" fmla="*/ 15835 h 51369"/>
                <a:gd name="connsiteX7" fmla="*/ 11963 w 51550"/>
                <a:gd name="connsiteY7" fmla="*/ 4399 h 51369"/>
                <a:gd name="connsiteX8" fmla="*/ 26038 w 51550"/>
                <a:gd name="connsiteY8" fmla="*/ 0 h 51369"/>
                <a:gd name="connsiteX9" fmla="*/ 35716 w 51550"/>
                <a:gd name="connsiteY9" fmla="*/ 1759 h 51369"/>
                <a:gd name="connsiteX10" fmla="*/ 44513 w 51550"/>
                <a:gd name="connsiteY10" fmla="*/ 7038 h 51369"/>
                <a:gd name="connsiteX11" fmla="*/ 49791 w 51550"/>
                <a:gd name="connsiteY11" fmla="*/ 15835 h 51369"/>
                <a:gd name="connsiteX12" fmla="*/ 51551 w 51550"/>
                <a:gd name="connsiteY12" fmla="*/ 24632 h 51369"/>
                <a:gd name="connsiteX13" fmla="*/ 51551 w 51550"/>
                <a:gd name="connsiteY13" fmla="*/ 2463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0" h="51369">
                  <a:moveTo>
                    <a:pt x="51551" y="24632"/>
                  </a:moveTo>
                  <a:cubicBezTo>
                    <a:pt x="51551" y="29911"/>
                    <a:pt x="49791" y="35189"/>
                    <a:pt x="47152" y="39588"/>
                  </a:cubicBezTo>
                  <a:cubicBezTo>
                    <a:pt x="44513" y="43987"/>
                    <a:pt x="40114" y="47506"/>
                    <a:pt x="35716" y="49265"/>
                  </a:cubicBezTo>
                  <a:cubicBezTo>
                    <a:pt x="31317" y="51024"/>
                    <a:pt x="26038" y="51904"/>
                    <a:pt x="20760" y="51024"/>
                  </a:cubicBezTo>
                  <a:cubicBezTo>
                    <a:pt x="15482" y="50145"/>
                    <a:pt x="11083" y="47506"/>
                    <a:pt x="7564" y="43987"/>
                  </a:cubicBezTo>
                  <a:cubicBezTo>
                    <a:pt x="4045" y="40468"/>
                    <a:pt x="1406" y="36069"/>
                    <a:pt x="526" y="30791"/>
                  </a:cubicBezTo>
                  <a:cubicBezTo>
                    <a:pt x="-354" y="25512"/>
                    <a:pt x="-354" y="20234"/>
                    <a:pt x="2286" y="15835"/>
                  </a:cubicBezTo>
                  <a:cubicBezTo>
                    <a:pt x="4045" y="11436"/>
                    <a:pt x="7564" y="7038"/>
                    <a:pt x="11963" y="4399"/>
                  </a:cubicBezTo>
                  <a:cubicBezTo>
                    <a:pt x="16361" y="1759"/>
                    <a:pt x="21640" y="0"/>
                    <a:pt x="26038" y="0"/>
                  </a:cubicBezTo>
                  <a:cubicBezTo>
                    <a:pt x="29557" y="0"/>
                    <a:pt x="33076" y="880"/>
                    <a:pt x="35716" y="1759"/>
                  </a:cubicBezTo>
                  <a:cubicBezTo>
                    <a:pt x="39234" y="2639"/>
                    <a:pt x="41874" y="5278"/>
                    <a:pt x="44513" y="7038"/>
                  </a:cubicBezTo>
                  <a:cubicBezTo>
                    <a:pt x="47152" y="9677"/>
                    <a:pt x="48912" y="12316"/>
                    <a:pt x="49791" y="15835"/>
                  </a:cubicBezTo>
                  <a:cubicBezTo>
                    <a:pt x="50671" y="17595"/>
                    <a:pt x="51551" y="21114"/>
                    <a:pt x="51551" y="24632"/>
                  </a:cubicBezTo>
                  <a:lnTo>
                    <a:pt x="51551" y="24632"/>
                  </a:ln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306C833-ABB3-1036-E924-BF1418732096}"/>
                </a:ext>
              </a:extLst>
            </p:cNvPr>
            <p:cNvSpPr/>
            <p:nvPr/>
          </p:nvSpPr>
          <p:spPr>
            <a:xfrm>
              <a:off x="1987085" y="4805665"/>
              <a:ext cx="52784" cy="52784"/>
            </a:xfrm>
            <a:custGeom>
              <a:avLst/>
              <a:gdLst>
                <a:gd name="connsiteX0" fmla="*/ 26392 w 52784"/>
                <a:gd name="connsiteY0" fmla="*/ 0 h 52784"/>
                <a:gd name="connsiteX1" fmla="*/ 0 w 52784"/>
                <a:gd name="connsiteY1" fmla="*/ 26392 h 52784"/>
                <a:gd name="connsiteX2" fmla="*/ 26392 w 52784"/>
                <a:gd name="connsiteY2" fmla="*/ 52784 h 52784"/>
                <a:gd name="connsiteX3" fmla="*/ 52784 w 52784"/>
                <a:gd name="connsiteY3" fmla="*/ 26392 h 52784"/>
                <a:gd name="connsiteX4" fmla="*/ 26392 w 52784"/>
                <a:gd name="connsiteY4" fmla="*/ 0 h 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84" h="52784">
                  <a:moveTo>
                    <a:pt x="26392" y="0"/>
                  </a:moveTo>
                  <a:cubicBezTo>
                    <a:pt x="12316" y="0"/>
                    <a:pt x="0" y="11436"/>
                    <a:pt x="0" y="26392"/>
                  </a:cubicBezTo>
                  <a:cubicBezTo>
                    <a:pt x="0" y="40468"/>
                    <a:pt x="11437" y="52784"/>
                    <a:pt x="26392" y="52784"/>
                  </a:cubicBezTo>
                  <a:cubicBezTo>
                    <a:pt x="40468" y="52784"/>
                    <a:pt x="52784" y="41348"/>
                    <a:pt x="52784" y="26392"/>
                  </a:cubicBezTo>
                  <a:cubicBezTo>
                    <a:pt x="52784" y="11436"/>
                    <a:pt x="41347" y="0"/>
                    <a:pt x="26392" y="0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E601A7-DD4C-D8B6-319C-93A11977A51E}"/>
                </a:ext>
              </a:extLst>
            </p:cNvPr>
            <p:cNvSpPr/>
            <p:nvPr/>
          </p:nvSpPr>
          <p:spPr>
            <a:xfrm>
              <a:off x="1266057" y="4806544"/>
              <a:ext cx="51550" cy="51369"/>
            </a:xfrm>
            <a:custGeom>
              <a:avLst/>
              <a:gdLst>
                <a:gd name="connsiteX0" fmla="*/ 51551 w 51550"/>
                <a:gd name="connsiteY0" fmla="*/ 25512 h 51369"/>
                <a:gd name="connsiteX1" fmla="*/ 47152 w 51550"/>
                <a:gd name="connsiteY1" fmla="*/ 39588 h 51369"/>
                <a:gd name="connsiteX2" fmla="*/ 35716 w 51550"/>
                <a:gd name="connsiteY2" fmla="*/ 49265 h 51369"/>
                <a:gd name="connsiteX3" fmla="*/ 20760 w 51550"/>
                <a:gd name="connsiteY3" fmla="*/ 51024 h 51369"/>
                <a:gd name="connsiteX4" fmla="*/ 7564 w 51550"/>
                <a:gd name="connsiteY4" fmla="*/ 43987 h 51369"/>
                <a:gd name="connsiteX5" fmla="*/ 526 w 51550"/>
                <a:gd name="connsiteY5" fmla="*/ 30791 h 51369"/>
                <a:gd name="connsiteX6" fmla="*/ 2286 w 51550"/>
                <a:gd name="connsiteY6" fmla="*/ 15835 h 51369"/>
                <a:gd name="connsiteX7" fmla="*/ 11963 w 51550"/>
                <a:gd name="connsiteY7" fmla="*/ 4399 h 51369"/>
                <a:gd name="connsiteX8" fmla="*/ 26038 w 51550"/>
                <a:gd name="connsiteY8" fmla="*/ 0 h 51369"/>
                <a:gd name="connsiteX9" fmla="*/ 44513 w 51550"/>
                <a:gd name="connsiteY9" fmla="*/ 7918 h 51369"/>
                <a:gd name="connsiteX10" fmla="*/ 51551 w 51550"/>
                <a:gd name="connsiteY10" fmla="*/ 2551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550" h="51369">
                  <a:moveTo>
                    <a:pt x="51551" y="25512"/>
                  </a:moveTo>
                  <a:cubicBezTo>
                    <a:pt x="51551" y="30791"/>
                    <a:pt x="49791" y="36069"/>
                    <a:pt x="47152" y="39588"/>
                  </a:cubicBezTo>
                  <a:cubicBezTo>
                    <a:pt x="44513" y="43987"/>
                    <a:pt x="40114" y="47506"/>
                    <a:pt x="35716" y="49265"/>
                  </a:cubicBezTo>
                  <a:cubicBezTo>
                    <a:pt x="31317" y="51024"/>
                    <a:pt x="26038" y="51904"/>
                    <a:pt x="20760" y="51024"/>
                  </a:cubicBezTo>
                  <a:cubicBezTo>
                    <a:pt x="15482" y="50145"/>
                    <a:pt x="11083" y="47506"/>
                    <a:pt x="7564" y="43987"/>
                  </a:cubicBezTo>
                  <a:cubicBezTo>
                    <a:pt x="4045" y="40468"/>
                    <a:pt x="1406" y="36069"/>
                    <a:pt x="526" y="30791"/>
                  </a:cubicBezTo>
                  <a:cubicBezTo>
                    <a:pt x="-354" y="25512"/>
                    <a:pt x="-354" y="20234"/>
                    <a:pt x="2286" y="15835"/>
                  </a:cubicBezTo>
                  <a:cubicBezTo>
                    <a:pt x="4045" y="11436"/>
                    <a:pt x="7564" y="7038"/>
                    <a:pt x="11963" y="4399"/>
                  </a:cubicBezTo>
                  <a:cubicBezTo>
                    <a:pt x="16361" y="1759"/>
                    <a:pt x="21640" y="0"/>
                    <a:pt x="26038" y="0"/>
                  </a:cubicBezTo>
                  <a:cubicBezTo>
                    <a:pt x="33076" y="0"/>
                    <a:pt x="39234" y="2639"/>
                    <a:pt x="44513" y="7918"/>
                  </a:cubicBezTo>
                  <a:cubicBezTo>
                    <a:pt x="48912" y="11436"/>
                    <a:pt x="51551" y="18474"/>
                    <a:pt x="51551" y="25512"/>
                  </a:cubicBez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94FD9-067A-D786-499B-A1D8CDBA3BD7}"/>
                </a:ext>
              </a:extLst>
            </p:cNvPr>
            <p:cNvSpPr/>
            <p:nvPr/>
          </p:nvSpPr>
          <p:spPr>
            <a:xfrm>
              <a:off x="1289456" y="4829417"/>
              <a:ext cx="727540" cy="727539"/>
            </a:xfrm>
            <a:custGeom>
              <a:avLst/>
              <a:gdLst>
                <a:gd name="connsiteX0" fmla="*/ 0 w 727540"/>
                <a:gd name="connsiteY0" fmla="*/ 0 h 727539"/>
                <a:gd name="connsiteX1" fmla="*/ 727540 w 727540"/>
                <a:gd name="connsiteY1" fmla="*/ 0 h 727539"/>
                <a:gd name="connsiteX2" fmla="*/ 727540 w 727540"/>
                <a:gd name="connsiteY2" fmla="*/ 727540 h 727539"/>
                <a:gd name="connsiteX3" fmla="*/ 0 w 727540"/>
                <a:gd name="connsiteY3" fmla="*/ 727540 h 727539"/>
                <a:gd name="connsiteX4" fmla="*/ 0 w 727540"/>
                <a:gd name="connsiteY4" fmla="*/ 0 h 727539"/>
                <a:gd name="connsiteX5" fmla="*/ 721382 w 727540"/>
                <a:gd name="connsiteY5" fmla="*/ 5278 h 727539"/>
                <a:gd name="connsiteX6" fmla="*/ 6158 w 727540"/>
                <a:gd name="connsiteY6" fmla="*/ 5278 h 727539"/>
                <a:gd name="connsiteX7" fmla="*/ 6158 w 727540"/>
                <a:gd name="connsiteY7" fmla="*/ 721382 h 727539"/>
                <a:gd name="connsiteX8" fmla="*/ 722262 w 727540"/>
                <a:gd name="connsiteY8" fmla="*/ 721382 h 727539"/>
                <a:gd name="connsiteX9" fmla="*/ 722262 w 727540"/>
                <a:gd name="connsiteY9" fmla="*/ 5278 h 72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7540" h="727539">
                  <a:moveTo>
                    <a:pt x="0" y="0"/>
                  </a:moveTo>
                  <a:lnTo>
                    <a:pt x="727540" y="0"/>
                  </a:lnTo>
                  <a:lnTo>
                    <a:pt x="727540" y="727540"/>
                  </a:lnTo>
                  <a:lnTo>
                    <a:pt x="0" y="727540"/>
                  </a:lnTo>
                  <a:lnTo>
                    <a:pt x="0" y="0"/>
                  </a:lnTo>
                  <a:close/>
                  <a:moveTo>
                    <a:pt x="721382" y="5278"/>
                  </a:moveTo>
                  <a:lnTo>
                    <a:pt x="6158" y="5278"/>
                  </a:lnTo>
                  <a:lnTo>
                    <a:pt x="6158" y="721382"/>
                  </a:lnTo>
                  <a:lnTo>
                    <a:pt x="722262" y="721382"/>
                  </a:lnTo>
                  <a:lnTo>
                    <a:pt x="722262" y="5278"/>
                  </a:lnTo>
                  <a:close/>
                </a:path>
              </a:pathLst>
            </a:custGeom>
            <a:solidFill>
              <a:srgbClr val="369BFF"/>
            </a:solidFill>
            <a:ln w="8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5650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66D75-C058-4086-B907-FDBD8BF32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DPU:</a:t>
            </a:r>
            <a:r>
              <a:rPr lang="en-US" dirty="0">
                <a:solidFill>
                  <a:srgbClr val="369BFF"/>
                </a:solidFill>
              </a:rPr>
              <a:t> Complete the Compliance Circle</a:t>
            </a:r>
          </a:p>
        </p:txBody>
      </p:sp>
      <p:pic>
        <p:nvPicPr>
          <p:cNvPr id="5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CFA453F5-B71D-4454-0E98-2C0A6DAA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4" y="557651"/>
            <a:ext cx="989564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097E490-7493-9FBF-98BA-87B429F5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pic>
        <p:nvPicPr>
          <p:cNvPr id="37" name="Picture 3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6B9C32D-EFC9-4553-AE7A-A6D90BA8C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" y="546269"/>
            <a:ext cx="594997" cy="5298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1D5C8-0FCF-52F1-2BEC-8934B7119378}"/>
              </a:ext>
            </a:extLst>
          </p:cNvPr>
          <p:cNvSpPr/>
          <p:nvPr/>
        </p:nvSpPr>
        <p:spPr>
          <a:xfrm>
            <a:off x="4169099" y="2880769"/>
            <a:ext cx="4864231" cy="197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79766-4C93-8C0A-7F72-CFBBD23B9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74" y="4528646"/>
            <a:ext cx="7989215" cy="14212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E01F60-2242-9506-2832-249224B0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62749"/>
              </p:ext>
            </p:extLst>
          </p:nvPr>
        </p:nvGraphicFramePr>
        <p:xfrm>
          <a:off x="3354632" y="2065006"/>
          <a:ext cx="23574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ACCTNO</a:t>
                      </a:r>
                    </a:p>
                  </a:txBody>
                  <a:tcPr marL="68580" marR="68580" marT="34290" marB="34290">
                    <a:solidFill>
                      <a:srgbClr val="7700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FIRST</a:t>
                      </a:r>
                    </a:p>
                  </a:txBody>
                  <a:tcPr marL="68580" marR="68580" marT="34290" marB="34290">
                    <a:solidFill>
                      <a:srgbClr val="7700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LAST</a:t>
                      </a:r>
                    </a:p>
                  </a:txBody>
                  <a:tcPr marL="68580" marR="68580" marT="34290" marB="34290">
                    <a:solidFill>
                      <a:srgbClr val="7700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SSN</a:t>
                      </a:r>
                    </a:p>
                  </a:txBody>
                  <a:tcPr marL="68580" marR="68580" marT="34290" marB="34290">
                    <a:solidFill>
                      <a:srgbClr val="770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ighlight>
                            <a:srgbClr val="FFFF00"/>
                          </a:highlight>
                        </a:rPr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ighlight>
                            <a:srgbClr val="FFFF00"/>
                          </a:highlight>
                        </a:rPr>
                        <a:t>Jones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619-34-8499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Tony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Calvert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654-39-0800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Bruce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Mercante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342-25-9246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57474B-DD50-72B4-1494-0C54644D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32657"/>
              </p:ext>
            </p:extLst>
          </p:nvPr>
        </p:nvGraphicFramePr>
        <p:xfrm>
          <a:off x="6990630" y="2078645"/>
          <a:ext cx="23574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ACCTNO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FIRST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LAST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SSN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Angie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Smith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812-54-8099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Tony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Martin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350-03-5618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/>
                        <a:t>10030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Jack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Wayne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100-03-3578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DC8B2F2-E3DE-5579-C7C6-AAF029738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279" y="1156329"/>
            <a:ext cx="1106196" cy="1106609"/>
          </a:xfrm>
          <a:prstGeom prst="rect">
            <a:avLst/>
          </a:prstGeom>
        </p:spPr>
      </p:pic>
      <p:cxnSp>
        <p:nvCxnSpPr>
          <p:cNvPr id="10" name="Curved Connector 32">
            <a:extLst>
              <a:ext uri="{FF2B5EF4-FFF2-40B4-BE49-F238E27FC236}">
                <a16:creationId xmlns:a16="http://schemas.microsoft.com/office/drawing/2014/main" id="{AEBB32B8-DC06-8768-482D-D7BAAD23E7A9}"/>
              </a:ext>
            </a:extLst>
          </p:cNvPr>
          <p:cNvCxnSpPr>
            <a:stCxn id="9" idx="1"/>
            <a:endCxn id="7" idx="0"/>
          </p:cNvCxnSpPr>
          <p:nvPr/>
        </p:nvCxnSpPr>
        <p:spPr>
          <a:xfrm rot="10800000" flipV="1">
            <a:off x="4533379" y="1709633"/>
            <a:ext cx="1264901" cy="355373"/>
          </a:xfrm>
          <a:prstGeom prst="curvedConnector2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37">
            <a:extLst>
              <a:ext uri="{FF2B5EF4-FFF2-40B4-BE49-F238E27FC236}">
                <a16:creationId xmlns:a16="http://schemas.microsoft.com/office/drawing/2014/main" id="{0FB98198-439E-0DC8-2772-32C4EC3AC7D7}"/>
              </a:ext>
            </a:extLst>
          </p:cNvPr>
          <p:cNvCxnSpPr>
            <a:endCxn id="7" idx="2"/>
          </p:cNvCxnSpPr>
          <p:nvPr/>
        </p:nvCxnSpPr>
        <p:spPr>
          <a:xfrm rot="5400000" flipH="1" flipV="1">
            <a:off x="4526559" y="2894786"/>
            <a:ext cx="13639" cy="952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39">
            <a:extLst>
              <a:ext uri="{FF2B5EF4-FFF2-40B4-BE49-F238E27FC236}">
                <a16:creationId xmlns:a16="http://schemas.microsoft.com/office/drawing/2014/main" id="{429FDE71-03E3-5316-5F86-42EC8C46D5C8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4987124" y="2434219"/>
            <a:ext cx="312042" cy="1219535"/>
          </a:xfrm>
          <a:prstGeom prst="curvedConnector2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45">
            <a:extLst>
              <a:ext uri="{FF2B5EF4-FFF2-40B4-BE49-F238E27FC236}">
                <a16:creationId xmlns:a16="http://schemas.microsoft.com/office/drawing/2014/main" id="{47263521-447B-D4F4-600F-4506DCEC91E1}"/>
              </a:ext>
            </a:extLst>
          </p:cNvPr>
          <p:cNvCxnSpPr>
            <a:stCxn id="9" idx="3"/>
            <a:endCxn id="8" idx="0"/>
          </p:cNvCxnSpPr>
          <p:nvPr/>
        </p:nvCxnSpPr>
        <p:spPr>
          <a:xfrm>
            <a:off x="6904474" y="1709634"/>
            <a:ext cx="1264901" cy="369011"/>
          </a:xfrm>
          <a:prstGeom prst="curvedConnector2">
            <a:avLst/>
          </a:prstGeom>
          <a:ln w="63500">
            <a:solidFill>
              <a:schemeClr val="accent1">
                <a:lumMod val="50000"/>
              </a:schemeClr>
            </a:solidFill>
            <a:head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B0E76-85EF-C04A-18FF-ED8BC13394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937">
            <a:off x="3710185" y="4455205"/>
            <a:ext cx="838935" cy="80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B6EE54-BA3C-EFE5-F363-AEF83FA66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257">
            <a:off x="8034286" y="4396418"/>
            <a:ext cx="852779" cy="827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121C84-B3CB-F704-B00A-2D2A808F7A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974">
            <a:off x="5009712" y="4721358"/>
            <a:ext cx="881378" cy="855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3AA55B-6922-3A33-8680-F6B433569D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810">
            <a:off x="9697313" y="4391434"/>
            <a:ext cx="722306" cy="896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4484A9-6064-B0DC-8352-0455EAA067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558">
            <a:off x="6680479" y="4531390"/>
            <a:ext cx="897299" cy="8621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27B645-01FA-A1BD-0104-C25BC32BBE28}"/>
              </a:ext>
            </a:extLst>
          </p:cNvPr>
          <p:cNvSpPr txBox="1"/>
          <p:nvPr/>
        </p:nvSpPr>
        <p:spPr>
          <a:xfrm>
            <a:off x="8840982" y="4767492"/>
            <a:ext cx="919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logs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6005E-9572-C5FC-614E-56AB4B35EE29}"/>
              </a:ext>
            </a:extLst>
          </p:cNvPr>
          <p:cNvSpPr txBox="1"/>
          <p:nvPr/>
        </p:nvSpPr>
        <p:spPr>
          <a:xfrm>
            <a:off x="5837694" y="4893048"/>
            <a:ext cx="919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office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1998E-2EF7-FC11-0982-8833C87EC0EF}"/>
              </a:ext>
            </a:extLst>
          </p:cNvPr>
          <p:cNvSpPr txBox="1"/>
          <p:nvPr/>
        </p:nvSpPr>
        <p:spPr>
          <a:xfrm>
            <a:off x="7533391" y="5273085"/>
            <a:ext cx="1689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Scanned images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F86F2A-715E-7F7F-ACCC-313598BC6005}"/>
              </a:ext>
            </a:extLst>
          </p:cNvPr>
          <p:cNvSpPr txBox="1"/>
          <p:nvPr/>
        </p:nvSpPr>
        <p:spPr>
          <a:xfrm>
            <a:off x="8941150" y="5210138"/>
            <a:ext cx="919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HL7, EDI…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F8EB2-3793-23AD-402C-FF057ECE10D6}"/>
              </a:ext>
            </a:extLst>
          </p:cNvPr>
          <p:cNvSpPr txBox="1"/>
          <p:nvPr/>
        </p:nvSpPr>
        <p:spPr>
          <a:xfrm>
            <a:off x="3964227" y="5335935"/>
            <a:ext cx="919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CSV, XML</a:t>
            </a:r>
          </a:p>
        </p:txBody>
      </p:sp>
      <p:cxnSp>
        <p:nvCxnSpPr>
          <p:cNvPr id="24" name="Curved Connector 43">
            <a:extLst>
              <a:ext uri="{FF2B5EF4-FFF2-40B4-BE49-F238E27FC236}">
                <a16:creationId xmlns:a16="http://schemas.microsoft.com/office/drawing/2014/main" id="{982C08CB-3E15-3A56-6956-542C4D207DBF}"/>
              </a:ext>
            </a:extLst>
          </p:cNvPr>
          <p:cNvCxnSpPr>
            <a:endCxn id="8" idx="2"/>
          </p:cNvCxnSpPr>
          <p:nvPr/>
        </p:nvCxnSpPr>
        <p:spPr>
          <a:xfrm flipV="1">
            <a:off x="6904474" y="2901604"/>
            <a:ext cx="1264901" cy="298403"/>
          </a:xfrm>
          <a:prstGeom prst="curvedConnector2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31E555-57B8-94BE-8273-FDE9006E6B6D}"/>
              </a:ext>
            </a:extLst>
          </p:cNvPr>
          <p:cNvSpPr txBox="1"/>
          <p:nvPr/>
        </p:nvSpPr>
        <p:spPr>
          <a:xfrm>
            <a:off x="437949" y="2337986"/>
            <a:ext cx="130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073C9-6202-AA64-2B98-7473AB491F3B}"/>
              </a:ext>
            </a:extLst>
          </p:cNvPr>
          <p:cNvSpPr txBox="1"/>
          <p:nvPr/>
        </p:nvSpPr>
        <p:spPr>
          <a:xfrm>
            <a:off x="373221" y="4607363"/>
            <a:ext cx="142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Unstructured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12B43-7E7F-035D-74FA-235D1696AED2}"/>
              </a:ext>
            </a:extLst>
          </p:cNvPr>
          <p:cNvCxnSpPr>
            <a:cxnSpLocks/>
          </p:cNvCxnSpPr>
          <p:nvPr/>
        </p:nvCxnSpPr>
        <p:spPr>
          <a:xfrm>
            <a:off x="411480" y="3685684"/>
            <a:ext cx="11192256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5EA9053-ADD8-D8DE-BB1D-EAEA2E4512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46" y="5165851"/>
            <a:ext cx="548669" cy="5276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538AD0D-FBA9-47FF-7ABF-B07129BA5602}"/>
              </a:ext>
            </a:extLst>
          </p:cNvPr>
          <p:cNvSpPr txBox="1"/>
          <p:nvPr/>
        </p:nvSpPr>
        <p:spPr>
          <a:xfrm>
            <a:off x="411480" y="3316352"/>
            <a:ext cx="130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Protected!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3C3094-76BB-6509-12ED-26FA1907E065}"/>
              </a:ext>
            </a:extLst>
          </p:cNvPr>
          <p:cNvSpPr txBox="1"/>
          <p:nvPr/>
        </p:nvSpPr>
        <p:spPr>
          <a:xfrm>
            <a:off x="437949" y="3685684"/>
            <a:ext cx="130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rotected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67108D79-7AF6-448D-FD68-DD19EA6A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381" y="3300792"/>
            <a:ext cx="2834375" cy="3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33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&amp; other IBM governance tools …</a:t>
            </a:r>
            <a:endParaRPr kumimoji="0" lang="en-US" alt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C4BCE6-E005-C43F-94B9-45333DF03123}"/>
              </a:ext>
            </a:extLst>
          </p:cNvPr>
          <p:cNvSpPr/>
          <p:nvPr/>
        </p:nvSpPr>
        <p:spPr>
          <a:xfrm>
            <a:off x="5282815" y="5990669"/>
            <a:ext cx="2137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Maintain Referential Integrity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76E807-2B38-B30F-A4A4-3B5402834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9890" y="3765065"/>
            <a:ext cx="715699" cy="6870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356D772-E715-FDED-E671-B9666914A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58" y="2946238"/>
            <a:ext cx="750631" cy="6683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0371EE-9278-B331-9689-A52231A18924}"/>
              </a:ext>
            </a:extLst>
          </p:cNvPr>
          <p:cNvSpPr txBox="1"/>
          <p:nvPr/>
        </p:nvSpPr>
        <p:spPr>
          <a:xfrm rot="21102426">
            <a:off x="3580439" y="4480969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149CE0-0E49-51E6-E445-1708B912FA92}"/>
              </a:ext>
            </a:extLst>
          </p:cNvPr>
          <p:cNvSpPr txBox="1"/>
          <p:nvPr/>
        </p:nvSpPr>
        <p:spPr>
          <a:xfrm rot="523953">
            <a:off x="5013929" y="4693617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4258C-874E-2173-FC48-D5328F06E7B6}"/>
              </a:ext>
            </a:extLst>
          </p:cNvPr>
          <p:cNvSpPr txBox="1"/>
          <p:nvPr/>
        </p:nvSpPr>
        <p:spPr>
          <a:xfrm rot="20542604">
            <a:off x="6553034" y="4572328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07A4DC-1370-53DC-5146-126674EEFA1D}"/>
              </a:ext>
            </a:extLst>
          </p:cNvPr>
          <p:cNvSpPr txBox="1"/>
          <p:nvPr/>
        </p:nvSpPr>
        <p:spPr>
          <a:xfrm rot="568256">
            <a:off x="8030948" y="4370212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B66426-1734-3EB6-2E96-CEB7ED49D361}"/>
              </a:ext>
            </a:extLst>
          </p:cNvPr>
          <p:cNvSpPr txBox="1"/>
          <p:nvPr/>
        </p:nvSpPr>
        <p:spPr>
          <a:xfrm rot="1089168">
            <a:off x="9795917" y="4520509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A99D29-44DF-6D7E-DE31-1E4DC7F6150C}"/>
              </a:ext>
            </a:extLst>
          </p:cNvPr>
          <p:cNvSpPr txBox="1"/>
          <p:nvPr/>
        </p:nvSpPr>
        <p:spPr>
          <a:xfrm>
            <a:off x="5959890" y="5480714"/>
            <a:ext cx="75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n-US" sz="80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Jones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5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66D75-C058-4086-B907-FDBD8BF32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modules added:</a:t>
            </a:r>
            <a:r>
              <a:rPr lang="en-US" dirty="0">
                <a:solidFill>
                  <a:srgbClr val="369BFF"/>
                </a:solidFill>
              </a:rPr>
              <a:t> Database access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A25AF5-BD4F-4BB2-AFD7-24EF299B0BC2}"/>
              </a:ext>
            </a:extLst>
          </p:cNvPr>
          <p:cNvSpPr/>
          <p:nvPr/>
        </p:nvSpPr>
        <p:spPr>
          <a:xfrm>
            <a:off x="5702468" y="1810727"/>
            <a:ext cx="306446" cy="3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2D9F0F-DFFF-4B04-9D91-9D8A528FA3D8}"/>
              </a:ext>
            </a:extLst>
          </p:cNvPr>
          <p:cNvSpPr/>
          <p:nvPr/>
        </p:nvSpPr>
        <p:spPr>
          <a:xfrm>
            <a:off x="10821864" y="1806133"/>
            <a:ext cx="306446" cy="3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pic>
        <p:nvPicPr>
          <p:cNvPr id="5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CFA453F5-B71D-4454-0E98-2C0A6DAA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4" y="557651"/>
            <a:ext cx="989564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097E490-7493-9FBF-98BA-87B429F5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pic>
        <p:nvPicPr>
          <p:cNvPr id="2050" name="Picture 2" descr="MongoDB | The Software Report">
            <a:extLst>
              <a:ext uri="{FF2B5EF4-FFF2-40B4-BE49-F238E27FC236}">
                <a16:creationId xmlns:a16="http://schemas.microsoft.com/office/drawing/2014/main" id="{AF4437A5-BACB-6F39-6AD9-ECBD5C5E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" y="2546677"/>
            <a:ext cx="2113883" cy="5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ache Cassandra - Wikipedia">
            <a:extLst>
              <a:ext uri="{FF2B5EF4-FFF2-40B4-BE49-F238E27FC236}">
                <a16:creationId xmlns:a16="http://schemas.microsoft.com/office/drawing/2014/main" id="{024F1729-CA3F-C508-BB79-6B015D71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74" y="3529329"/>
            <a:ext cx="1544789" cy="10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perience with Snowflake as a data warehouse | by Aseem Bansal |  towards-infinity | Medium">
            <a:extLst>
              <a:ext uri="{FF2B5EF4-FFF2-40B4-BE49-F238E27FC236}">
                <a16:creationId xmlns:a16="http://schemas.microsoft.com/office/drawing/2014/main" id="{A32723CD-34F0-C907-3FF3-1BCCBF01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7" y="3355102"/>
            <a:ext cx="2233715" cy="11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stgreSQL: Open Source Databases | OVHcloud">
            <a:extLst>
              <a:ext uri="{FF2B5EF4-FFF2-40B4-BE49-F238E27FC236}">
                <a16:creationId xmlns:a16="http://schemas.microsoft.com/office/drawing/2014/main" id="{B6FBEF91-9942-8C06-8D68-83A38BF2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23" y="2568283"/>
            <a:ext cx="1963502" cy="5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cket U2 (@RocketU2) / Twitter">
            <a:extLst>
              <a:ext uri="{FF2B5EF4-FFF2-40B4-BE49-F238E27FC236}">
                <a16:creationId xmlns:a16="http://schemas.microsoft.com/office/drawing/2014/main" id="{FA8E48F3-6CA8-8523-09E0-1563B86A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89" y="4768111"/>
            <a:ext cx="883550" cy="8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ccessing IBM DB2 Database using Python | by Kaustubh Shrivastava | Mozilla  Firefox Club VIT Vellore | Medium">
            <a:extLst>
              <a:ext uri="{FF2B5EF4-FFF2-40B4-BE49-F238E27FC236}">
                <a16:creationId xmlns:a16="http://schemas.microsoft.com/office/drawing/2014/main" id="{AD297F8D-E152-51EE-2A5F-681C6C40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86" y="2289219"/>
            <a:ext cx="2895632" cy="8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acle Database : Fujitsu Luxembourg">
            <a:extLst>
              <a:ext uri="{FF2B5EF4-FFF2-40B4-BE49-F238E27FC236}">
                <a16:creationId xmlns:a16="http://schemas.microsoft.com/office/drawing/2014/main" id="{6EFECE28-2ED3-00C8-296D-F35B873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02" y="4564299"/>
            <a:ext cx="2285036" cy="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QL Server: How to create a full database backup">
            <a:extLst>
              <a:ext uri="{FF2B5EF4-FFF2-40B4-BE49-F238E27FC236}">
                <a16:creationId xmlns:a16="http://schemas.microsoft.com/office/drawing/2014/main" id="{F34DFAE8-29F7-DFA1-FF5B-0924F4C3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31" y="3379539"/>
            <a:ext cx="2258907" cy="8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Brace 33">
            <a:extLst>
              <a:ext uri="{FF2B5EF4-FFF2-40B4-BE49-F238E27FC236}">
                <a16:creationId xmlns:a16="http://schemas.microsoft.com/office/drawing/2014/main" id="{191A7368-6F39-DA80-68A1-FC25835B6FE8}"/>
              </a:ext>
            </a:extLst>
          </p:cNvPr>
          <p:cNvSpPr/>
          <p:nvPr/>
        </p:nvSpPr>
        <p:spPr>
          <a:xfrm rot="16200000">
            <a:off x="3053556" y="-454420"/>
            <a:ext cx="1048781" cy="5808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AA0F3A-34E5-31AD-0609-B6317922CB22}"/>
              </a:ext>
            </a:extLst>
          </p:cNvPr>
          <p:cNvSpPr txBox="1"/>
          <p:nvPr/>
        </p:nvSpPr>
        <p:spPr>
          <a:xfrm>
            <a:off x="3231338" y="1507965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NEW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pic>
        <p:nvPicPr>
          <p:cNvPr id="37" name="Picture 3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6B9C32D-EFC9-4553-AE7A-A6D90BA8C1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" y="546269"/>
            <a:ext cx="594997" cy="529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CD7E1-8A1C-AA0E-EC96-6686E68282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57520" y="5446796"/>
            <a:ext cx="715699" cy="6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66D75-C058-4086-B907-FDBD8BF32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All modules:</a:t>
            </a:r>
            <a:r>
              <a:rPr lang="en-US">
                <a:solidFill>
                  <a:srgbClr val="369BFF"/>
                </a:solidFill>
              </a:rPr>
              <a:t> </a:t>
            </a:r>
            <a:r>
              <a:rPr lang="en-US" dirty="0">
                <a:solidFill>
                  <a:srgbClr val="369BFF"/>
                </a:solidFill>
              </a:rPr>
              <a:t>Database and 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A25AF5-BD4F-4BB2-AFD7-24EF299B0BC2}"/>
              </a:ext>
            </a:extLst>
          </p:cNvPr>
          <p:cNvSpPr/>
          <p:nvPr/>
        </p:nvSpPr>
        <p:spPr>
          <a:xfrm>
            <a:off x="5702468" y="1810727"/>
            <a:ext cx="306446" cy="3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2D9F0F-DFFF-4B04-9D91-9D8A528FA3D8}"/>
              </a:ext>
            </a:extLst>
          </p:cNvPr>
          <p:cNvSpPr/>
          <p:nvPr/>
        </p:nvSpPr>
        <p:spPr>
          <a:xfrm>
            <a:off x="10821864" y="1806133"/>
            <a:ext cx="306446" cy="3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I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97E490-7493-9FBF-98BA-87B429F53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4AA0F3A-34E5-31AD-0609-B6317922CB22}"/>
              </a:ext>
            </a:extLst>
          </p:cNvPr>
          <p:cNvSpPr txBox="1"/>
          <p:nvPr/>
        </p:nvSpPr>
        <p:spPr>
          <a:xfrm>
            <a:off x="855405" y="2552150"/>
            <a:ext cx="3911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DB2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SQL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MongoDB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Snowflake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Cassandra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PostgreSQL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U2 Unidata/Universe</a:t>
            </a:r>
            <a:endParaRPr lang="en-IN" sz="1000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pic>
        <p:nvPicPr>
          <p:cNvPr id="37" name="Picture 3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6B9C32D-EFC9-4553-AE7A-A6D90BA8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" y="546269"/>
            <a:ext cx="594997" cy="5298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23E534-AEF2-0E4A-B102-D15CD6BB35E2}"/>
              </a:ext>
            </a:extLst>
          </p:cNvPr>
          <p:cNvCxnSpPr/>
          <p:nvPr/>
        </p:nvCxnSpPr>
        <p:spPr>
          <a:xfrm>
            <a:off x="5483718" y="1776853"/>
            <a:ext cx="0" cy="37521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atabase | Bruker">
            <a:extLst>
              <a:ext uri="{FF2B5EF4-FFF2-40B4-BE49-F238E27FC236}">
                <a16:creationId xmlns:a16="http://schemas.microsoft.com/office/drawing/2014/main" id="{977EA8E9-21FF-A515-8358-6FD13CF4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23" y="1809710"/>
            <a:ext cx="672350" cy="6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ocument file Icon | Long Shadow Documents Iconset | GraphicLoads">
            <a:extLst>
              <a:ext uri="{FF2B5EF4-FFF2-40B4-BE49-F238E27FC236}">
                <a16:creationId xmlns:a16="http://schemas.microsoft.com/office/drawing/2014/main" id="{D49953A4-D364-8095-5EDA-078BEC28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25" y="1809711"/>
            <a:ext cx="564178" cy="5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5ADC15-8332-9556-B5CA-64B02AE09580}"/>
              </a:ext>
            </a:extLst>
          </p:cNvPr>
          <p:cNvSpPr txBox="1"/>
          <p:nvPr/>
        </p:nvSpPr>
        <p:spPr>
          <a:xfrm>
            <a:off x="6197155" y="2554795"/>
            <a:ext cx="4656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Flat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Microsoft Office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PDF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Images (X/Y &amp; OCR)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High Performance TIF image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70C0"/>
                </a:solidFill>
                <a:latin typeface="General Sans Semibold" pitchFamily="50" charset="0"/>
              </a:rPr>
              <a:t>X9 embedded images </a:t>
            </a:r>
          </a:p>
          <a:p>
            <a:endParaRPr lang="en-IN" sz="1000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CAD88-E79E-34BB-E6C9-2ED2E1B896A7}"/>
              </a:ext>
            </a:extLst>
          </p:cNvPr>
          <p:cNvSpPr txBox="1"/>
          <p:nvPr/>
        </p:nvSpPr>
        <p:spPr>
          <a:xfrm>
            <a:off x="2745522" y="1959356"/>
            <a:ext cx="137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Databases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AD4B1-A6E4-B909-54CD-B7A67D2ED34B}"/>
              </a:ext>
            </a:extLst>
          </p:cNvPr>
          <p:cNvSpPr txBox="1"/>
          <p:nvPr/>
        </p:nvSpPr>
        <p:spPr>
          <a:xfrm>
            <a:off x="6782634" y="1933577"/>
            <a:ext cx="137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File based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FB87F1-EC7E-50CF-701B-623F04AB7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9153" y="4355525"/>
            <a:ext cx="344002" cy="4001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739100B-5DA2-96D0-C61B-0FE1405DD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19153" y="3028890"/>
            <a:ext cx="344002" cy="4001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057C131-95CE-E4FC-5242-A7AD4DED7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9153" y="2369580"/>
            <a:ext cx="344002" cy="40011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EC97FA4-5E4B-FB61-0E91-4B973ABF2A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17590" y="3628458"/>
            <a:ext cx="345565" cy="401928"/>
          </a:xfrm>
          <a:prstGeom prst="rect">
            <a:avLst/>
          </a:prstGeom>
        </p:spPr>
      </p:pic>
      <p:pic>
        <p:nvPicPr>
          <p:cNvPr id="17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4B886134-B2E4-2A30-B3F2-AED5576F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4" y="557651"/>
            <a:ext cx="989564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91587-DCD1-C007-C1F6-B5F6F088D0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57520" y="5446796"/>
            <a:ext cx="715699" cy="6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3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7F05A-3306-4864-A506-1A72A5B4D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69BFF"/>
                </a:solidFill>
                <a:cs typeface="Arial" panose="020B0604020202020204" pitchFamily="34" charset="0"/>
              </a:rPr>
              <a:t>Masking Process: </a:t>
            </a:r>
            <a:r>
              <a:rPr lang="en-US" dirty="0">
                <a:cs typeface="Arial" panose="020B0604020202020204" pitchFamily="34" charset="0"/>
              </a:rPr>
              <a:t>Databases v Files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8B1156-7370-8CA0-2539-7F6541AAC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sp>
        <p:nvSpPr>
          <p:cNvPr id="8" name="TextBox 33">
            <a:extLst>
              <a:ext uri="{FF2B5EF4-FFF2-40B4-BE49-F238E27FC236}">
                <a16:creationId xmlns:a16="http://schemas.microsoft.com/office/drawing/2014/main" id="{1C0D5415-E99F-A7C5-8A75-8C7A07E4E51A}"/>
              </a:ext>
            </a:extLst>
          </p:cNvPr>
          <p:cNvSpPr txBox="1"/>
          <p:nvPr/>
        </p:nvSpPr>
        <p:spPr>
          <a:xfrm>
            <a:off x="653845" y="2709954"/>
            <a:ext cx="43311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DPU - direct connection to the database.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Selects only fields requiring masking and loads them into memory.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Loops through in-memory table and masks each field.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database update of table based upon the masked in-memory table.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disk I/O process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2E4153-6A59-601F-D369-C1AF84E7FCCE}"/>
              </a:ext>
            </a:extLst>
          </p:cNvPr>
          <p:cNvCxnSpPr/>
          <p:nvPr/>
        </p:nvCxnSpPr>
        <p:spPr>
          <a:xfrm>
            <a:off x="5483718" y="1776853"/>
            <a:ext cx="0" cy="37521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atabase | Bruker">
            <a:extLst>
              <a:ext uri="{FF2B5EF4-FFF2-40B4-BE49-F238E27FC236}">
                <a16:creationId xmlns:a16="http://schemas.microsoft.com/office/drawing/2014/main" id="{9E08DEB9-441F-2988-676C-1998EFA9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23" y="1809710"/>
            <a:ext cx="672350" cy="6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ocument file Icon | Long Shadow Documents Iconset | GraphicLoads">
            <a:extLst>
              <a:ext uri="{FF2B5EF4-FFF2-40B4-BE49-F238E27FC236}">
                <a16:creationId xmlns:a16="http://schemas.microsoft.com/office/drawing/2014/main" id="{3C40E034-EAC1-8C2C-EA0A-DAFF9F05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25" y="1809711"/>
            <a:ext cx="564178" cy="5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B6B4D0-90BA-5420-97D9-C40101ED1625}"/>
              </a:ext>
            </a:extLst>
          </p:cNvPr>
          <p:cNvSpPr txBox="1">
            <a:spLocks/>
          </p:cNvSpPr>
          <p:nvPr/>
        </p:nvSpPr>
        <p:spPr>
          <a:xfrm>
            <a:off x="5850843" y="1477196"/>
            <a:ext cx="2918923" cy="25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File Masking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912CEB2A-B0BE-C8C6-7BDA-25C7C8AAED0E}"/>
              </a:ext>
            </a:extLst>
          </p:cNvPr>
          <p:cNvSpPr txBox="1"/>
          <p:nvPr/>
        </p:nvSpPr>
        <p:spPr>
          <a:xfrm>
            <a:off x="5883625" y="2709954"/>
            <a:ext cx="4345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database utility to export table to an export file.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DPU directly masks the export file.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database utility to import the file and insert the masked data back to the original database table or to a different target.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E7830-ED44-371B-55B3-CA038E14C87D}"/>
              </a:ext>
            </a:extLst>
          </p:cNvPr>
          <p:cNvSpPr txBox="1"/>
          <p:nvPr/>
        </p:nvSpPr>
        <p:spPr>
          <a:xfrm>
            <a:off x="5798083" y="4484112"/>
            <a:ext cx="95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Export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97E5D8A-01C9-1E9A-A3AF-AEDCEB8CB0F4}"/>
              </a:ext>
            </a:extLst>
          </p:cNvPr>
          <p:cNvSpPr/>
          <p:nvPr/>
        </p:nvSpPr>
        <p:spPr>
          <a:xfrm>
            <a:off x="6878651" y="4584100"/>
            <a:ext cx="637123" cy="199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6ADAA-EDE7-09D8-C752-271BF38CC19A}"/>
              </a:ext>
            </a:extLst>
          </p:cNvPr>
          <p:cNvSpPr txBox="1"/>
          <p:nvPr/>
        </p:nvSpPr>
        <p:spPr>
          <a:xfrm>
            <a:off x="7645038" y="4484112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Mask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AA22EB6-93A2-9494-DCA9-E9E838D36880}"/>
              </a:ext>
            </a:extLst>
          </p:cNvPr>
          <p:cNvSpPr/>
          <p:nvPr/>
        </p:nvSpPr>
        <p:spPr>
          <a:xfrm>
            <a:off x="8564884" y="4584100"/>
            <a:ext cx="637123" cy="199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5E1EA-6173-10ED-1B2D-871DB7302A41}"/>
              </a:ext>
            </a:extLst>
          </p:cNvPr>
          <p:cNvSpPr txBox="1"/>
          <p:nvPr/>
        </p:nvSpPr>
        <p:spPr>
          <a:xfrm>
            <a:off x="9366667" y="4484033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  <a:latin typeface="General Sans Semibold" pitchFamily="50" charset="0"/>
              </a:rPr>
              <a:t>Import</a:t>
            </a:r>
            <a:endParaRPr lang="en-IN" sz="1000" b="1" dirty="0">
              <a:solidFill>
                <a:srgbClr val="0070C0"/>
              </a:solidFill>
              <a:latin typeface="General Sans Semibold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68BD81-C515-97C4-22B3-71CE5E44EA4A}"/>
              </a:ext>
            </a:extLst>
          </p:cNvPr>
          <p:cNvSpPr txBox="1"/>
          <p:nvPr/>
        </p:nvSpPr>
        <p:spPr>
          <a:xfrm>
            <a:off x="5798083" y="5073172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>
                    <a:lumMod val="85000"/>
                  </a:schemeClr>
                </a:solidFill>
                <a:latin typeface="General Sans Semibold" pitchFamily="50" charset="0"/>
              </a:rPr>
              <a:t>Extract</a:t>
            </a:r>
            <a:endParaRPr lang="en-IN" sz="1000" b="1" dirty="0">
              <a:solidFill>
                <a:schemeClr val="bg1">
                  <a:lumMod val="85000"/>
                </a:schemeClr>
              </a:solidFill>
              <a:latin typeface="General Sans Semi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16C169-55D7-DADD-F1A8-25B287018CA0}"/>
              </a:ext>
            </a:extLst>
          </p:cNvPr>
          <p:cNvSpPr txBox="1"/>
          <p:nvPr/>
        </p:nvSpPr>
        <p:spPr>
          <a:xfrm>
            <a:off x="7576588" y="5073172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>
                    <a:lumMod val="85000"/>
                  </a:schemeClr>
                </a:solidFill>
                <a:latin typeface="General Sans Semibold" pitchFamily="50" charset="0"/>
              </a:rPr>
              <a:t>Convert</a:t>
            </a:r>
            <a:endParaRPr lang="en-IN" sz="1000" b="1" dirty="0">
              <a:solidFill>
                <a:schemeClr val="bg1">
                  <a:lumMod val="85000"/>
                </a:schemeClr>
              </a:solidFill>
              <a:latin typeface="General Sans Semibold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BEB00F-70D8-DBC7-309C-017EF0687573}"/>
              </a:ext>
            </a:extLst>
          </p:cNvPr>
          <p:cNvSpPr txBox="1"/>
          <p:nvPr/>
        </p:nvSpPr>
        <p:spPr>
          <a:xfrm>
            <a:off x="9366667" y="5083822"/>
            <a:ext cx="119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>
                    <a:lumMod val="85000"/>
                  </a:schemeClr>
                </a:solidFill>
                <a:latin typeface="General Sans Semibold" pitchFamily="50" charset="0"/>
              </a:rPr>
              <a:t>Insert</a:t>
            </a:r>
            <a:endParaRPr lang="en-IN" sz="1000" b="1" dirty="0">
              <a:solidFill>
                <a:schemeClr val="bg1">
                  <a:lumMod val="85000"/>
                </a:schemeClr>
              </a:solidFill>
              <a:latin typeface="General Sans Semibold" pitchFamily="50" charset="0"/>
            </a:endParaRPr>
          </a:p>
        </p:txBody>
      </p:sp>
      <p:pic>
        <p:nvPicPr>
          <p:cNvPr id="25" name="Picture 2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F872CC3-91B7-9932-BDC6-45AA7EF7D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" y="546269"/>
            <a:ext cx="594997" cy="529814"/>
          </a:xfrm>
          <a:prstGeom prst="rect">
            <a:avLst/>
          </a:prstGeom>
        </p:spPr>
      </p:pic>
      <p:pic>
        <p:nvPicPr>
          <p:cNvPr id="26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8978BE40-AD95-61DE-4899-B7DA9749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4" y="557651"/>
            <a:ext cx="989564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E4851C-6834-4433-F16D-CA75BD59F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7520" y="5446796"/>
            <a:ext cx="715699" cy="6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9814D-1ABE-4C90-B302-49FFC59B4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50" y="550863"/>
            <a:ext cx="10318750" cy="1009489"/>
          </a:xfrm>
        </p:spPr>
        <p:txBody>
          <a:bodyPr/>
          <a:lstStyle/>
          <a:p>
            <a:r>
              <a:rPr lang="en-US" sz="3200" dirty="0">
                <a:cs typeface="Arial" panose="020B0604020202020204" pitchFamily="34" charset="0"/>
              </a:rPr>
              <a:t>Introducing: </a:t>
            </a:r>
            <a:r>
              <a:rPr lang="en-US" sz="3200" dirty="0">
                <a:solidFill>
                  <a:srgbClr val="369BFF"/>
                </a:solidFill>
                <a:cs typeface="Arial" panose="020B0604020202020204" pitchFamily="34" charset="0"/>
              </a:rPr>
              <a:t>UmaskAPI module</a:t>
            </a:r>
            <a:endParaRPr lang="en-IN" dirty="0">
              <a:solidFill>
                <a:srgbClr val="369B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ACDB-7A25-4793-BDE6-419434E154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3451" y="1758931"/>
            <a:ext cx="5898002" cy="2588893"/>
          </a:xfrm>
          <a:prstGeom prst="rect">
            <a:avLst/>
          </a:prstGeom>
        </p:spPr>
        <p:txBody>
          <a:bodyPr/>
          <a:lstStyle/>
          <a:p>
            <a:pPr marL="285750" indent="-28575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kern="0" dirty="0">
                <a:solidFill>
                  <a:srgbClr val="0070C0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Lightweight API utility to call Umask and its masking functions directly through a browser or API supported application.</a:t>
            </a:r>
          </a:p>
          <a:p>
            <a:pPr marL="0" indent="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kern="0" dirty="0">
              <a:solidFill>
                <a:srgbClr val="0070C0"/>
              </a:soli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  <a:sym typeface="Helvetica Neue"/>
            </a:endParaRPr>
          </a:p>
          <a:p>
            <a:pPr marL="285750" indent="-28575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kern="0" dirty="0">
                <a:solidFill>
                  <a:srgbClr val="0070C0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Listens to a specified port for incoming messages. </a:t>
            </a:r>
          </a:p>
          <a:p>
            <a:pPr marL="0" indent="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kern="0" dirty="0">
              <a:solidFill>
                <a:srgbClr val="0070C0"/>
              </a:soli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  <a:sym typeface="Helvetica Neue"/>
            </a:endParaRPr>
          </a:p>
          <a:p>
            <a:pPr marL="285750" indent="-28575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kern="0" dirty="0">
                <a:solidFill>
                  <a:srgbClr val="0070C0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Located in the Utilities sub folder.</a:t>
            </a:r>
          </a:p>
          <a:p>
            <a:pPr marL="0" indent="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kern="0" dirty="0">
              <a:solidFill>
                <a:srgbClr val="0070C0"/>
              </a:solidFill>
              <a:latin typeface="Inter Light" panose="02000503000000020004" pitchFamily="2" charset="0"/>
              <a:ea typeface="Inter Light" panose="02000503000000020004" pitchFamily="2" charset="0"/>
              <a:cs typeface="Inter Light" panose="02000503000000020004" pitchFamily="2" charset="0"/>
              <a:sym typeface="Helvetica Neue"/>
            </a:endParaRPr>
          </a:p>
          <a:p>
            <a:pPr marL="285750" indent="-285750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kern="0" dirty="0">
                <a:solidFill>
                  <a:srgbClr val="0070C0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Multiple instances can listen to multiple ports, each with its own loaded rules file.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9ABF78A-CFAB-9E31-7CBB-4D47EE4C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8376" y="6341469"/>
            <a:ext cx="1622613" cy="265519"/>
          </a:xfrm>
          <a:prstGeom prst="rect">
            <a:avLst/>
          </a:prstGeom>
        </p:spPr>
      </p:pic>
      <p:pic>
        <p:nvPicPr>
          <p:cNvPr id="24" name="Picture 2" descr="IBM Logo Meaning, History and Evolution - IBM Logo PNG ...">
            <a:extLst>
              <a:ext uri="{FF2B5EF4-FFF2-40B4-BE49-F238E27FC236}">
                <a16:creationId xmlns:a16="http://schemas.microsoft.com/office/drawing/2014/main" id="{98ED16A7-1C38-1566-2B09-88A9167B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64" y="557651"/>
            <a:ext cx="989564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are APIs and how do they work | Elemental">
            <a:extLst>
              <a:ext uri="{FF2B5EF4-FFF2-40B4-BE49-F238E27FC236}">
                <a16:creationId xmlns:a16="http://schemas.microsoft.com/office/drawing/2014/main" id="{BB458154-E882-C8F6-12D7-C8E4C37D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76" y="3082398"/>
            <a:ext cx="2084800" cy="16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0D63BF-FA8F-7F72-1425-39BC30615E62}"/>
              </a:ext>
            </a:extLst>
          </p:cNvPr>
          <p:cNvSpPr txBox="1"/>
          <p:nvPr/>
        </p:nvSpPr>
        <p:spPr>
          <a:xfrm>
            <a:off x="3081488" y="5695138"/>
            <a:ext cx="8048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kern="0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 Currently version only supports base redaction i.e., no ODPP calls</a:t>
            </a:r>
            <a:r>
              <a:rPr lang="en-US" altLang="en-US" sz="1800" kern="0" dirty="0">
                <a:solidFill>
                  <a:srgbClr val="0070C0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rPr>
              <a:t>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C3B9D-268B-70C7-089F-4BDF6E0F2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7520" y="5446796"/>
            <a:ext cx="715699" cy="6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1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321</Words>
  <Application>Microsoft Office PowerPoint</Application>
  <PresentationFormat>Widescreen</PresentationFormat>
  <Paragraphs>108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General Sans</vt:lpstr>
      <vt:lpstr>General Sans Semibold</vt:lpstr>
      <vt:lpstr>Inter Light</vt:lpstr>
      <vt:lpstr>Inter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Patel</dc:creator>
  <cp:lastModifiedBy>Allan Martin</cp:lastModifiedBy>
  <cp:revision>91</cp:revision>
  <dcterms:created xsi:type="dcterms:W3CDTF">2022-09-03T16:40:55Z</dcterms:created>
  <dcterms:modified xsi:type="dcterms:W3CDTF">2022-11-08T01:02:08Z</dcterms:modified>
</cp:coreProperties>
</file>