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25329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41D07-D5D7-430B-9D67-ACDE0D668C7E}" type="datetimeFigureOut">
              <a:rPr lang="en-IN" smtClean="0"/>
              <a:t>02-08-2021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30D28-12B5-4A52-AC5F-7C8059B4FA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71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D02FFD-07D4-5C4F-BD77-9210081773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3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88651"/>
            <a:ext cx="2438400" cy="4605867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435307"/>
            <a:ext cx="85344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IBM Sterling  / © 2019 IBM Corporation / Confidential</a:t>
            </a:r>
          </a:p>
        </p:txBody>
      </p:sp>
    </p:spTree>
    <p:extLst>
      <p:ext uri="{BB962C8B-B14F-4D97-AF65-F5344CB8AC3E}">
        <p14:creationId xmlns:p14="http://schemas.microsoft.com/office/powerpoint/2010/main" val="25108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"/>
            <a:ext cx="8534400" cy="853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1457960"/>
            <a:ext cx="5486400" cy="4786208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5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57961"/>
            <a:ext cx="5486400" cy="4786207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435307"/>
            <a:ext cx="85344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IBM Sterling  / © 2019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27644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88651"/>
            <a:ext cx="2438400" cy="4605867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435307"/>
            <a:ext cx="85344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IBM Sterling  / © 2019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514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0800000">
            <a:off x="9438883" y="0"/>
            <a:ext cx="2753115" cy="68580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6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-9916" y="0"/>
            <a:ext cx="9448800" cy="6858000"/>
          </a:xfrm>
          <a:prstGeom prst="rect">
            <a:avLst/>
          </a:prstGeom>
          <a:gradFill>
            <a:gsLst>
              <a:gs pos="100000">
                <a:srgbClr val="000000"/>
              </a:gs>
              <a:gs pos="0">
                <a:schemeClr val="accent2"/>
              </a:gs>
            </a:gsLst>
            <a:lin ang="5400000" scaled="0"/>
          </a:gra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6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884" y="271708"/>
            <a:ext cx="5486401" cy="5972459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94884" y="6437376"/>
            <a:ext cx="8534400" cy="1828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IBM Sterling  / © 2019 IBM Corporation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B90C53-F97A-43DB-B0E0-39C8148A37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01643" y="6235069"/>
            <a:ext cx="1990357" cy="52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7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01706-0C2B-46F2-AE96-E7073E16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EFB4-49E4-463B-8FF9-154BDBCE4D5D}" type="datetimeFigureOut">
              <a:rPr lang="en-IN" smtClean="0"/>
              <a:t>02-08-2021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3F142-DAD3-4684-8F81-D5CBFFB1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7CEDC-DB22-4A90-832E-8671BC22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8682-1A22-403D-A025-F8470F4544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2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68225"/>
            <a:ext cx="5486400" cy="5988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256033"/>
            <a:ext cx="5486400" cy="6000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144000" y="6435307"/>
            <a:ext cx="27432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435307"/>
            <a:ext cx="85344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IBM Sterling  / © 2019 IBM Corporation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356" y="300567"/>
            <a:ext cx="623147" cy="2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defTabSz="609585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609585" rtl="0" eaLnBrk="1" latinLnBrk="0" hangingPunct="1">
        <a:lnSpc>
          <a:spcPct val="100000"/>
        </a:lnSpc>
        <a:spcBef>
          <a:spcPts val="1467"/>
        </a:spcBef>
        <a:buFont typeface="Arial"/>
        <a:buNone/>
        <a:defRPr sz="1867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230712" indent="-230712" algn="l" defTabSz="60958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–"/>
        <a:defRPr sz="1867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529153" indent="-230712" algn="l" defTabSz="60958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•"/>
        <a:defRPr sz="1867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833946" indent="-224361" algn="l" defTabSz="60958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–"/>
        <a:defRPr sz="1867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071007" indent="-230712" algn="l" defTabSz="60958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»"/>
        <a:defRPr sz="1867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aws.amazon.com/pm/serv-s3/?trk=ps_a134p000004f2aOAAQ&amp;trkCampaign=acq_paid_search_brand&amp;sc_channel=PS&amp;sc_campaign=acquisition_US&amp;sc_publisher=Google&amp;sc_category=Storage&amp;sc_country=US&amp;sc_geo=NAMER&amp;sc_outcome=acq&amp;sc_detail=amazon%20s3&amp;sc_content=S3_e&amp;sc_matchtype=e&amp;sc_segment=488982706716&amp;sc_medium=ACQ-P|PS-GO|Brand|Desktop|SU|Storage|S3|US|EN|Text&amp;s_kwcid=AL!4422!3!488982706716!e!!g!!amazon%20s3&amp;ef_id=CjwKCAjwr56IBhAvEiwA1fuqGuHMNcHrXvv6Q1GrYH6IZcCA3KVnjjBwOnPKhXBSsbn_9-9_0uiyVxoC6nIQAvD_BwE:G:s&amp;s_kwcid=AL!4422!3!488982706716!e!!g!!amazon%20s3" TargetMode="External"/><Relationship Id="rId3" Type="http://schemas.openxmlformats.org/officeDocument/2006/relationships/hyperlink" Target="https://www.ibm.com/support/pages/node/6473443" TargetMode="External"/><Relationship Id="rId7" Type="http://schemas.openxmlformats.org/officeDocument/2006/relationships/hyperlink" Target="https://www.keycloak.org/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bm.com/support/pages/node/6473443#what" TargetMode="External"/><Relationship Id="rId11" Type="http://schemas.openxmlformats.org/officeDocument/2006/relationships/hyperlink" Target="https://www.ibm.com/common/ssi/ShowDoc.wss?docURL=/common/ssi/rep_sm/5/897/ENUS5724-J05/index.html&amp;lang=en&amp;request_locale=en" TargetMode="External"/><Relationship Id="rId5" Type="http://schemas.openxmlformats.org/officeDocument/2006/relationships/hyperlink" Target="https://www.ibm.com/support/pages/node/6473443#configuring" TargetMode="External"/><Relationship Id="rId1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hyperlink" Target="https://www.ibm.com/support/pages/node/6475625" TargetMode="External"/><Relationship Id="rId9" Type="http://schemas.openxmlformats.org/officeDocument/2006/relationships/hyperlink" Target="http://tomcat.apache.org/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2F50CC1F-CB8C-40AD-AADA-44CA2B06B613}"/>
              </a:ext>
            </a:extLst>
          </p:cNvPr>
          <p:cNvSpPr txBox="1">
            <a:spLocks/>
          </p:cNvSpPr>
          <p:nvPr/>
        </p:nvSpPr>
        <p:spPr>
          <a:xfrm>
            <a:off x="457200" y="420624"/>
            <a:ext cx="9890035" cy="11933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lvl="1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IBM Plex Sans"/>
              </a:rPr>
              <a:t>Fixpack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IBM Plex Sans"/>
              </a:rPr>
              <a:t>: 		10.1.0.1</a:t>
            </a:r>
          </a:p>
          <a:p>
            <a:pPr lvl="1"/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IBM Plex Sans"/>
                <a:cs typeface="Arial" charset="0"/>
              </a:rPr>
              <a:t>Released: 		30 July 2021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IBM Plex Sans"/>
                <a:cs typeface="Arial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IBM Plex Sans"/>
                <a:cs typeface="Arial" charset="0"/>
              </a:rPr>
              <a:t>Release Notes: 	</a:t>
            </a:r>
            <a:r>
              <a:rPr lang="en-US" dirty="0">
                <a:solidFill>
                  <a:srgbClr val="000000"/>
                </a:solidFill>
                <a:cs typeface="Arial" charset="0"/>
                <a:hlinkClick r:id="rId3"/>
              </a:rPr>
              <a:t>https://www.ibm.com/support/pages/node/6473443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</a:b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AA6FDC-91B9-4E12-B9AD-E59FBF221AE0}"/>
              </a:ext>
            </a:extLst>
          </p:cNvPr>
          <p:cNvSpPr txBox="1"/>
          <p:nvPr/>
        </p:nvSpPr>
        <p:spPr>
          <a:xfrm>
            <a:off x="3676910" y="1896276"/>
            <a:ext cx="7590347" cy="45243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Secure &amp; Flexible-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New </a:t>
            </a:r>
            <a:r>
              <a:rPr lang="en-US" dirty="0" err="1"/>
              <a:t>Keycloak</a:t>
            </a:r>
            <a:r>
              <a:rPr lang="en-US" dirty="0"/>
              <a:t> support for Design Server and Runtime REST API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For user administration, authentication  and authorization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Supports LDAP protocol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  <a:hlinkClick r:id="rId4"/>
              </a:rPr>
              <a:t>https://www.ibm.com/support/pages/node/6475625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Tomcat Version Upgraded to 9.0.46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For Design Server and Runtime REST API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Supports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Both ACE Version 11 &amp; ACE Version 12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  <a:hlinkClick r:id="rId5"/>
              </a:rPr>
              <a:t>https://www.ibm.com/support/pages/node/6473443#configuring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Amazon S3 Adapter Enhancements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Added read mode, wildcard and endpoint support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  <a:hlinkClick r:id="rId6"/>
              </a:rPr>
              <a:t>https://www.ibm.com/support/pages/node/6473443#what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8F790C7D-2623-4EC5-B22D-AC87ADBE2979}"/>
              </a:ext>
            </a:extLst>
          </p:cNvPr>
          <p:cNvSpPr/>
          <p:nvPr/>
        </p:nvSpPr>
        <p:spPr>
          <a:xfrm>
            <a:off x="554433" y="2420471"/>
            <a:ext cx="724072" cy="479956"/>
          </a:xfrm>
          <a:prstGeom prst="borderCallout2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IN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DFEA61F1-8D0C-4A85-947E-F673EAA0F868}"/>
              </a:ext>
            </a:extLst>
          </p:cNvPr>
          <p:cNvSpPr/>
          <p:nvPr/>
        </p:nvSpPr>
        <p:spPr>
          <a:xfrm>
            <a:off x="889575" y="2536322"/>
            <a:ext cx="1141965" cy="955776"/>
          </a:xfrm>
          <a:prstGeom prst="borderCallout2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IN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953288D-DD07-4514-8655-2927DB652644}"/>
              </a:ext>
            </a:extLst>
          </p:cNvPr>
          <p:cNvSpPr/>
          <p:nvPr/>
        </p:nvSpPr>
        <p:spPr>
          <a:xfrm>
            <a:off x="732346" y="2652173"/>
            <a:ext cx="819236" cy="724073"/>
          </a:xfrm>
          <a:prstGeom prst="wedgeRectCallou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IN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8A6B41FF-38F2-4C7B-979F-D03E2DCB9105}"/>
              </a:ext>
            </a:extLst>
          </p:cNvPr>
          <p:cNvSpPr/>
          <p:nvPr/>
        </p:nvSpPr>
        <p:spPr>
          <a:xfrm>
            <a:off x="794410" y="4559587"/>
            <a:ext cx="757173" cy="666147"/>
          </a:xfrm>
          <a:prstGeom prst="borderCallout2">
            <a:avLst>
              <a:gd name="adj1" fmla="val 18750"/>
              <a:gd name="adj2" fmla="val -8333"/>
              <a:gd name="adj3" fmla="val 15023"/>
              <a:gd name="adj4" fmla="val 131967"/>
              <a:gd name="adj5" fmla="val 458462"/>
              <a:gd name="adj6" fmla="val 359890"/>
            </a:avLst>
          </a:prstGeom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IN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7911E661-79A9-4561-AF07-253437C6DE42}"/>
              </a:ext>
            </a:extLst>
          </p:cNvPr>
          <p:cNvSpPr/>
          <p:nvPr/>
        </p:nvSpPr>
        <p:spPr>
          <a:xfrm>
            <a:off x="924743" y="5413453"/>
            <a:ext cx="1317813" cy="722376"/>
          </a:xfrm>
          <a:prstGeom prst="wedgeRectCallout">
            <a:avLst>
              <a:gd name="adj1" fmla="val 158723"/>
              <a:gd name="adj2" fmla="val -20247"/>
            </a:avLst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>
                <a:solidFill>
                  <a:srgbClr val="0066CC"/>
                </a:solidFill>
                <a:latin typeface="Arial"/>
                <a:cs typeface="Arial"/>
              </a:rPr>
              <a:t>New Capabilities</a:t>
            </a:r>
            <a:endParaRPr lang="en-IN" sz="1200" b="1" dirty="0" err="1">
              <a:solidFill>
                <a:srgbClr val="0066CC"/>
              </a:solidFill>
              <a:latin typeface="Arial"/>
              <a:cs typeface="Arial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3B7F0A7C-7D9A-4DDC-805F-11C0DBAD9E02}"/>
              </a:ext>
            </a:extLst>
          </p:cNvPr>
          <p:cNvSpPr/>
          <p:nvPr/>
        </p:nvSpPr>
        <p:spPr>
          <a:xfrm>
            <a:off x="916465" y="4460069"/>
            <a:ext cx="1317813" cy="722376"/>
          </a:xfrm>
          <a:prstGeom prst="wedgeRectCallout">
            <a:avLst>
              <a:gd name="adj1" fmla="val 166221"/>
              <a:gd name="adj2" fmla="val 14518"/>
            </a:avLst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>
                <a:solidFill>
                  <a:srgbClr val="0066CC"/>
                </a:solidFill>
                <a:latin typeface="Arial"/>
                <a:cs typeface="Arial"/>
              </a:rPr>
              <a:t>New Version</a:t>
            </a:r>
            <a:endParaRPr lang="en-IN" sz="1200" b="1" dirty="0" err="1">
              <a:solidFill>
                <a:srgbClr val="0066CC"/>
              </a:solidFill>
              <a:latin typeface="Arial"/>
              <a:cs typeface="Arial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81B4FBF9-E551-4F6E-8449-5CFB14A5C5B9}"/>
              </a:ext>
            </a:extLst>
          </p:cNvPr>
          <p:cNvSpPr/>
          <p:nvPr/>
        </p:nvSpPr>
        <p:spPr>
          <a:xfrm>
            <a:off x="916465" y="3505464"/>
            <a:ext cx="1317813" cy="722376"/>
          </a:xfrm>
          <a:prstGeom prst="wedgeRectCallout">
            <a:avLst>
              <a:gd name="adj1" fmla="val 159679"/>
              <a:gd name="adj2" fmla="val 19254"/>
            </a:avLst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>
                <a:solidFill>
                  <a:srgbClr val="0066CC"/>
                </a:solidFill>
                <a:latin typeface="Arial"/>
                <a:cs typeface="Arial"/>
              </a:rPr>
              <a:t>Upgraded Security</a:t>
            </a:r>
            <a:endParaRPr lang="en-IN" sz="1200" b="1" dirty="0" err="1">
              <a:solidFill>
                <a:srgbClr val="0066CC"/>
              </a:solidFill>
              <a:latin typeface="Arial"/>
              <a:cs typeface="Arial"/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182D7F87-EC70-4A5A-BC96-6607500737A2}"/>
              </a:ext>
            </a:extLst>
          </p:cNvPr>
          <p:cNvSpPr/>
          <p:nvPr/>
        </p:nvSpPr>
        <p:spPr>
          <a:xfrm>
            <a:off x="892675" y="2553870"/>
            <a:ext cx="1317813" cy="724073"/>
          </a:xfrm>
          <a:prstGeom prst="wedgeRectCallout">
            <a:avLst>
              <a:gd name="adj1" fmla="val 171632"/>
              <a:gd name="adj2" fmla="val 18111"/>
            </a:avLst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>
                <a:solidFill>
                  <a:srgbClr val="0066CC"/>
                </a:solidFill>
                <a:latin typeface="Arial"/>
                <a:cs typeface="Arial"/>
              </a:rPr>
              <a:t>New Options</a:t>
            </a:r>
            <a:endParaRPr lang="en-IN" sz="1200" b="1" dirty="0" err="1">
              <a:solidFill>
                <a:srgbClr val="0066CC"/>
              </a:solidFill>
              <a:latin typeface="Arial"/>
              <a:cs typeface="Arial"/>
            </a:endParaRPr>
          </a:p>
        </p:txBody>
      </p:sp>
      <p:pic>
        <p:nvPicPr>
          <p:cNvPr id="1026" name="Picture 2" descr="JBoss.org UI Design">
            <a:hlinkClick r:id="rId7"/>
            <a:extLst>
              <a:ext uri="{FF2B5EF4-FFF2-40B4-BE49-F238E27FC236}">
                <a16:creationId xmlns:a16="http://schemas.microsoft.com/office/drawing/2014/main" id="{1C92E9BC-0B77-4C79-A987-2778BD2A9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88" y="2739423"/>
            <a:ext cx="724071" cy="5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Apache Tomcat logo.svg - Wikimedia Commons">
            <a:hlinkClick r:id="rId9"/>
            <a:extLst>
              <a:ext uri="{FF2B5EF4-FFF2-40B4-BE49-F238E27FC236}">
                <a16:creationId xmlns:a16="http://schemas.microsoft.com/office/drawing/2014/main" id="{8CF14DE0-FF6F-433E-8AC5-573A8D6DF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353" y="3869614"/>
            <a:ext cx="497543" cy="35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BM App Connect Enterprise - Certified Containerized Product - Red Hat  Ecosystem Catalog">
            <a:hlinkClick r:id="rId11"/>
            <a:extLst>
              <a:ext uri="{FF2B5EF4-FFF2-40B4-BE49-F238E27FC236}">
                <a16:creationId xmlns:a16="http://schemas.microsoft.com/office/drawing/2014/main" id="{4FB9D5FC-020E-458E-B87A-106DB4B0A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353" y="4653124"/>
            <a:ext cx="516039" cy="51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hlinkClick r:id="rId13"/>
            <a:extLst>
              <a:ext uri="{FF2B5EF4-FFF2-40B4-BE49-F238E27FC236}">
                <a16:creationId xmlns:a16="http://schemas.microsoft.com/office/drawing/2014/main" id="{B550D727-2187-4401-B583-2D82BCACF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87623" y="5644676"/>
            <a:ext cx="392052" cy="474639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B4FB452-1DCA-4260-B365-296ED29A8B67}"/>
              </a:ext>
            </a:extLst>
          </p:cNvPr>
          <p:cNvCxnSpPr/>
          <p:nvPr/>
        </p:nvCxnSpPr>
        <p:spPr>
          <a:xfrm>
            <a:off x="8138574" y="53788"/>
            <a:ext cx="0" cy="1245403"/>
          </a:xfrm>
          <a:prstGeom prst="line">
            <a:avLst/>
          </a:prstGeom>
          <a:ln w="57150">
            <a:solidFill>
              <a:schemeClr val="bg2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1E4C6C28-25F3-4C31-A901-75961A3DF2C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346" y="122971"/>
            <a:ext cx="4843612" cy="595305"/>
          </a:xfrm>
          <a:prstGeom prst="rect">
            <a:avLst/>
          </a:prstGeom>
        </p:spPr>
      </p:pic>
      <p:pic>
        <p:nvPicPr>
          <p:cNvPr id="17" name="Graphic 16" descr="Ribbon">
            <a:extLst>
              <a:ext uri="{FF2B5EF4-FFF2-40B4-BE49-F238E27FC236}">
                <a16:creationId xmlns:a16="http://schemas.microsoft.com/office/drawing/2014/main" id="{7F02FD5A-EA55-42D7-820D-DDE7E6F8820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59879" y="-134964"/>
            <a:ext cx="2874387" cy="287438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9216ACB0-6F43-43D3-AE29-BE73DF6E4DB1}"/>
              </a:ext>
            </a:extLst>
          </p:cNvPr>
          <p:cNvSpPr/>
          <p:nvPr/>
        </p:nvSpPr>
        <p:spPr>
          <a:xfrm>
            <a:off x="9732368" y="231703"/>
            <a:ext cx="1325880" cy="1325880"/>
          </a:xfrm>
          <a:prstGeom prst="ellipse">
            <a:avLst/>
          </a:prstGeom>
          <a:solidFill>
            <a:srgbClr val="0066B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+mj-lt"/>
                <a:cs typeface="Arial"/>
              </a:rPr>
              <a:t>NEW</a:t>
            </a:r>
          </a:p>
          <a:p>
            <a:pPr algn="ctr"/>
            <a:r>
              <a:rPr lang="en-US" b="1" dirty="0">
                <a:solidFill>
                  <a:schemeClr val="bg2"/>
                </a:solidFill>
                <a:latin typeface="+mj-lt"/>
                <a:cs typeface="Arial"/>
              </a:rPr>
              <a:t>RELEASE</a:t>
            </a:r>
            <a:endParaRPr lang="en-IN" sz="1200" b="1" dirty="0" err="1">
              <a:solidFill>
                <a:schemeClr val="bg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4439488"/>
      </p:ext>
    </p:extLst>
  </p:cSld>
  <p:clrMapOvr>
    <a:masterClrMapping/>
  </p:clrMapOvr>
</p:sld>
</file>

<file path=ppt/theme/theme1.xml><?xml version="1.0" encoding="utf-8"?>
<a:theme xmlns:a="http://schemas.openxmlformats.org/drawingml/2006/main" name="gry_background_2017">
  <a:themeElements>
    <a:clrScheme name="Custom 4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>
        <a:ln w="6350">
          <a:solidFill>
            <a:schemeClr val="tx2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6953F3BD-CE26-1C45-A1F7-4E573E5A75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98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IBM Plex Sans</vt:lpstr>
      <vt:lpstr>gry_background_2017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Fetzer</dc:creator>
  <cp:lastModifiedBy>Stephanie Fetzer</cp:lastModifiedBy>
  <cp:revision>23</cp:revision>
  <dcterms:created xsi:type="dcterms:W3CDTF">2021-08-02T15:42:46Z</dcterms:created>
  <dcterms:modified xsi:type="dcterms:W3CDTF">2021-08-03T13:33:13Z</dcterms:modified>
</cp:coreProperties>
</file>