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314" r:id="rId3"/>
    <p:sldId id="318" r:id="rId4"/>
    <p:sldId id="317" r:id="rId5"/>
    <p:sldId id="315" r:id="rId6"/>
    <p:sldId id="31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40817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k slide" id="{57E928AA-E9DD-2441-95F7-5E9593D23607}">
          <p14:sldIdLst>
            <p14:sldId id="259"/>
            <p14:sldId id="314"/>
            <p14:sldId id="318"/>
            <p14:sldId id="317"/>
            <p14:sldId id="315"/>
            <p14:sldId id="31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4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4163">
          <p15:clr>
            <a:srgbClr val="A4A3A4"/>
          </p15:clr>
        </p15:guide>
        <p15:guide id="5" pos="5334">
          <p15:clr>
            <a:srgbClr val="A4A3A4"/>
          </p15:clr>
        </p15:guide>
        <p15:guide id="6" pos="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257"/>
    <a:srgbClr val="053257"/>
    <a:srgbClr val="00426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7" autoAdjust="0"/>
    <p:restoredTop sz="98971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613" y="58"/>
      </p:cViewPr>
      <p:guideLst>
        <p:guide orient="horz" pos="3793"/>
        <p:guide orient="horz" pos="2456"/>
        <p:guide orient="horz" pos="595"/>
        <p:guide orient="horz" pos="4163"/>
        <p:guide pos="5334"/>
        <p:guide pos="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EE61-C6D4-8E47-A68E-D466C20E9ED5}" type="datetimeFigureOut">
              <a:rPr lang="en-US" smtClean="0">
                <a:latin typeface="Arial"/>
              </a:rPr>
              <a:t>6/8/2018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5ACB0-B897-6E41-B9D6-9D17F392AAA4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307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C290BBF4-9B8E-6042-9251-6086AE8410FD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0B12590-1DA7-7C43-9336-05C222DAF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87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12590-1DA7-7C43-9336-05C222DAFE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3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04913" y="1936745"/>
            <a:ext cx="7304192" cy="1566340"/>
          </a:xfrm>
        </p:spPr>
        <p:txBody>
          <a:bodyPr anchor="t" anchorCtr="0"/>
          <a:lstStyle>
            <a:lvl1pPr>
              <a:lnSpc>
                <a:spcPts val="44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AS Circular medium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4913" y="3514725"/>
            <a:ext cx="7304982" cy="527719"/>
          </a:xfrm>
          <a:prstGeom prst="rect">
            <a:avLst/>
          </a:prstGeom>
        </p:spPr>
        <p:txBody>
          <a:bodyPr tIns="0"/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Speaker name, title – AS Circular book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04913" y="3911229"/>
            <a:ext cx="4456112" cy="5472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 – AS Circular book 14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7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0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KAir_Wordmark_Official_rgb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KAir_Wordmark_Official_rgb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6107042" y="0"/>
            <a:ext cx="303695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5078714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5078714" cy="4670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9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6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1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7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KAir_Wordmark_Official_rgb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0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11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204913" y="895458"/>
            <a:ext cx="7304192" cy="1566340"/>
          </a:xfrm>
        </p:spPr>
        <p:txBody>
          <a:bodyPr anchor="t" anchorCtr="0"/>
          <a:lstStyle>
            <a:lvl1pPr>
              <a:lnSpc>
                <a:spcPts val="44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AS Circular medium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4913" y="2487895"/>
            <a:ext cx="7304982" cy="527719"/>
          </a:xfrm>
          <a:prstGeom prst="rect">
            <a:avLst/>
          </a:prstGeom>
        </p:spPr>
        <p:txBody>
          <a:bodyPr tIns="0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name, title – AS Circular book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04913" y="2881743"/>
            <a:ext cx="4456112" cy="5472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– AS Circular book 14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7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8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Dark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8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Dark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4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Dark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7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4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8078677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697024" y="1473525"/>
            <a:ext cx="8078676" cy="467062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Columun Content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Columun Conten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4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Columun Content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0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2 Columun Content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6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01_Corporate_ID_Kit_PlaneBackground_mbr_r2a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KAir_Wordmark_Official_rgb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098" y="6027934"/>
            <a:ext cx="1305559" cy="68044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938322" y="1936745"/>
            <a:ext cx="5923103" cy="1566340"/>
          </a:xfrm>
        </p:spPr>
        <p:txBody>
          <a:bodyPr anchor="t" anchorCtr="0"/>
          <a:lstStyle>
            <a:lvl1pPr>
              <a:lnSpc>
                <a:spcPts val="4400"/>
              </a:lnSpc>
              <a:defRPr sz="4000" baseline="0">
                <a:solidFill>
                  <a:srgbClr val="01426A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AS Circular med 40pt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938322" y="3514725"/>
            <a:ext cx="5923744" cy="527719"/>
          </a:xfrm>
          <a:prstGeom prst="rect">
            <a:avLst/>
          </a:prstGeom>
        </p:spPr>
        <p:txBody>
          <a:bodyPr tIns="0"/>
          <a:lstStyle>
            <a:lvl1pPr>
              <a:defRPr sz="2000" baseline="0">
                <a:solidFill>
                  <a:srgbClr val="01426A"/>
                </a:solidFill>
              </a:defRPr>
            </a:lvl1pPr>
          </a:lstStyle>
          <a:p>
            <a:pPr lvl="0"/>
            <a:r>
              <a:rPr lang="en-US" dirty="0"/>
              <a:t>Speaker name, title – AS Circular book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938322" y="3898900"/>
            <a:ext cx="4456112" cy="5472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1426A"/>
                </a:solidFill>
              </a:defRPr>
            </a:lvl1pPr>
          </a:lstStyle>
          <a:p>
            <a:pPr lvl="0"/>
            <a:r>
              <a:rPr lang="en-US" dirty="0"/>
              <a:t>Date – AS Circular book 14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2 Columun Conten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1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2 Columun Content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8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Columun Content 4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97025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4921362" y="1473525"/>
            <a:ext cx="3854338" cy="4670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KAir_Wordmark_Official_rgb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 hasCustomPrompt="1"/>
          </p:nvPr>
        </p:nvSpPr>
        <p:spPr>
          <a:xfrm>
            <a:off x="697025" y="1536700"/>
            <a:ext cx="7623064" cy="43222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chart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97025" y="409451"/>
            <a:ext cx="7623064" cy="9553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8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KAir_Wordmark_Official_rgb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 hasCustomPrompt="1"/>
          </p:nvPr>
        </p:nvSpPr>
        <p:spPr>
          <a:xfrm>
            <a:off x="697024" y="1536700"/>
            <a:ext cx="8078676" cy="43222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97024" y="409451"/>
            <a:ext cx="8078676" cy="955393"/>
          </a:xfrm>
        </p:spPr>
        <p:txBody>
          <a:bodyPr/>
          <a:lstStyle>
            <a:lvl1pPr>
              <a:defRPr>
                <a:solidFill>
                  <a:srgbClr val="0142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0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687388" y="954409"/>
            <a:ext cx="7651168" cy="1733304"/>
          </a:xfrm>
        </p:spPr>
        <p:txBody>
          <a:bodyPr anchor="b" anchorCtr="0"/>
          <a:lstStyle>
            <a:lvl1pPr>
              <a:lnSpc>
                <a:spcPts val="4400"/>
              </a:lnSpc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breaker slide – </a:t>
            </a:r>
            <a:br>
              <a:rPr lang="en-US" dirty="0"/>
            </a:br>
            <a:r>
              <a:rPr lang="en-US" dirty="0"/>
              <a:t>AS Circular medium 40pt</a:t>
            </a:r>
          </a:p>
        </p:txBody>
      </p:sp>
      <p:pic>
        <p:nvPicPr>
          <p:cNvPr id="4" name="Picture 3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Alaska Airlines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TY_142900483_RF.jp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53" y="-1"/>
            <a:ext cx="9171154" cy="68580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685801" y="950976"/>
            <a:ext cx="7318375" cy="1733304"/>
          </a:xfrm>
        </p:spPr>
        <p:txBody>
          <a:bodyPr anchor="b" anchorCtr="0"/>
          <a:lstStyle>
            <a:lvl1pPr>
              <a:lnSpc>
                <a:spcPts val="4400"/>
              </a:lnSpc>
              <a:defRPr sz="4000" baseline="0">
                <a:solidFill>
                  <a:srgbClr val="01426A"/>
                </a:solidFill>
              </a:defRPr>
            </a:lvl1pPr>
          </a:lstStyle>
          <a:p>
            <a:r>
              <a:rPr lang="en-US" dirty="0"/>
              <a:t>Click to edit breaker slide – </a:t>
            </a:r>
            <a:br>
              <a:rPr lang="en-US" dirty="0"/>
            </a:br>
            <a:r>
              <a:rPr lang="en-US" dirty="0"/>
              <a:t>AS Circular medium 40pt</a:t>
            </a:r>
          </a:p>
        </p:txBody>
      </p:sp>
      <p:pic>
        <p:nvPicPr>
          <p:cNvPr id="7" name="Picture 6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685801" y="946521"/>
            <a:ext cx="7318375" cy="1733304"/>
          </a:xfrm>
        </p:spPr>
        <p:txBody>
          <a:bodyPr anchor="b" anchorCtr="0"/>
          <a:lstStyle>
            <a:lvl1pPr>
              <a:lnSpc>
                <a:spcPts val="44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breaker slide – </a:t>
            </a:r>
            <a:br>
              <a:rPr lang="en-US" dirty="0"/>
            </a:br>
            <a:r>
              <a:rPr lang="en-US" dirty="0"/>
              <a:t>AS Circular medium 40pt</a:t>
            </a:r>
          </a:p>
        </p:txBody>
      </p:sp>
      <p:pic>
        <p:nvPicPr>
          <p:cNvPr id="7" name="Picture 6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731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© 2016 Alaska Airlines - Confidential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685801" y="950976"/>
            <a:ext cx="7318375" cy="1733304"/>
          </a:xfrm>
        </p:spPr>
        <p:txBody>
          <a:bodyPr anchor="b" anchorCtr="0"/>
          <a:lstStyle>
            <a:lvl1pPr>
              <a:lnSpc>
                <a:spcPts val="44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breaker slide – </a:t>
            </a:r>
            <a:br>
              <a:rPr lang="en-US" dirty="0"/>
            </a:br>
            <a:r>
              <a:rPr lang="en-US" dirty="0"/>
              <a:t>AS Circular medium 40pt</a:t>
            </a:r>
          </a:p>
        </p:txBody>
      </p:sp>
      <p:pic>
        <p:nvPicPr>
          <p:cNvPr id="7" name="Picture 6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87389" y="950976"/>
            <a:ext cx="7318375" cy="1733304"/>
          </a:xfrm>
        </p:spPr>
        <p:txBody>
          <a:bodyPr anchor="b" anchorCtr="0"/>
          <a:lstStyle>
            <a:lvl1pPr>
              <a:lnSpc>
                <a:spcPts val="4400"/>
              </a:lnSpc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breaker slide – </a:t>
            </a:r>
            <a:br>
              <a:rPr lang="en-US" dirty="0"/>
            </a:br>
            <a:r>
              <a:rPr lang="en-US" dirty="0"/>
              <a:t>AS Circular medium 40pt</a:t>
            </a:r>
          </a:p>
        </p:txBody>
      </p:sp>
      <p:pic>
        <p:nvPicPr>
          <p:cNvPr id="4" name="Picture 3" descr="AKAir_Wordmark_Official_Reverse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Alaska Airlines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Slide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KAir_Wordmark_Official_rgb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5" y="6027934"/>
            <a:ext cx="1305559" cy="68044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87389" y="950976"/>
            <a:ext cx="7318375" cy="1733304"/>
          </a:xfrm>
        </p:spPr>
        <p:txBody>
          <a:bodyPr anchor="b" anchorCtr="0"/>
          <a:lstStyle>
            <a:lvl1pPr>
              <a:lnSpc>
                <a:spcPts val="44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breaker slide – </a:t>
            </a:r>
            <a:br>
              <a:rPr lang="en-US" dirty="0"/>
            </a:br>
            <a:r>
              <a:rPr lang="en-US" dirty="0"/>
              <a:t>AS Circular medium 40pt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Alaska Airlines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2" y="345221"/>
            <a:ext cx="8243887" cy="955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</a:t>
            </a:r>
            <a:r>
              <a:rPr lang="en-US" dirty="0" err="1"/>
              <a:t>styleClick</a:t>
            </a:r>
            <a:r>
              <a:rPr lang="en-US" dirty="0"/>
              <a:t>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7451" y="6487811"/>
            <a:ext cx="207962" cy="163664"/>
          </a:xfrm>
          <a:prstGeom prst="rect">
            <a:avLst/>
          </a:prstGeom>
        </p:spPr>
        <p:txBody>
          <a:bodyPr vert="horz" lIns="0" tIns="40817" rIns="0" bIns="40817" rtlCol="0" anchor="ctr"/>
          <a:lstStyle>
            <a:lvl1pPr algn="l">
              <a:defRPr sz="6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fld id="{419C4E4A-24B1-A040-9638-6A18D713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2613" y="6459302"/>
            <a:ext cx="2895600" cy="2330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b="0" i="0" cap="none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Alaska Airlines - Confidential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88" r:id="rId3"/>
    <p:sldLayoutId id="2147483668" r:id="rId4"/>
    <p:sldLayoutId id="2147483656" r:id="rId5"/>
    <p:sldLayoutId id="2147483685" r:id="rId6"/>
    <p:sldLayoutId id="2147483686" r:id="rId7"/>
    <p:sldLayoutId id="2147483652" r:id="rId8"/>
    <p:sldLayoutId id="2147483710" r:id="rId9"/>
    <p:sldLayoutId id="2147483680" r:id="rId10"/>
    <p:sldLayoutId id="2147483690" r:id="rId11"/>
    <p:sldLayoutId id="2147483691" r:id="rId12"/>
    <p:sldLayoutId id="2147483699" r:id="rId13"/>
    <p:sldLayoutId id="2147483679" r:id="rId14"/>
    <p:sldLayoutId id="2147483689" r:id="rId15"/>
    <p:sldLayoutId id="2147483692" r:id="rId16"/>
    <p:sldLayoutId id="2147483693" r:id="rId17"/>
    <p:sldLayoutId id="2147483700" r:id="rId18"/>
    <p:sldLayoutId id="2147483675" r:id="rId19"/>
    <p:sldLayoutId id="2147483694" r:id="rId20"/>
    <p:sldLayoutId id="2147483695" r:id="rId21"/>
    <p:sldLayoutId id="2147483704" r:id="rId22"/>
    <p:sldLayoutId id="2147483705" r:id="rId23"/>
    <p:sldLayoutId id="2147483706" r:id="rId24"/>
    <p:sldLayoutId id="2147483702" r:id="rId25"/>
    <p:sldLayoutId id="2147483696" r:id="rId26"/>
    <p:sldLayoutId id="2147483697" r:id="rId27"/>
    <p:sldLayoutId id="2147483698" r:id="rId28"/>
    <p:sldLayoutId id="2147483707" r:id="rId29"/>
    <p:sldLayoutId id="2147483708" r:id="rId30"/>
    <p:sldLayoutId id="2147483709" r:id="rId31"/>
    <p:sldLayoutId id="2147483701" r:id="rId32"/>
    <p:sldLayoutId id="2147483659" r:id="rId33"/>
    <p:sldLayoutId id="2147483664" r:id="rId34"/>
  </p:sldLayoutIdLst>
  <p:hf hdr="0" dt="0"/>
  <p:txStyles>
    <p:titleStyle>
      <a:lvl1pPr algn="l" defTabSz="408176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08176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SzPct val="80000"/>
        <a:buFont typeface="Arial"/>
        <a:buNone/>
        <a:defRPr sz="2000" b="0" i="0" kern="1200" baseline="0">
          <a:solidFill>
            <a:schemeClr val="accent5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228600" indent="-182880" algn="l" defTabSz="408176" rtl="0" eaLnBrk="1" latinLnBrk="0" hangingPunct="1">
        <a:lnSpc>
          <a:spcPts val="2000"/>
        </a:lnSpc>
        <a:spcBef>
          <a:spcPts val="375"/>
        </a:spcBef>
        <a:buClr>
          <a:schemeClr val="accent5">
            <a:lumMod val="75000"/>
            <a:lumOff val="25000"/>
          </a:schemeClr>
        </a:buClr>
        <a:buSzPct val="100000"/>
        <a:buFont typeface="Arial"/>
        <a:buChar char="•"/>
        <a:defRPr sz="1800" b="0" i="0" kern="1200" baseline="0">
          <a:solidFill>
            <a:schemeClr val="accent5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320040" indent="-182880" algn="l" defTabSz="408176" rtl="0" eaLnBrk="1" latinLnBrk="0" hangingPunct="1">
        <a:lnSpc>
          <a:spcPts val="2000"/>
        </a:lnSpc>
        <a:spcBef>
          <a:spcPts val="325"/>
        </a:spcBef>
        <a:buClr>
          <a:schemeClr val="accent5">
            <a:lumMod val="75000"/>
            <a:lumOff val="25000"/>
          </a:schemeClr>
        </a:buClr>
        <a:buSzPct val="100000"/>
        <a:buFont typeface="Arial"/>
        <a:buChar char="•"/>
        <a:defRPr sz="1800" b="0" i="0" kern="1200" baseline="0">
          <a:solidFill>
            <a:schemeClr val="accent5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502920" indent="-182880" algn="l" defTabSz="408176" rtl="0" eaLnBrk="1" latinLnBrk="0" hangingPunct="1">
        <a:lnSpc>
          <a:spcPts val="1800"/>
        </a:lnSpc>
        <a:spcBef>
          <a:spcPts val="350"/>
        </a:spcBef>
        <a:buClr>
          <a:schemeClr val="accent5">
            <a:lumMod val="75000"/>
            <a:lumOff val="25000"/>
          </a:schemeClr>
        </a:buClr>
        <a:buSzPct val="80000"/>
        <a:buFont typeface="Courier New"/>
        <a:buChar char="o"/>
        <a:defRPr sz="1600" b="0" i="0" kern="1200" baseline="0">
          <a:solidFill>
            <a:schemeClr val="accent5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502920" indent="-182880" algn="l" defTabSz="408176" rtl="0" eaLnBrk="1" latinLnBrk="0" hangingPunct="1">
        <a:lnSpc>
          <a:spcPts val="1800"/>
        </a:lnSpc>
        <a:spcBef>
          <a:spcPts val="500"/>
        </a:spcBef>
        <a:buClr>
          <a:schemeClr val="accent5">
            <a:lumMod val="75000"/>
            <a:lumOff val="25000"/>
          </a:schemeClr>
        </a:buClr>
        <a:buSzPct val="80000"/>
        <a:buFont typeface="Courier New"/>
        <a:buChar char="o"/>
        <a:defRPr sz="1600" b="0" i="1" kern="1200" normalizeH="0" baseline="0">
          <a:solidFill>
            <a:schemeClr val="accent5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244966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4081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4081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err="1"/>
              <a:t>Optim</a:t>
            </a:r>
            <a:r>
              <a:rPr lang="en-US" dirty="0"/>
              <a:t>: Fly safely with fast, accurate test data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04913" y="4362014"/>
            <a:ext cx="7304982" cy="527719"/>
          </a:xfrm>
        </p:spPr>
        <p:txBody>
          <a:bodyPr/>
          <a:lstStyle/>
          <a:p>
            <a:r>
              <a:rPr lang="en-US" dirty="0"/>
              <a:t>Jeffrey Crose, SDET – Alaska Airlines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04913" y="4758518"/>
            <a:ext cx="4456112" cy="547289"/>
          </a:xfrm>
        </p:spPr>
        <p:txBody>
          <a:bodyPr/>
          <a:lstStyle/>
          <a:p>
            <a:r>
              <a:rPr lang="en-US" dirty="0"/>
              <a:t>June 12, 2018</a:t>
            </a:r>
          </a:p>
        </p:txBody>
      </p:sp>
    </p:spTree>
    <p:extLst>
      <p:ext uri="{BB962C8B-B14F-4D97-AF65-F5344CB8AC3E}">
        <p14:creationId xmlns:p14="http://schemas.microsoft.com/office/powerpoint/2010/main" val="22523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4E4A-24B1-A040-9638-6A18D713F4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2018 Alaska Airlines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Weight and Balance on an Airplane?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Ensure that the plane does not take-off or land with more than its operationally-allowable weight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Ensure that the load carried on the plane is distributed in a manner that balances the aircraft safely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Ensure that items carried on an aircraft are stored properly</a:t>
            </a:r>
          </a:p>
        </p:txBody>
      </p:sp>
    </p:spTree>
    <p:extLst>
      <p:ext uri="{BB962C8B-B14F-4D97-AF65-F5344CB8AC3E}">
        <p14:creationId xmlns:p14="http://schemas.microsoft.com/office/powerpoint/2010/main" val="10148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4E4A-24B1-A040-9638-6A18D713F4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2018 Alaska Airlines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Weight and Balance at Alaska Airlines: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Pre-1998 weight and balance calculated by hand at each station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1998 to 2013 Loadmaster used to calculate weight and balance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2014 Smart4Aviation </a:t>
            </a:r>
            <a:r>
              <a:rPr lang="en-US" dirty="0" err="1"/>
              <a:t>SmartLoad</a:t>
            </a:r>
            <a:r>
              <a:rPr lang="en-US" dirty="0"/>
              <a:t> implemented</a:t>
            </a:r>
          </a:p>
        </p:txBody>
      </p:sp>
    </p:spTree>
    <p:extLst>
      <p:ext uri="{BB962C8B-B14F-4D97-AF65-F5344CB8AC3E}">
        <p14:creationId xmlns:p14="http://schemas.microsoft.com/office/powerpoint/2010/main" val="15069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4E4A-24B1-A040-9638-6A18D713F4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2018 Alaska Airlines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Stale 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Rare occurrence of specific scenarios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Multiple database platforms 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SQL Server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Informix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Oracle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Database design issues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Personally Identifiable Information (PII)</a:t>
            </a:r>
          </a:p>
        </p:txBody>
      </p:sp>
    </p:spTree>
    <p:extLst>
      <p:ext uri="{BB962C8B-B14F-4D97-AF65-F5344CB8AC3E}">
        <p14:creationId xmlns:p14="http://schemas.microsoft.com/office/powerpoint/2010/main" val="8554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4E4A-24B1-A040-9638-6A18D713F4C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2018 Alaska Airlines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Global date aging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Adding additional test cases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Cross-platform data migration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Optim</a:t>
            </a:r>
            <a:r>
              <a:rPr lang="en-US" dirty="0"/>
              <a:t> primary keys &amp; relationships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Data masking functions</a:t>
            </a:r>
          </a:p>
        </p:txBody>
      </p:sp>
    </p:spTree>
    <p:extLst>
      <p:ext uri="{BB962C8B-B14F-4D97-AF65-F5344CB8AC3E}">
        <p14:creationId xmlns:p14="http://schemas.microsoft.com/office/powerpoint/2010/main" val="19850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C4E4A-24B1-A040-9638-6A18D713F4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2018 Alaska Airlines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Complements test automation tools to provide realistic testing environments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Record messages to replay into training environments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Merge additional data feeds with TDM-controlled data</a:t>
            </a:r>
          </a:p>
        </p:txBody>
      </p:sp>
    </p:spTree>
    <p:extLst>
      <p:ext uri="{BB962C8B-B14F-4D97-AF65-F5344CB8AC3E}">
        <p14:creationId xmlns:p14="http://schemas.microsoft.com/office/powerpoint/2010/main" val="28696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Alaska Airlines</a:t>
            </a:r>
          </a:p>
        </p:txBody>
      </p:sp>
    </p:spTree>
    <p:extLst>
      <p:ext uri="{BB962C8B-B14F-4D97-AF65-F5344CB8AC3E}">
        <p14:creationId xmlns:p14="http://schemas.microsoft.com/office/powerpoint/2010/main" val="25240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ALASKA AIRLINES 3">
      <a:dk1>
        <a:srgbClr val="01426A"/>
      </a:dk1>
      <a:lt1>
        <a:sysClr val="window" lastClr="FFFFFF"/>
      </a:lt1>
      <a:dk2>
        <a:srgbClr val="2774AE"/>
      </a:dk2>
      <a:lt2>
        <a:srgbClr val="48A9C5"/>
      </a:lt2>
      <a:accent1>
        <a:srgbClr val="053257"/>
      </a:accent1>
      <a:accent2>
        <a:srgbClr val="205F9E"/>
      </a:accent2>
      <a:accent3>
        <a:srgbClr val="B8E870"/>
      </a:accent3>
      <a:accent4>
        <a:srgbClr val="3B99B8"/>
      </a:accent4>
      <a:accent5>
        <a:srgbClr val="323232"/>
      </a:accent5>
      <a:accent6>
        <a:srgbClr val="FFFFFF"/>
      </a:accent6>
      <a:hlink>
        <a:srgbClr val="48A9C5"/>
      </a:hlink>
      <a:folHlink>
        <a:srgbClr val="2774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3874</TotalTime>
  <Words>211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Courier New</vt:lpstr>
      <vt:lpstr>Default Theme</vt:lpstr>
      <vt:lpstr>IBM Optim: Fly safely with fast, accurate test data management</vt:lpstr>
      <vt:lpstr>Why Do Weight and Balance on an Airplane?</vt:lpstr>
      <vt:lpstr>History of Weight and Balance at Alaska Airlines:</vt:lpstr>
      <vt:lpstr>Challenges:</vt:lpstr>
      <vt:lpstr>Solutions:</vt:lpstr>
      <vt:lpstr>Additional Benefits:</vt:lpstr>
      <vt:lpstr>Questions?</vt:lpstr>
    </vt:vector>
  </TitlesOfParts>
  <Company>Hornall Anderson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Stigler</dc:creator>
  <cp:lastModifiedBy>Marc</cp:lastModifiedBy>
  <cp:revision>358</cp:revision>
  <cp:lastPrinted>2016-01-08T23:23:32Z</cp:lastPrinted>
  <dcterms:created xsi:type="dcterms:W3CDTF">2015-08-25T15:48:34Z</dcterms:created>
  <dcterms:modified xsi:type="dcterms:W3CDTF">2018-06-08T18:24:16Z</dcterms:modified>
</cp:coreProperties>
</file>