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6"/>
  </p:notesMasterIdLst>
  <p:sldIdLst>
    <p:sldId id="256" r:id="rId6"/>
    <p:sldId id="2717" r:id="rId7"/>
    <p:sldId id="2718" r:id="rId8"/>
    <p:sldId id="1571" r:id="rId9"/>
    <p:sldId id="2716" r:id="rId10"/>
    <p:sldId id="2719" r:id="rId11"/>
    <p:sldId id="1373" r:id="rId12"/>
    <p:sldId id="2691" r:id="rId13"/>
    <p:sldId id="2384" r:id="rId14"/>
    <p:sldId id="15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91" autoAdjust="0"/>
    <p:restoredTop sz="95118" autoAdjust="0"/>
  </p:normalViewPr>
  <p:slideViewPr>
    <p:cSldViewPr snapToGrid="0">
      <p:cViewPr varScale="1">
        <p:scale>
          <a:sx n="81" d="100"/>
          <a:sy n="81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onyourside.sharepoint.com/sites/NFDigitalTransformation/Shared%20Documents/Global%20-%20TDM%20Team/Test%20Data%20and%20Env%20Management/NF%20defec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onyourside.sharepoint.com/sites/NFDigitalTransformation/Shared%20Documents/Global%20-%20TDM%20Team/Test%20Data%20and%20Env%20Management/NF%20defec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Defects Classification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Graph!$E$4</c:f>
              <c:strCache>
                <c:ptCount val="1"/>
                <c:pt idx="0">
                  <c:v>Defects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17B-4508-B906-E4FB0BD743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17B-4508-B906-E4FB0BD743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17B-4508-B906-E4FB0BD743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17B-4508-B906-E4FB0BD7433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17B-4508-B906-E4FB0BD7433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17B-4508-B906-E4FB0BD7433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17B-4508-B906-E4FB0BD7433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17B-4508-B906-E4FB0BD7433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17B-4508-B906-E4FB0BD7433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7B-4508-B906-E4FB0BD7433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7B-4508-B906-E4FB0BD7433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7B-4508-B906-E4FB0BD7433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17B-4508-B906-E4FB0BD7433D}"/>
                </c:ext>
              </c:extLst>
            </c:dLbl>
            <c:dLbl>
              <c:idx val="6"/>
              <c:layout>
                <c:manualLayout>
                  <c:x val="-5.4942355333657385E-2"/>
                  <c:y val="-4.58452722063037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17B-4508-B906-E4FB0BD7433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17B-4508-B906-E4FB0BD7433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17B-4508-B906-E4FB0BD7433D}"/>
                </c:ext>
              </c:extLst>
            </c:dLbl>
            <c:spPr>
              <a:solidFill>
                <a:srgbClr val="4BACC6">
                  <a:lumMod val="20000"/>
                  <a:lumOff val="8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Graph!$D$5:$D$13</c:f>
              <c:strCache>
                <c:ptCount val="9"/>
                <c:pt idx="0">
                  <c:v>Blank</c:v>
                </c:pt>
                <c:pt idx="1">
                  <c:v>Application Issue</c:v>
                </c:pt>
                <c:pt idx="2">
                  <c:v>Data Only Issue</c:v>
                </c:pt>
                <c:pt idx="3">
                  <c:v>Design Spec Issue</c:v>
                </c:pt>
                <c:pt idx="4">
                  <c:v>Duplicate</c:v>
                </c:pt>
                <c:pt idx="5">
                  <c:v>Infrastructure Issue</c:v>
                </c:pt>
                <c:pt idx="6">
                  <c:v>Not an Issue/Defect</c:v>
                </c:pt>
                <c:pt idx="7">
                  <c:v>Not Fixing</c:v>
                </c:pt>
                <c:pt idx="8">
                  <c:v>Requirements Issue</c:v>
                </c:pt>
              </c:strCache>
            </c:strRef>
          </c:cat>
          <c:val>
            <c:numRef>
              <c:f>Graph!$E$5:$E$13</c:f>
              <c:numCache>
                <c:formatCode>General</c:formatCode>
                <c:ptCount val="9"/>
                <c:pt idx="0">
                  <c:v>2399</c:v>
                </c:pt>
                <c:pt idx="1">
                  <c:v>14788</c:v>
                </c:pt>
                <c:pt idx="2">
                  <c:v>3743</c:v>
                </c:pt>
                <c:pt idx="3">
                  <c:v>2563</c:v>
                </c:pt>
                <c:pt idx="4">
                  <c:v>1034</c:v>
                </c:pt>
                <c:pt idx="5">
                  <c:v>1470</c:v>
                </c:pt>
                <c:pt idx="6">
                  <c:v>4852</c:v>
                </c:pt>
                <c:pt idx="7">
                  <c:v>367</c:v>
                </c:pt>
                <c:pt idx="8">
                  <c:v>1873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17B-4508-B906-E4FB0BD74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92D050">
        <a:lumMod val="20000"/>
        <a:lumOff val="80000"/>
      </a:srgb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i="0" u="none" strike="noStrike" kern="1200" cap="none" spc="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QE challenges and focus area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 sz="1400" b="0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357889769587718"/>
          <c:y val="4.9145205366119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lang="en-US" sz="1400" b="0" i="0" u="none" strike="noStrike" kern="1200" cap="none" spc="0" normalizeH="0" baseline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786964129483814"/>
          <c:y val="0.19486111111111112"/>
          <c:w val="0.83213035870516183"/>
          <c:h val="0.42282188684747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Graph!$N$8:$N$13</c:f>
              <c:strCache>
                <c:ptCount val="6"/>
                <c:pt idx="0">
                  <c:v>Understanding the impact across Applications</c:v>
                </c:pt>
                <c:pt idx="1">
                  <c:v>Business Process Validation Scope for a Release</c:v>
                </c:pt>
                <c:pt idx="2">
                  <c:v>Communication between SMEs</c:v>
                </c:pt>
                <c:pt idx="3">
                  <c:v>Lack of data synchronization</c:v>
                </c:pt>
                <c:pt idx="4">
                  <c:v>Limitation on Test Environments</c:v>
                </c:pt>
                <c:pt idx="5">
                  <c:v>Limited testing window</c:v>
                </c:pt>
              </c:strCache>
            </c:strRef>
          </c:cat>
          <c:val>
            <c:numRef>
              <c:f>Graph!$O$8:$O$13</c:f>
              <c:numCache>
                <c:formatCode>General</c:formatCode>
                <c:ptCount val="6"/>
                <c:pt idx="0">
                  <c:v>15</c:v>
                </c:pt>
                <c:pt idx="1">
                  <c:v>10</c:v>
                </c:pt>
                <c:pt idx="2">
                  <c:v>5</c:v>
                </c:pt>
                <c:pt idx="3">
                  <c:v>30</c:v>
                </c:pt>
                <c:pt idx="4">
                  <c:v>30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1B-40D5-84CB-8EF96B9B8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600815952"/>
        <c:axId val="600816936"/>
      </c:barChart>
      <c:catAx>
        <c:axId val="60081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816936"/>
        <c:crosses val="autoZero"/>
        <c:auto val="1"/>
        <c:lblAlgn val="ctr"/>
        <c:lblOffset val="100"/>
        <c:noMultiLvlLbl val="0"/>
      </c:catAx>
      <c:valAx>
        <c:axId val="600816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81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60000"/>
        <a:lumOff val="4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0.41205</cdr:x>
      <cdr:y>0.91832</cdr:y>
    </cdr:from>
    <cdr:to>
      <cdr:x>0.87459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07FFE8F-C1A5-4261-9C73-79583DD3297E}"/>
            </a:ext>
          </a:extLst>
        </cdr:cNvPr>
        <cdr:cNvSpPr txBox="1"/>
      </cdr:nvSpPr>
      <cdr:spPr>
        <a:xfrm xmlns:a="http://schemas.openxmlformats.org/drawingml/2006/main">
          <a:off x="2203269" y="3426823"/>
          <a:ext cx="2473234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A4589-7094-445F-989A-8E5FD657C7A2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1305D-2BFE-46CF-9A70-2777D0438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1305D-2BFE-46CF-9A70-2777D0438F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1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1305D-2BFE-46CF-9A70-2777D0438F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20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1305D-2BFE-46CF-9A70-2777D0438F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12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3BC75-3083-41C9-8807-810E380C42A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4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still subset?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DA5EBE-E194-4A8A-BBBE-6B90DE9885F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274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B82DAB-9773-4E61-BD8A-F4768BBF7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35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1305D-2BFE-46CF-9A70-2777D0438F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6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9600" y="6522720"/>
            <a:ext cx="812800" cy="182880"/>
          </a:xfrm>
          <a:prstGeom prst="rect">
            <a:avLst/>
          </a:prstGeom>
        </p:spPr>
        <p:txBody>
          <a:bodyPr anchor="t" anchorCtr="0"/>
          <a:lstStyle>
            <a:lvl1pPr>
              <a:defRPr sz="900" b="0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CD57DD-E820-4B11-80C4-823179BCC2F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304800" y="6477000"/>
            <a:ext cx="11582400" cy="1588"/>
          </a:xfrm>
          <a:prstGeom prst="line">
            <a:avLst/>
          </a:prstGeom>
          <a:ln w="6350">
            <a:solidFill>
              <a:srgbClr val="C9CAC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609600" y="1371600"/>
            <a:ext cx="11176000" cy="4343400"/>
          </a:xfrm>
        </p:spPr>
        <p:txBody>
          <a:bodyPr>
            <a:normAutofit/>
          </a:bodyPr>
          <a:lstStyle>
            <a:lvl1pPr marL="227013" indent="-227013">
              <a:buClr>
                <a:srgbClr val="002B45"/>
              </a:buClr>
              <a:defRPr/>
            </a:lvl1pPr>
          </a:lstStyle>
          <a:p>
            <a:pPr marL="227013" indent="-227013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Text appears here</a:t>
            </a:r>
          </a:p>
          <a:p>
            <a:pPr lvl="1">
              <a:buNone/>
            </a:pPr>
            <a:endParaRPr lang="en-US">
              <a:solidFill>
                <a:srgbClr val="747678"/>
              </a:solidFill>
            </a:endParaRPr>
          </a:p>
          <a:p>
            <a:pPr marL="227013" indent="-227013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The content is bulleted, but the bullets can be removed</a:t>
            </a:r>
          </a:p>
          <a:p>
            <a:pPr marL="455613" lvl="1" indent="-228600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Sub bullet</a:t>
            </a:r>
          </a:p>
          <a:p>
            <a:pPr marL="682625" lvl="2" indent="-227013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Sub bullet</a:t>
            </a:r>
          </a:p>
          <a:p>
            <a:pPr marL="911225" lvl="3" indent="-228600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Sub bullet</a:t>
            </a:r>
          </a:p>
          <a:p>
            <a:pPr marL="1147763" lvl="4" indent="-236538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Sub bullet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11176000" cy="561974"/>
          </a:xfrm>
        </p:spPr>
        <p:txBody>
          <a:bodyPr bIns="0" anchor="b" anchorCtr="0">
            <a:noAutofit/>
          </a:bodyPr>
          <a:lstStyle>
            <a:lvl1pPr algn="l">
              <a:lnSpc>
                <a:spcPts val="2680"/>
              </a:lnSpc>
              <a:defRPr sz="2400" b="0" baseline="0">
                <a:solidFill>
                  <a:srgbClr val="002B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>
                <a:solidFill>
                  <a:srgbClr val="5BC6E8"/>
                </a:solidFill>
              </a:rPr>
              <a:t>Headline (24 pt, Arial) headline </a:t>
            </a:r>
            <a:br>
              <a:rPr lang="en-US">
                <a:solidFill>
                  <a:srgbClr val="5BC6E8"/>
                </a:solidFill>
              </a:rPr>
            </a:br>
            <a:r>
              <a:rPr lang="en-US">
                <a:solidFill>
                  <a:srgbClr val="5BC6E8"/>
                </a:solidFill>
              </a:rPr>
              <a:t>can wrap if necessary</a:t>
            </a:r>
          </a:p>
        </p:txBody>
      </p:sp>
    </p:spTree>
    <p:extLst>
      <p:ext uri="{BB962C8B-B14F-4D97-AF65-F5344CB8AC3E}">
        <p14:creationId xmlns:p14="http://schemas.microsoft.com/office/powerpoint/2010/main" val="1900592269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8391-7913-4D22-959B-1A8FEB53C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19A08A-F0C8-416E-8157-97148A716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F5D62-8917-4682-A8D1-132D2C0A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818AC-76FF-4B93-A5B2-ACF09192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C16B5-580E-4DF6-B4A5-AB0EA0839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96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1A065-77F2-4A35-A75B-504D9A0E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EE481-87FE-4AF9-96C2-2842B52EF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A34E4-5F3F-45BF-A35D-8149CF867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21561-3A68-4C76-AA9A-CB26FC946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262D2-0BA5-4F89-8D23-ACBE1C14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22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F9D32-5AE0-4896-8D91-543E5477B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7E524-6EBF-41C9-BD1B-A86372873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C7E9A-3E1D-4153-9E70-2A6D5D467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3E32A-7F11-4E6E-852C-2E177BB1F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0168B-A2BE-4DC1-8579-D669B9D2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71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1140-8326-4108-85AD-2F4C1DAD8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F0C78-DA6D-40AE-9436-BEE944EA1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F42F03-F552-47B4-8220-81A3BE89D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A3FA4-2411-4FF2-852C-9BC4A8C3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7F3AA-84CC-48B3-A9B7-69B537CA5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31057-1BB5-45E5-9FFE-77025FAA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42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2E87-EFB6-4D5A-BACE-89BE2C688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0FB33-39DB-4DA6-9EB5-317A9E00B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23145-E5E5-44F6-86F1-545502959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0EEAB-A552-4672-801B-AD2AD931F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9D840D-E277-4016-AACD-EE8EBF1C9E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7ADE66-6B82-4CCE-A4B4-DE5E9936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8AADD8-7B29-4D33-B66F-CD84CD128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78C1B-3A65-4F95-BF4F-CFCA8692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05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E086-20F5-41CF-A6FB-0E1F738FC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83D7DC-D5EF-4AB0-A2FB-99AE6B13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8B08C-7332-45A7-BF3F-1F437FCEA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F938-ED8D-470C-B503-C37A99B7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92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ADC4E3-D473-491C-B2D8-C59739CD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B3BD0-4D66-42EA-BB4A-D183EB3C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967D2-BDCF-4238-BC05-A40545712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60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77B4-1C14-4288-A5B0-990A806BF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F22F5-201B-4266-9527-AA8E795AC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0A4B7-C2B7-46A8-B524-C491F8505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77E92-0564-4788-AE0D-D0CC3679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10EB0-D7B6-4D8C-A6F8-B4C81CAED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14F37-8D23-425D-B76B-23D37419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32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44794-9754-41CA-9B8C-B120EBBE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3C949-58D0-478D-8783-CB3D1CAC4A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908FB-CF15-48C4-88E7-F5E4B484B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7525F-7A47-426D-AC09-A9A18F66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9000E-2191-498E-B1E8-8316E1034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64419-11C9-4CCA-BFBE-F4370A2C0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30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900BA-F3CE-4814-B763-EC7CA4C8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CD0D2-5CE5-4283-9FE2-A74B2A4B3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B8446-1326-4E2F-8E63-BE51F0DE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89CF5-7341-4F60-B709-DB4D63741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6ED8A-58EE-4C6E-9D98-4E42B85F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572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0F4F99-CEAA-4172-AE53-501976BD0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7ED9D-CD82-41AD-8CE3-7AE86943B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8E7F8-C08A-406E-B834-3277862BE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EEF5B-5EBB-4AC6-89CD-BB55F28F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497AA-4308-43E2-A60B-E5EAB711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098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9600" y="6522720"/>
            <a:ext cx="812800" cy="182880"/>
          </a:xfrm>
          <a:prstGeom prst="rect">
            <a:avLst/>
          </a:prstGeom>
        </p:spPr>
        <p:txBody>
          <a:bodyPr anchor="t" anchorCtr="0"/>
          <a:lstStyle>
            <a:lvl1pPr>
              <a:defRPr sz="900" b="0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CD57DD-E820-4B11-80C4-823179BCC2F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304800" y="6477000"/>
            <a:ext cx="11582400" cy="1588"/>
          </a:xfrm>
          <a:prstGeom prst="line">
            <a:avLst/>
          </a:prstGeom>
          <a:ln w="6350">
            <a:solidFill>
              <a:srgbClr val="C9CAC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609600" y="1371600"/>
            <a:ext cx="11176000" cy="4343400"/>
          </a:xfrm>
        </p:spPr>
        <p:txBody>
          <a:bodyPr>
            <a:normAutofit/>
          </a:bodyPr>
          <a:lstStyle>
            <a:lvl1pPr marL="227013" indent="-227013">
              <a:buClr>
                <a:srgbClr val="002B45"/>
              </a:buClr>
              <a:defRPr/>
            </a:lvl1pPr>
          </a:lstStyle>
          <a:p>
            <a:pPr marL="227013" indent="-227013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Text appears here</a:t>
            </a:r>
          </a:p>
          <a:p>
            <a:pPr lvl="1">
              <a:buNone/>
            </a:pPr>
            <a:endParaRPr lang="en-US">
              <a:solidFill>
                <a:srgbClr val="747678"/>
              </a:solidFill>
            </a:endParaRPr>
          </a:p>
          <a:p>
            <a:pPr marL="227013" indent="-227013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The content is bulleted, but the bullets can be removed</a:t>
            </a:r>
          </a:p>
          <a:p>
            <a:pPr marL="455613" lvl="1" indent="-228600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Sub bullet</a:t>
            </a:r>
          </a:p>
          <a:p>
            <a:pPr marL="682625" lvl="2" indent="-227013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Sub bullet</a:t>
            </a:r>
          </a:p>
          <a:p>
            <a:pPr marL="911225" lvl="3" indent="-228600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Sub bullet</a:t>
            </a:r>
          </a:p>
          <a:p>
            <a:pPr marL="1147763" lvl="4" indent="-236538">
              <a:buClr>
                <a:srgbClr val="002B45"/>
              </a:buClr>
            </a:pPr>
            <a:r>
              <a:rPr lang="en-US">
                <a:solidFill>
                  <a:srgbClr val="747678"/>
                </a:solidFill>
              </a:rPr>
              <a:t>Sub bullet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11176000" cy="561974"/>
          </a:xfrm>
        </p:spPr>
        <p:txBody>
          <a:bodyPr bIns="0" anchor="b" anchorCtr="0">
            <a:noAutofit/>
          </a:bodyPr>
          <a:lstStyle>
            <a:lvl1pPr algn="l">
              <a:lnSpc>
                <a:spcPts val="2680"/>
              </a:lnSpc>
              <a:defRPr sz="2400" b="0" baseline="0">
                <a:solidFill>
                  <a:srgbClr val="002B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>
                <a:solidFill>
                  <a:srgbClr val="5BC6E8"/>
                </a:solidFill>
              </a:rPr>
              <a:t>Headline (24 pt, Arial) headline </a:t>
            </a:r>
            <a:br>
              <a:rPr lang="en-US">
                <a:solidFill>
                  <a:srgbClr val="5BC6E8"/>
                </a:solidFill>
              </a:rPr>
            </a:br>
            <a:r>
              <a:rPr lang="en-US">
                <a:solidFill>
                  <a:srgbClr val="5BC6E8"/>
                </a:solidFill>
              </a:rPr>
              <a:t>can wrap if necessary</a:t>
            </a:r>
          </a:p>
        </p:txBody>
      </p:sp>
    </p:spTree>
    <p:extLst>
      <p:ext uri="{BB962C8B-B14F-4D97-AF65-F5344CB8AC3E}">
        <p14:creationId xmlns:p14="http://schemas.microsoft.com/office/powerpoint/2010/main" val="3315320889"/>
      </p:ext>
    </p:extLst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8224"/>
            <a:ext cx="11582400" cy="508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16BDB4A1-58A5-4914-BF17-FC3FAA35B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37376"/>
            <a:ext cx="8534400" cy="1828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561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ource:  P&amp;C Fin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11582400" cy="37941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l">
              <a:lnSpc>
                <a:spcPts val="2010"/>
              </a:lnSpc>
              <a:defRPr sz="2000" b="1" baseline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Headline (24 pt, Arial, Bold)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98176"/>
            <a:ext cx="11582400" cy="215022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>
              <a:defRPr sz="1200" baseline="0">
                <a:latin typeface="Arial" pitchFamily="34" charset="0"/>
                <a:cs typeface="Arial" pitchFamily="34" charset="0"/>
              </a:defRPr>
            </a:lvl1pPr>
            <a:lvl2pPr marL="342900" indent="-171450">
              <a:defRPr sz="1200" baseline="0">
                <a:latin typeface="Arial" pitchFamily="34" charset="0"/>
                <a:cs typeface="Arial" pitchFamily="34" charset="0"/>
              </a:defRPr>
            </a:lvl2pPr>
            <a:lvl3pPr marL="514350" indent="-171450">
              <a:defRPr sz="1200" baseline="0">
                <a:latin typeface="Arial" pitchFamily="34" charset="0"/>
                <a:cs typeface="Arial" pitchFamily="34" charset="0"/>
              </a:defRPr>
            </a:lvl3pPr>
            <a:lvl4pPr>
              <a:defRPr sz="1200" baseline="0">
                <a:latin typeface="Arial" pitchFamily="34" charset="0"/>
                <a:cs typeface="Arial" pitchFamily="34" charset="0"/>
              </a:defRPr>
            </a:lvl4pPr>
            <a:lvl5pPr>
              <a:defRPr sz="1200" baseline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6598920"/>
            <a:ext cx="812800" cy="182880"/>
          </a:xfrm>
          <a:prstGeom prst="rect">
            <a:avLst/>
          </a:prstGeom>
        </p:spPr>
        <p:txBody>
          <a:bodyPr anchor="t" anchorCtr="0"/>
          <a:lstStyle>
            <a:lvl1pPr algn="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4CE960B-DCA9-4AD7-A08D-BECBDE16ECD6}"/>
              </a:ext>
            </a:extLst>
          </p:cNvPr>
          <p:cNvSpPr txBox="1">
            <a:spLocks/>
          </p:cNvSpPr>
          <p:nvPr userDrawn="1"/>
        </p:nvSpPr>
        <p:spPr>
          <a:xfrm>
            <a:off x="4821382" y="6602096"/>
            <a:ext cx="2549236" cy="179704"/>
          </a:xfrm>
          <a:prstGeom prst="rect">
            <a:avLst/>
          </a:prstGeom>
        </p:spPr>
        <p:txBody>
          <a:bodyPr anchor="t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/>
              <a:t>Confidential – Not for distribution</a:t>
            </a:r>
          </a:p>
        </p:txBody>
      </p:sp>
    </p:spTree>
    <p:extLst>
      <p:ext uri="{BB962C8B-B14F-4D97-AF65-F5344CB8AC3E}">
        <p14:creationId xmlns:p14="http://schemas.microsoft.com/office/powerpoint/2010/main" val="237312417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0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B495DC-71BE-4A04-80D2-420B18AB7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08D3E-1162-46B5-8EE5-24437F0DD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E5462-E17A-42AD-8B2F-87B1EB9B3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40D9D-4BA4-4074-B3F6-54BF34B0DDBE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0F2D1-C41E-425A-84F1-8BE4BE010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26AC9-447C-482B-A113-67E55AB0E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997D9-19C5-4E17-853E-3FFF0EB88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0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8" r:id="rId12"/>
    <p:sldLayoutId id="2147483699" r:id="rId13"/>
    <p:sldLayoutId id="214748370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jpeg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C3EFD13-3CD8-4457-B029-DD736C9E9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AA9B61C3-6D3C-4B90-B343-810EC252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2216693"/>
            <a:ext cx="7447880" cy="3531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99" y="2571909"/>
            <a:ext cx="5875165" cy="282691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Nationwide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Test Data Management 2020</a:t>
            </a: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C1257FDB-F578-4AA9-844B-CF6CFA2FA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1515074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9999F923-F60C-4033-A0C7-BA36D1A44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1172042"/>
            <a:ext cx="687754" cy="3820237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" name="Freeform 7">
            <a:extLst>
              <a:ext uri="{FF2B5EF4-FFF2-40B4-BE49-F238E27FC236}">
                <a16:creationId xmlns:a16="http://schemas.microsoft.com/office/drawing/2014/main" id="{F8C27FAF-AD0A-489C-A7B5-16CBFBB06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987643"/>
            <a:ext cx="347200" cy="3699706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583B1E3E-6E8E-4E48-9EA6-56F1E306A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40829" y="965200"/>
            <a:ext cx="330415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2562" y="1286933"/>
            <a:ext cx="2653285" cy="2843319"/>
          </a:xfrm>
        </p:spPr>
        <p:txBody>
          <a:bodyPr anchor="ctr"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IBM VDP POC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6681B7-5FBD-423B-9524-8FDF536E5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3674" y="265489"/>
            <a:ext cx="2217727" cy="69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8D84D5-2E13-4857-80BA-570D6976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997" y="1607809"/>
            <a:ext cx="9236026" cy="28766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8946F-7BFD-47B6-ACE3-2541EF739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499" y="4810308"/>
            <a:ext cx="9003022" cy="107655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8DADA2-B5B9-44DF-B1C8-57910992F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8000" y="0"/>
            <a:ext cx="1780952" cy="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651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DD0F16-738B-44D5-A930-CFFBDCFDF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NW TDM 2020</a:t>
            </a:r>
            <a:br>
              <a:rPr lang="en-US" sz="4000" b="1" dirty="0">
                <a:solidFill>
                  <a:srgbClr val="FFFFFF"/>
                </a:solidFill>
              </a:rPr>
            </a:b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4000" b="1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8A758-1F43-45F3-8564-B849C6A76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5" y="1719618"/>
            <a:ext cx="5948831" cy="433462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Introduction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Problem Statement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Nationwide Eco System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Solution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VDP POC Architecture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VDP Testing Results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Closing comments</a:t>
            </a:r>
          </a:p>
          <a:p>
            <a:pPr marL="457200" lvl="1" indent="0" fontAlgn="base">
              <a:buNone/>
            </a:pPr>
            <a:endParaRPr lang="en-US" sz="1900" dirty="0">
              <a:solidFill>
                <a:srgbClr val="FEFFFF"/>
              </a:solidFill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D7FF9E-6CAC-42E1-B707-2642540FB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9216" y="240696"/>
            <a:ext cx="1780952" cy="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75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DD0F16-738B-44D5-A930-CFFBDCFDF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NW TDM 2020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/>
            </a:br>
            <a:r>
              <a:rPr lang="en-US" sz="3600" dirty="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8A758-1F43-45F3-8564-B849C6A76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5" y="1719618"/>
            <a:ext cx="5948831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fontAlgn="base">
              <a:buNone/>
            </a:pPr>
            <a:r>
              <a:rPr lang="en-US" sz="3600" dirty="0">
                <a:solidFill>
                  <a:srgbClr val="FEFFFF"/>
                </a:solidFill>
              </a:rPr>
              <a:t>Testing teams need data to validate Releases: 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EFFFF"/>
                </a:solidFill>
              </a:rPr>
              <a:t> Run regression suites multiple times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EFFFF"/>
                </a:solidFill>
              </a:rPr>
              <a:t>  Execute End 2 End Testing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EFFFF"/>
                </a:solidFill>
              </a:rPr>
              <a:t> Defect Retesting 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EFFFF"/>
                </a:solidFill>
              </a:rPr>
              <a:t> Support Continuous Integration/Continuous Delivery(CI/CD)  model to achieve speed to market</a:t>
            </a:r>
            <a:endParaRPr lang="en-US" sz="2400" dirty="0">
              <a:solidFill>
                <a:srgbClr val="FEFFFF"/>
              </a:solidFill>
              <a:cs typeface="Calibri" panose="020F0502020204030204"/>
            </a:endParaRPr>
          </a:p>
          <a:p>
            <a:pPr marL="457200" lvl="1" indent="0" fontAlgn="base">
              <a:buNone/>
            </a:pPr>
            <a:endParaRPr lang="en-US" sz="1900" dirty="0">
              <a:solidFill>
                <a:srgbClr val="FEFFFF"/>
              </a:solidFill>
              <a:cs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F2BB2E-1A71-4BE3-8656-1C4CFB7FE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5149" y="114246"/>
            <a:ext cx="1780952" cy="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13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DD0F16-738B-44D5-A930-CFFBDCFDF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NW TDM 2020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/>
            </a:br>
            <a:r>
              <a:rPr lang="en-US" sz="4000" dirty="0">
                <a:solidFill>
                  <a:srgbClr val="FFFFFF"/>
                </a:solidFill>
              </a:rPr>
              <a:t>PROBLEM STATEMENT </a:t>
            </a: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8A758-1F43-45F3-8564-B849C6A76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5" y="1719618"/>
            <a:ext cx="5948831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rgbClr val="FEFFFF"/>
                </a:solidFill>
              </a:rPr>
              <a:t>The following are the challenges with obtaining relevant data:</a:t>
            </a:r>
            <a:endParaRPr lang="en-US" dirty="0">
              <a:solidFill>
                <a:srgbClr val="FEFFFF"/>
              </a:solidFill>
              <a:cs typeface="Calibri" panose="020F0502020204030204"/>
            </a:endParaRPr>
          </a:p>
          <a:p>
            <a:pPr fontAlgn="base"/>
            <a:r>
              <a:rPr lang="en-US" sz="2000" dirty="0">
                <a:solidFill>
                  <a:srgbClr val="FEFFFF"/>
                </a:solidFill>
              </a:rPr>
              <a:t>Lack of adequate refresh frequency leading to false positives </a:t>
            </a:r>
            <a:endParaRPr lang="en-US" sz="2000" dirty="0">
              <a:solidFill>
                <a:srgbClr val="FEFFFF"/>
              </a:solidFill>
              <a:cs typeface="Calibri"/>
            </a:endParaRPr>
          </a:p>
          <a:p>
            <a:pPr fontAlgn="base"/>
            <a:r>
              <a:rPr lang="en-US" sz="2000" dirty="0">
                <a:solidFill>
                  <a:srgbClr val="FEFFFF"/>
                </a:solidFill>
              </a:rPr>
              <a:t>Downstream interface defects due to inconsistency of data across interfaces</a:t>
            </a:r>
          </a:p>
          <a:p>
            <a:pPr fontAlgn="base"/>
            <a:r>
              <a:rPr lang="en-US" sz="2000" dirty="0">
                <a:solidFill>
                  <a:srgbClr val="FEFFFF"/>
                </a:solidFill>
              </a:rPr>
              <a:t>Data Aging</a:t>
            </a:r>
            <a:endParaRPr lang="en-US" sz="2000" dirty="0">
              <a:solidFill>
                <a:srgbClr val="FEFFFF"/>
              </a:solidFill>
              <a:cs typeface="Calibri"/>
            </a:endParaRPr>
          </a:p>
          <a:p>
            <a:pPr fontAlgn="base"/>
            <a:r>
              <a:rPr lang="en-US" sz="2000" dirty="0">
                <a:solidFill>
                  <a:srgbClr val="FEFFFF"/>
                </a:solidFill>
              </a:rPr>
              <a:t>Inadequate  Subset Data used in Non-prod Environments </a:t>
            </a:r>
          </a:p>
          <a:p>
            <a:pPr fontAlgn="base"/>
            <a:r>
              <a:rPr lang="en-US" sz="2000" dirty="0">
                <a:solidFill>
                  <a:srgbClr val="FEFFFF"/>
                </a:solidFill>
                <a:cs typeface="Calibri"/>
              </a:rPr>
              <a:t>Security risk - PII Data being exposed</a:t>
            </a:r>
          </a:p>
          <a:p>
            <a:pPr marL="457200" lvl="1" indent="0" fontAlgn="base">
              <a:buNone/>
            </a:pPr>
            <a:endParaRPr lang="en-US" sz="1900" dirty="0">
              <a:solidFill>
                <a:srgbClr val="FEFFFF"/>
              </a:solidFill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F2BB2E-1A71-4BE3-8656-1C4CFB7FE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5149" y="114246"/>
            <a:ext cx="1780952" cy="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1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A24EE2-5E97-4B35-941D-896CCBE30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7DD-E820-4B11-80C4-823179BCC2F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16E8B8-94DB-4760-A62F-64BA524E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48" y="74167"/>
            <a:ext cx="11176000" cy="561974"/>
          </a:xfrm>
        </p:spPr>
        <p:txBody>
          <a:bodyPr/>
          <a:lstStyle/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Defects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Analysis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5FDFBDC-5E4A-4334-BF57-B1CD7A87FB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3648" y="1110343"/>
          <a:ext cx="5347063" cy="396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287C6424-3C1B-4A5B-AE14-2AA4332B3B44}"/>
              </a:ext>
            </a:extLst>
          </p:cNvPr>
          <p:cNvSpPr/>
          <p:nvPr/>
        </p:nvSpPr>
        <p:spPr>
          <a:xfrm>
            <a:off x="173648" y="5149147"/>
            <a:ext cx="11799379" cy="830997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26% of defects found are issues relate to 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Addressing data defects reduces number of batch flows required.</a:t>
            </a:r>
            <a:endParaRPr lang="en-US" sz="2400" dirty="0">
              <a:cs typeface="Arial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A952BA8-4A70-4659-9CCE-6E8DA6ADDF2F}"/>
              </a:ext>
            </a:extLst>
          </p:cNvPr>
          <p:cNvGrpSpPr/>
          <p:nvPr/>
        </p:nvGrpSpPr>
        <p:grpSpPr>
          <a:xfrm>
            <a:off x="5161107" y="1110343"/>
            <a:ext cx="6903427" cy="3964578"/>
            <a:chOff x="4800600" y="1254585"/>
            <a:chExt cx="7179652" cy="3964578"/>
          </a:xfrm>
        </p:grpSpPr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884FFE23-EAE1-4155-94B8-0A4517046DB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68040217"/>
                </p:ext>
              </p:extLst>
            </p:nvPr>
          </p:nvGraphicFramePr>
          <p:xfrm>
            <a:off x="4800600" y="1254585"/>
            <a:ext cx="7179652" cy="396457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5DEC411-9E41-4E75-8008-E8BD7EB642EB}"/>
                </a:ext>
              </a:extLst>
            </p:cNvPr>
            <p:cNvSpPr/>
            <p:nvPr/>
          </p:nvSpPr>
          <p:spPr>
            <a:xfrm>
              <a:off x="8934450" y="1885950"/>
              <a:ext cx="2200275" cy="2353764"/>
            </a:xfrm>
            <a:prstGeom prst="ellipse">
              <a:avLst/>
            </a:prstGeom>
            <a:noFill/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4F7A0A1-F474-4D76-8DE3-617E5E569AAF}"/>
                </a:ext>
              </a:extLst>
            </p:cNvPr>
            <p:cNvSpPr txBox="1"/>
            <p:nvPr/>
          </p:nvSpPr>
          <p:spPr>
            <a:xfrm>
              <a:off x="7534275" y="1467169"/>
              <a:ext cx="2292532" cy="21544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Source:  Q3 2019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2B78289-463A-493C-9F44-E213D95A11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1048" y="130894"/>
            <a:ext cx="1780952" cy="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0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496178-640F-4DAD-89D1-23385D07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Eco System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12CF143-3FBC-4FBA-841A-206434377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43766"/>
              </p:ext>
            </p:extLst>
          </p:nvPr>
        </p:nvGraphicFramePr>
        <p:xfrm>
          <a:off x="332510" y="1135289"/>
          <a:ext cx="10747168" cy="523391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042831">
                  <a:extLst>
                    <a:ext uri="{9D8B030D-6E8A-4147-A177-3AD203B41FA5}">
                      <a16:colId xmlns:a16="http://schemas.microsoft.com/office/drawing/2014/main" val="2297407540"/>
                    </a:ext>
                  </a:extLst>
                </a:gridCol>
                <a:gridCol w="1840399">
                  <a:extLst>
                    <a:ext uri="{9D8B030D-6E8A-4147-A177-3AD203B41FA5}">
                      <a16:colId xmlns:a16="http://schemas.microsoft.com/office/drawing/2014/main" val="2461319005"/>
                    </a:ext>
                  </a:extLst>
                </a:gridCol>
                <a:gridCol w="1092530">
                  <a:extLst>
                    <a:ext uri="{9D8B030D-6E8A-4147-A177-3AD203B41FA5}">
                      <a16:colId xmlns:a16="http://schemas.microsoft.com/office/drawing/2014/main" val="1927528811"/>
                    </a:ext>
                  </a:extLst>
                </a:gridCol>
                <a:gridCol w="1419295">
                  <a:extLst>
                    <a:ext uri="{9D8B030D-6E8A-4147-A177-3AD203B41FA5}">
                      <a16:colId xmlns:a16="http://schemas.microsoft.com/office/drawing/2014/main" val="4068759157"/>
                    </a:ext>
                  </a:extLst>
                </a:gridCol>
                <a:gridCol w="1412121">
                  <a:extLst>
                    <a:ext uri="{9D8B030D-6E8A-4147-A177-3AD203B41FA5}">
                      <a16:colId xmlns:a16="http://schemas.microsoft.com/office/drawing/2014/main" val="844401585"/>
                    </a:ext>
                  </a:extLst>
                </a:gridCol>
                <a:gridCol w="1551020">
                  <a:extLst>
                    <a:ext uri="{9D8B030D-6E8A-4147-A177-3AD203B41FA5}">
                      <a16:colId xmlns:a16="http://schemas.microsoft.com/office/drawing/2014/main" val="2152630746"/>
                    </a:ext>
                  </a:extLst>
                </a:gridCol>
                <a:gridCol w="1388972">
                  <a:extLst>
                    <a:ext uri="{9D8B030D-6E8A-4147-A177-3AD203B41FA5}">
                      <a16:colId xmlns:a16="http://schemas.microsoft.com/office/drawing/2014/main" val="2417910903"/>
                    </a:ext>
                  </a:extLst>
                </a:gridCol>
              </a:tblGrid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 INTERFACE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LEVELS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1041467"/>
                  </a:ext>
                </a:extLst>
              </a:tr>
              <a:tr h="40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Applications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External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Level 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Level 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Level 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</a:rPr>
                        <a:t>Datamarts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425631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BUYS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738064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 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08063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DCdirect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979461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EB2B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961805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371842"/>
                  </a:ext>
                </a:extLst>
              </a:tr>
              <a:tr h="303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288033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1912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Keynote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01977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NFDW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108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859467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PMTS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12152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964146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Relius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097174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RP Loans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747919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586914"/>
                  </a:ext>
                </a:extLst>
              </a:tr>
              <a:tr h="40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Siebel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125575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STMT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313585"/>
                  </a:ext>
                </a:extLst>
              </a:tr>
              <a:tr h="209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103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48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382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73765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658525FF-1EF6-4AB0-824D-6A28E7F7AE23}"/>
              </a:ext>
            </a:extLst>
          </p:cNvPr>
          <p:cNvGrpSpPr/>
          <p:nvPr/>
        </p:nvGrpSpPr>
        <p:grpSpPr>
          <a:xfrm>
            <a:off x="1332965" y="1937164"/>
            <a:ext cx="2025973" cy="1008359"/>
            <a:chOff x="1608284" y="2041778"/>
            <a:chExt cx="1519480" cy="75626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FE73DE9-4738-4519-A774-E8991F3C6E8A}"/>
                </a:ext>
              </a:extLst>
            </p:cNvPr>
            <p:cNvSpPr/>
            <p:nvPr/>
          </p:nvSpPr>
          <p:spPr>
            <a:xfrm>
              <a:off x="2001185" y="2050337"/>
              <a:ext cx="838163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sz="1600" b="1" dirty="0">
                  <a:solidFill>
                    <a:srgbClr val="0070C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InfoSphere</a:t>
              </a: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92E3CCD1-9F35-4209-9DE7-54A179E7910A}"/>
                </a:ext>
              </a:extLst>
            </p:cNvPr>
            <p:cNvGrpSpPr/>
            <p:nvPr/>
          </p:nvGrpSpPr>
          <p:grpSpPr>
            <a:xfrm>
              <a:off x="1608284" y="2078378"/>
              <a:ext cx="1519480" cy="719669"/>
              <a:chOff x="2606384" y="1648781"/>
              <a:chExt cx="1519480" cy="719669"/>
            </a:xfrm>
            <a:solidFill>
              <a:schemeClr val="bg2"/>
            </a:solidFill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326CECF-BC3E-4563-B2D8-CBFCB589B8CD}"/>
                  </a:ext>
                </a:extLst>
              </p:cNvPr>
              <p:cNvSpPr/>
              <p:nvPr/>
            </p:nvSpPr>
            <p:spPr>
              <a:xfrm>
                <a:off x="2659536" y="1648781"/>
                <a:ext cx="1391492" cy="719669"/>
              </a:xfrm>
              <a:prstGeom prst="rect">
                <a:avLst/>
              </a:pr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/>
                <a:endParaRPr lang="en-US" dirty="0">
                  <a:solidFill>
                    <a:srgbClr val="000E5E"/>
                  </a:solidFill>
                  <a:latin typeface="Arial"/>
                </a:endParaRPr>
              </a:p>
            </p:txBody>
          </p:sp>
          <p:pic>
            <p:nvPicPr>
              <p:cNvPr id="78" name="Picture 77">
                <a:extLst>
                  <a:ext uri="{FF2B5EF4-FFF2-40B4-BE49-F238E27FC236}">
                    <a16:creationId xmlns:a16="http://schemas.microsoft.com/office/drawing/2014/main" id="{A3E9F00F-4EC5-4443-A305-8DC1C18409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700506" y="1678413"/>
                <a:ext cx="399096" cy="199548"/>
              </a:xfrm>
              <a:prstGeom prst="rect">
                <a:avLst/>
              </a:prstGeom>
              <a:grpFill/>
            </p:spPr>
          </p:pic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82798E4-1A42-4C3A-9B88-535DD526231E}"/>
                  </a:ext>
                </a:extLst>
              </p:cNvPr>
              <p:cNvSpPr txBox="1"/>
              <p:nvPr/>
            </p:nvSpPr>
            <p:spPr>
              <a:xfrm>
                <a:off x="2606384" y="1769942"/>
                <a:ext cx="1440683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377"/>
                <a:r>
                  <a:rPr lang="en-US" sz="3200" b="1" spc="-200" dirty="0">
                    <a:solidFill>
                      <a:srgbClr val="0070C0"/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rPr>
                  <a:t>Virtual Data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F55F4A59-77C7-46A7-8AED-05E2197AB223}"/>
                  </a:ext>
                </a:extLst>
              </p:cNvPr>
              <p:cNvSpPr txBox="1"/>
              <p:nvPr/>
            </p:nvSpPr>
            <p:spPr>
              <a:xfrm>
                <a:off x="2625212" y="2071340"/>
                <a:ext cx="1500652" cy="284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377"/>
                <a:r>
                  <a:rPr lang="en-US" sz="1867" b="1" spc="800" dirty="0">
                    <a:solidFill>
                      <a:srgbClr val="000E5E"/>
                    </a:solidFill>
                    <a:latin typeface="Corbel"/>
                    <a:cs typeface="Corbel"/>
                  </a:rPr>
                  <a:t>PIPELINE</a:t>
                </a:r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EFAA369-F05B-47C9-B981-E10784596438}"/>
                </a:ext>
              </a:extLst>
            </p:cNvPr>
            <p:cNvSpPr/>
            <p:nvPr/>
          </p:nvSpPr>
          <p:spPr>
            <a:xfrm>
              <a:off x="2004305" y="2041778"/>
              <a:ext cx="951511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sz="1867" b="1" dirty="0">
                  <a:solidFill>
                    <a:srgbClr val="0070C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InfoSphere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7D3BC8D-33A6-461A-8AA0-909E5B740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268224"/>
            <a:ext cx="11743115" cy="508000"/>
          </a:xfrm>
        </p:spPr>
        <p:txBody>
          <a:bodyPr>
            <a:noAutofit/>
          </a:bodyPr>
          <a:lstStyle/>
          <a:p>
            <a:r>
              <a:rPr lang="en-US" sz="3733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: Test Data Management POC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A023D1-7C0B-4F65-B35E-E771B8681066}"/>
              </a:ext>
            </a:extLst>
          </p:cNvPr>
          <p:cNvSpPr txBox="1"/>
          <p:nvPr/>
        </p:nvSpPr>
        <p:spPr>
          <a:xfrm>
            <a:off x="1148264" y="1050780"/>
            <a:ext cx="2560733" cy="86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lnSpc>
                <a:spcPts val="2027"/>
              </a:lnSpc>
            </a:pPr>
            <a:r>
              <a:rPr lang="en-US" sz="2133" i="1" dirty="0">
                <a:solidFill>
                  <a:srgbClr val="0070C0"/>
                </a:solidFill>
                <a:latin typeface="Corbel"/>
                <a:cs typeface="Corbel"/>
              </a:rPr>
              <a:t>Provision Instant, Lean Prod &amp; Test Gold Copies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4969B41-C65B-4F2C-8BB3-7ACB70C8FCB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91384" y="2067118"/>
            <a:ext cx="1855323" cy="95955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C47CFBB-B977-421D-8F44-DAF9F0036013}"/>
              </a:ext>
            </a:extLst>
          </p:cNvPr>
          <p:cNvSpPr txBox="1"/>
          <p:nvPr/>
        </p:nvSpPr>
        <p:spPr>
          <a:xfrm>
            <a:off x="4081781" y="1374814"/>
            <a:ext cx="2701135" cy="613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lnSpc>
                <a:spcPts val="2027"/>
              </a:lnSpc>
            </a:pPr>
            <a:r>
              <a:rPr lang="en-US" sz="2133" i="1" dirty="0">
                <a:solidFill>
                  <a:srgbClr val="0070C0"/>
                </a:solidFill>
                <a:latin typeface="Corbel"/>
                <a:cs typeface="Corbel"/>
              </a:rPr>
              <a:t>Subset &amp; Mask</a:t>
            </a:r>
          </a:p>
          <a:p>
            <a:pPr algn="ctr" defTabSz="914377">
              <a:lnSpc>
                <a:spcPts val="2027"/>
              </a:lnSpc>
            </a:pPr>
            <a:r>
              <a:rPr lang="en-US" sz="2133" i="1" dirty="0">
                <a:solidFill>
                  <a:srgbClr val="0070C0"/>
                </a:solidFill>
                <a:latin typeface="Corbel"/>
                <a:cs typeface="Corbel"/>
              </a:rPr>
              <a:t>Prod Data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73A42B-56C3-49C2-AB2D-153C77FF53BF}"/>
              </a:ext>
            </a:extLst>
          </p:cNvPr>
          <p:cNvSpPr txBox="1"/>
          <p:nvPr/>
        </p:nvSpPr>
        <p:spPr>
          <a:xfrm>
            <a:off x="977351" y="4856502"/>
            <a:ext cx="2731645" cy="3181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467" b="1" dirty="0">
                <a:solidFill>
                  <a:srgbClr val="000000">
                    <a:lumMod val="65000"/>
                    <a:lumOff val="35000"/>
                  </a:srgbClr>
                </a:solidFill>
                <a:latin typeface="Corbel"/>
                <a:cs typeface="Corbel"/>
              </a:rPr>
              <a:t>FULL VIRTUAL COPIES</a:t>
            </a:r>
          </a:p>
        </p:txBody>
      </p:sp>
      <p:sp>
        <p:nvSpPr>
          <p:cNvPr id="27" name="Can 34">
            <a:extLst>
              <a:ext uri="{FF2B5EF4-FFF2-40B4-BE49-F238E27FC236}">
                <a16:creationId xmlns:a16="http://schemas.microsoft.com/office/drawing/2014/main" id="{3AA8F751-FC8F-461B-99E0-3DF71615B4A8}"/>
              </a:ext>
            </a:extLst>
          </p:cNvPr>
          <p:cNvSpPr/>
          <p:nvPr/>
        </p:nvSpPr>
        <p:spPr>
          <a:xfrm>
            <a:off x="952125" y="5195773"/>
            <a:ext cx="878587" cy="563312"/>
          </a:xfrm>
          <a:prstGeom prst="can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70C0"/>
                </a:solidFill>
                <a:latin typeface="Arial"/>
                <a:ea typeface="Arial Unicode MS"/>
                <a:cs typeface="Arial Unicode MS"/>
              </a:rPr>
              <a:t>DEV1</a:t>
            </a:r>
          </a:p>
        </p:txBody>
      </p:sp>
      <p:sp>
        <p:nvSpPr>
          <p:cNvPr id="28" name="Can 35">
            <a:extLst>
              <a:ext uri="{FF2B5EF4-FFF2-40B4-BE49-F238E27FC236}">
                <a16:creationId xmlns:a16="http://schemas.microsoft.com/office/drawing/2014/main" id="{6EA9B61E-AB51-45FA-A59E-65AD1C735024}"/>
              </a:ext>
            </a:extLst>
          </p:cNvPr>
          <p:cNvSpPr/>
          <p:nvPr/>
        </p:nvSpPr>
        <p:spPr>
          <a:xfrm>
            <a:off x="1886832" y="5195773"/>
            <a:ext cx="878587" cy="563312"/>
          </a:xfrm>
          <a:prstGeom prst="can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70C0"/>
                </a:solidFill>
                <a:latin typeface="Arial"/>
                <a:ea typeface="Arial Unicode MS"/>
                <a:cs typeface="Arial Unicode MS"/>
              </a:rPr>
              <a:t>DEV2</a:t>
            </a:r>
          </a:p>
        </p:txBody>
      </p:sp>
      <p:sp>
        <p:nvSpPr>
          <p:cNvPr id="29" name="Can 36">
            <a:extLst>
              <a:ext uri="{FF2B5EF4-FFF2-40B4-BE49-F238E27FC236}">
                <a16:creationId xmlns:a16="http://schemas.microsoft.com/office/drawing/2014/main" id="{E101665F-DEC4-4DBD-8B35-428FDDACA446}"/>
              </a:ext>
            </a:extLst>
          </p:cNvPr>
          <p:cNvSpPr/>
          <p:nvPr/>
        </p:nvSpPr>
        <p:spPr>
          <a:xfrm>
            <a:off x="2826365" y="5195773"/>
            <a:ext cx="878587" cy="563312"/>
          </a:xfrm>
          <a:prstGeom prst="can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70C0"/>
                </a:solidFill>
                <a:latin typeface="Arial"/>
                <a:ea typeface="Arial Unicode MS"/>
                <a:cs typeface="Arial Unicode MS"/>
              </a:rPr>
              <a:t>UAT</a:t>
            </a:r>
          </a:p>
        </p:txBody>
      </p:sp>
      <p:sp>
        <p:nvSpPr>
          <p:cNvPr id="31" name="Can 38">
            <a:extLst>
              <a:ext uri="{FF2B5EF4-FFF2-40B4-BE49-F238E27FC236}">
                <a16:creationId xmlns:a16="http://schemas.microsoft.com/office/drawing/2014/main" id="{C404CD48-0A5E-4BFC-866F-39139A0FD6D1}"/>
              </a:ext>
            </a:extLst>
          </p:cNvPr>
          <p:cNvSpPr/>
          <p:nvPr/>
        </p:nvSpPr>
        <p:spPr>
          <a:xfrm>
            <a:off x="968103" y="5775159"/>
            <a:ext cx="878587" cy="563312"/>
          </a:xfrm>
          <a:prstGeom prst="can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70C0"/>
                </a:solidFill>
                <a:latin typeface="Arial"/>
                <a:ea typeface="Arial Unicode MS"/>
                <a:cs typeface="Arial Unicode MS"/>
              </a:rPr>
              <a:t>SIT1</a:t>
            </a:r>
          </a:p>
        </p:txBody>
      </p:sp>
      <p:sp>
        <p:nvSpPr>
          <p:cNvPr id="32" name="Can 39">
            <a:extLst>
              <a:ext uri="{FF2B5EF4-FFF2-40B4-BE49-F238E27FC236}">
                <a16:creationId xmlns:a16="http://schemas.microsoft.com/office/drawing/2014/main" id="{F68EF1BF-47BC-4CAA-894B-B6113BE124B6}"/>
              </a:ext>
            </a:extLst>
          </p:cNvPr>
          <p:cNvSpPr/>
          <p:nvPr/>
        </p:nvSpPr>
        <p:spPr>
          <a:xfrm>
            <a:off x="1902809" y="5775159"/>
            <a:ext cx="878587" cy="563312"/>
          </a:xfrm>
          <a:prstGeom prst="can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70C0"/>
                </a:solidFill>
                <a:latin typeface="Arial"/>
                <a:ea typeface="Arial Unicode MS"/>
                <a:cs typeface="Arial Unicode MS"/>
              </a:rPr>
              <a:t>SIT2</a:t>
            </a:r>
          </a:p>
        </p:txBody>
      </p:sp>
      <p:sp>
        <p:nvSpPr>
          <p:cNvPr id="33" name="Can 40">
            <a:extLst>
              <a:ext uri="{FF2B5EF4-FFF2-40B4-BE49-F238E27FC236}">
                <a16:creationId xmlns:a16="http://schemas.microsoft.com/office/drawing/2014/main" id="{B3A93466-FFD9-41B1-8D3C-974C14A5B9DA}"/>
              </a:ext>
            </a:extLst>
          </p:cNvPr>
          <p:cNvSpPr/>
          <p:nvPr/>
        </p:nvSpPr>
        <p:spPr>
          <a:xfrm>
            <a:off x="2842343" y="5775159"/>
            <a:ext cx="878587" cy="563312"/>
          </a:xfrm>
          <a:prstGeom prst="can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70C0"/>
                </a:solidFill>
                <a:latin typeface="Arial"/>
                <a:ea typeface="Arial Unicode MS"/>
                <a:cs typeface="Arial Unicode MS"/>
              </a:rPr>
              <a:t>TRAIN</a:t>
            </a:r>
          </a:p>
        </p:txBody>
      </p:sp>
      <p:sp>
        <p:nvSpPr>
          <p:cNvPr id="100" name="Can 44">
            <a:extLst>
              <a:ext uri="{FF2B5EF4-FFF2-40B4-BE49-F238E27FC236}">
                <a16:creationId xmlns:a16="http://schemas.microsoft.com/office/drawing/2014/main" id="{D959AD97-E638-4994-B5C5-0778B9FB5A1B}"/>
              </a:ext>
            </a:extLst>
          </p:cNvPr>
          <p:cNvSpPr/>
          <p:nvPr/>
        </p:nvSpPr>
        <p:spPr>
          <a:xfrm>
            <a:off x="4027101" y="5583423"/>
            <a:ext cx="878587" cy="280072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0E5E"/>
                </a:solidFill>
                <a:latin typeface="Arial"/>
                <a:ea typeface="Arial Unicode MS"/>
                <a:cs typeface="Arial Unicode MS"/>
              </a:rPr>
              <a:t>SIT1</a:t>
            </a:r>
          </a:p>
        </p:txBody>
      </p:sp>
      <p:sp>
        <p:nvSpPr>
          <p:cNvPr id="103" name="Can 44">
            <a:extLst>
              <a:ext uri="{FF2B5EF4-FFF2-40B4-BE49-F238E27FC236}">
                <a16:creationId xmlns:a16="http://schemas.microsoft.com/office/drawing/2014/main" id="{ADC1471C-54D5-42DA-920E-6921CC251BB0}"/>
              </a:ext>
            </a:extLst>
          </p:cNvPr>
          <p:cNvSpPr/>
          <p:nvPr/>
        </p:nvSpPr>
        <p:spPr>
          <a:xfrm>
            <a:off x="5965316" y="5559751"/>
            <a:ext cx="878587" cy="280072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0E5E"/>
                </a:solidFill>
                <a:latin typeface="Arial"/>
                <a:ea typeface="Arial Unicode MS"/>
                <a:cs typeface="Arial Unicode MS"/>
              </a:rPr>
              <a:t>TRAIN</a:t>
            </a:r>
          </a:p>
        </p:txBody>
      </p:sp>
      <p:sp>
        <p:nvSpPr>
          <p:cNvPr id="104" name="Can 44">
            <a:extLst>
              <a:ext uri="{FF2B5EF4-FFF2-40B4-BE49-F238E27FC236}">
                <a16:creationId xmlns:a16="http://schemas.microsoft.com/office/drawing/2014/main" id="{1E7737C0-8AA6-4AE9-AF11-2DBC3937FAFF}"/>
              </a:ext>
            </a:extLst>
          </p:cNvPr>
          <p:cNvSpPr/>
          <p:nvPr/>
        </p:nvSpPr>
        <p:spPr>
          <a:xfrm>
            <a:off x="4999997" y="5559751"/>
            <a:ext cx="878587" cy="280072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0E5E"/>
                </a:solidFill>
                <a:latin typeface="Arial"/>
                <a:ea typeface="Arial Unicode MS"/>
                <a:cs typeface="Arial Unicode MS"/>
              </a:rPr>
              <a:t>SIT2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F450394-4D0A-437A-B88C-A5FE3DE0800A}"/>
              </a:ext>
            </a:extLst>
          </p:cNvPr>
          <p:cNvSpPr txBox="1"/>
          <p:nvPr/>
        </p:nvSpPr>
        <p:spPr>
          <a:xfrm>
            <a:off x="4051271" y="4847917"/>
            <a:ext cx="2731645" cy="3181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1467" b="1" dirty="0">
                <a:solidFill>
                  <a:srgbClr val="000000">
                    <a:lumMod val="65000"/>
                    <a:lumOff val="35000"/>
                  </a:srgbClr>
                </a:solidFill>
                <a:latin typeface="Corbel"/>
                <a:cs typeface="Corbel"/>
              </a:rPr>
              <a:t>INTEGRATED SUBSETS</a:t>
            </a:r>
          </a:p>
        </p:txBody>
      </p:sp>
      <p:sp>
        <p:nvSpPr>
          <p:cNvPr id="36" name="Can 44">
            <a:extLst>
              <a:ext uri="{FF2B5EF4-FFF2-40B4-BE49-F238E27FC236}">
                <a16:creationId xmlns:a16="http://schemas.microsoft.com/office/drawing/2014/main" id="{D26DD75D-26CB-4C46-96FF-EB6EC85DD925}"/>
              </a:ext>
            </a:extLst>
          </p:cNvPr>
          <p:cNvSpPr/>
          <p:nvPr/>
        </p:nvSpPr>
        <p:spPr>
          <a:xfrm>
            <a:off x="4977800" y="5202579"/>
            <a:ext cx="878587" cy="280072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0E5E"/>
                </a:solidFill>
                <a:latin typeface="Arial"/>
                <a:ea typeface="Arial Unicode MS"/>
                <a:cs typeface="Arial Unicode MS"/>
              </a:rPr>
              <a:t>DEV2</a:t>
            </a:r>
          </a:p>
        </p:txBody>
      </p:sp>
      <p:sp>
        <p:nvSpPr>
          <p:cNvPr id="99" name="Can 44">
            <a:extLst>
              <a:ext uri="{FF2B5EF4-FFF2-40B4-BE49-F238E27FC236}">
                <a16:creationId xmlns:a16="http://schemas.microsoft.com/office/drawing/2014/main" id="{C945FE1A-37E9-4A72-B30E-3BFEE0A90B3F}"/>
              </a:ext>
            </a:extLst>
          </p:cNvPr>
          <p:cNvSpPr/>
          <p:nvPr/>
        </p:nvSpPr>
        <p:spPr>
          <a:xfrm>
            <a:off x="5969212" y="5228164"/>
            <a:ext cx="878587" cy="280072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0E5E"/>
                </a:solidFill>
                <a:latin typeface="Arial"/>
                <a:ea typeface="Arial Unicode MS"/>
                <a:cs typeface="Arial Unicode MS"/>
              </a:rPr>
              <a:t>UAT</a:t>
            </a:r>
          </a:p>
        </p:txBody>
      </p:sp>
      <p:sp>
        <p:nvSpPr>
          <p:cNvPr id="102" name="Can 44">
            <a:extLst>
              <a:ext uri="{FF2B5EF4-FFF2-40B4-BE49-F238E27FC236}">
                <a16:creationId xmlns:a16="http://schemas.microsoft.com/office/drawing/2014/main" id="{14BBB1D8-93CC-4EDB-A6F6-6B59AAA5A12F}"/>
              </a:ext>
            </a:extLst>
          </p:cNvPr>
          <p:cNvSpPr/>
          <p:nvPr/>
        </p:nvSpPr>
        <p:spPr>
          <a:xfrm>
            <a:off x="4028372" y="5209311"/>
            <a:ext cx="878587" cy="280072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77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400" dirty="0">
                <a:solidFill>
                  <a:srgbClr val="000E5E"/>
                </a:solidFill>
                <a:latin typeface="Arial"/>
                <a:ea typeface="Arial Unicode MS"/>
                <a:cs typeface="Arial Unicode MS"/>
              </a:rPr>
              <a:t>DEV1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04C5AED-95D7-4A99-B20C-50301A082B7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98479" y="4121134"/>
            <a:ext cx="666031" cy="665167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C093EFDD-09C9-4812-A53C-85D768D3F2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667" y="4292615"/>
            <a:ext cx="479019" cy="478397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FE93C66-2BA1-45A7-A05B-17CBFF9F05FF}"/>
              </a:ext>
            </a:extLst>
          </p:cNvPr>
          <p:cNvGrpSpPr/>
          <p:nvPr/>
        </p:nvGrpSpPr>
        <p:grpSpPr>
          <a:xfrm>
            <a:off x="1329277" y="1933475"/>
            <a:ext cx="2025973" cy="1008359"/>
            <a:chOff x="1608284" y="2041778"/>
            <a:chExt cx="1519480" cy="75626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44E0691-27F7-45F4-8F61-9626D8287C45}"/>
                </a:ext>
              </a:extLst>
            </p:cNvPr>
            <p:cNvSpPr/>
            <p:nvPr/>
          </p:nvSpPr>
          <p:spPr>
            <a:xfrm>
              <a:off x="2001185" y="2050337"/>
              <a:ext cx="838163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sz="1600" b="1" dirty="0">
                  <a:solidFill>
                    <a:srgbClr val="0070C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InfoSphere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EB456B4-8221-4DFD-B82A-FB75AA792825}"/>
                </a:ext>
              </a:extLst>
            </p:cNvPr>
            <p:cNvGrpSpPr/>
            <p:nvPr/>
          </p:nvGrpSpPr>
          <p:grpSpPr>
            <a:xfrm>
              <a:off x="1608284" y="2078378"/>
              <a:ext cx="1519480" cy="719669"/>
              <a:chOff x="2606384" y="1648781"/>
              <a:chExt cx="1519480" cy="719669"/>
            </a:xfrm>
            <a:solidFill>
              <a:schemeClr val="bg2"/>
            </a:solidFill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3646259-DA59-4CF3-AD3D-5F680954EC8D}"/>
                  </a:ext>
                </a:extLst>
              </p:cNvPr>
              <p:cNvSpPr/>
              <p:nvPr/>
            </p:nvSpPr>
            <p:spPr>
              <a:xfrm>
                <a:off x="2659536" y="1648781"/>
                <a:ext cx="1391492" cy="719669"/>
              </a:xfrm>
              <a:prstGeom prst="rect">
                <a:avLst/>
              </a:pr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/>
                <a:endParaRPr lang="en-US" dirty="0">
                  <a:solidFill>
                    <a:srgbClr val="000E5E"/>
                  </a:solidFill>
                  <a:latin typeface="Arial"/>
                </a:endParaRPr>
              </a:p>
            </p:txBody>
          </p: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4D20BB0-CA9B-45C1-AF57-C61DDAEC2F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700506" y="1678413"/>
                <a:ext cx="399096" cy="199548"/>
              </a:xfrm>
              <a:prstGeom prst="rect">
                <a:avLst/>
              </a:prstGeom>
              <a:grpFill/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63BA7C8-0B6A-4B13-8AC0-B874B595D8B1}"/>
                  </a:ext>
                </a:extLst>
              </p:cNvPr>
              <p:cNvSpPr txBox="1"/>
              <p:nvPr/>
            </p:nvSpPr>
            <p:spPr>
              <a:xfrm>
                <a:off x="2606384" y="1769942"/>
                <a:ext cx="1440683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377"/>
                <a:r>
                  <a:rPr lang="en-US" sz="3200" b="1" spc="-200" dirty="0">
                    <a:solidFill>
                      <a:srgbClr val="0070C0"/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rPr>
                  <a:t>Virtual Data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2C65F67-DF6B-4E5A-B424-2916A9D8CFE6}"/>
                  </a:ext>
                </a:extLst>
              </p:cNvPr>
              <p:cNvSpPr txBox="1"/>
              <p:nvPr/>
            </p:nvSpPr>
            <p:spPr>
              <a:xfrm>
                <a:off x="2625212" y="2071340"/>
                <a:ext cx="1500652" cy="284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377"/>
                <a:r>
                  <a:rPr lang="en-US" sz="1867" b="1" spc="800" dirty="0">
                    <a:solidFill>
                      <a:srgbClr val="000E5E"/>
                    </a:solidFill>
                    <a:latin typeface="Corbel"/>
                    <a:cs typeface="Corbel"/>
                  </a:rPr>
                  <a:t>PIPELINE</a:t>
                </a:r>
              </a:p>
            </p:txBody>
          </p:sp>
        </p:grp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7335F5AA-1AC1-4709-A7EC-39CB97BBD566}"/>
                </a:ext>
              </a:extLst>
            </p:cNvPr>
            <p:cNvSpPr/>
            <p:nvPr/>
          </p:nvSpPr>
          <p:spPr>
            <a:xfrm>
              <a:off x="2004305" y="2041778"/>
              <a:ext cx="951511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sz="1867" b="1" dirty="0">
                  <a:solidFill>
                    <a:srgbClr val="0070C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InfoSphere</a:t>
              </a:r>
            </a:p>
          </p:txBody>
        </p:sp>
      </p:grpSp>
      <p:pic>
        <p:nvPicPr>
          <p:cNvPr id="66" name="Picture 65">
            <a:extLst>
              <a:ext uri="{FF2B5EF4-FFF2-40B4-BE49-F238E27FC236}">
                <a16:creationId xmlns:a16="http://schemas.microsoft.com/office/drawing/2014/main" id="{9470C72F-E79C-4B87-BA98-7DBA1476FFB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25454" y="3054914"/>
            <a:ext cx="1229951" cy="687777"/>
          </a:xfrm>
          <a:prstGeom prst="rect">
            <a:avLst/>
          </a:prstGeom>
        </p:spPr>
      </p:pic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5BF8A53-90D7-43CC-A164-387ADDD37BE3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2322625" y="2936530"/>
            <a:ext cx="8871" cy="1184604"/>
          </a:xfrm>
          <a:prstGeom prst="straightConnector1">
            <a:avLst/>
          </a:prstGeom>
          <a:ln w="22225" cmpd="sng">
            <a:solidFill>
              <a:schemeClr val="bg2">
                <a:lumMod val="50000"/>
              </a:schemeClr>
            </a:solidFill>
            <a:prstDash val="solid"/>
            <a:tailEnd type="triangle"/>
          </a:ln>
          <a:effectLst>
            <a:outerShdw dist="20000" dir="5400000" rotWithShape="0">
              <a:schemeClr val="tx1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D90D3697-EADB-444A-9A89-F3F20138B5D6}"/>
              </a:ext>
            </a:extLst>
          </p:cNvPr>
          <p:cNvCxnSpPr>
            <a:cxnSpLocks/>
            <a:stCxn id="66" idx="3"/>
            <a:endCxn id="128" idx="0"/>
          </p:cNvCxnSpPr>
          <p:nvPr/>
        </p:nvCxnSpPr>
        <p:spPr>
          <a:xfrm>
            <a:off x="4955405" y="3398803"/>
            <a:ext cx="474772" cy="893812"/>
          </a:xfrm>
          <a:prstGeom prst="bentConnector2">
            <a:avLst/>
          </a:prstGeom>
          <a:ln w="22225" cmpd="sng">
            <a:solidFill>
              <a:schemeClr val="bg2">
                <a:lumMod val="50000"/>
              </a:schemeClr>
            </a:solidFill>
            <a:prstDash val="solid"/>
            <a:tailEnd type="triangle"/>
          </a:ln>
          <a:effectLst>
            <a:outerShdw dist="20000" dir="5400000" rotWithShape="0">
              <a:schemeClr val="tx1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2CE20DB0-596F-483B-82D2-B8BA39EF6F75}"/>
              </a:ext>
            </a:extLst>
          </p:cNvPr>
          <p:cNvCxnSpPr>
            <a:cxnSpLocks/>
            <a:stCxn id="38" idx="3"/>
            <a:endCxn id="18" idx="1"/>
          </p:cNvCxnSpPr>
          <p:nvPr/>
        </p:nvCxnSpPr>
        <p:spPr>
          <a:xfrm flipV="1">
            <a:off x="2664509" y="2546898"/>
            <a:ext cx="1826875" cy="1906820"/>
          </a:xfrm>
          <a:prstGeom prst="bentConnector3">
            <a:avLst/>
          </a:prstGeom>
          <a:ln w="22225" cmpd="sng">
            <a:solidFill>
              <a:schemeClr val="bg2">
                <a:lumMod val="50000"/>
              </a:schemeClr>
            </a:solidFill>
            <a:prstDash val="solid"/>
            <a:tailEnd type="triangle"/>
          </a:ln>
          <a:effectLst>
            <a:outerShdw dist="20000" dir="5400000" rotWithShape="0">
              <a:schemeClr val="tx1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A7433E3D-11C6-452A-8AE3-8B08523F89BA}"/>
              </a:ext>
            </a:extLst>
          </p:cNvPr>
          <p:cNvCxnSpPr>
            <a:cxnSpLocks/>
            <a:endCxn id="66" idx="0"/>
          </p:cNvCxnSpPr>
          <p:nvPr/>
        </p:nvCxnSpPr>
        <p:spPr>
          <a:xfrm rot="5400000">
            <a:off x="4267651" y="2831179"/>
            <a:ext cx="296515" cy="150956"/>
          </a:xfrm>
          <a:prstGeom prst="bentConnector3">
            <a:avLst>
              <a:gd name="adj1" fmla="val 8042"/>
            </a:avLst>
          </a:prstGeom>
          <a:ln w="22225" cmpd="sng">
            <a:solidFill>
              <a:schemeClr val="bg2">
                <a:lumMod val="50000"/>
              </a:schemeClr>
            </a:solidFill>
            <a:prstDash val="solid"/>
            <a:tailEnd type="triangle"/>
          </a:ln>
          <a:effectLst>
            <a:outerShdw dist="20000" dir="5400000" rotWithShape="0">
              <a:schemeClr val="tx1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54AF3E18-697A-4481-AA35-F4EC2B6371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82601" y="70645"/>
            <a:ext cx="1780952" cy="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96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E379C0B6-2EDA-4682-969E-29AD09A1D7F3}"/>
              </a:ext>
            </a:extLst>
          </p:cNvPr>
          <p:cNvSpPr/>
          <p:nvPr/>
        </p:nvSpPr>
        <p:spPr>
          <a:xfrm>
            <a:off x="361235" y="869982"/>
            <a:ext cx="2228481" cy="372184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Help in oracle database and sqlplus by Belga_computing">
            <a:extLst>
              <a:ext uri="{FF2B5EF4-FFF2-40B4-BE49-F238E27FC236}">
                <a16:creationId xmlns:a16="http://schemas.microsoft.com/office/drawing/2014/main" id="{64A5C801-68EA-4A2E-9FE1-FB13986CA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70" y="2131125"/>
            <a:ext cx="1826497" cy="82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B76FE698-2536-452D-9D63-81487B81296A}"/>
              </a:ext>
            </a:extLst>
          </p:cNvPr>
          <p:cNvSpPr/>
          <p:nvPr/>
        </p:nvSpPr>
        <p:spPr>
          <a:xfrm>
            <a:off x="3219414" y="892627"/>
            <a:ext cx="2752940" cy="372472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9F73239-47D9-464A-87E3-A69C7E7A6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65" y="-654"/>
            <a:ext cx="8382000" cy="387798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Arial"/>
                <a:cs typeface="Arial"/>
              </a:rPr>
              <a:t>iMedia</a:t>
            </a:r>
            <a:r>
              <a:rPr lang="en-US" sz="2800" b="1" dirty="0">
                <a:solidFill>
                  <a:srgbClr val="00B0F0"/>
                </a:solidFill>
              </a:rPr>
              <a:t> and </a:t>
            </a:r>
            <a:r>
              <a:rPr lang="en-US" sz="2800" b="1" dirty="0">
                <a:solidFill>
                  <a:srgbClr val="00B0F0"/>
                </a:solidFill>
                <a:latin typeface="Arial"/>
                <a:cs typeface="Arial"/>
              </a:rPr>
              <a:t>Keynote VDP Solutions</a:t>
            </a:r>
          </a:p>
        </p:txBody>
      </p:sp>
      <p:sp>
        <p:nvSpPr>
          <p:cNvPr id="26" name="Can 142">
            <a:extLst>
              <a:ext uri="{FF2B5EF4-FFF2-40B4-BE49-F238E27FC236}">
                <a16:creationId xmlns:a16="http://schemas.microsoft.com/office/drawing/2014/main" id="{AE1EC8D6-6F19-1847-83AC-318053D088EC}"/>
              </a:ext>
            </a:extLst>
          </p:cNvPr>
          <p:cNvSpPr/>
          <p:nvPr/>
        </p:nvSpPr>
        <p:spPr>
          <a:xfrm>
            <a:off x="813050" y="1843685"/>
            <a:ext cx="1152819" cy="540087"/>
          </a:xfrm>
          <a:prstGeom prst="can">
            <a:avLst/>
          </a:prstGeom>
          <a:solidFill>
            <a:schemeClr val="bg1">
              <a:lumMod val="75000"/>
            </a:schemeClr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/>
              </a:rPr>
              <a:t>DB1</a:t>
            </a:r>
            <a:endParaRPr lang="en-US" sz="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Black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Black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1" name="Can 42">
            <a:extLst>
              <a:ext uri="{FF2B5EF4-FFF2-40B4-BE49-F238E27FC236}">
                <a16:creationId xmlns:a16="http://schemas.microsoft.com/office/drawing/2014/main" id="{FC24BE31-B929-C847-B8FB-F99B5AD2CBC6}"/>
              </a:ext>
            </a:extLst>
          </p:cNvPr>
          <p:cNvSpPr/>
          <p:nvPr/>
        </p:nvSpPr>
        <p:spPr>
          <a:xfrm>
            <a:off x="3612944" y="3073324"/>
            <a:ext cx="759918" cy="1362909"/>
          </a:xfrm>
          <a:prstGeom prst="can">
            <a:avLst/>
          </a:prstGeom>
          <a:solidFill>
            <a:srgbClr val="FFC000"/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91440" tIns="45720" rIns="91440" bIns="45720" rtlCol="0" anchor="ctr"/>
          <a:lstStyle/>
          <a:p>
            <a:pPr algn="ctr" defTabSz="914400">
              <a:defRPr/>
            </a:pPr>
            <a:r>
              <a:rPr lang="en-US" sz="800" b="1" dirty="0">
                <a:latin typeface="Arial"/>
                <a:cs typeface="Arial"/>
              </a:rPr>
              <a:t>8 Databases</a:t>
            </a:r>
            <a:endParaRPr lang="en-US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"/>
                <a:cs typeface="Arial"/>
              </a:rPr>
              <a:t>Gold Copy</a:t>
            </a:r>
            <a:endParaRPr lang="en-US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"/>
              <a:cs typeface="Arial"/>
            </a:endParaRPr>
          </a:p>
        </p:txBody>
      </p:sp>
      <p:sp>
        <p:nvSpPr>
          <p:cNvPr id="72" name="Can 142">
            <a:extLst>
              <a:ext uri="{FF2B5EF4-FFF2-40B4-BE49-F238E27FC236}">
                <a16:creationId xmlns:a16="http://schemas.microsoft.com/office/drawing/2014/main" id="{B394CDC4-D962-014D-A748-1995FC66BC8B}"/>
              </a:ext>
            </a:extLst>
          </p:cNvPr>
          <p:cNvSpPr/>
          <p:nvPr/>
        </p:nvSpPr>
        <p:spPr>
          <a:xfrm>
            <a:off x="3578534" y="2234395"/>
            <a:ext cx="803639" cy="660719"/>
          </a:xfrm>
          <a:prstGeom prst="can">
            <a:avLst/>
          </a:prstGeom>
          <a:solidFill>
            <a:srgbClr val="FFC000"/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Gold Copy</a:t>
            </a:r>
          </a:p>
        </p:txBody>
      </p:sp>
      <p:sp>
        <p:nvSpPr>
          <p:cNvPr id="73" name="Callout: Down Arrow 72">
            <a:extLst>
              <a:ext uri="{FF2B5EF4-FFF2-40B4-BE49-F238E27FC236}">
                <a16:creationId xmlns:a16="http://schemas.microsoft.com/office/drawing/2014/main" id="{4167D074-1A9E-CA47-92F9-090DAE9F10CA}"/>
              </a:ext>
            </a:extLst>
          </p:cNvPr>
          <p:cNvSpPr/>
          <p:nvPr/>
        </p:nvSpPr>
        <p:spPr>
          <a:xfrm>
            <a:off x="3921534" y="951118"/>
            <a:ext cx="1348700" cy="396515"/>
          </a:xfrm>
          <a:prstGeom prst="downArrowCallou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IVGM – VDP Appliance</a:t>
            </a:r>
          </a:p>
        </p:txBody>
      </p:sp>
      <p:sp>
        <p:nvSpPr>
          <p:cNvPr id="77" name="Can 142">
            <a:extLst>
              <a:ext uri="{FF2B5EF4-FFF2-40B4-BE49-F238E27FC236}">
                <a16:creationId xmlns:a16="http://schemas.microsoft.com/office/drawing/2014/main" id="{49DA4E71-37DA-3D4B-8470-5473D2BD8B24}"/>
              </a:ext>
            </a:extLst>
          </p:cNvPr>
          <p:cNvSpPr/>
          <p:nvPr/>
        </p:nvSpPr>
        <p:spPr>
          <a:xfrm>
            <a:off x="4778489" y="2149957"/>
            <a:ext cx="790422" cy="594921"/>
          </a:xfrm>
          <a:prstGeom prst="can">
            <a:avLst/>
          </a:prstGeom>
          <a:solidFill>
            <a:srgbClr val="CCFF66"/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DB1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Live Clone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306C0D1-79D2-9B49-AF77-FB251D647600}"/>
              </a:ext>
            </a:extLst>
          </p:cNvPr>
          <p:cNvSpPr/>
          <p:nvPr/>
        </p:nvSpPr>
        <p:spPr>
          <a:xfrm>
            <a:off x="3554521" y="1861942"/>
            <a:ext cx="886758" cy="2602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B7511B2-C779-7C43-94D0-9AE852457AF5}"/>
              </a:ext>
            </a:extLst>
          </p:cNvPr>
          <p:cNvSpPr/>
          <p:nvPr/>
        </p:nvSpPr>
        <p:spPr>
          <a:xfrm>
            <a:off x="4736811" y="1861943"/>
            <a:ext cx="891846" cy="1473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80ED814-5375-AC40-A617-83178F10E43C}"/>
              </a:ext>
            </a:extLst>
          </p:cNvPr>
          <p:cNvCxnSpPr>
            <a:cxnSpLocks/>
            <a:endCxn id="78" idx="0"/>
          </p:cNvCxnSpPr>
          <p:nvPr/>
        </p:nvCxnSpPr>
        <p:spPr>
          <a:xfrm flipH="1">
            <a:off x="3997900" y="1335932"/>
            <a:ext cx="590886" cy="526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A8D0BA5-75D7-CA4D-A542-568E715DA6A2}"/>
              </a:ext>
            </a:extLst>
          </p:cNvPr>
          <p:cNvCxnSpPr>
            <a:cxnSpLocks/>
            <a:endCxn id="79" idx="0"/>
          </p:cNvCxnSpPr>
          <p:nvPr/>
        </p:nvCxnSpPr>
        <p:spPr>
          <a:xfrm>
            <a:off x="4588786" y="1335932"/>
            <a:ext cx="593948" cy="5260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3BA18FFD-DE49-FD41-8E36-E4D3DF05A0F8}"/>
              </a:ext>
            </a:extLst>
          </p:cNvPr>
          <p:cNvSpPr txBox="1"/>
          <p:nvPr/>
        </p:nvSpPr>
        <p:spPr>
          <a:xfrm>
            <a:off x="4850623" y="2833200"/>
            <a:ext cx="63815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arget Replica</a:t>
            </a:r>
            <a:endParaRPr lang="en-US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Live Clone</a:t>
            </a:r>
            <a:endParaRPr lang="en-US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2894231-F804-D345-88AD-7931257132E5}"/>
              </a:ext>
            </a:extLst>
          </p:cNvPr>
          <p:cNvCxnSpPr>
            <a:cxnSpLocks/>
          </p:cNvCxnSpPr>
          <p:nvPr/>
        </p:nvCxnSpPr>
        <p:spPr>
          <a:xfrm>
            <a:off x="1765570" y="3741899"/>
            <a:ext cx="1653767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1F900AF6-A79F-6449-AECD-B65B21C5924D}"/>
              </a:ext>
            </a:extLst>
          </p:cNvPr>
          <p:cNvCxnSpPr>
            <a:cxnSpLocks/>
          </p:cNvCxnSpPr>
          <p:nvPr/>
        </p:nvCxnSpPr>
        <p:spPr>
          <a:xfrm flipV="1">
            <a:off x="2270403" y="2541822"/>
            <a:ext cx="1173754" cy="743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71CAE6F2-59AB-FA42-AA51-6B776C07667C}"/>
              </a:ext>
            </a:extLst>
          </p:cNvPr>
          <p:cNvSpPr/>
          <p:nvPr/>
        </p:nvSpPr>
        <p:spPr>
          <a:xfrm>
            <a:off x="6755083" y="921163"/>
            <a:ext cx="2510389" cy="35207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9FBF248-4A9E-1640-A649-5F609897307B}"/>
              </a:ext>
            </a:extLst>
          </p:cNvPr>
          <p:cNvSpPr/>
          <p:nvPr/>
        </p:nvSpPr>
        <p:spPr>
          <a:xfrm>
            <a:off x="7089436" y="1147351"/>
            <a:ext cx="1975527" cy="3244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Virtual DBs/Online Environments</a:t>
            </a:r>
          </a:p>
        </p:txBody>
      </p:sp>
      <p:sp>
        <p:nvSpPr>
          <p:cNvPr id="96" name="Can 142">
            <a:extLst>
              <a:ext uri="{FF2B5EF4-FFF2-40B4-BE49-F238E27FC236}">
                <a16:creationId xmlns:a16="http://schemas.microsoft.com/office/drawing/2014/main" id="{66E6B05C-8B52-5742-8104-833857C02172}"/>
              </a:ext>
            </a:extLst>
          </p:cNvPr>
          <p:cNvSpPr/>
          <p:nvPr/>
        </p:nvSpPr>
        <p:spPr>
          <a:xfrm>
            <a:off x="6988956" y="2116069"/>
            <a:ext cx="798905" cy="856111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Subset DB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78758F0-C7F5-7145-A6E2-100A2DD5B2E4}"/>
              </a:ext>
            </a:extLst>
          </p:cNvPr>
          <p:cNvCxnSpPr>
            <a:cxnSpLocks/>
          </p:cNvCxnSpPr>
          <p:nvPr/>
        </p:nvCxnSpPr>
        <p:spPr>
          <a:xfrm flipV="1">
            <a:off x="5663598" y="2529013"/>
            <a:ext cx="1249301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D0E8BF59-9405-404C-ACD2-BC0CABB09171}"/>
              </a:ext>
            </a:extLst>
          </p:cNvPr>
          <p:cNvSpPr txBox="1"/>
          <p:nvPr/>
        </p:nvSpPr>
        <p:spPr>
          <a:xfrm>
            <a:off x="5947415" y="3944755"/>
            <a:ext cx="1163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Same size as 2X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DB7EC0B-75F1-FC47-BBA7-E6E2DFBC96F0}"/>
              </a:ext>
            </a:extLst>
          </p:cNvPr>
          <p:cNvSpPr/>
          <p:nvPr/>
        </p:nvSpPr>
        <p:spPr>
          <a:xfrm>
            <a:off x="8277036" y="2220868"/>
            <a:ext cx="642807" cy="4492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IK Alpha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Interactive Keynote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9F473F3-F00D-A248-BD0E-03032E523516}"/>
              </a:ext>
            </a:extLst>
          </p:cNvPr>
          <p:cNvSpPr/>
          <p:nvPr/>
        </p:nvSpPr>
        <p:spPr>
          <a:xfrm>
            <a:off x="8359094" y="3724303"/>
            <a:ext cx="560749" cy="4511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ISC/OLE 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437167FF-CFE2-234A-82C4-9377B755A882}"/>
              </a:ext>
            </a:extLst>
          </p:cNvPr>
          <p:cNvCxnSpPr>
            <a:cxnSpLocks/>
          </p:cNvCxnSpPr>
          <p:nvPr/>
        </p:nvCxnSpPr>
        <p:spPr>
          <a:xfrm>
            <a:off x="7665104" y="4018996"/>
            <a:ext cx="661538" cy="44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B0849F09-1CEA-4D0D-B95A-C560B6A54A14}"/>
              </a:ext>
            </a:extLst>
          </p:cNvPr>
          <p:cNvSpPr/>
          <p:nvPr/>
        </p:nvSpPr>
        <p:spPr>
          <a:xfrm>
            <a:off x="5698712" y="3435188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836CFF-FB67-4D7F-8927-EAC816A319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733" y="2013823"/>
            <a:ext cx="750563" cy="695325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2D68BED8-A787-46EE-84F9-84C6626BB3CA}"/>
              </a:ext>
            </a:extLst>
          </p:cNvPr>
          <p:cNvSpPr txBox="1"/>
          <p:nvPr/>
        </p:nvSpPr>
        <p:spPr>
          <a:xfrm>
            <a:off x="3378926" y="646027"/>
            <a:ext cx="25813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IBM InfoSphere Virtual Data Pipeline(VDP) </a:t>
            </a:r>
          </a:p>
        </p:txBody>
      </p:sp>
      <p:pic>
        <p:nvPicPr>
          <p:cNvPr id="91" name="Picture 2" descr="Help in oracle database and sqlplus by Belga_computing">
            <a:extLst>
              <a:ext uri="{FF2B5EF4-FFF2-40B4-BE49-F238E27FC236}">
                <a16:creationId xmlns:a16="http://schemas.microsoft.com/office/drawing/2014/main" id="{03015B3F-DE9A-4E92-8B44-5CEB4A14E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31" y="3614839"/>
            <a:ext cx="1826497" cy="82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an 42">
            <a:extLst>
              <a:ext uri="{FF2B5EF4-FFF2-40B4-BE49-F238E27FC236}">
                <a16:creationId xmlns:a16="http://schemas.microsoft.com/office/drawing/2014/main" id="{33EF4DAB-FEA7-A547-83E1-3276D280F35D}"/>
              </a:ext>
            </a:extLst>
          </p:cNvPr>
          <p:cNvSpPr/>
          <p:nvPr/>
        </p:nvSpPr>
        <p:spPr>
          <a:xfrm>
            <a:off x="791812" y="3304287"/>
            <a:ext cx="1212977" cy="540223"/>
          </a:xfrm>
          <a:prstGeom prst="can">
            <a:avLst/>
          </a:prstGeom>
          <a:solidFill>
            <a:schemeClr val="bg1">
              <a:lumMod val="75000"/>
            </a:schemeClr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91440" tIns="45720" rIns="91440" bIns="45720" rtlCol="0" anchor="ctr"/>
          <a:lstStyle/>
          <a:p>
            <a:pPr algn="ctr" defTabSz="914400">
              <a:defRPr/>
            </a:pPr>
            <a:r>
              <a:rPr lang="en-US" sz="900" b="1" dirty="0">
                <a:latin typeface="Calibri"/>
              </a:rPr>
              <a:t>        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/>
              </a:rPr>
              <a:t>8 Databases</a:t>
            </a:r>
            <a:endParaRPr lang="en-US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Black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Black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696D4B17-B97D-4BF7-BDA5-1076D866D7DA}"/>
              </a:ext>
            </a:extLst>
          </p:cNvPr>
          <p:cNvSpPr/>
          <p:nvPr/>
        </p:nvSpPr>
        <p:spPr>
          <a:xfrm>
            <a:off x="447450" y="4899032"/>
            <a:ext cx="267615" cy="2586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2121A6C-8767-49F5-970B-9CEA461FDBE9}"/>
              </a:ext>
            </a:extLst>
          </p:cNvPr>
          <p:cNvSpPr txBox="1"/>
          <p:nvPr/>
        </p:nvSpPr>
        <p:spPr>
          <a:xfrm>
            <a:off x="862492" y="4823779"/>
            <a:ext cx="429227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CERT Oracle Databases are used as source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5B4C803-522C-4484-8B7E-D61DF3BA61DB}"/>
              </a:ext>
            </a:extLst>
          </p:cNvPr>
          <p:cNvSpPr txBox="1"/>
          <p:nvPr/>
        </p:nvSpPr>
        <p:spPr>
          <a:xfrm>
            <a:off x="862492" y="5870356"/>
            <a:ext cx="430092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Target Live Clone is created from Gold Copy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0508027-B886-4A7E-A328-09B21BE04E15}"/>
              </a:ext>
            </a:extLst>
          </p:cNvPr>
          <p:cNvSpPr txBox="1"/>
          <p:nvPr/>
        </p:nvSpPr>
        <p:spPr>
          <a:xfrm>
            <a:off x="848873" y="5343388"/>
            <a:ext cx="430092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VDP Appliance creates Gold Copy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951952C-94C9-463E-8E98-FC9501AC77C2}"/>
              </a:ext>
            </a:extLst>
          </p:cNvPr>
          <p:cNvSpPr txBox="1"/>
          <p:nvPr/>
        </p:nvSpPr>
        <p:spPr>
          <a:xfrm>
            <a:off x="848873" y="6367098"/>
            <a:ext cx="430092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Virtual Databases are created from IBM VDP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2112B4C9-4038-46EA-81C6-1C443FD0643E}"/>
              </a:ext>
            </a:extLst>
          </p:cNvPr>
          <p:cNvSpPr/>
          <p:nvPr/>
        </p:nvSpPr>
        <p:spPr>
          <a:xfrm>
            <a:off x="439138" y="5398790"/>
            <a:ext cx="267615" cy="2586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ECB59F2-0654-4544-BE90-CCA86208172B}"/>
              </a:ext>
            </a:extLst>
          </p:cNvPr>
          <p:cNvSpPr/>
          <p:nvPr/>
        </p:nvSpPr>
        <p:spPr>
          <a:xfrm>
            <a:off x="454871" y="5943272"/>
            <a:ext cx="267615" cy="25844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1FE83520-4172-4247-8D9D-014C59C2E4E7}"/>
              </a:ext>
            </a:extLst>
          </p:cNvPr>
          <p:cNvSpPr/>
          <p:nvPr/>
        </p:nvSpPr>
        <p:spPr>
          <a:xfrm>
            <a:off x="431217" y="6422542"/>
            <a:ext cx="267615" cy="25844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5B50733E-A1E0-4312-908B-A8898CE7EC73}"/>
              </a:ext>
            </a:extLst>
          </p:cNvPr>
          <p:cNvCxnSpPr>
            <a:cxnSpLocks/>
            <a:stCxn id="96" idx="3"/>
          </p:cNvCxnSpPr>
          <p:nvPr/>
        </p:nvCxnSpPr>
        <p:spPr>
          <a:xfrm flipH="1">
            <a:off x="7359427" y="3042735"/>
            <a:ext cx="760" cy="588825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7" name="Oval 126">
            <a:extLst>
              <a:ext uri="{FF2B5EF4-FFF2-40B4-BE49-F238E27FC236}">
                <a16:creationId xmlns:a16="http://schemas.microsoft.com/office/drawing/2014/main" id="{3C216067-E688-4F0B-B71E-9FCB9B01A804}"/>
              </a:ext>
            </a:extLst>
          </p:cNvPr>
          <p:cNvSpPr/>
          <p:nvPr/>
        </p:nvSpPr>
        <p:spPr>
          <a:xfrm>
            <a:off x="581258" y="1488772"/>
            <a:ext cx="267615" cy="2586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098DF81B-2944-4BFF-B741-8DB18C809839}"/>
              </a:ext>
            </a:extLst>
          </p:cNvPr>
          <p:cNvSpPr/>
          <p:nvPr/>
        </p:nvSpPr>
        <p:spPr>
          <a:xfrm>
            <a:off x="3474119" y="1638276"/>
            <a:ext cx="267615" cy="2586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610FB39E-D539-4765-988F-702572C269F6}"/>
              </a:ext>
            </a:extLst>
          </p:cNvPr>
          <p:cNvSpPr/>
          <p:nvPr/>
        </p:nvSpPr>
        <p:spPr>
          <a:xfrm>
            <a:off x="6813639" y="3094260"/>
            <a:ext cx="267615" cy="2586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11DD8C4-55C4-4C50-BEC7-9576941F4612}"/>
              </a:ext>
            </a:extLst>
          </p:cNvPr>
          <p:cNvSpPr/>
          <p:nvPr/>
        </p:nvSpPr>
        <p:spPr>
          <a:xfrm>
            <a:off x="5436356" y="1675673"/>
            <a:ext cx="267615" cy="2586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pic>
        <p:nvPicPr>
          <p:cNvPr id="141" name="Graphic 140" descr="Monitor">
            <a:extLst>
              <a:ext uri="{FF2B5EF4-FFF2-40B4-BE49-F238E27FC236}">
                <a16:creationId xmlns:a16="http://schemas.microsoft.com/office/drawing/2014/main" id="{F51F5BDF-1E89-4F0E-8001-D25E926273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13736" y="2053645"/>
            <a:ext cx="761599" cy="914400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EFEA6D9D-300B-49E7-805D-79F24F1E9065}"/>
              </a:ext>
            </a:extLst>
          </p:cNvPr>
          <p:cNvSpPr txBox="1"/>
          <p:nvPr/>
        </p:nvSpPr>
        <p:spPr>
          <a:xfrm>
            <a:off x="715065" y="649917"/>
            <a:ext cx="1535780" cy="2539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ctr">
              <a:defRPr sz="7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Data Source</a:t>
            </a:r>
            <a:r>
              <a:rPr lang="en-US" sz="1050" dirty="0">
                <a:latin typeface="Calibri"/>
              </a:rPr>
              <a:t>(DR)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CF0D6A9-E771-4117-8D50-C84C8A07B72C}"/>
              </a:ext>
            </a:extLst>
          </p:cNvPr>
          <p:cNvSpPr txBox="1"/>
          <p:nvPr/>
        </p:nvSpPr>
        <p:spPr>
          <a:xfrm>
            <a:off x="7428523" y="3140041"/>
            <a:ext cx="68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Alpha Batch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F2D9BA-F755-46DD-BDE3-E7D5E2437120}"/>
              </a:ext>
            </a:extLst>
          </p:cNvPr>
          <p:cNvSpPr/>
          <p:nvPr/>
        </p:nvSpPr>
        <p:spPr>
          <a:xfrm>
            <a:off x="9333808" y="921163"/>
            <a:ext cx="2510389" cy="5632311"/>
          </a:xfrm>
          <a:prstGeom prst="rect">
            <a:avLst/>
          </a:prstGeom>
          <a:solidFill>
            <a:schemeClr val="bg2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prstClr val="black"/>
                </a:solidFill>
              </a:rPr>
              <a:t> The Database  sizes ranged from 500GB to about 3.5TB</a:t>
            </a:r>
          </a:p>
          <a:p>
            <a:pPr marL="171450" indent="-171450"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prstClr val="black"/>
                </a:solidFill>
              </a:rPr>
              <a:t>Creation times varied from 11 minutes to 1.5 hours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iMedia, we have cloned all 8 Databases from the Gold copy itself.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Keynote will have both options to subset or get the entire Gold copy of 1 Database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Setup for Incremental updates in VDP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Due to PII data being the primary key, Oracle TDE encryption was implemented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D3FD0E9-D023-4631-A741-8774C6F79387}"/>
              </a:ext>
            </a:extLst>
          </p:cNvPr>
          <p:cNvCxnSpPr>
            <a:cxnSpLocks/>
          </p:cNvCxnSpPr>
          <p:nvPr/>
        </p:nvCxnSpPr>
        <p:spPr>
          <a:xfrm>
            <a:off x="4431595" y="2549256"/>
            <a:ext cx="3052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6E7D8758-3F0C-4BFF-A9F1-7D217F2800E2}"/>
              </a:ext>
            </a:extLst>
          </p:cNvPr>
          <p:cNvCxnSpPr>
            <a:cxnSpLocks/>
          </p:cNvCxnSpPr>
          <p:nvPr/>
        </p:nvCxnSpPr>
        <p:spPr>
          <a:xfrm>
            <a:off x="4376319" y="3881706"/>
            <a:ext cx="2602930" cy="10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9D7B072-0D45-4419-914F-35BA81855145}"/>
              </a:ext>
            </a:extLst>
          </p:cNvPr>
          <p:cNvSpPr txBox="1"/>
          <p:nvPr/>
        </p:nvSpPr>
        <p:spPr>
          <a:xfrm>
            <a:off x="5875616" y="2686523"/>
            <a:ext cx="13749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Subset Data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281FEAB-0B97-4593-AFAF-D92276DE12F9}"/>
              </a:ext>
            </a:extLst>
          </p:cNvPr>
          <p:cNvSpPr txBox="1"/>
          <p:nvPr/>
        </p:nvSpPr>
        <p:spPr>
          <a:xfrm>
            <a:off x="9752050" y="658386"/>
            <a:ext cx="1850261" cy="23424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35978" tIns="35978" rIns="35978" bIns="35978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Graphik Medium"/>
              </a:rPr>
              <a:t>KEY OBESERVATIONS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219BBD7E-6D1A-4A72-BE4F-85C66FE9D568}"/>
              </a:ext>
            </a:extLst>
          </p:cNvPr>
          <p:cNvCxnSpPr>
            <a:cxnSpLocks/>
          </p:cNvCxnSpPr>
          <p:nvPr/>
        </p:nvCxnSpPr>
        <p:spPr>
          <a:xfrm>
            <a:off x="7787175" y="2541292"/>
            <a:ext cx="54439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28EE0D5D-2A8B-40CC-86E3-6A993E8D6A48}"/>
              </a:ext>
            </a:extLst>
          </p:cNvPr>
          <p:cNvSpPr txBox="1"/>
          <p:nvPr/>
        </p:nvSpPr>
        <p:spPr>
          <a:xfrm>
            <a:off x="7384063" y="645663"/>
            <a:ext cx="15357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VDB Test Setup</a:t>
            </a:r>
          </a:p>
        </p:txBody>
      </p:sp>
      <p:pic>
        <p:nvPicPr>
          <p:cNvPr id="70" name="Graphic 69" descr="Monitor">
            <a:extLst>
              <a:ext uri="{FF2B5EF4-FFF2-40B4-BE49-F238E27FC236}">
                <a16:creationId xmlns:a16="http://schemas.microsoft.com/office/drawing/2014/main" id="{4631D73C-215C-436C-8EBD-D2BBB89268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64815" y="3549088"/>
            <a:ext cx="761599" cy="9144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D05ACEE5-1B1A-4206-8DC6-DCF0D282411E}"/>
              </a:ext>
            </a:extLst>
          </p:cNvPr>
          <p:cNvSpPr txBox="1"/>
          <p:nvPr/>
        </p:nvSpPr>
        <p:spPr>
          <a:xfrm>
            <a:off x="945262" y="1437394"/>
            <a:ext cx="931749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ctr">
              <a:defRPr sz="700" b="1"/>
            </a:lvl1pPr>
          </a:lstStyle>
          <a:p>
            <a:pPr defTabSz="914400"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Keynote CERT</a:t>
            </a:r>
            <a:r>
              <a:rPr lang="en-US" sz="1050" dirty="0">
                <a:latin typeface="Calibri"/>
              </a:rPr>
              <a:t>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DB</a:t>
            </a:r>
            <a:r>
              <a:rPr lang="en-US" sz="1050" dirty="0">
                <a:latin typeface="Calibri"/>
              </a:rPr>
              <a:t>   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69ABEB8-8380-4C13-B8D9-EE4F4E2C447F}"/>
              </a:ext>
            </a:extLst>
          </p:cNvPr>
          <p:cNvSpPr txBox="1"/>
          <p:nvPr/>
        </p:nvSpPr>
        <p:spPr>
          <a:xfrm>
            <a:off x="976795" y="3069708"/>
            <a:ext cx="931749" cy="2539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ctr">
              <a:defRPr sz="700" b="1"/>
            </a:lvl1pPr>
          </a:lstStyle>
          <a:p>
            <a:pPr defTabSz="914400"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iMedia </a:t>
            </a:r>
            <a:r>
              <a:rPr lang="en-US" sz="1050" dirty="0">
                <a:latin typeface="Calibri"/>
              </a:rPr>
              <a:t> 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DBs</a:t>
            </a:r>
          </a:p>
        </p:txBody>
      </p:sp>
      <p:pic>
        <p:nvPicPr>
          <p:cNvPr id="8" name="Graphic 7" descr="Database">
            <a:extLst>
              <a:ext uri="{FF2B5EF4-FFF2-40B4-BE49-F238E27FC236}">
                <a16:creationId xmlns:a16="http://schemas.microsoft.com/office/drawing/2014/main" id="{0C454672-C360-49E3-A3EB-4E31304A6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48304" y="3379509"/>
            <a:ext cx="1021462" cy="10555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16ED4C-8C24-4D89-BFFE-D89BFAF89E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05897" y="25542"/>
            <a:ext cx="1780952" cy="561905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C90DEE60-48FF-4646-9997-28E0DDA59E80}"/>
              </a:ext>
            </a:extLst>
          </p:cNvPr>
          <p:cNvSpPr txBox="1"/>
          <p:nvPr/>
        </p:nvSpPr>
        <p:spPr>
          <a:xfrm>
            <a:off x="5289804" y="4863948"/>
            <a:ext cx="3879067" cy="147732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Challenges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ISCI vs NFS mount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Limitations on the shared server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One of the databases took 1.5 hours due to having document links</a:t>
            </a:r>
          </a:p>
        </p:txBody>
      </p:sp>
    </p:spTree>
    <p:extLst>
      <p:ext uri="{BB962C8B-B14F-4D97-AF65-F5344CB8AC3E}">
        <p14:creationId xmlns:p14="http://schemas.microsoft.com/office/powerpoint/2010/main" val="2419823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EED35-42E6-48BF-84A9-5A93AB03E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6" y="340848"/>
            <a:ext cx="11582400" cy="37941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Sample  Results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5133EE9-90BC-4965-8015-5D726B08B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634779"/>
              </p:ext>
            </p:extLst>
          </p:nvPr>
        </p:nvGraphicFramePr>
        <p:xfrm>
          <a:off x="163286" y="1096753"/>
          <a:ext cx="4267200" cy="3518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87">
                  <a:extLst>
                    <a:ext uri="{9D8B030D-6E8A-4147-A177-3AD203B41FA5}">
                      <a16:colId xmlns:a16="http://schemas.microsoft.com/office/drawing/2014/main" val="2269996682"/>
                    </a:ext>
                  </a:extLst>
                </a:gridCol>
                <a:gridCol w="872613">
                  <a:extLst>
                    <a:ext uri="{9D8B030D-6E8A-4147-A177-3AD203B41FA5}">
                      <a16:colId xmlns:a16="http://schemas.microsoft.com/office/drawing/2014/main" val="804612703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3892948381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3582858568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3307869887"/>
                    </a:ext>
                  </a:extLst>
                </a:gridCol>
              </a:tblGrid>
              <a:tr h="660926">
                <a:tc>
                  <a:txBody>
                    <a:bodyPr/>
                    <a:lstStyle/>
                    <a:p>
                      <a:r>
                        <a:rPr lang="en-US" sz="1200" dirty="0"/>
                        <a:t>Date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Duration (MIN)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Passed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Failed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Pending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458360"/>
                  </a:ext>
                </a:extLst>
              </a:tr>
              <a:tr h="533005">
                <a:tc>
                  <a:txBody>
                    <a:bodyPr/>
                    <a:lstStyle/>
                    <a:p>
                      <a:r>
                        <a:rPr lang="en-US" sz="1050" dirty="0"/>
                        <a:t>6/16/2020</a:t>
                      </a:r>
                    </a:p>
                    <a:p>
                      <a:r>
                        <a:rPr lang="en-US" sz="1050" dirty="0"/>
                        <a:t> VDP</a:t>
                      </a:r>
                    </a:p>
                    <a:p>
                      <a:r>
                        <a:rPr lang="en-US" sz="1050" dirty="0"/>
                        <a:t> X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123</a:t>
                      </a:r>
                    </a:p>
                    <a:p>
                      <a:r>
                        <a:rPr lang="en-US" sz="1000" dirty="0"/>
                        <a:t>123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542</a:t>
                      </a:r>
                    </a:p>
                    <a:p>
                      <a:r>
                        <a:rPr lang="en-US" sz="1000" dirty="0"/>
                        <a:t>568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52</a:t>
                      </a:r>
                    </a:p>
                    <a:p>
                      <a:r>
                        <a:rPr lang="en-US" sz="1000" dirty="0"/>
                        <a:t>25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8</a:t>
                      </a:r>
                    </a:p>
                    <a:p>
                      <a:r>
                        <a:rPr lang="en-US" sz="1000" dirty="0"/>
                        <a:t>8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68740"/>
                  </a:ext>
                </a:extLst>
              </a:tr>
              <a:tr h="533005">
                <a:tc>
                  <a:txBody>
                    <a:bodyPr/>
                    <a:lstStyle/>
                    <a:p>
                      <a:r>
                        <a:rPr lang="en-US" sz="1050" dirty="0"/>
                        <a:t>6/17/2020</a:t>
                      </a:r>
                    </a:p>
                    <a:p>
                      <a:r>
                        <a:rPr lang="en-US" sz="1050" dirty="0"/>
                        <a:t> VDP</a:t>
                      </a:r>
                    </a:p>
                    <a:p>
                      <a:r>
                        <a:rPr lang="en-US" sz="1050" dirty="0"/>
                        <a:t> X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129</a:t>
                      </a:r>
                    </a:p>
                    <a:p>
                      <a:r>
                        <a:rPr lang="en-US" sz="1000" dirty="0"/>
                        <a:t>126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523</a:t>
                      </a:r>
                    </a:p>
                    <a:p>
                      <a:r>
                        <a:rPr lang="en-US" sz="1000" dirty="0"/>
                        <a:t>573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79</a:t>
                      </a:r>
                    </a:p>
                    <a:p>
                      <a:r>
                        <a:rPr lang="en-US" sz="1000" dirty="0"/>
                        <a:t>16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41232"/>
                  </a:ext>
                </a:extLst>
              </a:tr>
              <a:tr h="533005">
                <a:tc>
                  <a:txBody>
                    <a:bodyPr/>
                    <a:lstStyle/>
                    <a:p>
                      <a:r>
                        <a:rPr lang="en-US" sz="1050" dirty="0"/>
                        <a:t>6/18/2020</a:t>
                      </a:r>
                    </a:p>
                    <a:p>
                      <a:r>
                        <a:rPr lang="en-US" sz="1050" dirty="0"/>
                        <a:t> VDP</a:t>
                      </a:r>
                    </a:p>
                    <a:p>
                      <a:r>
                        <a:rPr lang="en-US" sz="1050" dirty="0"/>
                        <a:t> X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126</a:t>
                      </a:r>
                    </a:p>
                    <a:p>
                      <a:r>
                        <a:rPr lang="en-US" sz="1000" dirty="0"/>
                        <a:t>116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565</a:t>
                      </a:r>
                    </a:p>
                    <a:p>
                      <a:r>
                        <a:rPr lang="en-US" sz="1000" dirty="0"/>
                        <a:t>569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29</a:t>
                      </a:r>
                    </a:p>
                    <a:p>
                      <a:r>
                        <a:rPr lang="en-US" sz="1000" dirty="0"/>
                        <a:t>32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60</a:t>
                      </a:r>
                    </a:p>
                    <a:p>
                      <a:r>
                        <a:rPr lang="en-US" sz="1000" dirty="0"/>
                        <a:t>57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89002"/>
                  </a:ext>
                </a:extLst>
              </a:tr>
              <a:tr h="533005">
                <a:tc>
                  <a:txBody>
                    <a:bodyPr/>
                    <a:lstStyle/>
                    <a:p>
                      <a:r>
                        <a:rPr lang="en-US" sz="1050" dirty="0"/>
                        <a:t>6/19/2020</a:t>
                      </a:r>
                    </a:p>
                    <a:p>
                      <a:r>
                        <a:rPr lang="en-US" sz="1050" dirty="0"/>
                        <a:t> VDP</a:t>
                      </a:r>
                    </a:p>
                    <a:p>
                      <a:r>
                        <a:rPr lang="en-US" sz="1050" dirty="0"/>
                        <a:t> X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123</a:t>
                      </a:r>
                    </a:p>
                    <a:p>
                      <a:r>
                        <a:rPr lang="en-US" sz="1000" dirty="0"/>
                        <a:t>84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573</a:t>
                      </a:r>
                    </a:p>
                    <a:p>
                      <a:r>
                        <a:rPr lang="en-US" sz="1000" dirty="0"/>
                        <a:t>580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29</a:t>
                      </a:r>
                    </a:p>
                    <a:p>
                      <a:r>
                        <a:rPr lang="en-US" sz="1000" dirty="0"/>
                        <a:t>21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0</a:t>
                      </a:r>
                    </a:p>
                    <a:p>
                      <a:r>
                        <a:rPr lang="en-US" sz="1000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802992"/>
                  </a:ext>
                </a:extLst>
              </a:tr>
              <a:tr h="533005">
                <a:tc>
                  <a:txBody>
                    <a:bodyPr/>
                    <a:lstStyle/>
                    <a:p>
                      <a:r>
                        <a:rPr lang="en-US" sz="1050" b="1" dirty="0"/>
                        <a:t>AVERAGE</a:t>
                      </a:r>
                    </a:p>
                    <a:p>
                      <a:r>
                        <a:rPr lang="en-US" sz="1050" dirty="0"/>
                        <a:t> VDP</a:t>
                      </a:r>
                    </a:p>
                    <a:p>
                      <a:r>
                        <a:rPr lang="en-US" sz="1050" dirty="0"/>
                        <a:t> X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113</a:t>
                      </a:r>
                    </a:p>
                    <a:p>
                      <a:r>
                        <a:rPr lang="en-US" sz="1000" dirty="0"/>
                        <a:t>108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514</a:t>
                      </a:r>
                    </a:p>
                    <a:p>
                      <a:r>
                        <a:rPr lang="en-US" sz="1000" dirty="0"/>
                        <a:t>555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86</a:t>
                      </a:r>
                    </a:p>
                    <a:p>
                      <a:r>
                        <a:rPr lang="en-US" sz="1000" dirty="0"/>
                        <a:t>44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26</a:t>
                      </a:r>
                    </a:p>
                    <a:p>
                      <a:r>
                        <a:rPr lang="en-US" sz="1000" dirty="0"/>
                        <a:t>26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880153"/>
                  </a:ext>
                </a:extLst>
              </a:tr>
            </a:tbl>
          </a:graphicData>
        </a:graphic>
      </p:graphicFrame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A605D301-2175-4453-982B-8B1279DF5F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142045"/>
              </p:ext>
            </p:extLst>
          </p:nvPr>
        </p:nvGraphicFramePr>
        <p:xfrm>
          <a:off x="4531006" y="1096753"/>
          <a:ext cx="4623880" cy="3518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358">
                  <a:extLst>
                    <a:ext uri="{9D8B030D-6E8A-4147-A177-3AD203B41FA5}">
                      <a16:colId xmlns:a16="http://schemas.microsoft.com/office/drawing/2014/main" val="2269996682"/>
                    </a:ext>
                  </a:extLst>
                </a:gridCol>
                <a:gridCol w="872794">
                  <a:extLst>
                    <a:ext uri="{9D8B030D-6E8A-4147-A177-3AD203B41FA5}">
                      <a16:colId xmlns:a16="http://schemas.microsoft.com/office/drawing/2014/main" val="804612703"/>
                    </a:ext>
                  </a:extLst>
                </a:gridCol>
                <a:gridCol w="800528">
                  <a:extLst>
                    <a:ext uri="{9D8B030D-6E8A-4147-A177-3AD203B41FA5}">
                      <a16:colId xmlns:a16="http://schemas.microsoft.com/office/drawing/2014/main" val="389294838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58285856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307869887"/>
                    </a:ext>
                  </a:extLst>
                </a:gridCol>
              </a:tblGrid>
              <a:tr h="660926">
                <a:tc>
                  <a:txBody>
                    <a:bodyPr/>
                    <a:lstStyle/>
                    <a:p>
                      <a:r>
                        <a:rPr lang="en-US" sz="1200" dirty="0"/>
                        <a:t>Date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Hits/s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Errors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Avg Response (sec)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90% Response (Sec)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458360"/>
                  </a:ext>
                </a:extLst>
              </a:tr>
              <a:tr h="533005">
                <a:tc>
                  <a:txBody>
                    <a:bodyPr/>
                    <a:lstStyle/>
                    <a:p>
                      <a:r>
                        <a:rPr lang="en-US" sz="1050" dirty="0"/>
                        <a:t>6/16/2020</a:t>
                      </a:r>
                    </a:p>
                    <a:p>
                      <a:r>
                        <a:rPr lang="en-US" sz="1050" dirty="0"/>
                        <a:t> VDP</a:t>
                      </a:r>
                    </a:p>
                    <a:p>
                      <a:r>
                        <a:rPr lang="en-US" sz="1050" dirty="0"/>
                        <a:t> X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4.92</a:t>
                      </a:r>
                    </a:p>
                    <a:p>
                      <a:r>
                        <a:rPr lang="en-US" sz="1000" dirty="0"/>
                        <a:t>4.88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0.21</a:t>
                      </a:r>
                    </a:p>
                    <a:p>
                      <a:r>
                        <a:rPr lang="en-US" sz="1000" dirty="0"/>
                        <a:t>0.21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1.54</a:t>
                      </a:r>
                    </a:p>
                    <a:p>
                      <a:r>
                        <a:rPr lang="en-US" sz="1000" dirty="0"/>
                        <a:t>1.64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3.86</a:t>
                      </a:r>
                    </a:p>
                    <a:p>
                      <a:r>
                        <a:rPr lang="en-US" sz="1000" dirty="0"/>
                        <a:t>4.03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68740"/>
                  </a:ext>
                </a:extLst>
              </a:tr>
              <a:tr h="533005">
                <a:tc>
                  <a:txBody>
                    <a:bodyPr/>
                    <a:lstStyle/>
                    <a:p>
                      <a:r>
                        <a:rPr lang="en-US" sz="1050" dirty="0"/>
                        <a:t>6/17/2020</a:t>
                      </a:r>
                    </a:p>
                    <a:p>
                      <a:r>
                        <a:rPr lang="en-US" sz="1050" dirty="0"/>
                        <a:t> VDP</a:t>
                      </a:r>
                    </a:p>
                    <a:p>
                      <a:r>
                        <a:rPr lang="en-US" sz="1050" dirty="0"/>
                        <a:t> X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4.91</a:t>
                      </a:r>
                    </a:p>
                    <a:p>
                      <a:r>
                        <a:rPr lang="en-US" sz="1000" dirty="0"/>
                        <a:t>4.92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0.01</a:t>
                      </a:r>
                    </a:p>
                    <a:p>
                      <a:r>
                        <a:rPr lang="en-US" sz="1000" dirty="0"/>
                        <a:t>0.00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1.54</a:t>
                      </a:r>
                    </a:p>
                    <a:p>
                      <a:r>
                        <a:rPr lang="en-US" sz="1000" dirty="0"/>
                        <a:t>1.55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3.89</a:t>
                      </a:r>
                    </a:p>
                    <a:p>
                      <a:r>
                        <a:rPr lang="en-US" sz="1000" dirty="0"/>
                        <a:t>3.90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41232"/>
                  </a:ext>
                </a:extLst>
              </a:tr>
              <a:tr h="533005">
                <a:tc>
                  <a:txBody>
                    <a:bodyPr/>
                    <a:lstStyle/>
                    <a:p>
                      <a:r>
                        <a:rPr lang="en-US" sz="1050" dirty="0"/>
                        <a:t>6/18/2020</a:t>
                      </a:r>
                    </a:p>
                    <a:p>
                      <a:r>
                        <a:rPr lang="en-US" sz="1050" dirty="0"/>
                        <a:t> VDP</a:t>
                      </a:r>
                    </a:p>
                    <a:p>
                      <a:r>
                        <a:rPr lang="en-US" sz="1050" dirty="0"/>
                        <a:t> X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4.95</a:t>
                      </a:r>
                    </a:p>
                    <a:p>
                      <a:r>
                        <a:rPr lang="en-US" sz="1000" dirty="0"/>
                        <a:t>4.93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0.02</a:t>
                      </a:r>
                    </a:p>
                    <a:p>
                      <a:r>
                        <a:rPr lang="en-US" sz="1000" dirty="0"/>
                        <a:t>0.01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1.45</a:t>
                      </a:r>
                    </a:p>
                    <a:p>
                      <a:r>
                        <a:rPr lang="en-US" sz="1000" dirty="0"/>
                        <a:t>1.50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3.52</a:t>
                      </a:r>
                    </a:p>
                    <a:p>
                      <a:r>
                        <a:rPr lang="en-US" sz="1000" dirty="0"/>
                        <a:t>3.72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89002"/>
                  </a:ext>
                </a:extLst>
              </a:tr>
              <a:tr h="533005">
                <a:tc>
                  <a:txBody>
                    <a:bodyPr/>
                    <a:lstStyle/>
                    <a:p>
                      <a:r>
                        <a:rPr lang="en-US" sz="1050" dirty="0"/>
                        <a:t>6/19/2020</a:t>
                      </a:r>
                    </a:p>
                    <a:p>
                      <a:r>
                        <a:rPr lang="en-US" sz="1050" dirty="0"/>
                        <a:t> VDP</a:t>
                      </a:r>
                    </a:p>
                    <a:p>
                      <a:r>
                        <a:rPr lang="en-US" sz="1050" dirty="0"/>
                        <a:t> X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4.95</a:t>
                      </a:r>
                    </a:p>
                    <a:p>
                      <a:r>
                        <a:rPr lang="en-US" sz="1000" dirty="0"/>
                        <a:t>4.91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0.01</a:t>
                      </a:r>
                    </a:p>
                    <a:p>
                      <a:r>
                        <a:rPr lang="en-US" sz="1000" dirty="0"/>
                        <a:t>0.03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1.46</a:t>
                      </a:r>
                    </a:p>
                    <a:p>
                      <a:r>
                        <a:rPr lang="en-US" sz="1000" dirty="0"/>
                        <a:t>1.58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3.60</a:t>
                      </a:r>
                    </a:p>
                    <a:p>
                      <a:r>
                        <a:rPr lang="en-US" sz="1000" dirty="0"/>
                        <a:t>3.87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802992"/>
                  </a:ext>
                </a:extLst>
              </a:tr>
              <a:tr h="533005">
                <a:tc>
                  <a:txBody>
                    <a:bodyPr/>
                    <a:lstStyle/>
                    <a:p>
                      <a:r>
                        <a:rPr lang="en-US" sz="1050" b="1" dirty="0"/>
                        <a:t>AVERAGE</a:t>
                      </a:r>
                    </a:p>
                    <a:p>
                      <a:r>
                        <a:rPr lang="en-US" sz="1050" dirty="0"/>
                        <a:t> VDP</a:t>
                      </a:r>
                    </a:p>
                    <a:p>
                      <a:r>
                        <a:rPr lang="en-US" sz="1050" dirty="0"/>
                        <a:t> X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4.92</a:t>
                      </a:r>
                    </a:p>
                    <a:p>
                      <a:r>
                        <a:rPr lang="en-US" sz="1000" dirty="0"/>
                        <a:t>4.93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0.07</a:t>
                      </a:r>
                    </a:p>
                    <a:p>
                      <a:r>
                        <a:rPr lang="en-US" sz="1000" dirty="0"/>
                        <a:t>0.06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1.54</a:t>
                      </a:r>
                    </a:p>
                    <a:p>
                      <a:r>
                        <a:rPr lang="en-US" sz="1000" dirty="0"/>
                        <a:t>1.50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r>
                        <a:rPr lang="en-US" sz="1000" dirty="0"/>
                        <a:t>3.77</a:t>
                      </a:r>
                    </a:p>
                    <a:p>
                      <a:r>
                        <a:rPr lang="en-US" sz="1000" dirty="0"/>
                        <a:t>3.74</a:t>
                      </a:r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88015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CFD7FF6-6171-4C19-88D2-2864BDD6DF28}"/>
              </a:ext>
            </a:extLst>
          </p:cNvPr>
          <p:cNvSpPr txBox="1"/>
          <p:nvPr/>
        </p:nvSpPr>
        <p:spPr>
          <a:xfrm>
            <a:off x="78351" y="761245"/>
            <a:ext cx="1288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Regression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1C6EC5-8306-46EC-9765-1E07B82AAFF1}"/>
              </a:ext>
            </a:extLst>
          </p:cNvPr>
          <p:cNvSpPr txBox="1"/>
          <p:nvPr/>
        </p:nvSpPr>
        <p:spPr>
          <a:xfrm>
            <a:off x="4492955" y="761245"/>
            <a:ext cx="161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48ABDF-8A3E-423C-9CEB-B1089BC08B37}"/>
              </a:ext>
            </a:extLst>
          </p:cNvPr>
          <p:cNvSpPr txBox="1"/>
          <p:nvPr/>
        </p:nvSpPr>
        <p:spPr>
          <a:xfrm>
            <a:off x="0" y="4988760"/>
            <a:ext cx="1219200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Next Steps 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As the results very pretty comparable, we are going ahead with the implementation of VDP in NW, starting with our POC owners, who have made 5 copies each of the 8 databases in play to support their CI/CD pipeline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Actual savings – Using VDP we are seeing a net savings of around $60K/year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Delphix is already in play at Nationwide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VDP is cheaper than Delphix from vantage point of what we were trying to achieve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3856E5-0D43-42D1-BD38-88E4D69D885B}"/>
              </a:ext>
            </a:extLst>
          </p:cNvPr>
          <p:cNvSpPr txBox="1"/>
          <p:nvPr/>
        </p:nvSpPr>
        <p:spPr>
          <a:xfrm>
            <a:off x="9160630" y="1130577"/>
            <a:ext cx="2416822" cy="313932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Test results were comparable between On-prem and Virtualized databases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prstClr val="black"/>
                </a:solidFill>
              </a:rPr>
              <a:t>ROI is achieved only if you are need a minimum of 3 virtualized databases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0748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8C6FA983C5545B92FA000D1D587E1" ma:contentTypeVersion="11" ma:contentTypeDescription="Create a new document." ma:contentTypeScope="" ma:versionID="052cc67273468588942188070ae31121">
  <xsd:schema xmlns:xsd="http://www.w3.org/2001/XMLSchema" xmlns:xs="http://www.w3.org/2001/XMLSchema" xmlns:p="http://schemas.microsoft.com/office/2006/metadata/properties" xmlns:ns2="0c3326e2-90da-4519-9977-ea6a281a9778" xmlns:ns3="2b51ef4a-cfff-4df8-b968-af5ae4addb20" targetNamespace="http://schemas.microsoft.com/office/2006/metadata/properties" ma:root="true" ma:fieldsID="d9a6536549801e3da5eff2b4f55c7991" ns2:_="" ns3:_="">
    <xsd:import namespace="0c3326e2-90da-4519-9977-ea6a281a9778"/>
    <xsd:import namespace="2b51ef4a-cfff-4df8-b968-af5ae4add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326e2-90da-4519-9977-ea6a281a97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51ef4a-cfff-4df8-b968-af5ae4add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0D613-19DE-4D52-8178-C875099E9C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F0D8B2-D21E-4462-AA66-B64E29E076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c3326e2-90da-4519-9977-ea6a281a9778"/>
    <ds:schemaRef ds:uri="http://purl.org/dc/elements/1.1/"/>
    <ds:schemaRef ds:uri="http://schemas.microsoft.com/office/2006/metadata/properties"/>
    <ds:schemaRef ds:uri="http://schemas.microsoft.com/office/infopath/2007/PartnerControls"/>
    <ds:schemaRef ds:uri="2b51ef4a-cfff-4df8-b968-af5ae4addb2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3632E89-0CA7-48A9-ABDE-C9D04F2439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326e2-90da-4519-9977-ea6a281a9778"/>
    <ds:schemaRef ds:uri="2b51ef4a-cfff-4df8-b968-af5ae4add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682</Words>
  <Application>Microsoft Office PowerPoint</Application>
  <PresentationFormat>Widescreen</PresentationFormat>
  <Paragraphs>417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Corbel</vt:lpstr>
      <vt:lpstr>Courier New</vt:lpstr>
      <vt:lpstr>Times New Roman</vt:lpstr>
      <vt:lpstr>Wingdings</vt:lpstr>
      <vt:lpstr>office theme</vt:lpstr>
      <vt:lpstr>1_Office Theme</vt:lpstr>
      <vt:lpstr>Nationwide  Test Data Management 2020</vt:lpstr>
      <vt:lpstr>NW TDM 2020  Agenda</vt:lpstr>
      <vt:lpstr>NW TDM 2020  INTRODUCTION</vt:lpstr>
      <vt:lpstr>NW TDM 2020  PROBLEM STATEMENT </vt:lpstr>
      <vt:lpstr>Defects Analysis</vt:lpstr>
      <vt:lpstr>Sample Eco System</vt:lpstr>
      <vt:lpstr>Solution : Test Data Management POC</vt:lpstr>
      <vt:lpstr>iMedia and Keynote VDP Solutions</vt:lpstr>
      <vt:lpstr>Sample  Results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 Global TDM </dc:title>
  <dc:creator>Polakampalli, Sheela</dc:creator>
  <cp:lastModifiedBy>Polakampalli, Sheela</cp:lastModifiedBy>
  <cp:revision>18</cp:revision>
  <dcterms:created xsi:type="dcterms:W3CDTF">2020-09-24T22:22:32Z</dcterms:created>
  <dcterms:modified xsi:type="dcterms:W3CDTF">2020-10-28T00:05:29Z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0x0101008838C6FA983C5545B92FA000D1D587E1</vt:lpwstr>
  </property>
</Properties>
</file>