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2"/>
  </p:notesMasterIdLst>
  <p:handoutMasterIdLst>
    <p:handoutMasterId r:id="rId13"/>
  </p:handoutMasterIdLst>
  <p:sldIdLst>
    <p:sldId id="452" r:id="rId2"/>
    <p:sldId id="468" r:id="rId3"/>
    <p:sldId id="483" r:id="rId4"/>
    <p:sldId id="455" r:id="rId5"/>
    <p:sldId id="469" r:id="rId6"/>
    <p:sldId id="467" r:id="rId7"/>
    <p:sldId id="482" r:id="rId8"/>
    <p:sldId id="470" r:id="rId9"/>
    <p:sldId id="484" r:id="rId10"/>
    <p:sldId id="4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696" userDrawn="1">
          <p15:clr>
            <a:srgbClr val="A4A3A4"/>
          </p15:clr>
        </p15:guide>
        <p15:guide id="4" orient="horz" pos="624" userDrawn="1">
          <p15:clr>
            <a:srgbClr val="A4A3A4"/>
          </p15:clr>
        </p15:guide>
        <p15:guide id="5" pos="720" userDrawn="1">
          <p15:clr>
            <a:srgbClr val="A4A3A4"/>
          </p15:clr>
        </p15:guide>
        <p15:guide id="6" pos="6960" userDrawn="1">
          <p15:clr>
            <a:srgbClr val="A4A3A4"/>
          </p15:clr>
        </p15:guide>
        <p15:guide id="7" orient="horz" pos="1296" userDrawn="1">
          <p15:clr>
            <a:srgbClr val="A4A3A4"/>
          </p15:clr>
        </p15:guide>
        <p15:guide id="8" orient="horz" pos="1152">
          <p15:clr>
            <a:srgbClr val="A4A3A4"/>
          </p15:clr>
        </p15:guide>
        <p15:guide id="9" pos="336" userDrawn="1">
          <p15:clr>
            <a:srgbClr val="A4A3A4"/>
          </p15:clr>
        </p15:guide>
        <p15:guide id="10" pos="7152" userDrawn="1">
          <p15:clr>
            <a:srgbClr val="A4A3A4"/>
          </p15:clr>
        </p15:guide>
        <p15:guide id="11" pos="5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 Busch" initials="D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59"/>
    <a:srgbClr val="C481EC"/>
    <a:srgbClr val="00A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p:restoredTop sz="74301" autoAdjust="0"/>
  </p:normalViewPr>
  <p:slideViewPr>
    <p:cSldViewPr>
      <p:cViewPr varScale="1">
        <p:scale>
          <a:sx n="95" d="100"/>
          <a:sy n="95" d="100"/>
        </p:scale>
        <p:origin x="1896" y="192"/>
      </p:cViewPr>
      <p:guideLst>
        <p:guide orient="horz" pos="2160"/>
        <p:guide pos="3840"/>
        <p:guide orient="horz" pos="3696"/>
        <p:guide orient="horz" pos="624"/>
        <p:guide pos="720"/>
        <p:guide pos="6960"/>
        <p:guide orient="horz" pos="1296"/>
        <p:guide orient="horz" pos="1152"/>
        <p:guide pos="336"/>
        <p:guide pos="7152"/>
        <p:guide pos="528"/>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1B3E6C35-4FBE-5243-A3F7-587F1455F683}" type="datetimeFigureOut">
              <a:rPr lang="en-US" smtClean="0"/>
              <a:t>1/26/21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A352FA-1D59-4D43-9B1B-BE3F3B0D1C6C}" type="slidenum">
              <a:rPr lang="en-US" smtClean="0"/>
              <a:t>‹#›</a:t>
            </a:fld>
            <a:endParaRPr lang="en-US"/>
          </a:p>
        </p:txBody>
      </p:sp>
    </p:spTree>
    <p:extLst>
      <p:ext uri="{BB962C8B-B14F-4D97-AF65-F5344CB8AC3E}">
        <p14:creationId xmlns:p14="http://schemas.microsoft.com/office/powerpoint/2010/main" val="126502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023509-80F8-46E3-81E7-BA564D769849}" type="datetimeFigureOut">
              <a:rPr lang="en-US" smtClean="0"/>
              <a:t>1/26/21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E0440-EDE1-414A-90D3-7DE350618255}" type="slidenum">
              <a:rPr lang="en-US" smtClean="0"/>
              <a:t>‹#›</a:t>
            </a:fld>
            <a:endParaRPr lang="en-US"/>
          </a:p>
        </p:txBody>
      </p:sp>
    </p:spTree>
    <p:extLst>
      <p:ext uri="{BB962C8B-B14F-4D97-AF65-F5344CB8AC3E}">
        <p14:creationId xmlns:p14="http://schemas.microsoft.com/office/powerpoint/2010/main" val="20144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Flat-file masking:  </a:t>
            </a:r>
            <a:r>
              <a:rPr lang="en-US" sz="1200" b="0" i="0" u="none" strike="noStrike" kern="1200" dirty="0" err="1">
                <a:solidFill>
                  <a:schemeClr val="tx1"/>
                </a:solidFill>
                <a:effectLst/>
                <a:latin typeface="+mn-lt"/>
                <a:ea typeface="+mn-ea"/>
                <a:cs typeface="+mn-cs"/>
              </a:rPr>
              <a:t>Mapforce</a:t>
            </a:r>
            <a:r>
              <a:rPr lang="en-US" sz="1200" b="0" i="0" u="none" strike="noStrike" kern="1200" dirty="0">
                <a:solidFill>
                  <a:schemeClr val="tx1"/>
                </a:solidFill>
                <a:effectLst/>
                <a:latin typeface="+mn-lt"/>
                <a:ea typeface="+mn-ea"/>
                <a:cs typeface="+mn-cs"/>
              </a:rPr>
              <a:t>, requires some programming skill in (C++, Java, or C#) and experience in an IDE like Visual Studio.  Most EDI/X12 formats are supported but not all.  Other flat-file formats are extremely difficult to map.  Maintaining de-identified RI between databases and flat-files is a requirement.</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We had been working on a pilot Rest service, but the technology stack proved to be too cumbersome and unstable, so we enlisted the help of Tammy Ziegler from </a:t>
            </a:r>
            <a:r>
              <a:rPr lang="en-US" sz="1200" b="0" i="0" u="none" strike="noStrike" kern="1200" dirty="0" err="1">
                <a:solidFill>
                  <a:schemeClr val="tx1"/>
                </a:solidFill>
                <a:effectLst/>
                <a:latin typeface="+mn-lt"/>
                <a:ea typeface="+mn-ea"/>
                <a:cs typeface="+mn-cs"/>
              </a:rPr>
              <a:t>ABMartin</a:t>
            </a:r>
            <a:r>
              <a:rPr lang="en-US" sz="1200" b="0" i="0" u="none" strike="noStrike" kern="1200" dirty="0">
                <a:solidFill>
                  <a:schemeClr val="tx1"/>
                </a:solidFill>
                <a:effectLst/>
                <a:latin typeface="+mn-lt"/>
                <a:ea typeface="+mn-ea"/>
                <a:cs typeface="+mn-cs"/>
              </a:rPr>
              <a:t> to re-engineer and develop a Rest service that would run on a more manageable stack.</a:t>
            </a:r>
            <a:endParaRPr lang="en-US" dirty="0"/>
          </a:p>
        </p:txBody>
      </p:sp>
      <p:sp>
        <p:nvSpPr>
          <p:cNvPr id="4" name="Slide Number Placeholder 3"/>
          <p:cNvSpPr>
            <a:spLocks noGrp="1"/>
          </p:cNvSpPr>
          <p:nvPr>
            <p:ph type="sldNum" sz="quarter" idx="5"/>
          </p:nvPr>
        </p:nvSpPr>
        <p:spPr/>
        <p:txBody>
          <a:bodyPr/>
          <a:lstStyle/>
          <a:p>
            <a:fld id="{23EE0440-EDE1-414A-90D3-7DE350618255}" type="slidenum">
              <a:rPr lang="en-US" smtClean="0"/>
              <a:t>3</a:t>
            </a:fld>
            <a:endParaRPr lang="en-US"/>
          </a:p>
        </p:txBody>
      </p:sp>
    </p:spTree>
    <p:extLst>
      <p:ext uri="{BB962C8B-B14F-4D97-AF65-F5344CB8AC3E}">
        <p14:creationId xmlns:p14="http://schemas.microsoft.com/office/powerpoint/2010/main" val="51577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had a project team for over 4 years, which included my team of 3 admins, a PM, a Req Analyst, a SME from our core app team, &amp; QA resources.  The project came to a close at the end of 2020.</a:t>
            </a:r>
          </a:p>
          <a:p>
            <a:endParaRPr lang="en-US" dirty="0"/>
          </a:p>
          <a:p>
            <a:r>
              <a:rPr lang="en-US" dirty="0"/>
              <a:t>We’ve protected 5 test environments.</a:t>
            </a:r>
          </a:p>
          <a:p>
            <a:r>
              <a:rPr lang="en-US" dirty="0"/>
              <a:t>Developed some automated processes to mask proprietary flat-file formats.</a:t>
            </a:r>
          </a:p>
          <a:p>
            <a:r>
              <a:rPr lang="en-US" dirty="0"/>
              <a:t>Developed some automated processes to mask production data intended for outbound transmissions to 3</a:t>
            </a:r>
            <a:r>
              <a:rPr lang="en-US" baseline="30000" dirty="0"/>
              <a:t>rd</a:t>
            </a:r>
            <a:r>
              <a:rPr lang="en-US" dirty="0"/>
              <a:t> parties.</a:t>
            </a:r>
          </a:p>
          <a:p>
            <a:r>
              <a:rPr lang="en-US" dirty="0"/>
              <a:t>Performed lots of ad-hoc requests to mask data for one-offs.</a:t>
            </a:r>
          </a:p>
          <a:p>
            <a:endParaRPr lang="en-US" dirty="0"/>
          </a:p>
          <a:p>
            <a:r>
              <a:rPr lang="en-US" dirty="0"/>
              <a:t>With help from </a:t>
            </a:r>
            <a:r>
              <a:rPr lang="en-US" dirty="0" err="1"/>
              <a:t>ABMartin</a:t>
            </a:r>
            <a:r>
              <a:rPr lang="en-US" dirty="0"/>
              <a:t> in 2020, we were able to meet most of our goals to close the project and deliver “next-level” solutions.  Now we’ve transitioned Optim work to RTB.  Our resources have been reduced to just my team of 3 admins, and we will ideally be PT on Optim.  So the solution that </a:t>
            </a:r>
            <a:r>
              <a:rPr lang="en-US" dirty="0" err="1"/>
              <a:t>ABMartin</a:t>
            </a:r>
            <a:r>
              <a:rPr lang="en-US" dirty="0"/>
              <a:t> implemented for us becomes extremely important for my team to be able to give more attention to other responsibilities that we have as Environment Administrators, because it empowers the developers in the organization to be able to mask their own data, and no longer depend on my team.  </a:t>
            </a:r>
          </a:p>
        </p:txBody>
      </p:sp>
      <p:sp>
        <p:nvSpPr>
          <p:cNvPr id="4" name="Slide Number Placeholder 3"/>
          <p:cNvSpPr>
            <a:spLocks noGrp="1"/>
          </p:cNvSpPr>
          <p:nvPr>
            <p:ph type="sldNum" sz="quarter" idx="5"/>
          </p:nvPr>
        </p:nvSpPr>
        <p:spPr/>
        <p:txBody>
          <a:bodyPr/>
          <a:lstStyle/>
          <a:p>
            <a:fld id="{23EE0440-EDE1-414A-90D3-7DE350618255}" type="slidenum">
              <a:rPr lang="en-US" smtClean="0"/>
              <a:t>4</a:t>
            </a:fld>
            <a:endParaRPr lang="en-US"/>
          </a:p>
        </p:txBody>
      </p:sp>
    </p:spTree>
    <p:extLst>
      <p:ext uri="{BB962C8B-B14F-4D97-AF65-F5344CB8AC3E}">
        <p14:creationId xmlns:p14="http://schemas.microsoft.com/office/powerpoint/2010/main" val="3175749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On the </a:t>
            </a:r>
            <a:r>
              <a:rPr lang="en-US" dirty="0" err="1"/>
              <a:t>Optim</a:t>
            </a:r>
            <a:r>
              <a:rPr lang="en-US" dirty="0"/>
              <a:t> server</a:t>
            </a:r>
          </a:p>
          <a:p>
            <a:pPr marL="171450" indent="-171450">
              <a:buFont typeface="Arial" panose="020B0604020202020204" pitchFamily="34" charset="0"/>
              <a:buChar char="•"/>
            </a:pPr>
            <a:r>
              <a:rPr lang="en-US" dirty="0"/>
              <a:t>We start with the ODPP libraries that come packaged with the IBM </a:t>
            </a:r>
            <a:r>
              <a:rPr lang="en-US" dirty="0" err="1"/>
              <a:t>InfoSphere</a:t>
            </a:r>
            <a:r>
              <a:rPr lang="en-US" dirty="0"/>
              <a:t> </a:t>
            </a:r>
            <a:r>
              <a:rPr lang="en-US" dirty="0" err="1"/>
              <a:t>Optim</a:t>
            </a:r>
            <a:r>
              <a:rPr lang="en-US" dirty="0"/>
              <a:t> TDM product.</a:t>
            </a:r>
          </a:p>
          <a:p>
            <a:pPr marL="171450" indent="-171450">
              <a:buFont typeface="Arial" panose="020B0604020202020204" pitchFamily="34" charset="0"/>
              <a:buChar char="•"/>
            </a:pPr>
            <a:r>
              <a:rPr lang="en-US" dirty="0"/>
              <a:t>On top of that we build a set of static data masking libraries.  </a:t>
            </a:r>
          </a:p>
          <a:p>
            <a:pPr marL="628650" lvl="1" indent="-171450">
              <a:buFont typeface="Arial" panose="020B0604020202020204" pitchFamily="34" charset="0"/>
              <a:buChar char="•"/>
            </a:pPr>
            <a:r>
              <a:rPr lang="en-US" dirty="0"/>
              <a:t>We wrote a total of 30 algorithms.</a:t>
            </a:r>
          </a:p>
          <a:p>
            <a:pPr marL="628650" lvl="1" indent="-171450">
              <a:buFont typeface="Arial" panose="020B0604020202020204" pitchFamily="34" charset="0"/>
              <a:buChar char="•"/>
            </a:pPr>
            <a:r>
              <a:rPr lang="en-US" dirty="0"/>
              <a:t>All algorithm expansions and modifications occur at this layer </a:t>
            </a:r>
          </a:p>
          <a:p>
            <a:pPr marL="171450" lvl="0" indent="-171450">
              <a:buFont typeface="Arial" panose="020B0604020202020204" pitchFamily="34" charset="0"/>
              <a:buChar char="•"/>
            </a:pPr>
            <a:r>
              <a:rPr lang="en-US" dirty="0"/>
              <a:t>Next we wrote a Column Map Exit in C++ for </a:t>
            </a:r>
            <a:r>
              <a:rPr lang="en-US" dirty="0" err="1"/>
              <a:t>Optim</a:t>
            </a:r>
            <a:r>
              <a:rPr lang="en-US" dirty="0"/>
              <a:t> RDBMS masking.</a:t>
            </a:r>
          </a:p>
          <a:p>
            <a:pPr marL="628650" lvl="1" indent="-171450">
              <a:buFont typeface="Arial" panose="020B0604020202020204" pitchFamily="34" charset="0"/>
              <a:buChar char="•"/>
            </a:pPr>
            <a:r>
              <a:rPr lang="en-US" dirty="0"/>
              <a:t>The C Exit called the Data Masking library.</a:t>
            </a:r>
          </a:p>
          <a:p>
            <a:pPr marL="628650" lvl="1" indent="-171450">
              <a:buFont typeface="Arial" panose="020B0604020202020204" pitchFamily="34" charset="0"/>
              <a:buChar char="•"/>
            </a:pPr>
            <a:r>
              <a:rPr lang="en-US" dirty="0"/>
              <a:t>Algorithms are chosen by arguments to the exit.</a:t>
            </a:r>
          </a:p>
          <a:p>
            <a:pPr marL="171450" lvl="0" indent="-171450">
              <a:buFont typeface="Arial" panose="020B0604020202020204" pitchFamily="34" charset="0"/>
              <a:buChar char="•"/>
            </a:pPr>
            <a:r>
              <a:rPr lang="en-US" dirty="0"/>
              <a:t>We also built a Java API using JNI to speak to the Data Masking library.</a:t>
            </a:r>
          </a:p>
          <a:p>
            <a:pPr marL="628650" lvl="1" indent="-171450">
              <a:buFont typeface="Arial" panose="020B0604020202020204" pitchFamily="34" charset="0"/>
              <a:buChar char="•"/>
            </a:pPr>
            <a:r>
              <a:rPr lang="en-US" dirty="0"/>
              <a:t>This Data Mask API has a command line use to mask file or stream data structured in JSON or tab delimited format</a:t>
            </a:r>
          </a:p>
          <a:p>
            <a:pPr marL="628650" lvl="1" indent="-171450">
              <a:buFont typeface="Arial" panose="020B0604020202020204" pitchFamily="34" charset="0"/>
              <a:buChar char="•"/>
            </a:pPr>
            <a:r>
              <a:rPr lang="en-US" dirty="0"/>
              <a:t>It also contains classes that can be called directly from other Java programs or applications.</a:t>
            </a:r>
          </a:p>
          <a:p>
            <a:pPr marL="171450" lvl="0" indent="-171450">
              <a:buFont typeface="Arial" panose="020B0604020202020204" pitchFamily="34" charset="0"/>
              <a:buChar char="•"/>
            </a:pPr>
            <a:r>
              <a:rPr lang="en-US" dirty="0"/>
              <a:t>We have then implemented servlets to service stateless http requests.</a:t>
            </a:r>
          </a:p>
          <a:p>
            <a:pPr marL="628650" lvl="1" indent="-171450">
              <a:buFont typeface="Arial" panose="020B0604020202020204" pitchFamily="34" charset="0"/>
              <a:buChar char="•"/>
            </a:pPr>
            <a:r>
              <a:rPr lang="en-US" dirty="0"/>
              <a:t>These REST servlets accept a JSON structured payload</a:t>
            </a:r>
          </a:p>
          <a:p>
            <a:pPr marL="628650" lvl="1" indent="-171450">
              <a:buFont typeface="Arial" panose="020B0604020202020204" pitchFamily="34" charset="0"/>
              <a:buChar char="•"/>
            </a:pPr>
            <a:r>
              <a:rPr lang="en-US" dirty="0"/>
              <a:t>The servlets call then call the Mask Data API to perform masking on the payload.</a:t>
            </a:r>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a:t>
            </a:r>
          </a:p>
          <a:p>
            <a:pPr marL="171450" indent="-171450">
              <a:buFont typeface="Arial" panose="020B0604020202020204" pitchFamily="34" charset="0"/>
              <a:buChar char="•"/>
            </a:pPr>
            <a:r>
              <a:rPr lang="en-US" dirty="0"/>
              <a:t>Algorithms used by API and </a:t>
            </a:r>
            <a:r>
              <a:rPr lang="en-US" dirty="0" err="1"/>
              <a:t>Optim</a:t>
            </a:r>
            <a:r>
              <a:rPr lang="en-US" dirty="0"/>
              <a:t> are defined in a C library</a:t>
            </a:r>
          </a:p>
          <a:p>
            <a:pPr marL="171450" indent="-171450">
              <a:buFont typeface="Arial" panose="020B0604020202020204" pitchFamily="34" charset="0"/>
              <a:buChar char="•"/>
            </a:pPr>
            <a:r>
              <a:rPr lang="en-US" dirty="0" err="1"/>
              <a:t>Optim</a:t>
            </a:r>
            <a:r>
              <a:rPr lang="en-US" dirty="0"/>
              <a:t> calls algorithm C library using a common </a:t>
            </a:r>
            <a:r>
              <a:rPr lang="en-US" dirty="0" err="1"/>
              <a:t>Optim</a:t>
            </a:r>
            <a:r>
              <a:rPr lang="en-US" dirty="0"/>
              <a:t> C Exit DLL</a:t>
            </a:r>
          </a:p>
          <a:p>
            <a:pPr marL="171450" indent="-171450">
              <a:buFont typeface="Arial" panose="020B0604020202020204" pitchFamily="34" charset="0"/>
              <a:buChar char="•"/>
            </a:pPr>
            <a:r>
              <a:rPr lang="en-US" dirty="0"/>
              <a:t>A Java program calls library using a common JNI DLL</a:t>
            </a:r>
          </a:p>
          <a:p>
            <a:pPr marL="171450" indent="-171450">
              <a:buFont typeface="Arial" panose="020B0604020202020204" pitchFamily="34" charset="0"/>
              <a:buChar char="•"/>
            </a:pPr>
            <a:r>
              <a:rPr lang="en-US" dirty="0"/>
              <a:t>Rest API service calls the java program to perform data masking</a:t>
            </a:r>
          </a:p>
          <a:p>
            <a:endParaRPr lang="en-US" dirty="0"/>
          </a:p>
        </p:txBody>
      </p:sp>
      <p:sp>
        <p:nvSpPr>
          <p:cNvPr id="4" name="Slide Number Placeholder 3"/>
          <p:cNvSpPr>
            <a:spLocks noGrp="1"/>
          </p:cNvSpPr>
          <p:nvPr>
            <p:ph type="sldNum" sz="quarter" idx="5"/>
          </p:nvPr>
        </p:nvSpPr>
        <p:spPr/>
        <p:txBody>
          <a:bodyPr/>
          <a:lstStyle/>
          <a:p>
            <a:fld id="{23EE0440-EDE1-414A-90D3-7DE350618255}" type="slidenum">
              <a:rPr lang="en-US" smtClean="0"/>
              <a:t>6</a:t>
            </a:fld>
            <a:endParaRPr lang="en-US"/>
          </a:p>
        </p:txBody>
      </p:sp>
    </p:spTree>
    <p:extLst>
      <p:ext uri="{BB962C8B-B14F-4D97-AF65-F5344CB8AC3E}">
        <p14:creationId xmlns:p14="http://schemas.microsoft.com/office/powerpoint/2010/main" val="299087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Flat File:</a:t>
            </a:r>
            <a:br>
              <a:rPr lang="en-US" dirty="0"/>
            </a:br>
            <a:r>
              <a:rPr lang="en-US" dirty="0"/>
              <a:t>1. Flat file containing data is made available to the ITX service.</a:t>
            </a:r>
          </a:p>
          <a:p>
            <a:r>
              <a:rPr lang="en-US" dirty="0"/>
              <a:t>2. ITX consumes the flat file and parses out the sensitive data</a:t>
            </a:r>
          </a:p>
          <a:p>
            <a:r>
              <a:rPr lang="en-US" dirty="0"/>
              <a:t>3. ITX service creates a JSON payload with the sensitive data and makes stateless post request to the Open Liberty server.  </a:t>
            </a:r>
          </a:p>
          <a:p>
            <a:r>
              <a:rPr lang="en-US" dirty="0"/>
              <a:t>3A. Open Liberty server will forward the json payload to the </a:t>
            </a:r>
            <a:r>
              <a:rPr lang="en-US" dirty="0" err="1"/>
              <a:t>Optim</a:t>
            </a:r>
            <a:r>
              <a:rPr lang="en-US" dirty="0"/>
              <a:t> Masking API</a:t>
            </a:r>
          </a:p>
          <a:p>
            <a:r>
              <a:rPr lang="en-US" dirty="0"/>
              <a:t>3B. Data masking API parses payload, de-identifies the sensitive data and returns a JSON packet to the Liberty Server</a:t>
            </a:r>
          </a:p>
          <a:p>
            <a:r>
              <a:rPr lang="en-US" dirty="0"/>
              <a:t>4. Liberty server sends response containing the masked data in a JSON payload back to the ITX server.</a:t>
            </a:r>
          </a:p>
          <a:p>
            <a:r>
              <a:rPr lang="en-US" dirty="0"/>
              <a:t>5. ITX server parses JSON payload and reconstructs the flat file with the masked data</a:t>
            </a:r>
          </a:p>
          <a:p>
            <a:r>
              <a:rPr lang="en-US" dirty="0"/>
              <a:t>6. New flat file is made available to the requesting user.</a:t>
            </a:r>
          </a:p>
          <a:p>
            <a:endParaRPr lang="en-US" dirty="0"/>
          </a:p>
          <a:p>
            <a:r>
              <a:rPr lang="en-US" dirty="0" err="1"/>
              <a:t>Adhoc</a:t>
            </a:r>
            <a:r>
              <a:rPr lang="en-US" dirty="0"/>
              <a:t>:</a:t>
            </a:r>
          </a:p>
          <a:p>
            <a:endParaRPr lang="en-US" dirty="0"/>
          </a:p>
          <a:p>
            <a:r>
              <a:rPr lang="en-US" dirty="0"/>
              <a:t>1. User creates a JSON payload with the sensitive data and makes stateless post request to the Open Liberty server.  </a:t>
            </a:r>
          </a:p>
          <a:p>
            <a:r>
              <a:rPr lang="en-US" dirty="0"/>
              <a:t>1A. Open Liberty server will forward the json payload to the </a:t>
            </a:r>
            <a:r>
              <a:rPr lang="en-US" dirty="0" err="1"/>
              <a:t>Optim</a:t>
            </a:r>
            <a:r>
              <a:rPr lang="en-US" dirty="0"/>
              <a:t> Masking API</a:t>
            </a:r>
          </a:p>
          <a:p>
            <a:r>
              <a:rPr lang="en-US" dirty="0"/>
              <a:t>1B. Data masking API parses payload, de-identifies the sensitive data and returns a JSON packet to the Liberty Server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Liberty server sends response containing the masked data in a JSON payload back to the requesting user.</a:t>
            </a:r>
          </a:p>
          <a:p>
            <a:endParaRPr lang="en-US" dirty="0"/>
          </a:p>
          <a:p>
            <a:r>
              <a:rPr lang="en-US" dirty="0" err="1"/>
              <a:t>Umask</a:t>
            </a:r>
            <a:r>
              <a:rPr lang="en-US" dirty="0"/>
              <a:t>:</a:t>
            </a:r>
          </a:p>
          <a:p>
            <a:r>
              <a:rPr lang="en-US" dirty="0"/>
              <a:t>If Unstructured data is a requirement, the same flat file process can be used except that the UMASK product could be used in place of ITX</a:t>
            </a:r>
          </a:p>
        </p:txBody>
      </p:sp>
      <p:sp>
        <p:nvSpPr>
          <p:cNvPr id="4" name="Slide Number Placeholder 3"/>
          <p:cNvSpPr>
            <a:spLocks noGrp="1"/>
          </p:cNvSpPr>
          <p:nvPr>
            <p:ph type="sldNum" sz="quarter" idx="5"/>
          </p:nvPr>
        </p:nvSpPr>
        <p:spPr/>
        <p:txBody>
          <a:bodyPr/>
          <a:lstStyle/>
          <a:p>
            <a:fld id="{85DDF788-7441-AB41-BCBC-934322513D75}" type="slidenum">
              <a:rPr lang="en-US" smtClean="0"/>
              <a:t>7</a:t>
            </a:fld>
            <a:endParaRPr lang="en-US"/>
          </a:p>
        </p:txBody>
      </p:sp>
    </p:spTree>
    <p:extLst>
      <p:ext uri="{BB962C8B-B14F-4D97-AF65-F5344CB8AC3E}">
        <p14:creationId xmlns:p14="http://schemas.microsoft.com/office/powerpoint/2010/main" val="271547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EE0440-EDE1-414A-90D3-7DE350618255}" type="slidenum">
              <a:rPr lang="en-US" smtClean="0"/>
              <a:t>9</a:t>
            </a:fld>
            <a:endParaRPr lang="en-US"/>
          </a:p>
        </p:txBody>
      </p:sp>
    </p:spTree>
    <p:extLst>
      <p:ext uri="{BB962C8B-B14F-4D97-AF65-F5344CB8AC3E}">
        <p14:creationId xmlns:p14="http://schemas.microsoft.com/office/powerpoint/2010/main" val="75209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C535F0-4770-9B4F-B1D3-78927D1F4271}"/>
              </a:ext>
            </a:extLst>
          </p:cNvPr>
          <p:cNvSpPr>
            <a:spLocks noGrp="1"/>
          </p:cNvSpPr>
          <p:nvPr>
            <p:ph type="title"/>
          </p:nvPr>
        </p:nvSpPr>
        <p:spPr>
          <a:xfrm>
            <a:off x="0" y="609600"/>
            <a:ext cx="12192000" cy="2133600"/>
          </a:xfrm>
        </p:spPr>
        <p:txBody>
          <a:bodyPr>
            <a:normAutofit/>
          </a:bodyPr>
          <a:lstStyle>
            <a:lvl1pPr algn="ctr">
              <a:defRPr sz="5400" b="1" cap="none" spc="0" baseline="0">
                <a:solidFill>
                  <a:schemeClr val="bg1"/>
                </a:solidFill>
              </a:defRPr>
            </a:lvl1pPr>
          </a:lstStyle>
          <a:p>
            <a:r>
              <a:rPr lang="en-US"/>
              <a:t>Click to edit Master title style</a:t>
            </a:r>
            <a:endParaRPr lang="en-US" dirty="0"/>
          </a:p>
        </p:txBody>
      </p:sp>
      <p:sp>
        <p:nvSpPr>
          <p:cNvPr id="14" name="Text Placeholder 13">
            <a:extLst>
              <a:ext uri="{FF2B5EF4-FFF2-40B4-BE49-F238E27FC236}">
                <a16:creationId xmlns:a16="http://schemas.microsoft.com/office/drawing/2014/main" id="{F7C0D076-E9D9-D048-ADC6-DE03359BA5C5}"/>
              </a:ext>
            </a:extLst>
          </p:cNvPr>
          <p:cNvSpPr>
            <a:spLocks noGrp="1"/>
          </p:cNvSpPr>
          <p:nvPr>
            <p:ph type="body" sz="quarter" idx="10" hasCustomPrompt="1"/>
          </p:nvPr>
        </p:nvSpPr>
        <p:spPr>
          <a:xfrm>
            <a:off x="0" y="2745059"/>
            <a:ext cx="12192000" cy="1371600"/>
          </a:xfrm>
        </p:spPr>
        <p:txBody>
          <a:bodyPr anchor="ctr" anchorCtr="0">
            <a:normAutofit/>
          </a:bodyPr>
          <a:lstStyle>
            <a:lvl1pPr marL="0" indent="0" algn="ctr">
              <a:buNone/>
              <a:defRPr sz="3600" b="0" cap="none" spc="0" baseline="0">
                <a:solidFill>
                  <a:schemeClr val="bg1"/>
                </a:solidFill>
              </a:defRPr>
            </a:lvl1pPr>
          </a:lstStyle>
          <a:p>
            <a:pPr lvl="0"/>
            <a:r>
              <a:rPr lang="en-US" dirty="0"/>
              <a:t>Click to add Subtitle</a:t>
            </a:r>
          </a:p>
        </p:txBody>
      </p:sp>
    </p:spTree>
    <p:extLst>
      <p:ext uri="{BB962C8B-B14F-4D97-AF65-F5344CB8AC3E}">
        <p14:creationId xmlns:p14="http://schemas.microsoft.com/office/powerpoint/2010/main" val="212279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496" y="73152"/>
            <a:ext cx="11137392" cy="1755648"/>
          </a:xfrm>
        </p:spPr>
        <p:txBody>
          <a:bodyPr anchor="ctr">
            <a:normAutofit/>
          </a:bodyPr>
          <a:lstStyle>
            <a:lvl1pPr>
              <a:defRPr sz="4400" b="1">
                <a:solidFill>
                  <a:srgbClr val="00ACDC"/>
                </a:solidFill>
                <a:latin typeface="+mn-lt"/>
                <a:ea typeface="Arial Hebrew" charset="-79"/>
                <a:cs typeface="Arial Hebrew" charset="-79"/>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057400"/>
            <a:ext cx="11137392" cy="3822191"/>
          </a:xfrm>
        </p:spPr>
        <p:txBody>
          <a:bodyPr>
            <a:normAutofit/>
          </a:bodyPr>
          <a:lstStyle>
            <a:lvl1pPr>
              <a:buClr>
                <a:schemeClr val="accent1">
                  <a:lumMod val="50000"/>
                </a:schemeClr>
              </a:buClr>
              <a:defRPr sz="3200">
                <a:solidFill>
                  <a:schemeClr val="tx1">
                    <a:lumMod val="95000"/>
                    <a:lumOff val="5000"/>
                  </a:schemeClr>
                </a:solidFill>
              </a:defRPr>
            </a:lvl1pPr>
            <a:lvl2pPr>
              <a:buClr>
                <a:schemeClr val="accent1">
                  <a:lumMod val="50000"/>
                </a:schemeClr>
              </a:buClr>
              <a:defRPr sz="2800">
                <a:solidFill>
                  <a:schemeClr val="tx1">
                    <a:lumMod val="95000"/>
                    <a:lumOff val="5000"/>
                  </a:schemeClr>
                </a:solidFill>
              </a:defRPr>
            </a:lvl2pPr>
            <a:lvl3pPr>
              <a:buClr>
                <a:schemeClr val="accent1">
                  <a:lumMod val="50000"/>
                </a:schemeClr>
              </a:buClr>
              <a:defRPr sz="2400">
                <a:solidFill>
                  <a:schemeClr val="tx1">
                    <a:lumMod val="95000"/>
                    <a:lumOff val="5000"/>
                  </a:schemeClr>
                </a:solidFill>
              </a:defRPr>
            </a:lvl3pPr>
            <a:lvl4pPr>
              <a:buClr>
                <a:schemeClr val="accent1">
                  <a:lumMod val="50000"/>
                </a:schemeClr>
              </a:buClr>
              <a:defRPr sz="2000">
                <a:solidFill>
                  <a:schemeClr val="tx1">
                    <a:lumMod val="95000"/>
                    <a:lumOff val="5000"/>
                  </a:schemeClr>
                </a:solidFill>
              </a:defRPr>
            </a:lvl4pPr>
            <a:lvl5pPr>
              <a:buClr>
                <a:schemeClr val="accent1">
                  <a:lumMod val="50000"/>
                </a:schemeClr>
              </a:buClr>
              <a:defRPr sz="2000">
                <a:solidFill>
                  <a:schemeClr val="tx1">
                    <a:lumMod val="95000"/>
                    <a:lumOff val="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0" y="6487201"/>
            <a:ext cx="609600" cy="370800"/>
          </a:xfrm>
          <a:prstGeom prst="rect">
            <a:avLst/>
          </a:prstGeom>
        </p:spPr>
        <p:txBody>
          <a:bodyPr vert="horz" lIns="91440" tIns="45720" rIns="91440" bIns="45720" rtlCol="0" anchor="ctr"/>
          <a:lstStyle>
            <a:lvl1pPr algn="l">
              <a:defRPr sz="1200">
                <a:solidFill>
                  <a:schemeClr val="tx1">
                    <a:tint val="75000"/>
                  </a:schemeClr>
                </a:solidFill>
              </a:defRPr>
            </a:lvl1pPr>
          </a:lstStyle>
          <a:p>
            <a:fld id="{C6DB16C3-3874-2044-BB9F-18A551578080}" type="slidenum">
              <a:rPr lang="en-US" smtClean="0">
                <a:solidFill>
                  <a:srgbClr val="000000">
                    <a:tint val="75000"/>
                  </a:srgbClr>
                </a:solidFill>
              </a:rPr>
              <a:pPr/>
              <a:t>‹#›</a:t>
            </a:fld>
            <a:endParaRPr lang="en-US" dirty="0">
              <a:solidFill>
                <a:srgbClr val="000000">
                  <a:tint val="75000"/>
                </a:srgbClr>
              </a:solidFill>
            </a:endParaRPr>
          </a:p>
        </p:txBody>
      </p:sp>
      <p:pic>
        <p:nvPicPr>
          <p:cNvPr id="6" name="Picture 5" descr="TextLogoBlackBlue (002)">
            <a:extLst>
              <a:ext uri="{FF2B5EF4-FFF2-40B4-BE49-F238E27FC236}">
                <a16:creationId xmlns:a16="http://schemas.microsoft.com/office/drawing/2014/main" id="{039C5136-A486-3149-A565-631DCD930703}"/>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9400" y="5935227"/>
            <a:ext cx="1524000" cy="496338"/>
          </a:xfrm>
          <a:prstGeom prst="rect">
            <a:avLst/>
          </a:prstGeom>
          <a:noFill/>
          <a:ln>
            <a:noFill/>
          </a:ln>
        </p:spPr>
      </p:pic>
    </p:spTree>
    <p:extLst>
      <p:ext uri="{BB962C8B-B14F-4D97-AF65-F5344CB8AC3E}">
        <p14:creationId xmlns:p14="http://schemas.microsoft.com/office/powerpoint/2010/main" val="188600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496" y="73152"/>
            <a:ext cx="11137392" cy="1755648"/>
          </a:xfrm>
        </p:spPr>
        <p:txBody>
          <a:bodyPr anchor="ctr">
            <a:normAutofit/>
          </a:bodyPr>
          <a:lstStyle>
            <a:lvl1pPr>
              <a:defRPr sz="4400" b="1">
                <a:solidFill>
                  <a:srgbClr val="00ACDC"/>
                </a:solidFill>
                <a:latin typeface="+mn-lt"/>
                <a:ea typeface="Arial Hebrew" charset="-79"/>
                <a:cs typeface="Arial Hebrew" charset="-79"/>
              </a:defRPr>
            </a:lvl1pPr>
          </a:lstStyle>
          <a:p>
            <a:r>
              <a:rPr lang="en-US"/>
              <a:t>Click to edit Master title style</a:t>
            </a:r>
            <a:endParaRPr lang="en-US" dirty="0"/>
          </a:p>
        </p:txBody>
      </p:sp>
      <p:sp>
        <p:nvSpPr>
          <p:cNvPr id="3" name="Slide Number Placeholder 5"/>
          <p:cNvSpPr>
            <a:spLocks noGrp="1"/>
          </p:cNvSpPr>
          <p:nvPr>
            <p:ph type="sldNum" sz="quarter" idx="4"/>
          </p:nvPr>
        </p:nvSpPr>
        <p:spPr>
          <a:xfrm>
            <a:off x="0" y="6487201"/>
            <a:ext cx="609600" cy="370800"/>
          </a:xfrm>
          <a:prstGeom prst="rect">
            <a:avLst/>
          </a:prstGeom>
        </p:spPr>
        <p:txBody>
          <a:bodyPr vert="horz" lIns="91440" tIns="45720" rIns="91440" bIns="45720" rtlCol="0" anchor="ctr"/>
          <a:lstStyle>
            <a:lvl1pPr algn="l">
              <a:defRPr sz="1200">
                <a:solidFill>
                  <a:schemeClr val="tx1">
                    <a:tint val="75000"/>
                  </a:schemeClr>
                </a:solidFill>
              </a:defRPr>
            </a:lvl1pPr>
          </a:lstStyle>
          <a:p>
            <a:fld id="{AA0C889F-AA29-3642-B3E5-A9502E890B5E}" type="slidenum">
              <a:rPr lang="en-US" smtClean="0">
                <a:solidFill>
                  <a:srgbClr val="000000">
                    <a:tint val="75000"/>
                  </a:srgbClr>
                </a:solidFill>
              </a:rPr>
              <a:pPr/>
              <a:t>‹#›</a:t>
            </a:fld>
            <a:endParaRPr lang="en-US" dirty="0">
              <a:solidFill>
                <a:srgbClr val="000000">
                  <a:tint val="75000"/>
                </a:srgbClr>
              </a:solidFill>
            </a:endParaRPr>
          </a:p>
        </p:txBody>
      </p:sp>
      <p:pic>
        <p:nvPicPr>
          <p:cNvPr id="4" name="Picture 3" descr="TextLogoBlackBlue (002)">
            <a:extLst>
              <a:ext uri="{FF2B5EF4-FFF2-40B4-BE49-F238E27FC236}">
                <a16:creationId xmlns:a16="http://schemas.microsoft.com/office/drawing/2014/main" id="{C4AF9A0D-DD4F-B647-AFED-EBF539AC3256}"/>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9400" y="5935227"/>
            <a:ext cx="1524000" cy="4963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0" y="6487201"/>
            <a:ext cx="609600" cy="370800"/>
          </a:xfrm>
          <a:prstGeom prst="rect">
            <a:avLst/>
          </a:prstGeom>
        </p:spPr>
        <p:txBody>
          <a:bodyPr vert="horz" lIns="91440" tIns="45720" rIns="91440" bIns="45720" rtlCol="0" anchor="ctr"/>
          <a:lstStyle>
            <a:lvl1pPr algn="l">
              <a:defRPr sz="1200">
                <a:solidFill>
                  <a:schemeClr val="tx1">
                    <a:tint val="75000"/>
                  </a:schemeClr>
                </a:solidFill>
              </a:defRPr>
            </a:lvl1pPr>
          </a:lstStyle>
          <a:p>
            <a:fld id="{74B5AF65-84DF-2D46-B971-7FB05202B6E2}" type="slidenum">
              <a:rPr lang="en-US" smtClean="0">
                <a:solidFill>
                  <a:srgbClr val="000000">
                    <a:tint val="75000"/>
                  </a:srgbClr>
                </a:solidFill>
              </a:rPr>
              <a:pPr/>
              <a:t>‹#›</a:t>
            </a:fld>
            <a:endParaRPr lang="en-US" dirty="0">
              <a:solidFill>
                <a:srgbClr val="000000">
                  <a:tint val="75000"/>
                </a:srgbClr>
              </a:solidFill>
            </a:endParaRPr>
          </a:p>
        </p:txBody>
      </p:sp>
      <p:pic>
        <p:nvPicPr>
          <p:cNvPr id="3" name="Picture 2" descr="TextLogoBlackBlue (002)">
            <a:extLst>
              <a:ext uri="{FF2B5EF4-FFF2-40B4-BE49-F238E27FC236}">
                <a16:creationId xmlns:a16="http://schemas.microsoft.com/office/drawing/2014/main" id="{D684C518-1B1B-024C-AA09-875EA873AEB6}"/>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39400" y="5935227"/>
            <a:ext cx="1524000" cy="4963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0" y="6487201"/>
            <a:ext cx="609600" cy="370800"/>
          </a:xfrm>
          <a:prstGeom prst="rect">
            <a:avLst/>
          </a:prstGeom>
        </p:spPr>
        <p:txBody>
          <a:bodyPr vert="horz" lIns="91440" tIns="45720" rIns="91440" bIns="45720" rtlCol="0" anchor="ctr"/>
          <a:lstStyle>
            <a:lvl1pPr algn="l">
              <a:defRPr sz="1200">
                <a:solidFill>
                  <a:schemeClr val="tx1">
                    <a:tint val="75000"/>
                  </a:schemeClr>
                </a:solidFill>
              </a:defRPr>
            </a:lvl1pPr>
          </a:lstStyle>
          <a:p>
            <a:fld id="{40C042F8-2CFA-324D-B5BE-F33A911A287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3901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0A2D-8333-5B46-AD07-5595421A3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21F9D9-B503-6B4C-9070-9380A3C9A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3F9D0-4377-A94A-9792-693040EBDB61}"/>
              </a:ext>
            </a:extLst>
          </p:cNvPr>
          <p:cNvSpPr>
            <a:spLocks noGrp="1"/>
          </p:cNvSpPr>
          <p:nvPr>
            <p:ph type="dt" sz="half" idx="10"/>
          </p:nvPr>
        </p:nvSpPr>
        <p:spPr/>
        <p:txBody>
          <a:bodyPr/>
          <a:lstStyle/>
          <a:p>
            <a:fld id="{AA74A063-46C7-744E-82AF-88677D14A40E}" type="datetimeFigureOut">
              <a:rPr lang="en-US" smtClean="0"/>
              <a:t>1/26/21</a:t>
            </a:fld>
            <a:endParaRPr lang="en-US"/>
          </a:p>
        </p:txBody>
      </p:sp>
      <p:sp>
        <p:nvSpPr>
          <p:cNvPr id="5" name="Footer Placeholder 4">
            <a:extLst>
              <a:ext uri="{FF2B5EF4-FFF2-40B4-BE49-F238E27FC236}">
                <a16:creationId xmlns:a16="http://schemas.microsoft.com/office/drawing/2014/main" id="{33102FB1-A22B-A349-A679-0EFA2F49A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5EEF2-4CD6-A74B-9572-8403CA8AE2BC}"/>
              </a:ext>
            </a:extLst>
          </p:cNvPr>
          <p:cNvSpPr>
            <a:spLocks noGrp="1"/>
          </p:cNvSpPr>
          <p:nvPr>
            <p:ph type="sldNum" sz="quarter" idx="12"/>
          </p:nvPr>
        </p:nvSpPr>
        <p:spPr/>
        <p:txBody>
          <a:bodyPr/>
          <a:lstStyle/>
          <a:p>
            <a:fld id="{766BE5FE-CC90-9F4C-928D-026905831A4F}" type="slidenum">
              <a:rPr lang="en-US" smtClean="0"/>
              <a:t>‹#›</a:t>
            </a:fld>
            <a:endParaRPr lang="en-US"/>
          </a:p>
        </p:txBody>
      </p:sp>
    </p:spTree>
    <p:extLst>
      <p:ext uri="{BB962C8B-B14F-4D97-AF65-F5344CB8AC3E}">
        <p14:creationId xmlns:p14="http://schemas.microsoft.com/office/powerpoint/2010/main" val="868896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496" y="73152"/>
            <a:ext cx="11137392" cy="17556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9496" y="2057400"/>
            <a:ext cx="11137392" cy="3822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000000">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000000">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042F8-2CFA-324D-B5BE-F33A911A287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632986809"/>
      </p:ext>
    </p:extLst>
  </p:cSld>
  <p:clrMap bg1="lt1" tx1="dk1" bg2="lt2" tx2="dk2" accent1="accent1" accent2="accent2" accent3="accent3" accent4="accent4" accent5="accent5" accent6="accent6" hlink="hlink" folHlink="folHlink"/>
  <p:sldLayoutIdLst>
    <p:sldLayoutId id="2147483739" r:id="rId1"/>
    <p:sldLayoutId id="2147483726" r:id="rId2"/>
    <p:sldLayoutId id="2147483724" r:id="rId3"/>
    <p:sldLayoutId id="2147483749" r:id="rId4"/>
    <p:sldLayoutId id="2147483750" r:id="rId5"/>
    <p:sldLayoutId id="2147483751" r:id="rId6"/>
  </p:sldLayoutIdLst>
  <p:hf hdr="0" ftr="0" dt="0"/>
  <p:txStyles>
    <p:titleStyle>
      <a:lvl1pPr algn="ctr" defTabSz="914400" rtl="0" eaLnBrk="1" latinLnBrk="0" hangingPunct="1">
        <a:lnSpc>
          <a:spcPct val="90000"/>
        </a:lnSpc>
        <a:spcBef>
          <a:spcPct val="0"/>
        </a:spcBef>
        <a:buNone/>
        <a:defRPr sz="4400" b="1" kern="1200">
          <a:solidFill>
            <a:srgbClr val="00ACDC"/>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accent1">
            <a:lumMod val="50000"/>
          </a:schemeClr>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t>HealthNow</a:t>
            </a:r>
            <a:r>
              <a:rPr lang="en-US" dirty="0"/>
              <a:t> New York:</a:t>
            </a:r>
          </a:p>
        </p:txBody>
      </p:sp>
      <p:sp>
        <p:nvSpPr>
          <p:cNvPr id="8" name="Text Placeholder 7"/>
          <p:cNvSpPr>
            <a:spLocks noGrp="1"/>
          </p:cNvSpPr>
          <p:nvPr>
            <p:ph type="body" sz="quarter" idx="10"/>
          </p:nvPr>
        </p:nvSpPr>
        <p:spPr/>
        <p:txBody>
          <a:bodyPr/>
          <a:lstStyle/>
          <a:p>
            <a:r>
              <a:rPr lang="en-US" dirty="0"/>
              <a:t>De-Identification as a Service with </a:t>
            </a:r>
            <a:r>
              <a:rPr lang="en-US" dirty="0" err="1"/>
              <a:t>Optim</a:t>
            </a:r>
            <a:endParaRPr lang="en-US" dirty="0"/>
          </a:p>
          <a:p>
            <a:endParaRPr lang="en-US" dirty="0"/>
          </a:p>
        </p:txBody>
      </p:sp>
      <p:sp>
        <p:nvSpPr>
          <p:cNvPr id="3" name="TextBox 2">
            <a:extLst>
              <a:ext uri="{FF2B5EF4-FFF2-40B4-BE49-F238E27FC236}">
                <a16:creationId xmlns:a16="http://schemas.microsoft.com/office/drawing/2014/main" id="{971404A9-485A-DD45-8197-CF937D976E74}"/>
              </a:ext>
            </a:extLst>
          </p:cNvPr>
          <p:cNvSpPr txBox="1"/>
          <p:nvPr/>
        </p:nvSpPr>
        <p:spPr>
          <a:xfrm>
            <a:off x="6238754" y="5717894"/>
            <a:ext cx="184731" cy="369332"/>
          </a:xfrm>
          <a:prstGeom prst="rect">
            <a:avLst/>
          </a:prstGeom>
          <a:noFill/>
        </p:spPr>
        <p:txBody>
          <a:bodyPr wrap="none" rtlCol="0">
            <a:spAutoFit/>
          </a:bodyPr>
          <a:lstStyle/>
          <a:p>
            <a:endParaRPr lang="en-US" dirty="0"/>
          </a:p>
        </p:txBody>
      </p:sp>
      <p:pic>
        <p:nvPicPr>
          <p:cNvPr id="6" name="Picture 5" descr="TextLogoBlackBlue (002)">
            <a:extLst>
              <a:ext uri="{FF2B5EF4-FFF2-40B4-BE49-F238E27FC236}">
                <a16:creationId xmlns:a16="http://schemas.microsoft.com/office/drawing/2014/main" id="{89F10CBD-B54E-0D40-911F-ECDE692C895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4876800"/>
            <a:ext cx="1625600" cy="533400"/>
          </a:xfrm>
          <a:prstGeom prst="rect">
            <a:avLst/>
          </a:prstGeom>
          <a:noFill/>
          <a:ln>
            <a:noFill/>
          </a:ln>
        </p:spPr>
      </p:pic>
    </p:spTree>
    <p:extLst>
      <p:ext uri="{BB962C8B-B14F-4D97-AF65-F5344CB8AC3E}">
        <p14:creationId xmlns:p14="http://schemas.microsoft.com/office/powerpoint/2010/main" val="915173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vert="horz" lIns="91440" tIns="45720" rIns="91440" bIns="45720" rtlCol="0" anchor="t">
            <a:normAutofit/>
          </a:bodyPr>
          <a:lstStyle/>
          <a:p>
            <a:pPr marL="0" indent="0" algn="ctr">
              <a:buNone/>
            </a:pPr>
            <a:endParaRPr lang="en-US" dirty="0"/>
          </a:p>
          <a:p>
            <a:pPr marL="0" indent="0" algn="ctr">
              <a:buNone/>
            </a:pPr>
            <a:r>
              <a:rPr lang="en-US" sz="6000" dirty="0"/>
              <a:t>Questions?</a:t>
            </a:r>
            <a:endParaRPr lang="en-US" sz="6000" dirty="0">
              <a:cs typeface="Calibri"/>
            </a:endParaRPr>
          </a:p>
        </p:txBody>
      </p:sp>
      <p:sp>
        <p:nvSpPr>
          <p:cNvPr id="4" name="Slide Number Placeholder 3"/>
          <p:cNvSpPr>
            <a:spLocks noGrp="1"/>
          </p:cNvSpPr>
          <p:nvPr>
            <p:ph type="sldNum" sz="quarter" idx="4"/>
          </p:nvPr>
        </p:nvSpPr>
        <p:spPr/>
        <p:txBody>
          <a:bodyPr/>
          <a:lstStyle/>
          <a:p>
            <a:fld id="{C6DB16C3-3874-2044-BB9F-18A551578080}" type="slidenum">
              <a:rPr lang="en-US" smtClean="0">
                <a:solidFill>
                  <a:srgbClr val="000000">
                    <a:tint val="75000"/>
                  </a:srgbClr>
                </a:solidFill>
              </a:rPr>
              <a:pPr/>
              <a:t>10</a:t>
            </a:fld>
            <a:endParaRPr lang="en-US" dirty="0">
              <a:solidFill>
                <a:srgbClr val="000000">
                  <a:tint val="75000"/>
                </a:srgbClr>
              </a:solidFill>
            </a:endParaRPr>
          </a:p>
        </p:txBody>
      </p:sp>
    </p:spTree>
    <p:extLst>
      <p:ext uri="{BB962C8B-B14F-4D97-AF65-F5344CB8AC3E}">
        <p14:creationId xmlns:p14="http://schemas.microsoft.com/office/powerpoint/2010/main" val="27846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EDBD6-8D7E-3145-B438-8380224D96A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6127880-B255-D64B-B76D-44DD94267EAB}"/>
              </a:ext>
            </a:extLst>
          </p:cNvPr>
          <p:cNvSpPr>
            <a:spLocks noGrp="1"/>
          </p:cNvSpPr>
          <p:nvPr>
            <p:ph sz="quarter" idx="13"/>
          </p:nvPr>
        </p:nvSpPr>
        <p:spPr/>
        <p:txBody>
          <a:bodyPr/>
          <a:lstStyle/>
          <a:p>
            <a:r>
              <a:rPr lang="en-US" dirty="0"/>
              <a:t>Problem statement / Drivers</a:t>
            </a:r>
          </a:p>
          <a:p>
            <a:r>
              <a:rPr lang="en-US" dirty="0"/>
              <a:t>Team</a:t>
            </a:r>
          </a:p>
          <a:p>
            <a:r>
              <a:rPr lang="en-US" dirty="0"/>
              <a:t>Solution </a:t>
            </a:r>
          </a:p>
          <a:p>
            <a:r>
              <a:rPr lang="en-US" dirty="0"/>
              <a:t>Results</a:t>
            </a:r>
          </a:p>
          <a:p>
            <a:r>
              <a:rPr lang="en-US" dirty="0"/>
              <a:t>Summary</a:t>
            </a:r>
          </a:p>
        </p:txBody>
      </p:sp>
      <p:sp>
        <p:nvSpPr>
          <p:cNvPr id="4" name="Slide Number Placeholder 3">
            <a:extLst>
              <a:ext uri="{FF2B5EF4-FFF2-40B4-BE49-F238E27FC236}">
                <a16:creationId xmlns:a16="http://schemas.microsoft.com/office/drawing/2014/main" id="{FFD71403-B7C7-3541-86A2-A30E402512CB}"/>
              </a:ext>
            </a:extLst>
          </p:cNvPr>
          <p:cNvSpPr>
            <a:spLocks noGrp="1"/>
          </p:cNvSpPr>
          <p:nvPr>
            <p:ph type="sldNum" sz="quarter" idx="4"/>
          </p:nvPr>
        </p:nvSpPr>
        <p:spPr/>
        <p:txBody>
          <a:bodyPr/>
          <a:lstStyle/>
          <a:p>
            <a:fld id="{C6DB16C3-3874-2044-BB9F-18A551578080}"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328971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2C75A-8B3F-EE46-B08F-42B052D7EBAA}"/>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8100F988-972C-0646-9661-186F2D34748F}"/>
              </a:ext>
            </a:extLst>
          </p:cNvPr>
          <p:cNvSpPr>
            <a:spLocks noGrp="1"/>
          </p:cNvSpPr>
          <p:nvPr>
            <p:ph sz="quarter" idx="13"/>
          </p:nvPr>
        </p:nvSpPr>
        <p:spPr/>
        <p:txBody>
          <a:bodyPr/>
          <a:lstStyle/>
          <a:p>
            <a:r>
              <a:rPr lang="en-US" dirty="0"/>
              <a:t>Strive to be a </a:t>
            </a:r>
            <a:r>
              <a:rPr lang="en-US" dirty="0" err="1"/>
              <a:t>CoE</a:t>
            </a:r>
            <a:r>
              <a:rPr lang="en-US" dirty="0"/>
              <a:t> for TDM</a:t>
            </a:r>
          </a:p>
          <a:p>
            <a:r>
              <a:rPr lang="en-US" dirty="0"/>
              <a:t>Deliver a flexible solution for flat-file masking</a:t>
            </a:r>
          </a:p>
          <a:p>
            <a:r>
              <a:rPr lang="en-US" dirty="0"/>
              <a:t>Expose masking services to organization</a:t>
            </a:r>
          </a:p>
          <a:p>
            <a:r>
              <a:rPr lang="en-US" dirty="0"/>
              <a:t>Common set of algorithms </a:t>
            </a:r>
          </a:p>
          <a:p>
            <a:r>
              <a:rPr lang="en-US" dirty="0"/>
              <a:t>Easy to maintain with few technological components </a:t>
            </a:r>
          </a:p>
          <a:p>
            <a:r>
              <a:rPr lang="en-US" dirty="0"/>
              <a:t>Future adaptability (DPU)</a:t>
            </a:r>
          </a:p>
          <a:p>
            <a:endParaRPr lang="en-US" dirty="0"/>
          </a:p>
        </p:txBody>
      </p:sp>
      <p:sp>
        <p:nvSpPr>
          <p:cNvPr id="4" name="Slide Number Placeholder 3">
            <a:extLst>
              <a:ext uri="{FF2B5EF4-FFF2-40B4-BE49-F238E27FC236}">
                <a16:creationId xmlns:a16="http://schemas.microsoft.com/office/drawing/2014/main" id="{1488EFC9-3700-4248-89C0-B2EDB4C41D75}"/>
              </a:ext>
            </a:extLst>
          </p:cNvPr>
          <p:cNvSpPr>
            <a:spLocks noGrp="1"/>
          </p:cNvSpPr>
          <p:nvPr>
            <p:ph type="sldNum" sz="quarter" idx="4"/>
          </p:nvPr>
        </p:nvSpPr>
        <p:spPr/>
        <p:txBody>
          <a:bodyPr/>
          <a:lstStyle/>
          <a:p>
            <a:fld id="{C6DB16C3-3874-2044-BB9F-18A551578080}"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130773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HealthNow</a:t>
            </a:r>
            <a:r>
              <a:rPr lang="en-US" dirty="0"/>
              <a:t> </a:t>
            </a:r>
            <a:r>
              <a:rPr lang="en-US" dirty="0" err="1"/>
              <a:t>Optim</a:t>
            </a:r>
            <a:r>
              <a:rPr lang="en-US" dirty="0"/>
              <a:t> Team</a:t>
            </a:r>
          </a:p>
        </p:txBody>
      </p:sp>
      <p:sp>
        <p:nvSpPr>
          <p:cNvPr id="3" name="Content Placeholder 2"/>
          <p:cNvSpPr>
            <a:spLocks noGrp="1"/>
          </p:cNvSpPr>
          <p:nvPr>
            <p:ph sz="quarter" idx="13"/>
          </p:nvPr>
        </p:nvSpPr>
        <p:spPr>
          <a:xfrm>
            <a:off x="539496" y="2133600"/>
            <a:ext cx="11137392" cy="3745991"/>
          </a:xfrm>
        </p:spPr>
        <p:txBody>
          <a:bodyPr vert="horz" lIns="91440" tIns="45720" rIns="91440" bIns="45720" rtlCol="0" anchor="t">
            <a:normAutofit/>
          </a:bodyPr>
          <a:lstStyle/>
          <a:p>
            <a:r>
              <a:rPr lang="en-US" dirty="0"/>
              <a:t>Transitioned to Run-the-Business in January 2021</a:t>
            </a:r>
          </a:p>
          <a:p>
            <a:r>
              <a:rPr lang="en-US" dirty="0"/>
              <a:t>3 Part-time Optim Administrators</a:t>
            </a:r>
          </a:p>
          <a:p>
            <a:r>
              <a:rPr lang="en-US" dirty="0" err="1"/>
              <a:t>ABMartin</a:t>
            </a:r>
            <a:endParaRPr lang="en-US" dirty="0"/>
          </a:p>
          <a:p>
            <a:pPr lvl="2"/>
            <a:endParaRPr lang="en-US" dirty="0"/>
          </a:p>
        </p:txBody>
      </p:sp>
      <p:sp>
        <p:nvSpPr>
          <p:cNvPr id="4" name="Slide Number Placeholder 3"/>
          <p:cNvSpPr>
            <a:spLocks noGrp="1"/>
          </p:cNvSpPr>
          <p:nvPr>
            <p:ph type="sldNum" sz="quarter" idx="4"/>
          </p:nvPr>
        </p:nvSpPr>
        <p:spPr/>
        <p:txBody>
          <a:bodyPr/>
          <a:lstStyle/>
          <a:p>
            <a:fld id="{C6DB16C3-3874-2044-BB9F-18A551578080}" type="slidenum">
              <a:rPr lang="en-US" smtClean="0">
                <a:solidFill>
                  <a:srgbClr val="000000">
                    <a:tint val="75000"/>
                  </a:srgbClr>
                </a:solidFill>
              </a:rPr>
              <a:pPr/>
              <a:t>4</a:t>
            </a:fld>
            <a:endParaRPr lang="en-US" dirty="0">
              <a:solidFill>
                <a:srgbClr val="000000">
                  <a:tint val="75000"/>
                </a:srgbClr>
              </a:solidFill>
            </a:endParaRPr>
          </a:p>
        </p:txBody>
      </p:sp>
    </p:spTree>
    <p:extLst>
      <p:ext uri="{BB962C8B-B14F-4D97-AF65-F5344CB8AC3E}">
        <p14:creationId xmlns:p14="http://schemas.microsoft.com/office/powerpoint/2010/main" val="45470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3071-52E1-7540-A8CB-1C295E9C3008}"/>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8D802624-1B98-474B-B16C-E4BB653E8D9E}"/>
              </a:ext>
            </a:extLst>
          </p:cNvPr>
          <p:cNvSpPr>
            <a:spLocks noGrp="1"/>
          </p:cNvSpPr>
          <p:nvPr>
            <p:ph sz="quarter" idx="13"/>
          </p:nvPr>
        </p:nvSpPr>
        <p:spPr/>
        <p:txBody>
          <a:bodyPr>
            <a:normAutofit/>
          </a:bodyPr>
          <a:lstStyle/>
          <a:p>
            <a:r>
              <a:rPr lang="en-US" dirty="0"/>
              <a:t>A stateless web-based API interface for on demand masking</a:t>
            </a:r>
          </a:p>
          <a:p>
            <a:r>
              <a:rPr lang="en-US" dirty="0" err="1"/>
              <a:t>Optim</a:t>
            </a:r>
            <a:r>
              <a:rPr lang="en-US" dirty="0"/>
              <a:t> Column map C Exit for RDBMS data masking</a:t>
            </a:r>
          </a:p>
          <a:p>
            <a:r>
              <a:rPr lang="en-US" dirty="0"/>
              <a:t>Common algorithms used by both API and </a:t>
            </a:r>
            <a:r>
              <a:rPr lang="en-US" dirty="0" err="1"/>
              <a:t>Optim</a:t>
            </a:r>
            <a:endParaRPr lang="en-US" dirty="0"/>
          </a:p>
          <a:p>
            <a:r>
              <a:rPr lang="en-US" dirty="0"/>
              <a:t>Technology stack; ODPP, C++ DLL, Java JNI, Open Liberty, </a:t>
            </a:r>
            <a:r>
              <a:rPr lang="en-US" dirty="0" err="1"/>
              <a:t>Optim</a:t>
            </a:r>
            <a:r>
              <a:rPr lang="en-US" dirty="0"/>
              <a:t> suite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60005BB-C52A-664A-96E4-D14882109832}"/>
              </a:ext>
            </a:extLst>
          </p:cNvPr>
          <p:cNvSpPr>
            <a:spLocks noGrp="1"/>
          </p:cNvSpPr>
          <p:nvPr>
            <p:ph type="sldNum" sz="quarter" idx="4"/>
          </p:nvPr>
        </p:nvSpPr>
        <p:spPr/>
        <p:txBody>
          <a:bodyPr/>
          <a:lstStyle/>
          <a:p>
            <a:fld id="{C6DB16C3-3874-2044-BB9F-18A551578080}" type="slidenum">
              <a:rPr lang="en-US" smtClean="0">
                <a:solidFill>
                  <a:srgbClr val="000000">
                    <a:tint val="75000"/>
                  </a:srgbClr>
                </a:solidFill>
              </a:rPr>
              <a:pPr/>
              <a:t>5</a:t>
            </a:fld>
            <a:endParaRPr lang="en-US" dirty="0">
              <a:solidFill>
                <a:srgbClr val="000000">
                  <a:tint val="75000"/>
                </a:srgbClr>
              </a:solidFill>
            </a:endParaRPr>
          </a:p>
        </p:txBody>
      </p:sp>
    </p:spTree>
    <p:extLst>
      <p:ext uri="{BB962C8B-B14F-4D97-AF65-F5344CB8AC3E}">
        <p14:creationId xmlns:p14="http://schemas.microsoft.com/office/powerpoint/2010/main" val="405183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Down Arrow 53">
            <a:extLst>
              <a:ext uri="{FF2B5EF4-FFF2-40B4-BE49-F238E27FC236}">
                <a16:creationId xmlns:a16="http://schemas.microsoft.com/office/drawing/2014/main" id="{CE64A761-A8A6-D642-902E-6840C4E67429}"/>
              </a:ext>
            </a:extLst>
          </p:cNvPr>
          <p:cNvSpPr/>
          <p:nvPr/>
        </p:nvSpPr>
        <p:spPr>
          <a:xfrm>
            <a:off x="7367845" y="3366195"/>
            <a:ext cx="135133" cy="23226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a:extLst>
              <a:ext uri="{FF2B5EF4-FFF2-40B4-BE49-F238E27FC236}">
                <a16:creationId xmlns:a16="http://schemas.microsoft.com/office/drawing/2014/main" id="{190DF5B3-D0AA-1C44-B345-FFEC04BA1830}"/>
              </a:ext>
            </a:extLst>
          </p:cNvPr>
          <p:cNvSpPr/>
          <p:nvPr/>
        </p:nvSpPr>
        <p:spPr>
          <a:xfrm>
            <a:off x="7367846" y="2843620"/>
            <a:ext cx="135133" cy="23226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Down Arrow 55">
            <a:extLst>
              <a:ext uri="{FF2B5EF4-FFF2-40B4-BE49-F238E27FC236}">
                <a16:creationId xmlns:a16="http://schemas.microsoft.com/office/drawing/2014/main" id="{1D87BC7A-C83C-384F-867B-D5818AAF54CF}"/>
              </a:ext>
            </a:extLst>
          </p:cNvPr>
          <p:cNvSpPr/>
          <p:nvPr/>
        </p:nvSpPr>
        <p:spPr>
          <a:xfrm>
            <a:off x="7367844" y="4186117"/>
            <a:ext cx="135133" cy="23226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a:extLst>
              <a:ext uri="{FF2B5EF4-FFF2-40B4-BE49-F238E27FC236}">
                <a16:creationId xmlns:a16="http://schemas.microsoft.com/office/drawing/2014/main" id="{5F8FE8AC-89C5-3C4E-9275-0EF142093FAA}"/>
              </a:ext>
            </a:extLst>
          </p:cNvPr>
          <p:cNvSpPr/>
          <p:nvPr/>
        </p:nvSpPr>
        <p:spPr>
          <a:xfrm>
            <a:off x="3983874" y="3657600"/>
            <a:ext cx="135133" cy="23226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wn Arrow 59">
            <a:extLst>
              <a:ext uri="{FF2B5EF4-FFF2-40B4-BE49-F238E27FC236}">
                <a16:creationId xmlns:a16="http://schemas.microsoft.com/office/drawing/2014/main" id="{DF933A55-AC76-AD49-8BDB-B6CB7324C2E1}"/>
              </a:ext>
            </a:extLst>
          </p:cNvPr>
          <p:cNvSpPr/>
          <p:nvPr/>
        </p:nvSpPr>
        <p:spPr>
          <a:xfrm>
            <a:off x="3999196" y="4200020"/>
            <a:ext cx="135133" cy="23226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Optim Process Block Diagram</a:t>
            </a:r>
          </a:p>
        </p:txBody>
      </p:sp>
      <p:sp>
        <p:nvSpPr>
          <p:cNvPr id="3" name="Content Placeholder 2"/>
          <p:cNvSpPr>
            <a:spLocks noGrp="1"/>
          </p:cNvSpPr>
          <p:nvPr>
            <p:ph sz="quarter" idx="13"/>
          </p:nvPr>
        </p:nvSpPr>
        <p:spPr>
          <a:xfrm>
            <a:off x="762000" y="1354918"/>
            <a:ext cx="11137392" cy="4431791"/>
          </a:xfrm>
        </p:spPr>
        <p:txBody>
          <a:bodyPr>
            <a:normAutofit/>
          </a:bodyPr>
          <a:lstStyle/>
          <a:p>
            <a:pPr marL="457200" lvl="1" indent="0">
              <a:buNone/>
            </a:pPr>
            <a:endParaRPr lang="en-US" dirty="0"/>
          </a:p>
          <a:p>
            <a:pPr marL="457200" lvl="1" indent="0">
              <a:buNone/>
            </a:pPr>
            <a:endParaRPr lang="en-US" dirty="0"/>
          </a:p>
          <a:p>
            <a:endParaRPr lang="en-US" dirty="0"/>
          </a:p>
        </p:txBody>
      </p:sp>
      <p:sp>
        <p:nvSpPr>
          <p:cNvPr id="4" name="Slide Number Placeholder 3"/>
          <p:cNvSpPr>
            <a:spLocks noGrp="1"/>
          </p:cNvSpPr>
          <p:nvPr>
            <p:ph type="sldNum" sz="quarter" idx="4"/>
          </p:nvPr>
        </p:nvSpPr>
        <p:spPr/>
        <p:txBody>
          <a:bodyPr/>
          <a:lstStyle/>
          <a:p>
            <a:fld id="{C6DB16C3-3874-2044-BB9F-18A551578080}" type="slidenum">
              <a:rPr lang="en-US" smtClean="0">
                <a:solidFill>
                  <a:srgbClr val="000000">
                    <a:tint val="75000"/>
                  </a:srgbClr>
                </a:solidFill>
              </a:rPr>
              <a:pPr/>
              <a:t>6</a:t>
            </a:fld>
            <a:endParaRPr lang="en-US" dirty="0">
              <a:solidFill>
                <a:srgbClr val="000000">
                  <a:tint val="75000"/>
                </a:srgbClr>
              </a:solidFill>
            </a:endParaRPr>
          </a:p>
        </p:txBody>
      </p:sp>
      <p:sp>
        <p:nvSpPr>
          <p:cNvPr id="34" name="Rectangle 33">
            <a:extLst>
              <a:ext uri="{FF2B5EF4-FFF2-40B4-BE49-F238E27FC236}">
                <a16:creationId xmlns:a16="http://schemas.microsoft.com/office/drawing/2014/main" id="{F413EE3A-A822-0247-BB0D-172CF4D508D3}"/>
              </a:ext>
            </a:extLst>
          </p:cNvPr>
          <p:cNvSpPr/>
          <p:nvPr/>
        </p:nvSpPr>
        <p:spPr>
          <a:xfrm>
            <a:off x="3960642" y="2528763"/>
            <a:ext cx="3557624" cy="2749110"/>
          </a:xfrm>
          <a:prstGeom prst="rect">
            <a:avLst/>
          </a:prstGeom>
          <a:pattFill prst="ltUpDiag">
            <a:fgClr>
              <a:srgbClr val="0EBF66"/>
            </a:fgClr>
            <a:bgClr>
              <a:schemeClr val="bg1"/>
            </a:bgClr>
          </a:pattFill>
          <a:ln w="12700" cap="rnd" cmpd="sng">
            <a:solidFill>
              <a:schemeClr val="tx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C5AB7567-65DE-4947-8727-F71DEE79A8F4}"/>
              </a:ext>
            </a:extLst>
          </p:cNvPr>
          <p:cNvSpPr/>
          <p:nvPr/>
        </p:nvSpPr>
        <p:spPr>
          <a:xfrm>
            <a:off x="3965508" y="4775444"/>
            <a:ext cx="3549511" cy="49851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ODPP C Libraries</a:t>
            </a:r>
          </a:p>
        </p:txBody>
      </p:sp>
      <p:sp>
        <p:nvSpPr>
          <p:cNvPr id="36" name="Rectangle 35">
            <a:extLst>
              <a:ext uri="{FF2B5EF4-FFF2-40B4-BE49-F238E27FC236}">
                <a16:creationId xmlns:a16="http://schemas.microsoft.com/office/drawing/2014/main" id="{3E3ACE3D-47D2-BD49-BC5F-80BF77E85497}"/>
              </a:ext>
            </a:extLst>
          </p:cNvPr>
          <p:cNvSpPr/>
          <p:nvPr/>
        </p:nvSpPr>
        <p:spPr>
          <a:xfrm>
            <a:off x="3963349" y="3793717"/>
            <a:ext cx="1692375" cy="49851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 Wrapper Exit</a:t>
            </a:r>
          </a:p>
        </p:txBody>
      </p:sp>
      <p:sp>
        <p:nvSpPr>
          <p:cNvPr id="37" name="Rectangle 36">
            <a:extLst>
              <a:ext uri="{FF2B5EF4-FFF2-40B4-BE49-F238E27FC236}">
                <a16:creationId xmlns:a16="http://schemas.microsoft.com/office/drawing/2014/main" id="{62FB20B2-D92F-F843-B421-77E807F587CC}"/>
              </a:ext>
            </a:extLst>
          </p:cNvPr>
          <p:cNvSpPr/>
          <p:nvPr/>
        </p:nvSpPr>
        <p:spPr>
          <a:xfrm>
            <a:off x="3962400" y="3276600"/>
            <a:ext cx="1693326" cy="5126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Optim App</a:t>
            </a:r>
          </a:p>
        </p:txBody>
      </p:sp>
      <p:sp>
        <p:nvSpPr>
          <p:cNvPr id="38" name="Rectangle 37">
            <a:extLst>
              <a:ext uri="{FF2B5EF4-FFF2-40B4-BE49-F238E27FC236}">
                <a16:creationId xmlns:a16="http://schemas.microsoft.com/office/drawing/2014/main" id="{22A6ECB7-A585-8C48-9750-61671D2C2176}"/>
              </a:ext>
            </a:extLst>
          </p:cNvPr>
          <p:cNvSpPr/>
          <p:nvPr/>
        </p:nvSpPr>
        <p:spPr>
          <a:xfrm>
            <a:off x="5799654" y="3470320"/>
            <a:ext cx="1715365" cy="82191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Mask Data</a:t>
            </a:r>
          </a:p>
          <a:p>
            <a:pPr algn="ctr"/>
            <a:r>
              <a:rPr lang="en-US" dirty="0">
                <a:solidFill>
                  <a:schemeClr val="tx1"/>
                </a:solidFill>
              </a:rPr>
              <a:t>Java API Class with JNI DLL</a:t>
            </a:r>
          </a:p>
        </p:txBody>
      </p:sp>
      <p:sp>
        <p:nvSpPr>
          <p:cNvPr id="39" name="Rectangle 38">
            <a:extLst>
              <a:ext uri="{FF2B5EF4-FFF2-40B4-BE49-F238E27FC236}">
                <a16:creationId xmlns:a16="http://schemas.microsoft.com/office/drawing/2014/main" id="{573C01A9-91AD-2A4A-9D9C-3F72FE393E62}"/>
              </a:ext>
            </a:extLst>
          </p:cNvPr>
          <p:cNvSpPr/>
          <p:nvPr/>
        </p:nvSpPr>
        <p:spPr>
          <a:xfrm>
            <a:off x="5799653" y="2966820"/>
            <a:ext cx="1715366" cy="49851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Rest Services</a:t>
            </a:r>
          </a:p>
        </p:txBody>
      </p:sp>
      <p:sp>
        <p:nvSpPr>
          <p:cNvPr id="40" name="Rectangle 39">
            <a:extLst>
              <a:ext uri="{FF2B5EF4-FFF2-40B4-BE49-F238E27FC236}">
                <a16:creationId xmlns:a16="http://schemas.microsoft.com/office/drawing/2014/main" id="{62EB5A8B-D9DA-E24C-8A1E-AC25BEA969A9}"/>
              </a:ext>
            </a:extLst>
          </p:cNvPr>
          <p:cNvSpPr/>
          <p:nvPr/>
        </p:nvSpPr>
        <p:spPr>
          <a:xfrm>
            <a:off x="5806195" y="2524848"/>
            <a:ext cx="1708824" cy="436582"/>
          </a:xfrm>
          <a:prstGeom prst="rect">
            <a:avLst/>
          </a:prstGeom>
          <a:solidFill>
            <a:srgbClr val="C481EC"/>
          </a:solidFill>
          <a:ln w="12700">
            <a:solidFill>
              <a:srgbClr val="003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Open Liberty</a:t>
            </a:r>
          </a:p>
        </p:txBody>
      </p:sp>
      <p:grpSp>
        <p:nvGrpSpPr>
          <p:cNvPr id="41" name="Group 40">
            <a:extLst>
              <a:ext uri="{FF2B5EF4-FFF2-40B4-BE49-F238E27FC236}">
                <a16:creationId xmlns:a16="http://schemas.microsoft.com/office/drawing/2014/main" id="{FD543520-CD63-0B4A-842D-04F108348752}"/>
              </a:ext>
            </a:extLst>
          </p:cNvPr>
          <p:cNvGrpSpPr/>
          <p:nvPr/>
        </p:nvGrpSpPr>
        <p:grpSpPr>
          <a:xfrm>
            <a:off x="1055251" y="2362200"/>
            <a:ext cx="1911277" cy="1451670"/>
            <a:chOff x="1556509" y="1837766"/>
            <a:chExt cx="1963148" cy="1594573"/>
          </a:xfrm>
        </p:grpSpPr>
        <p:sp>
          <p:nvSpPr>
            <p:cNvPr id="42" name="Manual Operation 41">
              <a:extLst>
                <a:ext uri="{FF2B5EF4-FFF2-40B4-BE49-F238E27FC236}">
                  <a16:creationId xmlns:a16="http://schemas.microsoft.com/office/drawing/2014/main" id="{B27C2C94-387A-144C-A37B-F99A29BCC99B}"/>
                </a:ext>
              </a:extLst>
            </p:cNvPr>
            <p:cNvSpPr/>
            <p:nvPr/>
          </p:nvSpPr>
          <p:spPr>
            <a:xfrm>
              <a:off x="1556509" y="1837766"/>
              <a:ext cx="1505948" cy="1137373"/>
            </a:xfrm>
            <a:prstGeom prst="flowChartManualOperat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User</a:t>
              </a:r>
            </a:p>
            <a:p>
              <a:pPr algn="ctr"/>
              <a:r>
                <a:rPr lang="en-US" sz="1600" dirty="0" err="1"/>
                <a:t>Adhoc</a:t>
              </a:r>
              <a:endParaRPr lang="en-US" sz="1600" dirty="0"/>
            </a:p>
            <a:p>
              <a:pPr algn="ctr"/>
              <a:r>
                <a:rPr lang="en-US" sz="1600" dirty="0"/>
                <a:t>Masking</a:t>
              </a:r>
            </a:p>
          </p:txBody>
        </p:sp>
        <p:sp>
          <p:nvSpPr>
            <p:cNvPr id="43" name="Manual Operation 42">
              <a:extLst>
                <a:ext uri="{FF2B5EF4-FFF2-40B4-BE49-F238E27FC236}">
                  <a16:creationId xmlns:a16="http://schemas.microsoft.com/office/drawing/2014/main" id="{4B71AE5E-CCE0-EB4A-9CF2-C98C09CA66A3}"/>
                </a:ext>
              </a:extLst>
            </p:cNvPr>
            <p:cNvSpPr/>
            <p:nvPr/>
          </p:nvSpPr>
          <p:spPr>
            <a:xfrm>
              <a:off x="1708909" y="1990166"/>
              <a:ext cx="1505948" cy="1137373"/>
            </a:xfrm>
            <a:prstGeom prst="flowChartManualOperat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User</a:t>
              </a:r>
            </a:p>
            <a:p>
              <a:pPr algn="ctr"/>
              <a:r>
                <a:rPr lang="en-US" sz="1600" dirty="0" err="1"/>
                <a:t>Adhoc</a:t>
              </a:r>
              <a:endParaRPr lang="en-US" sz="1600" dirty="0"/>
            </a:p>
            <a:p>
              <a:pPr algn="ctr"/>
              <a:r>
                <a:rPr lang="en-US" sz="1600" dirty="0"/>
                <a:t>Masking</a:t>
              </a:r>
            </a:p>
          </p:txBody>
        </p:sp>
        <p:sp>
          <p:nvSpPr>
            <p:cNvPr id="44" name="Manual Operation 43">
              <a:extLst>
                <a:ext uri="{FF2B5EF4-FFF2-40B4-BE49-F238E27FC236}">
                  <a16:creationId xmlns:a16="http://schemas.microsoft.com/office/drawing/2014/main" id="{4DFCB183-0CCA-0D48-BCE6-C991F64260CF}"/>
                </a:ext>
              </a:extLst>
            </p:cNvPr>
            <p:cNvSpPr/>
            <p:nvPr/>
          </p:nvSpPr>
          <p:spPr>
            <a:xfrm>
              <a:off x="1861309" y="2142566"/>
              <a:ext cx="1505948" cy="1137373"/>
            </a:xfrm>
            <a:prstGeom prst="flowChartManualOperat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User</a:t>
              </a:r>
            </a:p>
            <a:p>
              <a:pPr algn="ctr"/>
              <a:r>
                <a:rPr lang="en-US" sz="1600" dirty="0" err="1"/>
                <a:t>Adhoc</a:t>
              </a:r>
              <a:endParaRPr lang="en-US" sz="1600" dirty="0"/>
            </a:p>
            <a:p>
              <a:pPr algn="ctr"/>
              <a:r>
                <a:rPr lang="en-US" sz="1600" dirty="0"/>
                <a:t>Masking</a:t>
              </a:r>
            </a:p>
          </p:txBody>
        </p:sp>
        <p:sp>
          <p:nvSpPr>
            <p:cNvPr id="45" name="Manual Operation 44">
              <a:extLst>
                <a:ext uri="{FF2B5EF4-FFF2-40B4-BE49-F238E27FC236}">
                  <a16:creationId xmlns:a16="http://schemas.microsoft.com/office/drawing/2014/main" id="{A474D74C-C5E6-EC43-A892-BD879316CBB5}"/>
                </a:ext>
              </a:extLst>
            </p:cNvPr>
            <p:cNvSpPr/>
            <p:nvPr/>
          </p:nvSpPr>
          <p:spPr>
            <a:xfrm>
              <a:off x="2013709" y="2294966"/>
              <a:ext cx="1505948" cy="1137373"/>
            </a:xfrm>
            <a:prstGeom prst="flowChartManualOperati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Optim Ops</a:t>
              </a:r>
            </a:p>
          </p:txBody>
        </p:sp>
      </p:grpSp>
      <p:grpSp>
        <p:nvGrpSpPr>
          <p:cNvPr id="46" name="Group 45">
            <a:extLst>
              <a:ext uri="{FF2B5EF4-FFF2-40B4-BE49-F238E27FC236}">
                <a16:creationId xmlns:a16="http://schemas.microsoft.com/office/drawing/2014/main" id="{3943CA46-74A5-6546-867E-AC6EC42EF3E3}"/>
              </a:ext>
            </a:extLst>
          </p:cNvPr>
          <p:cNvGrpSpPr/>
          <p:nvPr/>
        </p:nvGrpSpPr>
        <p:grpSpPr>
          <a:xfrm>
            <a:off x="9230385" y="2057400"/>
            <a:ext cx="1653985" cy="1371478"/>
            <a:chOff x="5341490" y="1935341"/>
            <a:chExt cx="1653985" cy="1371478"/>
          </a:xfrm>
        </p:grpSpPr>
        <p:sp>
          <p:nvSpPr>
            <p:cNvPr id="47" name="Rectangle 46">
              <a:extLst>
                <a:ext uri="{FF2B5EF4-FFF2-40B4-BE49-F238E27FC236}">
                  <a16:creationId xmlns:a16="http://schemas.microsoft.com/office/drawing/2014/main" id="{2FB4DAF5-84C3-A94D-B201-EDEB58D37623}"/>
                </a:ext>
              </a:extLst>
            </p:cNvPr>
            <p:cNvSpPr/>
            <p:nvPr/>
          </p:nvSpPr>
          <p:spPr>
            <a:xfrm>
              <a:off x="5341490" y="1935341"/>
              <a:ext cx="1196785" cy="9142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REST Clients</a:t>
              </a:r>
            </a:p>
          </p:txBody>
        </p:sp>
        <p:sp>
          <p:nvSpPr>
            <p:cNvPr id="48" name="Rectangle 47">
              <a:extLst>
                <a:ext uri="{FF2B5EF4-FFF2-40B4-BE49-F238E27FC236}">
                  <a16:creationId xmlns:a16="http://schemas.microsoft.com/office/drawing/2014/main" id="{AFA11C91-357D-9245-B96C-BB30ADC78C54}"/>
                </a:ext>
              </a:extLst>
            </p:cNvPr>
            <p:cNvSpPr/>
            <p:nvPr/>
          </p:nvSpPr>
          <p:spPr>
            <a:xfrm>
              <a:off x="5493890" y="2087741"/>
              <a:ext cx="1196785" cy="9142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REST Clients</a:t>
              </a:r>
            </a:p>
          </p:txBody>
        </p:sp>
        <p:sp>
          <p:nvSpPr>
            <p:cNvPr id="49" name="Rectangle 48">
              <a:extLst>
                <a:ext uri="{FF2B5EF4-FFF2-40B4-BE49-F238E27FC236}">
                  <a16:creationId xmlns:a16="http://schemas.microsoft.com/office/drawing/2014/main" id="{C197CBCC-E66E-FE48-9C0C-EA9306313368}"/>
                </a:ext>
              </a:extLst>
            </p:cNvPr>
            <p:cNvSpPr/>
            <p:nvPr/>
          </p:nvSpPr>
          <p:spPr>
            <a:xfrm>
              <a:off x="5646290" y="2240141"/>
              <a:ext cx="1196785" cy="9142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REST Clients</a:t>
              </a:r>
            </a:p>
          </p:txBody>
        </p:sp>
        <p:sp>
          <p:nvSpPr>
            <p:cNvPr id="50" name="Rectangle 49">
              <a:extLst>
                <a:ext uri="{FF2B5EF4-FFF2-40B4-BE49-F238E27FC236}">
                  <a16:creationId xmlns:a16="http://schemas.microsoft.com/office/drawing/2014/main" id="{C6BCEC56-0B4B-AF40-A2E5-5AC62D502D87}"/>
                </a:ext>
              </a:extLst>
            </p:cNvPr>
            <p:cNvSpPr/>
            <p:nvPr/>
          </p:nvSpPr>
          <p:spPr>
            <a:xfrm>
              <a:off x="5798690" y="2392541"/>
              <a:ext cx="1196785" cy="9142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REST Clients</a:t>
              </a:r>
            </a:p>
          </p:txBody>
        </p:sp>
      </p:grpSp>
      <p:sp>
        <p:nvSpPr>
          <p:cNvPr id="51" name="TextBox 50">
            <a:extLst>
              <a:ext uri="{FF2B5EF4-FFF2-40B4-BE49-F238E27FC236}">
                <a16:creationId xmlns:a16="http://schemas.microsoft.com/office/drawing/2014/main" id="{1D424D24-7B6A-C54A-9E3C-6BADD444F8D2}"/>
              </a:ext>
            </a:extLst>
          </p:cNvPr>
          <p:cNvSpPr txBox="1"/>
          <p:nvPr/>
        </p:nvSpPr>
        <p:spPr>
          <a:xfrm>
            <a:off x="3983874" y="2158237"/>
            <a:ext cx="3557624" cy="369332"/>
          </a:xfrm>
          <a:prstGeom prst="rect">
            <a:avLst/>
          </a:prstGeom>
          <a:noFill/>
        </p:spPr>
        <p:txBody>
          <a:bodyPr wrap="square" rtlCol="0">
            <a:spAutoFit/>
          </a:bodyPr>
          <a:lstStyle/>
          <a:p>
            <a:pPr algn="ctr"/>
            <a:r>
              <a:rPr lang="en-US" dirty="0"/>
              <a:t>Optim Server</a:t>
            </a:r>
          </a:p>
        </p:txBody>
      </p:sp>
      <p:cxnSp>
        <p:nvCxnSpPr>
          <p:cNvPr id="52" name="Elbow Connector 51">
            <a:extLst>
              <a:ext uri="{FF2B5EF4-FFF2-40B4-BE49-F238E27FC236}">
                <a16:creationId xmlns:a16="http://schemas.microsoft.com/office/drawing/2014/main" id="{9E250486-6305-AF41-AC14-DA70DEB11221}"/>
              </a:ext>
            </a:extLst>
          </p:cNvPr>
          <p:cNvCxnSpPr>
            <a:cxnSpLocks/>
            <a:stCxn id="45" idx="3"/>
            <a:endCxn id="37" idx="1"/>
          </p:cNvCxnSpPr>
          <p:nvPr/>
        </p:nvCxnSpPr>
        <p:spPr>
          <a:xfrm>
            <a:off x="2819912" y="3296148"/>
            <a:ext cx="1142488" cy="236777"/>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a:extLst>
              <a:ext uri="{FF2B5EF4-FFF2-40B4-BE49-F238E27FC236}">
                <a16:creationId xmlns:a16="http://schemas.microsoft.com/office/drawing/2014/main" id="{619EB482-A4EA-314B-B5F8-FEC4C2B8E0A8}"/>
              </a:ext>
            </a:extLst>
          </p:cNvPr>
          <p:cNvCxnSpPr>
            <a:cxnSpLocks/>
            <a:endCxn id="47" idx="1"/>
          </p:cNvCxnSpPr>
          <p:nvPr/>
        </p:nvCxnSpPr>
        <p:spPr>
          <a:xfrm flipV="1">
            <a:off x="7515019" y="2514539"/>
            <a:ext cx="1715366" cy="227062"/>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769DE6C1-8842-8E4C-91AC-BAA7A21BDF2C}"/>
              </a:ext>
            </a:extLst>
          </p:cNvPr>
          <p:cNvSpPr/>
          <p:nvPr/>
        </p:nvSpPr>
        <p:spPr>
          <a:xfrm>
            <a:off x="3962400" y="4295356"/>
            <a:ext cx="3550670" cy="49851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 Masking C Library</a:t>
            </a:r>
          </a:p>
        </p:txBody>
      </p:sp>
      <p:sp>
        <p:nvSpPr>
          <p:cNvPr id="5" name="Right Arrow 4">
            <a:extLst>
              <a:ext uri="{FF2B5EF4-FFF2-40B4-BE49-F238E27FC236}">
                <a16:creationId xmlns:a16="http://schemas.microsoft.com/office/drawing/2014/main" id="{818A2BC2-22BB-554B-9CB5-6599082C4DC4}"/>
              </a:ext>
            </a:extLst>
          </p:cNvPr>
          <p:cNvSpPr/>
          <p:nvPr/>
        </p:nvSpPr>
        <p:spPr>
          <a:xfrm rot="10800000">
            <a:off x="7681180" y="4362573"/>
            <a:ext cx="883771" cy="342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650B15E-06A2-C346-BD98-C3E245EA9A22}"/>
              </a:ext>
            </a:extLst>
          </p:cNvPr>
          <p:cNvSpPr txBox="1"/>
          <p:nvPr/>
        </p:nvSpPr>
        <p:spPr>
          <a:xfrm>
            <a:off x="9067800" y="4227278"/>
            <a:ext cx="1664170" cy="1200329"/>
          </a:xfrm>
          <a:prstGeom prst="rect">
            <a:avLst/>
          </a:prstGeom>
          <a:noFill/>
        </p:spPr>
        <p:txBody>
          <a:bodyPr wrap="square" rtlCol="0">
            <a:spAutoFit/>
          </a:bodyPr>
          <a:lstStyle/>
          <a:p>
            <a:r>
              <a:rPr lang="en-US" dirty="0"/>
              <a:t>All Algorithms are defined and maintained here.</a:t>
            </a:r>
          </a:p>
        </p:txBody>
      </p:sp>
    </p:spTree>
    <p:extLst>
      <p:ext uri="{BB962C8B-B14F-4D97-AF65-F5344CB8AC3E}">
        <p14:creationId xmlns:p14="http://schemas.microsoft.com/office/powerpoint/2010/main" val="135737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heckerboard(across)">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linds(horizontal)">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dissolve">
                                      <p:cBhvr>
                                        <p:cTn id="27" dur="500"/>
                                        <p:tgtEl>
                                          <p:spTgt spid="37"/>
                                        </p:tgtEl>
                                      </p:cBhvr>
                                    </p:animEffect>
                                  </p:childTnLst>
                                </p:cTn>
                              </p:par>
                              <p:par>
                                <p:cTn id="28" presetID="26" presetClass="emph" presetSubtype="0" repeatCount="4000" fill="hold" nodeType="withEffect">
                                  <p:stCondLst>
                                    <p:cond delay="0"/>
                                  </p:stCondLst>
                                  <p:childTnLst>
                                    <p:animEffect transition="out" filter="fade">
                                      <p:cBhvr>
                                        <p:cTn id="29" dur="500" tmFilter="0, 0; .2, .5; .8, .5; 1, 0"/>
                                        <p:tgtEl>
                                          <p:spTgt spid="52"/>
                                        </p:tgtEl>
                                      </p:cBhvr>
                                    </p:animEffect>
                                    <p:animScale>
                                      <p:cBhvr>
                                        <p:cTn id="30" dur="250" autoRev="1" fill="hold"/>
                                        <p:tgtEl>
                                          <p:spTgt spid="52"/>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p:cTn id="40" dur="500" fill="hold"/>
                                        <p:tgtEl>
                                          <p:spTgt spid="39"/>
                                        </p:tgtEl>
                                        <p:attrNameLst>
                                          <p:attrName>ppt_w</p:attrName>
                                        </p:attrNameLst>
                                      </p:cBhvr>
                                      <p:tavLst>
                                        <p:tav tm="0">
                                          <p:val>
                                            <p:fltVal val="0"/>
                                          </p:val>
                                        </p:tav>
                                        <p:tav tm="100000">
                                          <p:val>
                                            <p:strVal val="#ppt_w"/>
                                          </p:val>
                                        </p:tav>
                                      </p:tavLst>
                                    </p:anim>
                                    <p:anim calcmode="lin" valueType="num">
                                      <p:cBhvr>
                                        <p:cTn id="41" dur="500" fill="hold"/>
                                        <p:tgtEl>
                                          <p:spTgt spid="39"/>
                                        </p:tgtEl>
                                        <p:attrNameLst>
                                          <p:attrName>ppt_h</p:attrName>
                                        </p:attrNameLst>
                                      </p:cBhvr>
                                      <p:tavLst>
                                        <p:tav tm="0">
                                          <p:val>
                                            <p:fltVal val="0"/>
                                          </p:val>
                                        </p:tav>
                                        <p:tav tm="100000">
                                          <p:val>
                                            <p:strVal val="#ppt_h"/>
                                          </p:val>
                                        </p:tav>
                                      </p:tavLst>
                                    </p:anim>
                                    <p:anim calcmode="lin" valueType="num">
                                      <p:cBhvr>
                                        <p:cTn id="42" dur="500" fill="hold"/>
                                        <p:tgtEl>
                                          <p:spTgt spid="39"/>
                                        </p:tgtEl>
                                        <p:attrNameLst>
                                          <p:attrName>style.rotation</p:attrName>
                                        </p:attrNameLst>
                                      </p:cBhvr>
                                      <p:tavLst>
                                        <p:tav tm="0">
                                          <p:val>
                                            <p:fltVal val="360"/>
                                          </p:val>
                                        </p:tav>
                                        <p:tav tm="100000">
                                          <p:val>
                                            <p:fltVal val="0"/>
                                          </p:val>
                                        </p:tav>
                                      </p:tavLst>
                                    </p:anim>
                                    <p:animEffect transition="in" filter="fade">
                                      <p:cBhvr>
                                        <p:cTn id="43" dur="500"/>
                                        <p:tgtEl>
                                          <p:spTgt spid="39"/>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p:cTn id="46" dur="500" fill="hold"/>
                                        <p:tgtEl>
                                          <p:spTgt spid="40"/>
                                        </p:tgtEl>
                                        <p:attrNameLst>
                                          <p:attrName>ppt_w</p:attrName>
                                        </p:attrNameLst>
                                      </p:cBhvr>
                                      <p:tavLst>
                                        <p:tav tm="0">
                                          <p:val>
                                            <p:fltVal val="0"/>
                                          </p:val>
                                        </p:tav>
                                        <p:tav tm="100000">
                                          <p:val>
                                            <p:strVal val="#ppt_w"/>
                                          </p:val>
                                        </p:tav>
                                      </p:tavLst>
                                    </p:anim>
                                    <p:anim calcmode="lin" valueType="num">
                                      <p:cBhvr>
                                        <p:cTn id="47" dur="500" fill="hold"/>
                                        <p:tgtEl>
                                          <p:spTgt spid="40"/>
                                        </p:tgtEl>
                                        <p:attrNameLst>
                                          <p:attrName>ppt_h</p:attrName>
                                        </p:attrNameLst>
                                      </p:cBhvr>
                                      <p:tavLst>
                                        <p:tav tm="0">
                                          <p:val>
                                            <p:fltVal val="0"/>
                                          </p:val>
                                        </p:tav>
                                        <p:tav tm="100000">
                                          <p:val>
                                            <p:strVal val="#ppt_h"/>
                                          </p:val>
                                        </p:tav>
                                      </p:tavLst>
                                    </p:anim>
                                    <p:anim calcmode="lin" valueType="num">
                                      <p:cBhvr>
                                        <p:cTn id="48" dur="500" fill="hold"/>
                                        <p:tgtEl>
                                          <p:spTgt spid="40"/>
                                        </p:tgtEl>
                                        <p:attrNameLst>
                                          <p:attrName>style.rotation</p:attrName>
                                        </p:attrNameLst>
                                      </p:cBhvr>
                                      <p:tavLst>
                                        <p:tav tm="0">
                                          <p:val>
                                            <p:fltVal val="360"/>
                                          </p:val>
                                        </p:tav>
                                        <p:tav tm="100000">
                                          <p:val>
                                            <p:fltVal val="0"/>
                                          </p:val>
                                        </p:tav>
                                      </p:tavLst>
                                    </p:anim>
                                    <p:animEffect transition="in" filter="fade">
                                      <p:cBhvr>
                                        <p:cTn id="49" dur="500"/>
                                        <p:tgtEl>
                                          <p:spTgt spid="40"/>
                                        </p:tgtEl>
                                      </p:cBhvr>
                                    </p:animEffect>
                                  </p:childTnLst>
                                </p:cTn>
                              </p:par>
                            </p:childTnLst>
                          </p:cTn>
                        </p:par>
                        <p:par>
                          <p:cTn id="50" fill="hold">
                            <p:stCondLst>
                              <p:cond delay="500"/>
                            </p:stCondLst>
                            <p:childTnLst>
                              <p:par>
                                <p:cTn id="51" presetID="26" presetClass="emph" presetSubtype="0" repeatCount="4000" fill="hold" nodeType="afterEffect">
                                  <p:stCondLst>
                                    <p:cond delay="1000"/>
                                  </p:stCondLst>
                                  <p:childTnLst>
                                    <p:animEffect transition="out" filter="fade">
                                      <p:cBhvr>
                                        <p:cTn id="52" dur="500" tmFilter="0, 0; .2, .5; .8, .5; 1, 0"/>
                                        <p:tgtEl>
                                          <p:spTgt spid="53"/>
                                        </p:tgtEl>
                                      </p:cBhvr>
                                    </p:animEffect>
                                    <p:animScale>
                                      <p:cBhvr>
                                        <p:cTn id="53" dur="250" autoRev="1" fill="hold"/>
                                        <p:tgtEl>
                                          <p:spTgt spid="5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32" grpId="0" animBg="1"/>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1E4FEB96-1527-4D42-ADEC-03B7F34AB23A}"/>
              </a:ext>
            </a:extLst>
          </p:cNvPr>
          <p:cNvSpPr/>
          <p:nvPr/>
        </p:nvSpPr>
        <p:spPr>
          <a:xfrm>
            <a:off x="4835236" y="4923050"/>
            <a:ext cx="1665316"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UMASK / DPU</a:t>
            </a:r>
          </a:p>
        </p:txBody>
      </p:sp>
      <p:sp>
        <p:nvSpPr>
          <p:cNvPr id="2" name="Title 1">
            <a:extLst>
              <a:ext uri="{FF2B5EF4-FFF2-40B4-BE49-F238E27FC236}">
                <a16:creationId xmlns:a16="http://schemas.microsoft.com/office/drawing/2014/main" id="{46DA0F01-4B44-904C-9C6D-1E4992EBBF8E}"/>
              </a:ext>
            </a:extLst>
          </p:cNvPr>
          <p:cNvSpPr>
            <a:spLocks noGrp="1"/>
          </p:cNvSpPr>
          <p:nvPr>
            <p:ph type="title"/>
          </p:nvPr>
        </p:nvSpPr>
        <p:spPr/>
        <p:txBody>
          <a:bodyPr/>
          <a:lstStyle/>
          <a:p>
            <a:r>
              <a:rPr lang="en-US" dirty="0"/>
              <a:t>Use Scenario</a:t>
            </a:r>
          </a:p>
        </p:txBody>
      </p:sp>
      <p:sp>
        <p:nvSpPr>
          <p:cNvPr id="10" name="Rectangle 9">
            <a:extLst>
              <a:ext uri="{FF2B5EF4-FFF2-40B4-BE49-F238E27FC236}">
                <a16:creationId xmlns:a16="http://schemas.microsoft.com/office/drawing/2014/main" id="{19C1BB94-4D08-694D-8C71-99F7FD3ADEDF}"/>
              </a:ext>
            </a:extLst>
          </p:cNvPr>
          <p:cNvSpPr/>
          <p:nvPr/>
        </p:nvSpPr>
        <p:spPr>
          <a:xfrm>
            <a:off x="8652163" y="4923050"/>
            <a:ext cx="1665316" cy="1325563"/>
          </a:xfrm>
          <a:prstGeom prst="rect">
            <a:avLst/>
          </a:prstGeom>
          <a:gradFill>
            <a:gsLst>
              <a:gs pos="83000">
                <a:srgbClr val="C00000"/>
              </a:gs>
              <a:gs pos="5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a:t>
            </a:r>
          </a:p>
          <a:p>
            <a:pPr algn="ctr"/>
            <a:r>
              <a:rPr lang="en-US" dirty="0"/>
              <a:t>Masking</a:t>
            </a:r>
          </a:p>
          <a:p>
            <a:pPr algn="ctr"/>
            <a:r>
              <a:rPr lang="en-US" dirty="0"/>
              <a:t>API</a:t>
            </a:r>
          </a:p>
        </p:txBody>
      </p:sp>
      <p:sp>
        <p:nvSpPr>
          <p:cNvPr id="11" name="Rectangle 10">
            <a:extLst>
              <a:ext uri="{FF2B5EF4-FFF2-40B4-BE49-F238E27FC236}">
                <a16:creationId xmlns:a16="http://schemas.microsoft.com/office/drawing/2014/main" id="{8F8A0617-0CCA-F643-ADC2-CF24A18F2274}"/>
              </a:ext>
            </a:extLst>
          </p:cNvPr>
          <p:cNvSpPr/>
          <p:nvPr/>
        </p:nvSpPr>
        <p:spPr>
          <a:xfrm>
            <a:off x="4835237" y="4923051"/>
            <a:ext cx="1665316"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ITX</a:t>
            </a:r>
          </a:p>
          <a:p>
            <a:pPr algn="ctr"/>
            <a:r>
              <a:rPr lang="en-US" dirty="0"/>
              <a:t>Server</a:t>
            </a:r>
          </a:p>
        </p:txBody>
      </p:sp>
      <p:sp>
        <p:nvSpPr>
          <p:cNvPr id="12" name="Rectangle 11">
            <a:extLst>
              <a:ext uri="{FF2B5EF4-FFF2-40B4-BE49-F238E27FC236}">
                <a16:creationId xmlns:a16="http://schemas.microsoft.com/office/drawing/2014/main" id="{E4B0243A-8CDC-2744-A3D5-E630D9ADF9A4}"/>
              </a:ext>
            </a:extLst>
          </p:cNvPr>
          <p:cNvSpPr/>
          <p:nvPr/>
        </p:nvSpPr>
        <p:spPr>
          <a:xfrm>
            <a:off x="6705600" y="2646939"/>
            <a:ext cx="1665316"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 Liberty</a:t>
            </a:r>
          </a:p>
          <a:p>
            <a:pPr algn="ctr"/>
            <a:r>
              <a:rPr lang="en-US" dirty="0"/>
              <a:t>Web Server</a:t>
            </a:r>
          </a:p>
          <a:p>
            <a:pPr algn="ctr"/>
            <a:r>
              <a:rPr lang="en-US" dirty="0"/>
              <a:t>REST</a:t>
            </a:r>
          </a:p>
          <a:p>
            <a:pPr algn="ctr"/>
            <a:endParaRPr lang="en-US" dirty="0"/>
          </a:p>
        </p:txBody>
      </p:sp>
      <p:sp>
        <p:nvSpPr>
          <p:cNvPr id="13" name="Rectangle 12">
            <a:extLst>
              <a:ext uri="{FF2B5EF4-FFF2-40B4-BE49-F238E27FC236}">
                <a16:creationId xmlns:a16="http://schemas.microsoft.com/office/drawing/2014/main" id="{67F7EDCE-CE32-8A4F-A939-902299261F18}"/>
              </a:ext>
            </a:extLst>
          </p:cNvPr>
          <p:cNvSpPr/>
          <p:nvPr/>
        </p:nvSpPr>
        <p:spPr>
          <a:xfrm>
            <a:off x="2741815" y="2646939"/>
            <a:ext cx="1665316"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FileShare</a:t>
            </a:r>
            <a:endParaRPr lang="en-US" dirty="0"/>
          </a:p>
          <a:p>
            <a:pPr algn="ctr"/>
            <a:r>
              <a:rPr lang="en-US" dirty="0"/>
              <a:t>Server</a:t>
            </a:r>
          </a:p>
        </p:txBody>
      </p:sp>
      <p:cxnSp>
        <p:nvCxnSpPr>
          <p:cNvPr id="15" name="Straight Connector 14">
            <a:extLst>
              <a:ext uri="{FF2B5EF4-FFF2-40B4-BE49-F238E27FC236}">
                <a16:creationId xmlns:a16="http://schemas.microsoft.com/office/drawing/2014/main" id="{4A495E37-E437-B143-A143-7BE9D3FAB00B}"/>
              </a:ext>
            </a:extLst>
          </p:cNvPr>
          <p:cNvCxnSpPr>
            <a:cxnSpLocks/>
          </p:cNvCxnSpPr>
          <p:nvPr/>
        </p:nvCxnSpPr>
        <p:spPr>
          <a:xfrm>
            <a:off x="382385" y="4488873"/>
            <a:ext cx="11338560" cy="2118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CC02B0B-C470-B44C-AA84-5DC0FB18E206}"/>
              </a:ext>
            </a:extLst>
          </p:cNvPr>
          <p:cNvCxnSpPr>
            <a:cxnSpLocks/>
            <a:stCxn id="13" idx="2"/>
          </p:cNvCxnSpPr>
          <p:nvPr/>
        </p:nvCxnSpPr>
        <p:spPr>
          <a:xfrm>
            <a:off x="3574473" y="3972502"/>
            <a:ext cx="0" cy="516371"/>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C6BBAB3-7844-9340-B2A7-CB2F4C17289E}"/>
              </a:ext>
            </a:extLst>
          </p:cNvPr>
          <p:cNvCxnSpPr>
            <a:cxnSpLocks/>
            <a:stCxn id="12" idx="2"/>
          </p:cNvCxnSpPr>
          <p:nvPr/>
        </p:nvCxnSpPr>
        <p:spPr>
          <a:xfrm>
            <a:off x="7538258" y="3972502"/>
            <a:ext cx="0" cy="526963"/>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CA65E4-2C7F-CE4A-816F-667F80DC6575}"/>
              </a:ext>
            </a:extLst>
          </p:cNvPr>
          <p:cNvCxnSpPr>
            <a:cxnSpLocks/>
            <a:stCxn id="11" idx="0"/>
          </p:cNvCxnSpPr>
          <p:nvPr/>
        </p:nvCxnSpPr>
        <p:spPr>
          <a:xfrm flipV="1">
            <a:off x="5667895" y="4499465"/>
            <a:ext cx="0" cy="423586"/>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4553B1-C072-9949-AF0E-8B719E60097D}"/>
              </a:ext>
            </a:extLst>
          </p:cNvPr>
          <p:cNvCxnSpPr>
            <a:cxnSpLocks/>
            <a:stCxn id="10" idx="0"/>
          </p:cNvCxnSpPr>
          <p:nvPr/>
        </p:nvCxnSpPr>
        <p:spPr>
          <a:xfrm flipV="1">
            <a:off x="9484821" y="4510056"/>
            <a:ext cx="0" cy="412994"/>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27" name="Manual Operation 26">
            <a:extLst>
              <a:ext uri="{FF2B5EF4-FFF2-40B4-BE49-F238E27FC236}">
                <a16:creationId xmlns:a16="http://schemas.microsoft.com/office/drawing/2014/main" id="{73D75E96-C18C-A948-9122-6AF688FAFD74}"/>
              </a:ext>
            </a:extLst>
          </p:cNvPr>
          <p:cNvSpPr/>
          <p:nvPr/>
        </p:nvSpPr>
        <p:spPr>
          <a:xfrm>
            <a:off x="1121547" y="5026427"/>
            <a:ext cx="1505948" cy="1137373"/>
          </a:xfrm>
          <a:prstGeom prst="flowChartManualOperat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 Pushes </a:t>
            </a:r>
            <a:r>
              <a:rPr lang="en-US" dirty="0" err="1"/>
              <a:t>flatfile</a:t>
            </a:r>
            <a:endParaRPr lang="en-US" dirty="0"/>
          </a:p>
        </p:txBody>
      </p:sp>
      <p:cxnSp>
        <p:nvCxnSpPr>
          <p:cNvPr id="30" name="Straight Connector 29">
            <a:extLst>
              <a:ext uri="{FF2B5EF4-FFF2-40B4-BE49-F238E27FC236}">
                <a16:creationId xmlns:a16="http://schemas.microsoft.com/office/drawing/2014/main" id="{DEF3ED33-749D-D642-98A2-AF743A927AD5}"/>
              </a:ext>
            </a:extLst>
          </p:cNvPr>
          <p:cNvCxnSpPr>
            <a:cxnSpLocks/>
            <a:stCxn id="27" idx="0"/>
          </p:cNvCxnSpPr>
          <p:nvPr/>
        </p:nvCxnSpPr>
        <p:spPr>
          <a:xfrm flipV="1">
            <a:off x="1874521" y="4488873"/>
            <a:ext cx="0" cy="537554"/>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4" name="Curved Connector 3">
            <a:extLst>
              <a:ext uri="{FF2B5EF4-FFF2-40B4-BE49-F238E27FC236}">
                <a16:creationId xmlns:a16="http://schemas.microsoft.com/office/drawing/2014/main" id="{7AA02A67-0134-0643-A616-60FBF2A4B9E0}"/>
              </a:ext>
            </a:extLst>
          </p:cNvPr>
          <p:cNvCxnSpPr>
            <a:cxnSpLocks/>
            <a:stCxn id="27" idx="3"/>
            <a:endCxn id="13" idx="2"/>
          </p:cNvCxnSpPr>
          <p:nvPr/>
        </p:nvCxnSpPr>
        <p:spPr>
          <a:xfrm flipV="1">
            <a:off x="2476900" y="3972502"/>
            <a:ext cx="1097573" cy="1622612"/>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a:extLst>
              <a:ext uri="{FF2B5EF4-FFF2-40B4-BE49-F238E27FC236}">
                <a16:creationId xmlns:a16="http://schemas.microsoft.com/office/drawing/2014/main" id="{21EE2411-287D-EB45-BE53-079B1AB876F4}"/>
              </a:ext>
            </a:extLst>
          </p:cNvPr>
          <p:cNvCxnSpPr>
            <a:cxnSpLocks/>
            <a:stCxn id="13" idx="2"/>
            <a:endCxn id="11" idx="1"/>
          </p:cNvCxnSpPr>
          <p:nvPr/>
        </p:nvCxnSpPr>
        <p:spPr>
          <a:xfrm rot="16200000" flipH="1">
            <a:off x="3398190" y="4148785"/>
            <a:ext cx="1613331" cy="1260764"/>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a:extLst>
              <a:ext uri="{FF2B5EF4-FFF2-40B4-BE49-F238E27FC236}">
                <a16:creationId xmlns:a16="http://schemas.microsoft.com/office/drawing/2014/main" id="{DB210901-C257-9C46-B0AD-E8F8B29DD94A}"/>
              </a:ext>
            </a:extLst>
          </p:cNvPr>
          <p:cNvCxnSpPr>
            <a:cxnSpLocks/>
            <a:stCxn id="11" idx="3"/>
            <a:endCxn id="12" idx="2"/>
          </p:cNvCxnSpPr>
          <p:nvPr/>
        </p:nvCxnSpPr>
        <p:spPr>
          <a:xfrm flipV="1">
            <a:off x="6500553" y="3972502"/>
            <a:ext cx="1037705" cy="1613331"/>
          </a:xfrm>
          <a:prstGeom prst="curvedConnector2">
            <a:avLst/>
          </a:prstGeom>
          <a:ln>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B7CB21CF-19B3-924F-B631-EC4C700DC094}"/>
              </a:ext>
            </a:extLst>
          </p:cNvPr>
          <p:cNvCxnSpPr>
            <a:cxnSpLocks/>
            <a:stCxn id="12" idx="1"/>
            <a:endCxn id="11" idx="0"/>
          </p:cNvCxnSpPr>
          <p:nvPr/>
        </p:nvCxnSpPr>
        <p:spPr>
          <a:xfrm rot="10800000" flipV="1">
            <a:off x="5667896" y="3309721"/>
            <a:ext cx="1037705" cy="1613330"/>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Manual Operation 49">
            <a:extLst>
              <a:ext uri="{FF2B5EF4-FFF2-40B4-BE49-F238E27FC236}">
                <a16:creationId xmlns:a16="http://schemas.microsoft.com/office/drawing/2014/main" id="{E2B2998E-F0F0-8E4A-9947-6144BF95D4E6}"/>
              </a:ext>
            </a:extLst>
          </p:cNvPr>
          <p:cNvSpPr/>
          <p:nvPr/>
        </p:nvSpPr>
        <p:spPr>
          <a:xfrm>
            <a:off x="9672569" y="1431886"/>
            <a:ext cx="1505948" cy="1137373"/>
          </a:xfrm>
          <a:prstGeom prst="flowChartManualOperati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User</a:t>
            </a:r>
          </a:p>
          <a:p>
            <a:pPr algn="ctr"/>
            <a:r>
              <a:rPr lang="en-US" sz="1600" dirty="0" err="1"/>
              <a:t>Adhoc</a:t>
            </a:r>
            <a:endParaRPr lang="en-US" sz="1600" dirty="0"/>
          </a:p>
          <a:p>
            <a:pPr algn="ctr"/>
            <a:r>
              <a:rPr lang="en-US" sz="1600" dirty="0"/>
              <a:t>Masking</a:t>
            </a:r>
          </a:p>
        </p:txBody>
      </p:sp>
      <p:cxnSp>
        <p:nvCxnSpPr>
          <p:cNvPr id="51" name="Straight Connector 50">
            <a:extLst>
              <a:ext uri="{FF2B5EF4-FFF2-40B4-BE49-F238E27FC236}">
                <a16:creationId xmlns:a16="http://schemas.microsoft.com/office/drawing/2014/main" id="{C6974752-E2BC-694F-AF7D-349F828F96B3}"/>
              </a:ext>
            </a:extLst>
          </p:cNvPr>
          <p:cNvCxnSpPr>
            <a:cxnSpLocks/>
          </p:cNvCxnSpPr>
          <p:nvPr/>
        </p:nvCxnSpPr>
        <p:spPr>
          <a:xfrm>
            <a:off x="10420993" y="2576221"/>
            <a:ext cx="1" cy="1951392"/>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53" name="Curved Connector 52">
            <a:extLst>
              <a:ext uri="{FF2B5EF4-FFF2-40B4-BE49-F238E27FC236}">
                <a16:creationId xmlns:a16="http://schemas.microsoft.com/office/drawing/2014/main" id="{9005C521-8964-D441-A5B8-D651F4D699B6}"/>
              </a:ext>
            </a:extLst>
          </p:cNvPr>
          <p:cNvCxnSpPr>
            <a:cxnSpLocks/>
            <a:stCxn id="50" idx="2"/>
            <a:endCxn id="12" idx="3"/>
          </p:cNvCxnSpPr>
          <p:nvPr/>
        </p:nvCxnSpPr>
        <p:spPr>
          <a:xfrm rot="5400000">
            <a:off x="9027999" y="1912177"/>
            <a:ext cx="740462" cy="2054627"/>
          </a:xfrm>
          <a:prstGeom prst="curvedConnector2">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Curved Connector 64">
            <a:extLst>
              <a:ext uri="{FF2B5EF4-FFF2-40B4-BE49-F238E27FC236}">
                <a16:creationId xmlns:a16="http://schemas.microsoft.com/office/drawing/2014/main" id="{1729279E-A42C-4C4E-ADB2-48BC98370C0E}"/>
              </a:ext>
            </a:extLst>
          </p:cNvPr>
          <p:cNvCxnSpPr>
            <a:cxnSpLocks/>
            <a:stCxn id="12" idx="0"/>
            <a:endCxn id="50" idx="1"/>
          </p:cNvCxnSpPr>
          <p:nvPr/>
        </p:nvCxnSpPr>
        <p:spPr>
          <a:xfrm rot="5400000" flipH="1" flipV="1">
            <a:off x="8357528" y="1181303"/>
            <a:ext cx="646366" cy="2284906"/>
          </a:xfrm>
          <a:prstGeom prst="curvedConnector2">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0FCA6AB4-1A3F-F446-AC80-8983843E71C8}"/>
              </a:ext>
            </a:extLst>
          </p:cNvPr>
          <p:cNvSpPr/>
          <p:nvPr/>
        </p:nvSpPr>
        <p:spPr>
          <a:xfrm>
            <a:off x="2919158" y="4874517"/>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1</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9" name="Oval 68">
            <a:extLst>
              <a:ext uri="{FF2B5EF4-FFF2-40B4-BE49-F238E27FC236}">
                <a16:creationId xmlns:a16="http://schemas.microsoft.com/office/drawing/2014/main" id="{B09777C5-FE7D-AD42-B223-C3C7A6101E33}"/>
              </a:ext>
            </a:extLst>
          </p:cNvPr>
          <p:cNvSpPr/>
          <p:nvPr/>
        </p:nvSpPr>
        <p:spPr>
          <a:xfrm>
            <a:off x="4083023" y="4877004"/>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2</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70" name="Oval 69">
            <a:extLst>
              <a:ext uri="{FF2B5EF4-FFF2-40B4-BE49-F238E27FC236}">
                <a16:creationId xmlns:a16="http://schemas.microsoft.com/office/drawing/2014/main" id="{8C966375-4D86-C949-808F-915015C0F58B}"/>
              </a:ext>
            </a:extLst>
          </p:cNvPr>
          <p:cNvSpPr/>
          <p:nvPr/>
        </p:nvSpPr>
        <p:spPr>
          <a:xfrm>
            <a:off x="7111541" y="4577229"/>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3</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71" name="Oval 70">
            <a:extLst>
              <a:ext uri="{FF2B5EF4-FFF2-40B4-BE49-F238E27FC236}">
                <a16:creationId xmlns:a16="http://schemas.microsoft.com/office/drawing/2014/main" id="{683B65A7-BEF7-1147-A28F-B91F948D47E7}"/>
              </a:ext>
            </a:extLst>
          </p:cNvPr>
          <p:cNvSpPr/>
          <p:nvPr/>
        </p:nvSpPr>
        <p:spPr>
          <a:xfrm>
            <a:off x="5867400" y="3406877"/>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4</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72" name="Oval 71">
            <a:extLst>
              <a:ext uri="{FF2B5EF4-FFF2-40B4-BE49-F238E27FC236}">
                <a16:creationId xmlns:a16="http://schemas.microsoft.com/office/drawing/2014/main" id="{E23EC237-D126-804D-9E98-2503BBCF16B7}"/>
              </a:ext>
            </a:extLst>
          </p:cNvPr>
          <p:cNvSpPr/>
          <p:nvPr/>
        </p:nvSpPr>
        <p:spPr>
          <a:xfrm>
            <a:off x="1970503" y="3410376"/>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6</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73" name="Curved Connector 72">
            <a:extLst>
              <a:ext uri="{FF2B5EF4-FFF2-40B4-BE49-F238E27FC236}">
                <a16:creationId xmlns:a16="http://schemas.microsoft.com/office/drawing/2014/main" id="{3E7A63D4-A4C1-B04E-8EAF-9EB0D00C7376}"/>
              </a:ext>
            </a:extLst>
          </p:cNvPr>
          <p:cNvCxnSpPr>
            <a:cxnSpLocks/>
            <a:stCxn id="13" idx="1"/>
            <a:endCxn id="27" idx="0"/>
          </p:cNvCxnSpPr>
          <p:nvPr/>
        </p:nvCxnSpPr>
        <p:spPr>
          <a:xfrm rot="10800000" flipV="1">
            <a:off x="1874521" y="3309721"/>
            <a:ext cx="867294" cy="1716706"/>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6" name="Oval 75">
            <a:extLst>
              <a:ext uri="{FF2B5EF4-FFF2-40B4-BE49-F238E27FC236}">
                <a16:creationId xmlns:a16="http://schemas.microsoft.com/office/drawing/2014/main" id="{B9F15C04-BE22-4C43-8C11-7CFEE8AA75A5}"/>
              </a:ext>
            </a:extLst>
          </p:cNvPr>
          <p:cNvSpPr/>
          <p:nvPr/>
        </p:nvSpPr>
        <p:spPr>
          <a:xfrm>
            <a:off x="9558249" y="2774489"/>
            <a:ext cx="216128" cy="233462"/>
          </a:xfrm>
          <a:prstGeom prst="ellipse">
            <a:avLst/>
          </a:prstGeom>
          <a:solidFill>
            <a:srgbClr val="00B05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1</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78" name="Oval 77">
            <a:extLst>
              <a:ext uri="{FF2B5EF4-FFF2-40B4-BE49-F238E27FC236}">
                <a16:creationId xmlns:a16="http://schemas.microsoft.com/office/drawing/2014/main" id="{40BD4BCB-4B62-2344-969B-029CEA7AC954}"/>
              </a:ext>
            </a:extLst>
          </p:cNvPr>
          <p:cNvSpPr/>
          <p:nvPr/>
        </p:nvSpPr>
        <p:spPr>
          <a:xfrm>
            <a:off x="8370916" y="1883842"/>
            <a:ext cx="216128" cy="233462"/>
          </a:xfrm>
          <a:prstGeom prst="ellipse">
            <a:avLst/>
          </a:prstGeom>
          <a:solidFill>
            <a:srgbClr val="00B05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2</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cxnSp>
        <p:nvCxnSpPr>
          <p:cNvPr id="82" name="Curved Connector 81">
            <a:extLst>
              <a:ext uri="{FF2B5EF4-FFF2-40B4-BE49-F238E27FC236}">
                <a16:creationId xmlns:a16="http://schemas.microsoft.com/office/drawing/2014/main" id="{A8BB7793-0C39-0549-98DE-33BD4124D770}"/>
              </a:ext>
            </a:extLst>
          </p:cNvPr>
          <p:cNvCxnSpPr>
            <a:cxnSpLocks/>
            <a:stCxn id="11" idx="0"/>
            <a:endCxn id="13" idx="3"/>
          </p:cNvCxnSpPr>
          <p:nvPr/>
        </p:nvCxnSpPr>
        <p:spPr>
          <a:xfrm rot="16200000" flipV="1">
            <a:off x="4230848" y="3486004"/>
            <a:ext cx="1613330" cy="1260764"/>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urved Connector 54">
            <a:extLst>
              <a:ext uri="{FF2B5EF4-FFF2-40B4-BE49-F238E27FC236}">
                <a16:creationId xmlns:a16="http://schemas.microsoft.com/office/drawing/2014/main" id="{3B56E1B2-0812-394B-AA14-156D3703121F}"/>
              </a:ext>
            </a:extLst>
          </p:cNvPr>
          <p:cNvCxnSpPr>
            <a:cxnSpLocks/>
            <a:stCxn id="12" idx="3"/>
            <a:endCxn id="10" idx="0"/>
          </p:cNvCxnSpPr>
          <p:nvPr/>
        </p:nvCxnSpPr>
        <p:spPr>
          <a:xfrm>
            <a:off x="8370916" y="3309721"/>
            <a:ext cx="1113905" cy="1613329"/>
          </a:xfrm>
          <a:prstGeom prst="curvedConnector2">
            <a:avLst/>
          </a:prstGeom>
          <a:ln>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00182DB1-BCB4-1642-A6C7-464CC0B54E0A}"/>
              </a:ext>
            </a:extLst>
          </p:cNvPr>
          <p:cNvSpPr/>
          <p:nvPr/>
        </p:nvSpPr>
        <p:spPr>
          <a:xfrm>
            <a:off x="5194072" y="3420369"/>
            <a:ext cx="216128" cy="233462"/>
          </a:xfrm>
          <a:prstGeom prst="ellipse">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a:latin typeface="Verdana" panose="020B0604030504040204" pitchFamily="34" charset="0"/>
                <a:ea typeface="Verdana" panose="020B0604030504040204" pitchFamily="34" charset="0"/>
                <a:cs typeface="Verdana" panose="020B0604030504040204" pitchFamily="34" charset="0"/>
              </a:rPr>
              <a:t>5</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1" name="Oval 60">
            <a:extLst>
              <a:ext uri="{FF2B5EF4-FFF2-40B4-BE49-F238E27FC236}">
                <a16:creationId xmlns:a16="http://schemas.microsoft.com/office/drawing/2014/main" id="{9508B6CF-5B36-4E40-B7B4-46C168E43D3F}"/>
              </a:ext>
            </a:extLst>
          </p:cNvPr>
          <p:cNvSpPr/>
          <p:nvPr/>
        </p:nvSpPr>
        <p:spPr>
          <a:xfrm>
            <a:off x="8978576" y="3911302"/>
            <a:ext cx="216128" cy="233462"/>
          </a:xfrm>
          <a:prstGeom prst="ellipse">
            <a:avLst/>
          </a:prstGeom>
          <a:gradFill>
            <a:gsLst>
              <a:gs pos="83000">
                <a:srgbClr val="C00000"/>
              </a:gs>
              <a:gs pos="16000">
                <a:srgbClr val="00B050"/>
              </a:gs>
            </a:gsLs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A</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2" name="Oval 61">
            <a:extLst>
              <a:ext uri="{FF2B5EF4-FFF2-40B4-BE49-F238E27FC236}">
                <a16:creationId xmlns:a16="http://schemas.microsoft.com/office/drawing/2014/main" id="{AFAF93B8-410C-864C-98B5-4F0AFD139614}"/>
              </a:ext>
            </a:extLst>
          </p:cNvPr>
          <p:cNvSpPr/>
          <p:nvPr/>
        </p:nvSpPr>
        <p:spPr>
          <a:xfrm>
            <a:off x="9343540" y="3908819"/>
            <a:ext cx="216128" cy="233462"/>
          </a:xfrm>
          <a:prstGeom prst="ellipse">
            <a:avLst/>
          </a:prstGeom>
          <a:gradFill>
            <a:gsLst>
              <a:gs pos="83000">
                <a:srgbClr val="C00000"/>
              </a:gs>
              <a:gs pos="16000">
                <a:srgbClr val="00B050"/>
              </a:gs>
            </a:gsLst>
          </a:gra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sv-SE" sz="1200" dirty="0">
                <a:latin typeface="Verdana" panose="020B0604030504040204" pitchFamily="34" charset="0"/>
                <a:ea typeface="Verdana" panose="020B0604030504040204" pitchFamily="34" charset="0"/>
                <a:cs typeface="Verdana" panose="020B0604030504040204" pitchFamily="34" charset="0"/>
              </a:rPr>
              <a:t>B</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987DC43B-A5F8-C04F-AD38-ED8CADA96467}"/>
              </a:ext>
            </a:extLst>
          </p:cNvPr>
          <p:cNvSpPr>
            <a:spLocks noChangeAspect="1"/>
          </p:cNvSpPr>
          <p:nvPr/>
        </p:nvSpPr>
        <p:spPr>
          <a:xfrm>
            <a:off x="7116086" y="3502925"/>
            <a:ext cx="822661" cy="369332"/>
          </a:xfrm>
          <a:prstGeom prst="rect">
            <a:avLst/>
          </a:prstGeom>
          <a:noFill/>
        </p:spPr>
        <p:txBody>
          <a:bodyPr wrap="none" lIns="91440" tIns="45720" rIns="91440" bIns="45720">
            <a:spAutoFit/>
          </a:bodyPr>
          <a:lstStyle/>
          <a:p>
            <a:pPr algn="ctr"/>
            <a:r>
              <a:rPr lang="en-US" b="1" cap="none" spc="0" dirty="0">
                <a:ln w="6604">
                  <a:gradFill>
                    <a:gsLst>
                      <a:gs pos="0">
                        <a:srgbClr val="FF0000"/>
                      </a:gs>
                      <a:gs pos="88000">
                        <a:srgbClr val="00B050"/>
                      </a:gs>
                    </a:gsLst>
                    <a:lin ang="5400000" scaled="1"/>
                  </a:gradFill>
                  <a:prstDash val="solid"/>
                </a:ln>
                <a:solidFill>
                  <a:srgbClr val="FFFFFF"/>
                </a:solidFill>
                <a:effectLst>
                  <a:outerShdw dist="38100" dir="2700000" algn="tl" rotWithShape="0">
                    <a:schemeClr val="accent2"/>
                  </a:outerShdw>
                </a:effectLst>
              </a:rPr>
              <a:t>(JSON)</a:t>
            </a:r>
            <a:endParaRPr lang="en-US" sz="5400" b="1" cap="none" spc="0" dirty="0">
              <a:ln w="6604">
                <a:gradFill>
                  <a:gsLst>
                    <a:gs pos="0">
                      <a:srgbClr val="FF0000"/>
                    </a:gs>
                    <a:gs pos="88000">
                      <a:srgbClr val="00B050"/>
                    </a:gs>
                  </a:gsLst>
                  <a:lin ang="5400000" scaled="1"/>
                </a:gra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69414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2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1" presetClass="entr" presetSubtype="0" fill="hold" nodeType="withEffect">
                                  <p:stCondLst>
                                    <p:cond delay="0"/>
                                  </p:stCondLst>
                                  <p:childTnLst>
                                    <p:set>
                                      <p:cBhvr>
                                        <p:cTn id="13" dur="1" fill="hold">
                                          <p:stCondLst>
                                            <p:cond delay="0"/>
                                          </p:stCondLst>
                                        </p:cTn>
                                        <p:tgtEl>
                                          <p:spTgt spid="3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up)">
                                      <p:cBhvr>
                                        <p:cTn id="18" dur="500"/>
                                        <p:tgtEl>
                                          <p:spTgt spid="18"/>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00"/>
                                        <p:tgtEl>
                                          <p:spTgt spid="21"/>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childTnLst>
                                </p:cTn>
                              </p:par>
                              <p:par>
                                <p:cTn id="28" presetID="5" presetClass="entr" presetSubtype="1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3000" fill="hold" nodeType="clickEffect">
                                  <p:stCondLst>
                                    <p:cond delay="0"/>
                                  </p:stCondLst>
                                  <p:childTnLst>
                                    <p:animEffect transition="out" filter="fade">
                                      <p:cBhvr>
                                        <p:cTn id="34" dur="500" tmFilter="0, 0; .2, .5; .8, .5; 1, 0"/>
                                        <p:tgtEl>
                                          <p:spTgt spid="55"/>
                                        </p:tgtEl>
                                      </p:cBhvr>
                                    </p:animEffect>
                                    <p:animScale>
                                      <p:cBhvr>
                                        <p:cTn id="35" dur="250" autoRev="1" fill="hold"/>
                                        <p:tgtEl>
                                          <p:spTgt spid="55"/>
                                        </p:tgtEl>
                                      </p:cBhvr>
                                      <p:by x="105000" y="105000"/>
                                    </p:animScale>
                                  </p:childTnLst>
                                </p:cTn>
                              </p:par>
                              <p:par>
                                <p:cTn id="36" presetID="26" presetClass="emph" presetSubtype="0" repeatCount="3000" fill="hold" grpId="0" nodeType="withEffect">
                                  <p:stCondLst>
                                    <p:cond delay="0"/>
                                  </p:stCondLst>
                                  <p:childTnLst>
                                    <p:animEffect transition="out" filter="fade">
                                      <p:cBhvr>
                                        <p:cTn id="37" dur="500" tmFilter="0, 0; .2, .5; .8, .5; 1, 0"/>
                                        <p:tgtEl>
                                          <p:spTgt spid="10"/>
                                        </p:tgtEl>
                                      </p:cBhvr>
                                    </p:animEffect>
                                    <p:animScale>
                                      <p:cBhvr>
                                        <p:cTn id="38" dur="250" autoRev="1" fill="hold"/>
                                        <p:tgtEl>
                                          <p:spTgt spid="10"/>
                                        </p:tgtEl>
                                      </p:cBhvr>
                                      <p:by x="105000" y="105000"/>
                                    </p:animScale>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up)">
                                      <p:cBhvr>
                                        <p:cTn id="43" dur="500"/>
                                        <p:tgtEl>
                                          <p:spTgt spid="46"/>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wipe(down)">
                                      <p:cBhvr>
                                        <p:cTn id="50" dur="500"/>
                                        <p:tgtEl>
                                          <p:spTgt spid="82"/>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wipe(up)">
                                      <p:cBhvr>
                                        <p:cTn id="57" dur="500"/>
                                        <p:tgtEl>
                                          <p:spTgt spid="73"/>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51"/>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0"/>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76"/>
                                        </p:tgtEl>
                                        <p:attrNameLst>
                                          <p:attrName>style.visibility</p:attrName>
                                        </p:attrNameLst>
                                      </p:cBhvr>
                                      <p:to>
                                        <p:strVal val="visible"/>
                                      </p:to>
                                    </p:set>
                                  </p:childTnLst>
                                </p:cTn>
                              </p:par>
                              <p:par>
                                <p:cTn id="68" presetID="22" presetClass="entr" presetSubtype="2" fill="hold" nodeType="with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wipe(right)">
                                      <p:cBhvr>
                                        <p:cTn id="70" dur="500"/>
                                        <p:tgtEl>
                                          <p:spTgt spid="53"/>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mph" presetSubtype="0" repeatCount="3000" fill="hold" nodeType="clickEffect">
                                  <p:stCondLst>
                                    <p:cond delay="0"/>
                                  </p:stCondLst>
                                  <p:childTnLst>
                                    <p:animEffect transition="out" filter="fade">
                                      <p:cBhvr>
                                        <p:cTn id="74" dur="500" tmFilter="0, 0; .2, .5; .8, .5; 1, 0"/>
                                        <p:tgtEl>
                                          <p:spTgt spid="55"/>
                                        </p:tgtEl>
                                      </p:cBhvr>
                                    </p:animEffect>
                                    <p:animScale>
                                      <p:cBhvr>
                                        <p:cTn id="75" dur="250" autoRev="1" fill="hold"/>
                                        <p:tgtEl>
                                          <p:spTgt spid="55"/>
                                        </p:tgtEl>
                                      </p:cBhvr>
                                      <p:by x="105000" y="105000"/>
                                    </p:animScale>
                                  </p:childTnLst>
                                </p:cTn>
                              </p:par>
                              <p:par>
                                <p:cTn id="76" presetID="26" presetClass="emph" presetSubtype="0" repeatCount="3000" fill="hold" grpId="1" nodeType="withEffect">
                                  <p:stCondLst>
                                    <p:cond delay="0"/>
                                  </p:stCondLst>
                                  <p:childTnLst>
                                    <p:animEffect transition="out" filter="fade">
                                      <p:cBhvr>
                                        <p:cTn id="77" dur="500" tmFilter="0, 0; .2, .5; .8, .5; 1, 0"/>
                                        <p:tgtEl>
                                          <p:spTgt spid="10"/>
                                        </p:tgtEl>
                                      </p:cBhvr>
                                    </p:animEffect>
                                    <p:animScale>
                                      <p:cBhvr>
                                        <p:cTn id="78" dur="250" autoRev="1" fill="hold"/>
                                        <p:tgtEl>
                                          <p:spTgt spid="10"/>
                                        </p:tgtEl>
                                      </p:cBhvr>
                                      <p:by x="105000" y="105000"/>
                                    </p:animScale>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wipe(down)">
                                      <p:cBhvr>
                                        <p:cTn id="83" dur="500"/>
                                        <p:tgtEl>
                                          <p:spTgt spid="65"/>
                                        </p:tgtEl>
                                      </p:cBhvr>
                                    </p:animEffect>
                                  </p:childTnLst>
                                </p:cTn>
                              </p:par>
                              <p:par>
                                <p:cTn id="84" presetID="1" presetClass="entr" presetSubtype="0" fill="hold" grpId="0" nodeType="withEffect">
                                  <p:stCondLst>
                                    <p:cond delay="0"/>
                                  </p:stCondLst>
                                  <p:childTnLst>
                                    <p:set>
                                      <p:cBhvr>
                                        <p:cTn id="85" dur="1" fill="hold">
                                          <p:stCondLst>
                                            <p:cond delay="0"/>
                                          </p:stCondLst>
                                        </p:cTn>
                                        <p:tgtEl>
                                          <p:spTgt spid="78"/>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2" presetClass="exit" presetSubtype="8" fill="hold" grpId="0" nodeType="clickEffect">
                                  <p:stCondLst>
                                    <p:cond delay="0"/>
                                  </p:stCondLst>
                                  <p:childTnLst>
                                    <p:anim calcmode="lin" valueType="num">
                                      <p:cBhvr additive="base">
                                        <p:cTn id="89" dur="2000"/>
                                        <p:tgtEl>
                                          <p:spTgt spid="11"/>
                                        </p:tgtEl>
                                        <p:attrNameLst>
                                          <p:attrName>ppt_x</p:attrName>
                                        </p:attrNameLst>
                                      </p:cBhvr>
                                      <p:tavLst>
                                        <p:tav tm="0">
                                          <p:val>
                                            <p:strVal val="#ppt_x"/>
                                          </p:val>
                                        </p:tav>
                                        <p:tav tm="100000">
                                          <p:val>
                                            <p:strVal val="#ppt_x-#ppt_w*1.125000"/>
                                          </p:val>
                                        </p:tav>
                                      </p:tavLst>
                                    </p:anim>
                                    <p:animEffect transition="out" filter="wipe(left)">
                                      <p:cBhvr>
                                        <p:cTn id="90" dur="2000"/>
                                        <p:tgtEl>
                                          <p:spTgt spid="11"/>
                                        </p:tgtEl>
                                      </p:cBhvr>
                                    </p:animEffect>
                                    <p:set>
                                      <p:cBhvr>
                                        <p:cTn id="91" dur="1" fill="hold">
                                          <p:stCondLst>
                                            <p:cond delay="1999"/>
                                          </p:stCondLst>
                                        </p:cTn>
                                        <p:tgtEl>
                                          <p:spTgt spid="11"/>
                                        </p:tgtEl>
                                        <p:attrNameLst>
                                          <p:attrName>style.visibility</p:attrName>
                                        </p:attrNameLst>
                                      </p:cBhvr>
                                      <p:to>
                                        <p:strVal val="hidden"/>
                                      </p:to>
                                    </p:set>
                                  </p:childTnLst>
                                </p:cTn>
                              </p:par>
                              <p:par>
                                <p:cTn id="92" presetID="12" presetClass="entr" presetSubtype="2" fill="hold" grpId="1" nodeType="with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additive="base">
                                        <p:cTn id="94" dur="2000"/>
                                        <p:tgtEl>
                                          <p:spTgt spid="36"/>
                                        </p:tgtEl>
                                        <p:attrNameLst>
                                          <p:attrName>ppt_x</p:attrName>
                                        </p:attrNameLst>
                                      </p:cBhvr>
                                      <p:tavLst>
                                        <p:tav tm="0">
                                          <p:val>
                                            <p:strVal val="#ppt_x+#ppt_w*1.125000"/>
                                          </p:val>
                                        </p:tav>
                                        <p:tav tm="100000">
                                          <p:val>
                                            <p:strVal val="#ppt_x"/>
                                          </p:val>
                                        </p:tav>
                                      </p:tavLst>
                                    </p:anim>
                                    <p:animEffect transition="in" filter="wipe(left)">
                                      <p:cBhvr>
                                        <p:cTn id="95"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1" animBg="1"/>
      <p:bldP spid="10" grpId="0" animBg="1"/>
      <p:bldP spid="10" grpId="1" animBg="1"/>
      <p:bldP spid="11" grpId="0" animBg="1"/>
      <p:bldP spid="27" grpId="0" animBg="1"/>
      <p:bldP spid="50" grpId="0" animBg="1"/>
      <p:bldP spid="68" grpId="0" animBg="1"/>
      <p:bldP spid="69" grpId="0" animBg="1"/>
      <p:bldP spid="70" grpId="0" animBg="1"/>
      <p:bldP spid="71" grpId="0" animBg="1"/>
      <p:bldP spid="72" grpId="0" animBg="1"/>
      <p:bldP spid="76" grpId="0" animBg="1"/>
      <p:bldP spid="78" grpId="0" animBg="1"/>
      <p:bldP spid="60"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F61CA-FBD4-6749-928C-5092AA55CF03}"/>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6B4A6A38-6663-CB49-9E8D-9477C4EAA1E4}"/>
              </a:ext>
            </a:extLst>
          </p:cNvPr>
          <p:cNvSpPr>
            <a:spLocks noGrp="1"/>
          </p:cNvSpPr>
          <p:nvPr>
            <p:ph sz="quarter" idx="13"/>
          </p:nvPr>
        </p:nvSpPr>
        <p:spPr>
          <a:xfrm>
            <a:off x="539496" y="1828800"/>
            <a:ext cx="11137392" cy="4050791"/>
          </a:xfrm>
        </p:spPr>
        <p:txBody>
          <a:bodyPr/>
          <a:lstStyle/>
          <a:p>
            <a:pPr marL="0" indent="0">
              <a:buNone/>
            </a:pPr>
            <a:r>
              <a:rPr lang="en-US" dirty="0"/>
              <a:t>Pros:</a:t>
            </a:r>
          </a:p>
          <a:p>
            <a:r>
              <a:rPr lang="en-US" dirty="0"/>
              <a:t>Restful web service available to entire company</a:t>
            </a:r>
          </a:p>
          <a:p>
            <a:r>
              <a:rPr lang="en-US" dirty="0"/>
              <a:t>Reduced </a:t>
            </a:r>
            <a:r>
              <a:rPr lang="en-US" dirty="0" err="1"/>
              <a:t>Optim</a:t>
            </a:r>
            <a:r>
              <a:rPr lang="en-US" dirty="0"/>
              <a:t> Teams workload</a:t>
            </a:r>
          </a:p>
          <a:p>
            <a:r>
              <a:rPr lang="en-US"/>
              <a:t>Can be </a:t>
            </a:r>
            <a:r>
              <a:rPr lang="en-US" dirty="0"/>
              <a:t>implemented in the cloud</a:t>
            </a:r>
          </a:p>
          <a:p>
            <a:pPr marL="0" indent="0">
              <a:buNone/>
            </a:pPr>
            <a:r>
              <a:rPr lang="en-US" dirty="0"/>
              <a:t>Cons:</a:t>
            </a:r>
          </a:p>
          <a:p>
            <a:r>
              <a:rPr lang="en-US" dirty="0"/>
              <a:t>Reduced end to end performance</a:t>
            </a:r>
          </a:p>
          <a:p>
            <a:r>
              <a:rPr lang="en-US" dirty="0"/>
              <a:t>Algorithm expansion requires Visual Studio and C++ knowledge</a:t>
            </a:r>
          </a:p>
          <a:p>
            <a:endParaRPr lang="en-US" dirty="0"/>
          </a:p>
          <a:p>
            <a:endParaRPr lang="en-US" dirty="0"/>
          </a:p>
        </p:txBody>
      </p:sp>
      <p:sp>
        <p:nvSpPr>
          <p:cNvPr id="4" name="Slide Number Placeholder 3">
            <a:extLst>
              <a:ext uri="{FF2B5EF4-FFF2-40B4-BE49-F238E27FC236}">
                <a16:creationId xmlns:a16="http://schemas.microsoft.com/office/drawing/2014/main" id="{5C93E3E0-8D26-5D46-B23D-EA840B34AB69}"/>
              </a:ext>
            </a:extLst>
          </p:cNvPr>
          <p:cNvSpPr>
            <a:spLocks noGrp="1"/>
          </p:cNvSpPr>
          <p:nvPr>
            <p:ph type="sldNum" sz="quarter" idx="4"/>
          </p:nvPr>
        </p:nvSpPr>
        <p:spPr/>
        <p:txBody>
          <a:bodyPr/>
          <a:lstStyle/>
          <a:p>
            <a:fld id="{C6DB16C3-3874-2044-BB9F-18A551578080}"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4201505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7288-92EC-DD4E-9B3E-CC57367E7E8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3E5C466-4D36-FF4F-B0E8-4FD2B263FE10}"/>
              </a:ext>
            </a:extLst>
          </p:cNvPr>
          <p:cNvSpPr>
            <a:spLocks noGrp="1"/>
          </p:cNvSpPr>
          <p:nvPr>
            <p:ph sz="quarter" idx="13"/>
          </p:nvPr>
        </p:nvSpPr>
        <p:spPr/>
        <p:txBody>
          <a:bodyPr/>
          <a:lstStyle/>
          <a:p>
            <a:r>
              <a:rPr lang="en-US" dirty="0">
                <a:solidFill>
                  <a:schemeClr val="tx1"/>
                </a:solidFill>
              </a:rPr>
              <a:t>Our organization is no longer limited to the availability of the </a:t>
            </a:r>
            <a:r>
              <a:rPr lang="en-US" dirty="0" err="1">
                <a:solidFill>
                  <a:schemeClr val="tx1"/>
                </a:solidFill>
              </a:rPr>
              <a:t>Optim</a:t>
            </a:r>
            <a:r>
              <a:rPr lang="en-US" dirty="0">
                <a:solidFill>
                  <a:schemeClr val="tx1"/>
                </a:solidFill>
              </a:rPr>
              <a:t> team for data protection.</a:t>
            </a:r>
          </a:p>
          <a:p>
            <a:r>
              <a:rPr lang="en-US" dirty="0">
                <a:solidFill>
                  <a:schemeClr val="tx1"/>
                </a:solidFill>
              </a:rPr>
              <a:t>The rest of the organization is empowered to de-identify their own data.  </a:t>
            </a:r>
          </a:p>
          <a:p>
            <a:r>
              <a:rPr lang="en-US" dirty="0">
                <a:solidFill>
                  <a:schemeClr val="tx1"/>
                </a:solidFill>
              </a:rPr>
              <a:t>A huge step in the evolution of how </a:t>
            </a:r>
            <a:r>
              <a:rPr lang="en-US" dirty="0" err="1">
                <a:solidFill>
                  <a:schemeClr val="tx1"/>
                </a:solidFill>
              </a:rPr>
              <a:t>HealthNow</a:t>
            </a:r>
            <a:r>
              <a:rPr lang="en-US" dirty="0">
                <a:solidFill>
                  <a:schemeClr val="tx1"/>
                </a:solidFill>
              </a:rPr>
              <a:t> protects data.</a:t>
            </a:r>
            <a:endParaRPr lang="en-US" dirty="0"/>
          </a:p>
          <a:p>
            <a:endParaRPr lang="en-US" dirty="0"/>
          </a:p>
        </p:txBody>
      </p:sp>
      <p:sp>
        <p:nvSpPr>
          <p:cNvPr id="4" name="Slide Number Placeholder 3">
            <a:extLst>
              <a:ext uri="{FF2B5EF4-FFF2-40B4-BE49-F238E27FC236}">
                <a16:creationId xmlns:a16="http://schemas.microsoft.com/office/drawing/2014/main" id="{D3D6378B-B64B-3F4C-9BB7-0F31CAD634D8}"/>
              </a:ext>
            </a:extLst>
          </p:cNvPr>
          <p:cNvSpPr>
            <a:spLocks noGrp="1"/>
          </p:cNvSpPr>
          <p:nvPr>
            <p:ph type="sldNum" sz="quarter" idx="4"/>
          </p:nvPr>
        </p:nvSpPr>
        <p:spPr/>
        <p:txBody>
          <a:bodyPr/>
          <a:lstStyle/>
          <a:p>
            <a:fld id="{C6DB16C3-3874-2044-BB9F-18A551578080}"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2295084018"/>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UG-HealthNow_COE Case Study--jul.16" id="{9BF7B9E0-3459-5848-A62C-3E201F81A21B}" vid="{9D393725-5722-2848-B914-C483D7007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2_Office Theme</Template>
  <TotalTime>5435</TotalTime>
  <Words>1080</Words>
  <Application>Microsoft Macintosh PowerPoint</Application>
  <PresentationFormat>Widescreen</PresentationFormat>
  <Paragraphs>158</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Verdana</vt:lpstr>
      <vt:lpstr>2_Office Theme</vt:lpstr>
      <vt:lpstr>HealthNow New York:</vt:lpstr>
      <vt:lpstr>Overview</vt:lpstr>
      <vt:lpstr>Problem</vt:lpstr>
      <vt:lpstr>HealthNow Optim Team</vt:lpstr>
      <vt:lpstr>Solution</vt:lpstr>
      <vt:lpstr>Optim Process Block Diagram</vt:lpstr>
      <vt:lpstr>Use Scenario</vt:lpstr>
      <vt:lpstr>Results</vt:lpstr>
      <vt:lpstr>Summary</vt:lpstr>
      <vt:lpstr>PowerPoint Presentation</vt:lpstr>
    </vt:vector>
  </TitlesOfParts>
  <Manager/>
  <Company>ABMartin /  HealthNow</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De-identification as a service</dc:title>
  <dc:subject/>
  <dc:creator>Tammy Ziegler / Trong Bo</dc:creator>
  <cp:keywords/>
  <dc:description/>
  <cp:lastModifiedBy>Tammy Forlenza</cp:lastModifiedBy>
  <cp:revision>52</cp:revision>
  <cp:lastPrinted>2017-10-23T14:57:38Z</cp:lastPrinted>
  <dcterms:created xsi:type="dcterms:W3CDTF">2020-06-25T18:43:45Z</dcterms:created>
  <dcterms:modified xsi:type="dcterms:W3CDTF">2021-01-26T17:48:34Z</dcterms:modified>
  <cp:category/>
</cp:coreProperties>
</file>