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7" r:id="rId2"/>
  </p:sldMasterIdLst>
  <p:notesMasterIdLst>
    <p:notesMasterId r:id="rId141"/>
  </p:notesMasterIdLst>
  <p:handoutMasterIdLst>
    <p:handoutMasterId r:id="rId142"/>
  </p:handoutMasterIdLst>
  <p:sldIdLst>
    <p:sldId id="258" r:id="rId3"/>
    <p:sldId id="295" r:id="rId4"/>
    <p:sldId id="2766" r:id="rId5"/>
    <p:sldId id="2765" r:id="rId6"/>
    <p:sldId id="2768" r:id="rId7"/>
    <p:sldId id="2769" r:id="rId8"/>
    <p:sldId id="2770" r:id="rId9"/>
    <p:sldId id="256" r:id="rId10"/>
    <p:sldId id="257" r:id="rId11"/>
    <p:sldId id="259" r:id="rId12"/>
    <p:sldId id="294" r:id="rId13"/>
    <p:sldId id="260" r:id="rId14"/>
    <p:sldId id="290" r:id="rId15"/>
    <p:sldId id="279" r:id="rId16"/>
    <p:sldId id="275" r:id="rId17"/>
    <p:sldId id="280" r:id="rId18"/>
    <p:sldId id="291" r:id="rId19"/>
    <p:sldId id="269" r:id="rId20"/>
    <p:sldId id="292" r:id="rId21"/>
    <p:sldId id="2772" r:id="rId22"/>
    <p:sldId id="2764" r:id="rId23"/>
    <p:sldId id="474" r:id="rId24"/>
    <p:sldId id="465" r:id="rId25"/>
    <p:sldId id="473" r:id="rId26"/>
    <p:sldId id="451" r:id="rId27"/>
    <p:sldId id="464" r:id="rId28"/>
    <p:sldId id="466" r:id="rId29"/>
    <p:sldId id="456" r:id="rId30"/>
    <p:sldId id="467" r:id="rId31"/>
    <p:sldId id="468" r:id="rId32"/>
    <p:sldId id="470" r:id="rId33"/>
    <p:sldId id="471" r:id="rId34"/>
    <p:sldId id="472" r:id="rId35"/>
    <p:sldId id="2763" r:id="rId36"/>
    <p:sldId id="483" r:id="rId37"/>
    <p:sldId id="452" r:id="rId38"/>
    <p:sldId id="475" r:id="rId39"/>
    <p:sldId id="476" r:id="rId40"/>
    <p:sldId id="463" r:id="rId41"/>
    <p:sldId id="477" r:id="rId42"/>
    <p:sldId id="478" r:id="rId43"/>
    <p:sldId id="479" r:id="rId44"/>
    <p:sldId id="480" r:id="rId45"/>
    <p:sldId id="469" r:id="rId46"/>
    <p:sldId id="481" r:id="rId47"/>
    <p:sldId id="482" r:id="rId48"/>
    <p:sldId id="2762" r:id="rId49"/>
    <p:sldId id="490" r:id="rId50"/>
    <p:sldId id="501" r:id="rId51"/>
    <p:sldId id="491" r:id="rId52"/>
    <p:sldId id="489" r:id="rId53"/>
    <p:sldId id="492" r:id="rId54"/>
    <p:sldId id="493" r:id="rId55"/>
    <p:sldId id="494" r:id="rId56"/>
    <p:sldId id="2761" r:id="rId57"/>
    <p:sldId id="2756" r:id="rId58"/>
    <p:sldId id="495" r:id="rId59"/>
    <p:sldId id="496" r:id="rId60"/>
    <p:sldId id="497" r:id="rId61"/>
    <p:sldId id="502" r:id="rId62"/>
    <p:sldId id="503" r:id="rId63"/>
    <p:sldId id="2760" r:id="rId64"/>
    <p:sldId id="2757" r:id="rId65"/>
    <p:sldId id="499" r:id="rId66"/>
    <p:sldId id="500" r:id="rId67"/>
    <p:sldId id="2709" r:id="rId68"/>
    <p:sldId id="2710" r:id="rId69"/>
    <p:sldId id="2711" r:id="rId70"/>
    <p:sldId id="2712" r:id="rId71"/>
    <p:sldId id="2713" r:id="rId72"/>
    <p:sldId id="2759" r:id="rId73"/>
    <p:sldId id="2730" r:id="rId74"/>
    <p:sldId id="2731" r:id="rId75"/>
    <p:sldId id="2732" r:id="rId76"/>
    <p:sldId id="2733" r:id="rId77"/>
    <p:sldId id="306" r:id="rId78"/>
    <p:sldId id="307" r:id="rId79"/>
    <p:sldId id="2734" r:id="rId80"/>
    <p:sldId id="309" r:id="rId81"/>
    <p:sldId id="310" r:id="rId82"/>
    <p:sldId id="311" r:id="rId83"/>
    <p:sldId id="312" r:id="rId84"/>
    <p:sldId id="2735" r:id="rId85"/>
    <p:sldId id="2736" r:id="rId86"/>
    <p:sldId id="2737" r:id="rId87"/>
    <p:sldId id="2738" r:id="rId88"/>
    <p:sldId id="2739" r:id="rId89"/>
    <p:sldId id="2740" r:id="rId90"/>
    <p:sldId id="273" r:id="rId91"/>
    <p:sldId id="274" r:id="rId92"/>
    <p:sldId id="2715" r:id="rId93"/>
    <p:sldId id="2741" r:id="rId94"/>
    <p:sldId id="299" r:id="rId95"/>
    <p:sldId id="2742" r:id="rId96"/>
    <p:sldId id="301" r:id="rId97"/>
    <p:sldId id="2743" r:id="rId98"/>
    <p:sldId id="2771" r:id="rId99"/>
    <p:sldId id="2716" r:id="rId100"/>
    <p:sldId id="2717" r:id="rId101"/>
    <p:sldId id="304" r:id="rId102"/>
    <p:sldId id="305" r:id="rId103"/>
    <p:sldId id="2718" r:id="rId104"/>
    <p:sldId id="2744" r:id="rId105"/>
    <p:sldId id="2719" r:id="rId106"/>
    <p:sldId id="2720" r:id="rId107"/>
    <p:sldId id="2745" r:id="rId108"/>
    <p:sldId id="2722" r:id="rId109"/>
    <p:sldId id="2746" r:id="rId110"/>
    <p:sldId id="289" r:id="rId111"/>
    <p:sldId id="2747" r:id="rId112"/>
    <p:sldId id="2725" r:id="rId113"/>
    <p:sldId id="2726" r:id="rId114"/>
    <p:sldId id="2748" r:id="rId115"/>
    <p:sldId id="2749" r:id="rId116"/>
    <p:sldId id="2750" r:id="rId117"/>
    <p:sldId id="2751" r:id="rId118"/>
    <p:sldId id="284" r:id="rId119"/>
    <p:sldId id="2752" r:id="rId120"/>
    <p:sldId id="2753" r:id="rId121"/>
    <p:sldId id="2755" r:id="rId122"/>
    <p:sldId id="2754" r:id="rId123"/>
    <p:sldId id="2758" r:id="rId124"/>
    <p:sldId id="488" r:id="rId125"/>
    <p:sldId id="282" r:id="rId126"/>
    <p:sldId id="281" r:id="rId127"/>
    <p:sldId id="484" r:id="rId128"/>
    <p:sldId id="283" r:id="rId129"/>
    <p:sldId id="485" r:id="rId130"/>
    <p:sldId id="486" r:id="rId131"/>
    <p:sldId id="287" r:id="rId132"/>
    <p:sldId id="285" r:id="rId133"/>
    <p:sldId id="487" r:id="rId134"/>
    <p:sldId id="288" r:id="rId135"/>
    <p:sldId id="261" r:id="rId136"/>
    <p:sldId id="286" r:id="rId137"/>
    <p:sldId id="2633" r:id="rId138"/>
    <p:sldId id="266" r:id="rId139"/>
    <p:sldId id="315" r:id="rId1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4"/>
    <a:srgbClr val="008CC4"/>
    <a:srgbClr val="969696"/>
    <a:srgbClr val="AB1A86"/>
    <a:srgbClr val="FDB813"/>
    <a:srgbClr val="594F13"/>
    <a:srgbClr val="003F69"/>
    <a:srgbClr val="00B2EF"/>
    <a:srgbClr val="0043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96" autoAdjust="0"/>
  </p:normalViewPr>
  <p:slideViewPr>
    <p:cSldViewPr snapToGrid="0">
      <p:cViewPr>
        <p:scale>
          <a:sx n="60" d="100"/>
          <a:sy n="60" d="100"/>
        </p:scale>
        <p:origin x="1412" y="-25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59" d="100"/>
          <a:sy n="59" d="100"/>
        </p:scale>
        <p:origin x="-34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800" dirty="0" smtClean="0">
                <a:cs typeface="+mn-cs"/>
              </a:defRPr>
            </a:lvl1pPr>
          </a:lstStyle>
          <a:p>
            <a:pPr>
              <a:defRPr/>
            </a:pPr>
            <a:r>
              <a:rPr lang="en-US"/>
              <a:t>IBM Analytics</a:t>
            </a:r>
            <a:br>
              <a:rPr lang="en-US" sz="1200"/>
            </a:br>
            <a:r>
              <a:rPr lang="en-US"/>
              <a:t>© 2015 IBM Corporation</a:t>
            </a:r>
            <a:endParaRPr lang="en-US" sz="1200"/>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D674A4ED-63EB-DF4F-8B48-B32E0391414B}" type="slidenum">
              <a:rPr lang="en-US"/>
              <a:pPr>
                <a:defRPr/>
              </a:pPr>
              <a:t>‹#›</a:t>
            </a:fld>
            <a:endParaRPr lang="en-US"/>
          </a:p>
        </p:txBody>
      </p:sp>
    </p:spTree>
    <p:extLst>
      <p:ext uri="{BB962C8B-B14F-4D97-AF65-F5344CB8AC3E}">
        <p14:creationId xmlns:p14="http://schemas.microsoft.com/office/powerpoint/2010/main" val="1288488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900" smtClean="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900" smtClean="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616522" y="642745"/>
            <a:ext cx="3678229" cy="2758672"/>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451998" y="3573641"/>
            <a:ext cx="6005122" cy="4884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900" dirty="0" smtClean="0">
                <a:cs typeface="+mn-cs"/>
              </a:defRPr>
            </a:lvl1pPr>
          </a:lstStyle>
          <a:p>
            <a:pPr>
              <a:defRPr/>
            </a:pPr>
            <a:r>
              <a:rPr lang="en-US"/>
              <a:t>IBM Analytics</a:t>
            </a:r>
            <a:br>
              <a:rPr lang="en-US"/>
            </a:br>
            <a:r>
              <a:rPr lang="en-US"/>
              <a:t>© 2015 IBM Corporation</a:t>
            </a: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900" smtClean="0">
                <a:cs typeface="+mn-cs"/>
              </a:defRPr>
            </a:lvl1pPr>
          </a:lstStyle>
          <a:p>
            <a:pPr>
              <a:defRPr/>
            </a:pPr>
            <a:fld id="{040B581C-626E-294F-B722-58DBE953966B}" type="slidenum">
              <a:rPr lang="en-US" smtClean="0"/>
              <a:pPr>
                <a:defRPr/>
              </a:pPr>
              <a:t>‹#›</a:t>
            </a:fld>
            <a:endParaRPr lang="en-US"/>
          </a:p>
        </p:txBody>
      </p:sp>
    </p:spTree>
    <p:extLst>
      <p:ext uri="{BB962C8B-B14F-4D97-AF65-F5344CB8AC3E}">
        <p14:creationId xmlns:p14="http://schemas.microsoft.com/office/powerpoint/2010/main" val="521528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9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9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9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9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9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dirty="0"/>
              <a:t>IBM Big Data &amp; Analytics</a:t>
            </a:r>
            <a:br>
              <a:rPr lang="en-US" sz="1200" dirty="0"/>
            </a:br>
            <a:r>
              <a:rPr lang="en-US" dirty="0"/>
              <a:t>© 2014 IBM Corporation</a:t>
            </a:r>
          </a:p>
        </p:txBody>
      </p:sp>
      <p:sp>
        <p:nvSpPr>
          <p:cNvPr id="7" name="Rectangle 7"/>
          <p:cNvSpPr>
            <a:spLocks noGrp="1" noChangeArrowheads="1"/>
          </p:cNvSpPr>
          <p:nvPr>
            <p:ph type="sldNum" sz="quarter" idx="5"/>
          </p:nvPr>
        </p:nvSpPr>
        <p:spPr/>
        <p:txBody>
          <a:bodyPr/>
          <a:lstStyle/>
          <a:p>
            <a:pPr>
              <a:defRPr/>
            </a:pPr>
            <a:fld id="{9A29AEFC-F65E-6343-A56A-79CAA0DBC2EA}" type="slidenum">
              <a:rPr lang="en-US"/>
              <a:pPr>
                <a:defRPr/>
              </a:pPr>
              <a:t>1</a:t>
            </a:fld>
            <a:endParaRPr lang="en-US" dirty="0"/>
          </a:p>
        </p:txBody>
      </p:sp>
      <p:sp>
        <p:nvSpPr>
          <p:cNvPr id="68610" name="Rectangle 2"/>
          <p:cNvSpPr>
            <a:spLocks noGrp="1" noRot="1" noChangeAspect="1" noChangeArrowheads="1" noTextEdit="1"/>
          </p:cNvSpPr>
          <p:nvPr>
            <p:ph type="sldImg"/>
          </p:nvPr>
        </p:nvSpPr>
        <p:spPr>
          <a:xfrm>
            <a:off x="1616075" y="642938"/>
            <a:ext cx="3678238" cy="2759075"/>
          </a:xfrm>
          <a:ln/>
          <a:extLs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79336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Sysmaster</a:t>
            </a:r>
            <a:r>
              <a:rPr lang="en-US" dirty="0"/>
              <a:t> is a database in memory only and the updates, new to </a:t>
            </a:r>
            <a:r>
              <a:rPr lang="en-US" dirty="0" err="1"/>
              <a:t>sysmaster</a:t>
            </a:r>
            <a:r>
              <a:rPr lang="en-US" dirty="0"/>
              <a:t>, will not survive a database boot so script this in your startup scripts after the </a:t>
            </a:r>
            <a:r>
              <a:rPr lang="en-US" dirty="0" err="1"/>
              <a:t>sysmaster</a:t>
            </a:r>
            <a:r>
              <a:rPr lang="en-US" dirty="0"/>
              <a:t> database is built fully.</a:t>
            </a:r>
          </a:p>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32</a:t>
            </a:fld>
            <a:endParaRPr lang="en-US"/>
          </a:p>
        </p:txBody>
      </p:sp>
    </p:spTree>
    <p:extLst>
      <p:ext uri="{BB962C8B-B14F-4D97-AF65-F5344CB8AC3E}">
        <p14:creationId xmlns:p14="http://schemas.microsoft.com/office/powerpoint/2010/main" val="369505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39</a:t>
            </a:fld>
            <a:endParaRPr lang="en-US"/>
          </a:p>
        </p:txBody>
      </p:sp>
    </p:spTree>
    <p:extLst>
      <p:ext uri="{BB962C8B-B14F-4D97-AF65-F5344CB8AC3E}">
        <p14:creationId xmlns:p14="http://schemas.microsoft.com/office/powerpoint/2010/main" val="220123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b="1" dirty="0"/>
              <a:t>https://en.wikipedia.org/wiki/Builder_pattern#Java</a:t>
            </a:r>
          </a:p>
          <a:p>
            <a:endParaRPr lang="en-US" b="1" dirty="0"/>
          </a:p>
          <a:p>
            <a:r>
              <a:rPr lang="en-US" b="1" dirty="0"/>
              <a:t>An important note here is that this was originally done in Changed Data Capture (CDC) with Informix ESQL/C and this </a:t>
            </a:r>
            <a:r>
              <a:rPr lang="en-US" b="1" dirty="0" err="1"/>
              <a:t>ws</a:t>
            </a:r>
            <a:r>
              <a:rPr lang="en-US" b="1" dirty="0"/>
              <a:t> approximately 2000 lines of code to accomplish exactly as seen in the slide above in about 20 lines of code.</a:t>
            </a:r>
          </a:p>
          <a:p>
            <a:endParaRPr lang="en-US" b="1" dirty="0"/>
          </a:p>
          <a:p>
            <a:r>
              <a:rPr lang="en-US" b="1" dirty="0"/>
              <a:t>At its foundation, these Java procedures invoke blocking socket calls; for example, the loop in the code above will block. </a:t>
            </a:r>
          </a:p>
          <a:p>
            <a:endParaRPr lang="en-US" b="1" dirty="0"/>
          </a:p>
          <a:p>
            <a:r>
              <a:rPr lang="en-US" b="1" dirty="0"/>
              <a:t>All of these Java classes extend the Java runnable to extend into a thread. They all have call back API’s as part of the library. You can register and get notified when a event happens and so you can put all of this into a background thread in Java as part of the library (not shown).</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52</a:t>
            </a:fld>
            <a:endParaRPr lang="en-US"/>
          </a:p>
        </p:txBody>
      </p:sp>
    </p:spTree>
    <p:extLst>
      <p:ext uri="{BB962C8B-B14F-4D97-AF65-F5344CB8AC3E}">
        <p14:creationId xmlns:p14="http://schemas.microsoft.com/office/powerpoint/2010/main" val="212135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b="1" dirty="0"/>
              <a:t>https://docs.oracle.com/javase/7/docs/api/java/util/UUID.html</a:t>
            </a:r>
          </a:p>
          <a:p>
            <a:endParaRPr lang="en-US" b="1" dirty="0"/>
          </a:p>
          <a:p>
            <a:r>
              <a:rPr lang="en-US" b="1" dirty="0"/>
              <a:t>Oracle doc says that it returns 128 bit so this does something different behind the scenes to return 36 characters.</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58</a:t>
            </a:fld>
            <a:endParaRPr lang="en-US"/>
          </a:p>
        </p:txBody>
      </p:sp>
    </p:spTree>
    <p:extLst>
      <p:ext uri="{BB962C8B-B14F-4D97-AF65-F5344CB8AC3E}">
        <p14:creationId xmlns:p14="http://schemas.microsoft.com/office/powerpoint/2010/main" val="137745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60</a:t>
            </a:fld>
            <a:endParaRPr lang="en-US"/>
          </a:p>
        </p:txBody>
      </p:sp>
    </p:spTree>
    <p:extLst>
      <p:ext uri="{BB962C8B-B14F-4D97-AF65-F5344CB8AC3E}">
        <p14:creationId xmlns:p14="http://schemas.microsoft.com/office/powerpoint/2010/main" val="4280532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https://stackoverflow.com/questions/469695/decode-base64-data-in-java</a:t>
            </a:r>
          </a:p>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61</a:t>
            </a:fld>
            <a:endParaRPr lang="en-US"/>
          </a:p>
        </p:txBody>
      </p:sp>
    </p:spTree>
    <p:extLst>
      <p:ext uri="{BB962C8B-B14F-4D97-AF65-F5344CB8AC3E}">
        <p14:creationId xmlns:p14="http://schemas.microsoft.com/office/powerpoint/2010/main" val="397039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dirty="0"/>
              <a:t>Immutable - In object-oriented and functional programming, an </a:t>
            </a:r>
            <a:r>
              <a:rPr lang="en-US" i="1" dirty="0"/>
              <a:t>immutable</a:t>
            </a:r>
            <a:r>
              <a:rPr lang="en-US" dirty="0"/>
              <a:t> object (unchangeable object) is an object whose state cannot be modified after it is created. </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64</a:t>
            </a:fld>
            <a:endParaRPr lang="en-US"/>
          </a:p>
        </p:txBody>
      </p:sp>
    </p:spTree>
    <p:extLst>
      <p:ext uri="{BB962C8B-B14F-4D97-AF65-F5344CB8AC3E}">
        <p14:creationId xmlns:p14="http://schemas.microsoft.com/office/powerpoint/2010/main" val="60100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dirty="0"/>
              <a:t>https://api.mongodb.com/python/3.4.0/api/bson/decimal128.html</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65</a:t>
            </a:fld>
            <a:endParaRPr lang="en-US"/>
          </a:p>
        </p:txBody>
      </p:sp>
    </p:spTree>
    <p:extLst>
      <p:ext uri="{BB962C8B-B14F-4D97-AF65-F5344CB8AC3E}">
        <p14:creationId xmlns:p14="http://schemas.microsoft.com/office/powerpoint/2010/main" val="239874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66</a:t>
            </a:fld>
            <a:endParaRPr lang="en-US"/>
          </a:p>
        </p:txBody>
      </p:sp>
    </p:spTree>
    <p:extLst>
      <p:ext uri="{BB962C8B-B14F-4D97-AF65-F5344CB8AC3E}">
        <p14:creationId xmlns:p14="http://schemas.microsoft.com/office/powerpoint/2010/main" val="1944424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84</a:t>
            </a:fld>
            <a:endParaRPr lang="en-US"/>
          </a:p>
        </p:txBody>
      </p:sp>
    </p:spTree>
    <p:extLst>
      <p:ext uri="{BB962C8B-B14F-4D97-AF65-F5344CB8AC3E}">
        <p14:creationId xmlns:p14="http://schemas.microsoft.com/office/powerpoint/2010/main" val="148695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240F4-2F5B-4547-B298-6A286F1CA0EF}" type="slidenum">
              <a:rPr lang="en-US" smtClean="0"/>
              <a:t>10</a:t>
            </a:fld>
            <a:endParaRPr lang="en-US"/>
          </a:p>
        </p:txBody>
      </p:sp>
    </p:spTree>
    <p:extLst>
      <p:ext uri="{BB962C8B-B14F-4D97-AF65-F5344CB8AC3E}">
        <p14:creationId xmlns:p14="http://schemas.microsoft.com/office/powerpoint/2010/main" val="167150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IBM Big Data &amp; Analytics</a:t>
            </a:r>
            <a:br>
              <a:rPr lang="en-US" sz="1200"/>
            </a:br>
            <a:r>
              <a:rPr lang="en-US"/>
              <a:t>© 2014 IBM Corporation</a:t>
            </a:r>
          </a:p>
        </p:txBody>
      </p:sp>
      <p:sp>
        <p:nvSpPr>
          <p:cNvPr id="7" name="Rectangle 7"/>
          <p:cNvSpPr>
            <a:spLocks noGrp="1" noChangeArrowheads="1"/>
          </p:cNvSpPr>
          <p:nvPr>
            <p:ph type="sldNum" sz="quarter" idx="5"/>
          </p:nvPr>
        </p:nvSpPr>
        <p:spPr/>
        <p:txBody>
          <a:bodyPr/>
          <a:lstStyle/>
          <a:p>
            <a:pPr>
              <a:defRPr/>
            </a:pPr>
            <a:fld id="{086B7A0A-60FE-7D4E-8522-F96273D218D7}" type="slidenum">
              <a:rPr lang="en-US"/>
              <a:pPr>
                <a:defRPr/>
              </a:pPr>
              <a:t>137</a:t>
            </a:fld>
            <a:endParaRPr lang="en-US"/>
          </a:p>
        </p:txBody>
      </p:sp>
      <p:sp>
        <p:nvSpPr>
          <p:cNvPr id="72706" name="Rectangle 2"/>
          <p:cNvSpPr>
            <a:spLocks noGrp="1" noRot="1" noChangeAspect="1" noChangeArrowheads="1" noTextEdit="1"/>
          </p:cNvSpPr>
          <p:nvPr>
            <p:ph type="sldImg"/>
          </p:nvPr>
        </p:nvSpPr>
        <p:spPr>
          <a:xfrm>
            <a:off x="1616075" y="642938"/>
            <a:ext cx="3678238" cy="2759075"/>
          </a:xfrm>
          <a:ln/>
          <a:extLs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9479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11</a:t>
            </a:fld>
            <a:endParaRPr lang="en-US"/>
          </a:p>
        </p:txBody>
      </p:sp>
    </p:spTree>
    <p:extLst>
      <p:ext uri="{BB962C8B-B14F-4D97-AF65-F5344CB8AC3E}">
        <p14:creationId xmlns:p14="http://schemas.microsoft.com/office/powerpoint/2010/main" val="205853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15</a:t>
            </a:fld>
            <a:endParaRPr lang="en-US"/>
          </a:p>
        </p:txBody>
      </p:sp>
    </p:spTree>
    <p:extLst>
      <p:ext uri="{BB962C8B-B14F-4D97-AF65-F5344CB8AC3E}">
        <p14:creationId xmlns:p14="http://schemas.microsoft.com/office/powerpoint/2010/main" val="290702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CF373-C6CE-AC4C-9BCD-12D3E527E66E}" type="slidenum">
              <a:rPr lang="en-US" smtClean="0"/>
              <a:t>19</a:t>
            </a:fld>
            <a:endParaRPr lang="en-US"/>
          </a:p>
        </p:txBody>
      </p:sp>
    </p:spTree>
    <p:extLst>
      <p:ext uri="{BB962C8B-B14F-4D97-AF65-F5344CB8AC3E}">
        <p14:creationId xmlns:p14="http://schemas.microsoft.com/office/powerpoint/2010/main" val="50260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dirty="0"/>
              <a:t>Presently, the largest a query can be is 32000 characters in Informix </a:t>
            </a:r>
            <a:r>
              <a:rPr lang="en-US" dirty="0" err="1"/>
              <a:t>sysmaster</a:t>
            </a:r>
            <a:r>
              <a:rPr lang="en-US" dirty="0"/>
              <a:t>. This is a limit to be overcome in a future release. Yes, if the </a:t>
            </a:r>
            <a:r>
              <a:rPr lang="en-US" b="1" dirty="0" err="1"/>
              <a:t>stmtstring</a:t>
            </a:r>
            <a:r>
              <a:rPr lang="en-US" dirty="0"/>
              <a:t> or the </a:t>
            </a:r>
            <a:r>
              <a:rPr lang="en-US" b="1" dirty="0" err="1"/>
              <a:t>queryplan</a:t>
            </a:r>
            <a:r>
              <a:rPr lang="en-US" dirty="0"/>
              <a:t> are larger that the column size in characters, they are chopped off. If the statement is larger than what is here, you should be able to find it in </a:t>
            </a:r>
            <a:r>
              <a:rPr lang="en-US" b="1" dirty="0" err="1"/>
              <a:t>sysmaster:sysconblock.cbl_stmt</a:t>
            </a:r>
            <a:r>
              <a:rPr lang="en-US" b="1" dirty="0"/>
              <a:t> </a:t>
            </a:r>
            <a:r>
              <a:rPr lang="en-US" dirty="0"/>
              <a:t>or </a:t>
            </a:r>
            <a:r>
              <a:rPr lang="en-US" b="1" dirty="0" err="1"/>
              <a:t>sysmaster:syssqexplain.sqx_sqlstatement</a:t>
            </a:r>
            <a:r>
              <a:rPr lang="en-US" b="1" dirty="0"/>
              <a:t> </a:t>
            </a:r>
            <a:r>
              <a:rPr lang="en-US" b="0" dirty="0"/>
              <a:t>or</a:t>
            </a:r>
            <a:r>
              <a:rPr lang="en-US" b="1" dirty="0"/>
              <a:t> </a:t>
            </a:r>
            <a:r>
              <a:rPr lang="en-US" b="1" dirty="0" err="1"/>
              <a:t>sysmaster:syssqlcurses.scs_sqlstatement</a:t>
            </a:r>
            <a:r>
              <a:rPr lang="en-US" b="1" dirty="0"/>
              <a:t>, </a:t>
            </a:r>
            <a:r>
              <a:rPr lang="en-US" b="0" dirty="0"/>
              <a:t>if the statement is live.</a:t>
            </a:r>
          </a:p>
          <a:p>
            <a:endParaRPr lang="en-US" b="0" dirty="0"/>
          </a:p>
          <a:p>
            <a:r>
              <a:rPr lang="en-US" b="0" dirty="0"/>
              <a:t>The above three columns are all </a:t>
            </a:r>
            <a:r>
              <a:rPr lang="en-US" b="1" dirty="0"/>
              <a:t>32000</a:t>
            </a:r>
            <a:r>
              <a:rPr lang="en-US" b="0" dirty="0"/>
              <a:t> characters in length.</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25</a:t>
            </a:fld>
            <a:endParaRPr lang="en-US"/>
          </a:p>
        </p:txBody>
      </p:sp>
    </p:spTree>
    <p:extLst>
      <p:ext uri="{BB962C8B-B14F-4D97-AF65-F5344CB8AC3E}">
        <p14:creationId xmlns:p14="http://schemas.microsoft.com/office/powerpoint/2010/main" val="112681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b="1" dirty="0" err="1"/>
              <a:t>onstat</a:t>
            </a:r>
            <a:r>
              <a:rPr lang="en-US" b="1" dirty="0"/>
              <a:t> –g </a:t>
            </a:r>
            <a:r>
              <a:rPr lang="en-US" b="1" dirty="0" err="1"/>
              <a:t>ssc</a:t>
            </a:r>
            <a:r>
              <a:rPr lang="en-US" b="1" dirty="0"/>
              <a:t> </a:t>
            </a:r>
            <a:r>
              <a:rPr lang="en-US" dirty="0"/>
              <a:t>differs a little bit from the </a:t>
            </a:r>
            <a:r>
              <a:rPr lang="en-US" sz="800" b="1" kern="1200" dirty="0" err="1">
                <a:solidFill>
                  <a:srgbClr val="0000C4"/>
                </a:solidFill>
                <a:latin typeface="Arial" charset="0"/>
                <a:ea typeface="ＭＳ Ｐゴシック" charset="0"/>
                <a:cs typeface="Courier New" panose="02070309020205020404" pitchFamily="49" charset="0"/>
              </a:rPr>
              <a:t>sysmaster:syssscelem</a:t>
            </a:r>
            <a:r>
              <a:rPr lang="en-US" sz="800" b="1" kern="1200" dirty="0">
                <a:solidFill>
                  <a:srgbClr val="0000C4"/>
                </a:solidFill>
                <a:latin typeface="Arial" charset="0"/>
                <a:ea typeface="ＭＳ Ｐゴシック" charset="0"/>
                <a:cs typeface="Courier New" panose="02070309020205020404" pitchFamily="49" charset="0"/>
              </a:rPr>
              <a:t> </a:t>
            </a:r>
            <a:r>
              <a:rPr lang="en-US" sz="800" b="0" kern="1200" dirty="0">
                <a:solidFill>
                  <a:srgbClr val="0000C4"/>
                </a:solidFill>
                <a:latin typeface="Arial" charset="0"/>
                <a:ea typeface="ＭＳ Ｐゴシック" charset="0"/>
                <a:cs typeface="Courier New" panose="02070309020205020404" pitchFamily="49" charset="0"/>
              </a:rPr>
              <a:t>pseudo</a:t>
            </a:r>
            <a:r>
              <a:rPr lang="en-US" sz="800" b="1" kern="1200" dirty="0">
                <a:solidFill>
                  <a:srgbClr val="0000C4"/>
                </a:solidFill>
                <a:latin typeface="Arial" charset="0"/>
                <a:ea typeface="ＭＳ Ｐゴシック" charset="0"/>
                <a:cs typeface="Courier New" panose="02070309020205020404" pitchFamily="49" charset="0"/>
              </a:rPr>
              <a:t> </a:t>
            </a:r>
            <a:r>
              <a:rPr lang="en-US" dirty="0"/>
              <a:t>table it now mirrors. The </a:t>
            </a:r>
            <a:r>
              <a:rPr lang="en-US" b="1" dirty="0"/>
              <a:t>valid</a:t>
            </a:r>
            <a:r>
              <a:rPr lang="en-US" dirty="0"/>
              <a:t> column is not immediately present, </a:t>
            </a:r>
            <a:r>
              <a:rPr lang="en-US" b="1" dirty="0"/>
              <a:t>locked</a:t>
            </a:r>
            <a:r>
              <a:rPr lang="en-US" dirty="0"/>
              <a:t> is not present by name but rather is found in the </a:t>
            </a:r>
            <a:r>
              <a:rPr lang="en-US" b="1" dirty="0"/>
              <a:t>Flags</a:t>
            </a:r>
            <a:r>
              <a:rPr lang="en-US" dirty="0"/>
              <a:t> column, And the </a:t>
            </a:r>
            <a:r>
              <a:rPr lang="en-US" b="1" dirty="0" err="1"/>
              <a:t>queryplan</a:t>
            </a:r>
            <a:r>
              <a:rPr lang="en-US" dirty="0"/>
              <a:t> column of the table is not present here because of its variable size on output; it can be quite big.</a:t>
            </a:r>
          </a:p>
          <a:p>
            <a:endParaRPr lang="en-US" dirty="0"/>
          </a:p>
          <a:p>
            <a:r>
              <a:rPr lang="en-US" b="1" dirty="0" err="1"/>
              <a:t>onstat</a:t>
            </a:r>
            <a:r>
              <a:rPr lang="en-US" b="1" dirty="0"/>
              <a:t> –g </a:t>
            </a:r>
            <a:r>
              <a:rPr lang="en-US" b="1" dirty="0" err="1"/>
              <a:t>ssc</a:t>
            </a:r>
            <a:r>
              <a:rPr lang="en-US" b="1" dirty="0"/>
              <a:t> </a:t>
            </a:r>
            <a:r>
              <a:rPr lang="en-US" dirty="0"/>
              <a:t>above is partial output, showing only the statement cache entries. The statement cache summary is missing from the output and has been edited out for readability.</a:t>
            </a:r>
          </a:p>
          <a:p>
            <a:endParaRPr lang="en-US" dirty="0"/>
          </a:p>
          <a:p>
            <a:r>
              <a:rPr lang="en-US" dirty="0"/>
              <a:t>The Statement Cache Entries section shows the entries that are fully inserted into the cache: </a:t>
            </a:r>
          </a:p>
          <a:p>
            <a:endParaRPr lang="en-US" i="1" dirty="0"/>
          </a:p>
          <a:p>
            <a:r>
              <a:rPr lang="en-US" b="1" i="1" dirty="0" err="1"/>
              <a:t>uniqid</a:t>
            </a:r>
            <a:r>
              <a:rPr lang="en-US" i="1" dirty="0"/>
              <a:t> The unique id of the statement in the cache</a:t>
            </a:r>
          </a:p>
          <a:p>
            <a:r>
              <a:rPr lang="en-US" b="1" i="1" dirty="0" err="1"/>
              <a:t>lru</a:t>
            </a:r>
            <a:r>
              <a:rPr lang="en-US" dirty="0"/>
              <a:t> The index of </a:t>
            </a:r>
            <a:r>
              <a:rPr lang="en-US" dirty="0" err="1"/>
              <a:t>lru</a:t>
            </a:r>
            <a:r>
              <a:rPr lang="en-US" dirty="0"/>
              <a:t> queue to which the cache entry belongs </a:t>
            </a:r>
          </a:p>
          <a:p>
            <a:r>
              <a:rPr lang="en-US" b="1" i="1" dirty="0"/>
              <a:t>hash</a:t>
            </a:r>
            <a:r>
              <a:rPr lang="en-US" dirty="0"/>
              <a:t> </a:t>
            </a:r>
            <a:r>
              <a:rPr lang="en-US" dirty="0" err="1"/>
              <a:t>Hash</a:t>
            </a:r>
            <a:r>
              <a:rPr lang="en-US" dirty="0"/>
              <a:t> values of cached entry </a:t>
            </a:r>
          </a:p>
          <a:p>
            <a:r>
              <a:rPr lang="en-US" b="1" i="1" dirty="0" err="1"/>
              <a:t>ref_cnt</a:t>
            </a:r>
            <a:r>
              <a:rPr lang="en-US" b="1" dirty="0"/>
              <a:t> </a:t>
            </a:r>
            <a:r>
              <a:rPr lang="en-US" dirty="0"/>
              <a:t>Number of threads referencing the statement </a:t>
            </a:r>
          </a:p>
          <a:p>
            <a:r>
              <a:rPr lang="en-US" b="1" i="1" dirty="0"/>
              <a:t>hits</a:t>
            </a:r>
            <a:r>
              <a:rPr lang="en-US" dirty="0"/>
              <a:t> Number of times a statement matches a statement in the cache. The match can be for a key-only or fully cached entry. </a:t>
            </a:r>
          </a:p>
          <a:p>
            <a:r>
              <a:rPr lang="en-US" b="1" i="1" dirty="0"/>
              <a:t>flag</a:t>
            </a:r>
            <a:r>
              <a:rPr lang="en-US" dirty="0"/>
              <a:t> Cache entry flag </a:t>
            </a:r>
            <a:r>
              <a:rPr lang="en-US" b="1" dirty="0"/>
              <a:t>-D</a:t>
            </a:r>
            <a:r>
              <a:rPr lang="en-US" dirty="0"/>
              <a:t> indicates that the statement is dropped, </a:t>
            </a:r>
            <a:r>
              <a:rPr lang="en-US" b="1" dirty="0"/>
              <a:t>-F</a:t>
            </a:r>
            <a:r>
              <a:rPr lang="en-US" dirty="0"/>
              <a:t> indicates that the statement is fully cached, and </a:t>
            </a:r>
            <a:r>
              <a:rPr lang="en-US" b="1" dirty="0"/>
              <a:t>-I </a:t>
            </a:r>
            <a:r>
              <a:rPr lang="en-US" dirty="0"/>
              <a:t>indicates that the statement is in the process of being moved to a fully cached state </a:t>
            </a:r>
            <a:r>
              <a:rPr lang="en-US" b="1" i="1" dirty="0" err="1"/>
              <a:t>heap_ptr</a:t>
            </a:r>
            <a:r>
              <a:rPr lang="en-US" b="1" dirty="0"/>
              <a:t> </a:t>
            </a:r>
            <a:r>
              <a:rPr lang="en-US" dirty="0"/>
              <a:t>Address of memory heap for cache entry </a:t>
            </a:r>
          </a:p>
          <a:p>
            <a:r>
              <a:rPr lang="en-US" b="1" i="1" dirty="0"/>
              <a:t>database</a:t>
            </a:r>
            <a:r>
              <a:rPr lang="en-US" dirty="0"/>
              <a:t> Current database being accessed by the statement in the query cache  </a:t>
            </a:r>
          </a:p>
          <a:p>
            <a:r>
              <a:rPr lang="en-US" b="1" i="1" dirty="0"/>
              <a:t>user</a:t>
            </a:r>
            <a:r>
              <a:rPr lang="en-US" dirty="0"/>
              <a:t> </a:t>
            </a:r>
            <a:r>
              <a:rPr lang="en-US" dirty="0" err="1"/>
              <a:t>User</a:t>
            </a:r>
            <a:r>
              <a:rPr lang="en-US" dirty="0"/>
              <a:t> name executing the statement presently that is in the statement cache</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26</a:t>
            </a:fld>
            <a:endParaRPr lang="en-US"/>
          </a:p>
        </p:txBody>
      </p:sp>
    </p:spTree>
    <p:extLst>
      <p:ext uri="{BB962C8B-B14F-4D97-AF65-F5344CB8AC3E}">
        <p14:creationId xmlns:p14="http://schemas.microsoft.com/office/powerpoint/2010/main" val="405864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29</a:t>
            </a:fld>
            <a:endParaRPr lang="en-US"/>
          </a:p>
        </p:txBody>
      </p:sp>
    </p:spTree>
    <p:extLst>
      <p:ext uri="{BB962C8B-B14F-4D97-AF65-F5344CB8AC3E}">
        <p14:creationId xmlns:p14="http://schemas.microsoft.com/office/powerpoint/2010/main" val="110388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642938"/>
            <a:ext cx="3678238" cy="2759075"/>
          </a:xfrm>
        </p:spPr>
      </p:sp>
      <p:sp>
        <p:nvSpPr>
          <p:cNvPr id="3" name="Notes Placeholder 2"/>
          <p:cNvSpPr>
            <a:spLocks noGrp="1"/>
          </p:cNvSpPr>
          <p:nvPr>
            <p:ph type="body" idx="1"/>
          </p:nvPr>
        </p:nvSpPr>
        <p:spPr/>
        <p:txBody>
          <a:bodyPr/>
          <a:lstStyle/>
          <a:p>
            <a:r>
              <a:rPr lang="en-US" dirty="0" err="1"/>
              <a:t>Sysmaster</a:t>
            </a:r>
            <a:r>
              <a:rPr lang="en-US" dirty="0"/>
              <a:t> is a database in memory only and the updates, new to </a:t>
            </a:r>
            <a:r>
              <a:rPr lang="en-US" dirty="0" err="1"/>
              <a:t>sysmaster</a:t>
            </a:r>
            <a:r>
              <a:rPr lang="en-US" dirty="0"/>
              <a:t>, will not survive a database boot so script this in your startup scripts after the </a:t>
            </a:r>
            <a:r>
              <a:rPr lang="en-US" dirty="0" err="1"/>
              <a:t>sysmaster</a:t>
            </a:r>
            <a:r>
              <a:rPr lang="en-US" dirty="0"/>
              <a:t> database is built fully.</a:t>
            </a:r>
          </a:p>
        </p:txBody>
      </p:sp>
      <p:sp>
        <p:nvSpPr>
          <p:cNvPr id="4" name="Footer Placeholder 3"/>
          <p:cNvSpPr>
            <a:spLocks noGrp="1"/>
          </p:cNvSpPr>
          <p:nvPr>
            <p:ph type="ftr" sz="quarter" idx="4"/>
          </p:nvPr>
        </p:nvSpPr>
        <p:spPr/>
        <p:txBody>
          <a:bodyPr/>
          <a:lstStyle/>
          <a:p>
            <a:pPr>
              <a:defRPr/>
            </a:pPr>
            <a:r>
              <a:rPr lang="en-US"/>
              <a:t>IBM Analytics</a:t>
            </a:r>
            <a:br>
              <a:rPr lang="en-US"/>
            </a:br>
            <a:r>
              <a:rPr lang="en-US"/>
              <a:t>© 2015 IBM Corporation</a:t>
            </a:r>
          </a:p>
        </p:txBody>
      </p:sp>
      <p:sp>
        <p:nvSpPr>
          <p:cNvPr id="5" name="Slide Number Placeholder 4"/>
          <p:cNvSpPr>
            <a:spLocks noGrp="1"/>
          </p:cNvSpPr>
          <p:nvPr>
            <p:ph type="sldNum" sz="quarter" idx="5"/>
          </p:nvPr>
        </p:nvSpPr>
        <p:spPr/>
        <p:txBody>
          <a:bodyPr/>
          <a:lstStyle/>
          <a:p>
            <a:pPr>
              <a:defRPr/>
            </a:pPr>
            <a:fld id="{040B581C-626E-294F-B722-58DBE953966B}" type="slidenum">
              <a:rPr lang="en-US" smtClean="0"/>
              <a:pPr>
                <a:defRPr/>
              </a:pPr>
              <a:t>30</a:t>
            </a:fld>
            <a:endParaRPr lang="en-US"/>
          </a:p>
        </p:txBody>
      </p:sp>
    </p:spTree>
    <p:extLst>
      <p:ext uri="{BB962C8B-B14F-4D97-AF65-F5344CB8AC3E}">
        <p14:creationId xmlns:p14="http://schemas.microsoft.com/office/powerpoint/2010/main" val="4178041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youtube.com/watch?v=JzfmzTcVUJg"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13" descr="Analytics-pos-inline.pn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13" y="630175"/>
            <a:ext cx="120967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ibm_sp_lockup_wester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547" y="602615"/>
            <a:ext cx="817632" cy="31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flipH="1">
            <a:off x="260350" y="906463"/>
            <a:ext cx="8621713" cy="0"/>
          </a:xfrm>
          <a:prstGeom prst="line">
            <a:avLst/>
          </a:prstGeom>
          <a:noFill/>
          <a:ln w="63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7" name="Picture 12" descr="BDA_PPT_color_4x3_whit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5588" y="3683000"/>
            <a:ext cx="8631237"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hasCustomPrompt="1"/>
          </p:nvPr>
        </p:nvSpPr>
        <p:spPr>
          <a:xfrm>
            <a:off x="227013" y="2343150"/>
            <a:ext cx="8631614" cy="1077913"/>
          </a:xfrm>
        </p:spPr>
        <p:txBody>
          <a:bodyPr anchor="b"/>
          <a:lstStyle>
            <a:lvl1pPr>
              <a:defRPr sz="3500"/>
            </a:lvl1pPr>
          </a:lstStyle>
          <a:p>
            <a:pPr lvl="0"/>
            <a:r>
              <a:rPr lang="en-US" noProof="0" dirty="0"/>
              <a:t>Click to Edit Master Title Style</a:t>
            </a:r>
          </a:p>
        </p:txBody>
      </p:sp>
      <p:sp>
        <p:nvSpPr>
          <p:cNvPr id="9" name="Rectangle 6"/>
          <p:cNvSpPr>
            <a:spLocks noChangeArrowheads="1"/>
          </p:cNvSpPr>
          <p:nvPr userDrawn="1"/>
        </p:nvSpPr>
        <p:spPr bwMode="black">
          <a:xfrm>
            <a:off x="5889829" y="6535737"/>
            <a:ext cx="305435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r"/>
            <a:r>
              <a:rPr lang="en-US" sz="900" dirty="0"/>
              <a:t>© 2019 IBM Corporation</a:t>
            </a:r>
          </a:p>
        </p:txBody>
      </p:sp>
    </p:spTree>
    <p:extLst>
      <p:ext uri="{BB962C8B-B14F-4D97-AF65-F5344CB8AC3E}">
        <p14:creationId xmlns:p14="http://schemas.microsoft.com/office/powerpoint/2010/main" val="236299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1662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0568" y="340470"/>
            <a:ext cx="8488633" cy="756137"/>
          </a:xfrm>
        </p:spPr>
        <p:txBody>
          <a:bodyPr anchor="ctr" anchorCtr="0"/>
          <a:lstStyle>
            <a:lvl1pPr marL="129813" indent="0">
              <a:defRPr cap="all" baseline="0"/>
            </a:lvl1pPr>
          </a:lstStyle>
          <a:p>
            <a:r>
              <a:rPr lang="en-US" dirty="0"/>
              <a:t>Click to edit Master title style</a:t>
            </a:r>
          </a:p>
        </p:txBody>
      </p:sp>
      <p:grpSp>
        <p:nvGrpSpPr>
          <p:cNvPr id="12" name="Group 11">
            <a:extLst>
              <a:ext uri="{FF2B5EF4-FFF2-40B4-BE49-F238E27FC236}">
                <a16:creationId xmlns:a16="http://schemas.microsoft.com/office/drawing/2014/main" id="{BE50B834-D109-4B5B-99BE-B2160D76E810}"/>
              </a:ext>
            </a:extLst>
          </p:cNvPr>
          <p:cNvGrpSpPr/>
          <p:nvPr userDrawn="1"/>
        </p:nvGrpSpPr>
        <p:grpSpPr>
          <a:xfrm>
            <a:off x="0" y="0"/>
            <a:ext cx="9144000" cy="162522"/>
            <a:chOff x="0" y="0"/>
            <a:chExt cx="11888583" cy="238760"/>
          </a:xfrm>
        </p:grpSpPr>
        <p:sp>
          <p:nvSpPr>
            <p:cNvPr id="6" name="bk object 33">
              <a:extLst>
                <a:ext uri="{FF2B5EF4-FFF2-40B4-BE49-F238E27FC236}">
                  <a16:creationId xmlns:a16="http://schemas.microsoft.com/office/drawing/2014/main" id="{D0CC9D89-8A56-4F45-B5C3-CDF32CA4A5A3}"/>
                </a:ext>
              </a:extLst>
            </p:cNvPr>
            <p:cNvSpPr/>
            <p:nvPr userDrawn="1"/>
          </p:nvSpPr>
          <p:spPr>
            <a:xfrm>
              <a:off x="0" y="0"/>
              <a:ext cx="4729480" cy="238760"/>
            </a:xfrm>
            <a:custGeom>
              <a:avLst/>
              <a:gdLst/>
              <a:ahLst/>
              <a:cxnLst/>
              <a:rect l="l" t="t" r="r" b="b"/>
              <a:pathLst>
                <a:path w="4729480" h="238760">
                  <a:moveTo>
                    <a:pt x="4642142" y="0"/>
                  </a:moveTo>
                  <a:lnTo>
                    <a:pt x="0" y="0"/>
                  </a:lnTo>
                  <a:lnTo>
                    <a:pt x="0" y="238721"/>
                  </a:lnTo>
                  <a:lnTo>
                    <a:pt x="4728857" y="238721"/>
                  </a:lnTo>
                  <a:lnTo>
                    <a:pt x="4642142" y="0"/>
                  </a:lnTo>
                  <a:close/>
                </a:path>
              </a:pathLst>
            </a:custGeom>
            <a:solidFill>
              <a:srgbClr val="F7A838"/>
            </a:solidFill>
          </p:spPr>
          <p:txBody>
            <a:bodyPr wrap="square" lIns="0" tIns="0" rIns="0" bIns="0" rtlCol="0"/>
            <a:lstStyle/>
            <a:p>
              <a:endParaRPr/>
            </a:p>
          </p:txBody>
        </p:sp>
        <p:sp>
          <p:nvSpPr>
            <p:cNvPr id="7" name="bk object 34">
              <a:extLst>
                <a:ext uri="{FF2B5EF4-FFF2-40B4-BE49-F238E27FC236}">
                  <a16:creationId xmlns:a16="http://schemas.microsoft.com/office/drawing/2014/main" id="{E0982CD6-0CF5-407A-9BCB-CA3963323470}"/>
                </a:ext>
              </a:extLst>
            </p:cNvPr>
            <p:cNvSpPr/>
            <p:nvPr userDrawn="1"/>
          </p:nvSpPr>
          <p:spPr>
            <a:xfrm>
              <a:off x="1155191" y="0"/>
              <a:ext cx="4335780" cy="238760"/>
            </a:xfrm>
            <a:custGeom>
              <a:avLst/>
              <a:gdLst/>
              <a:ahLst/>
              <a:cxnLst/>
              <a:rect l="l" t="t" r="r" b="b"/>
              <a:pathLst>
                <a:path w="4335780" h="238760">
                  <a:moveTo>
                    <a:pt x="4248442" y="0"/>
                  </a:moveTo>
                  <a:lnTo>
                    <a:pt x="0" y="0"/>
                  </a:lnTo>
                  <a:lnTo>
                    <a:pt x="0" y="238721"/>
                  </a:lnTo>
                  <a:lnTo>
                    <a:pt x="4335157" y="238721"/>
                  </a:lnTo>
                  <a:lnTo>
                    <a:pt x="4248442" y="0"/>
                  </a:lnTo>
                  <a:close/>
                </a:path>
              </a:pathLst>
            </a:custGeom>
            <a:solidFill>
              <a:srgbClr val="36B8CA"/>
            </a:solidFill>
          </p:spPr>
          <p:txBody>
            <a:bodyPr wrap="square" lIns="0" tIns="0" rIns="0" bIns="0" rtlCol="0"/>
            <a:lstStyle/>
            <a:p>
              <a:endParaRPr/>
            </a:p>
          </p:txBody>
        </p:sp>
        <p:sp>
          <p:nvSpPr>
            <p:cNvPr id="8" name="bk object 35">
              <a:extLst>
                <a:ext uri="{FF2B5EF4-FFF2-40B4-BE49-F238E27FC236}">
                  <a16:creationId xmlns:a16="http://schemas.microsoft.com/office/drawing/2014/main" id="{602B995A-5E0D-46D5-8CAD-CC6EB7B80A9D}"/>
                </a:ext>
              </a:extLst>
            </p:cNvPr>
            <p:cNvSpPr/>
            <p:nvPr userDrawn="1"/>
          </p:nvSpPr>
          <p:spPr>
            <a:xfrm>
              <a:off x="5461863" y="0"/>
              <a:ext cx="3236595" cy="238760"/>
            </a:xfrm>
            <a:custGeom>
              <a:avLst/>
              <a:gdLst/>
              <a:ahLst/>
              <a:cxnLst/>
              <a:rect l="l" t="t" r="r" b="b"/>
              <a:pathLst>
                <a:path w="3236595" h="238760">
                  <a:moveTo>
                    <a:pt x="3236175" y="0"/>
                  </a:moveTo>
                  <a:lnTo>
                    <a:pt x="0" y="0"/>
                  </a:lnTo>
                  <a:lnTo>
                    <a:pt x="86715" y="238721"/>
                  </a:lnTo>
                  <a:lnTo>
                    <a:pt x="3184143" y="238721"/>
                  </a:lnTo>
                  <a:lnTo>
                    <a:pt x="3236175" y="0"/>
                  </a:lnTo>
                  <a:close/>
                </a:path>
              </a:pathLst>
            </a:custGeom>
            <a:solidFill>
              <a:srgbClr val="006A9E"/>
            </a:solidFill>
          </p:spPr>
          <p:txBody>
            <a:bodyPr wrap="square" lIns="0" tIns="0" rIns="0" bIns="0" rtlCol="0"/>
            <a:lstStyle/>
            <a:p>
              <a:endParaRPr/>
            </a:p>
          </p:txBody>
        </p:sp>
        <p:sp>
          <p:nvSpPr>
            <p:cNvPr id="9" name="bk object 36">
              <a:extLst>
                <a:ext uri="{FF2B5EF4-FFF2-40B4-BE49-F238E27FC236}">
                  <a16:creationId xmlns:a16="http://schemas.microsoft.com/office/drawing/2014/main" id="{44D485C2-4261-4D25-B7B1-3616FA63EBD3}"/>
                </a:ext>
              </a:extLst>
            </p:cNvPr>
            <p:cNvSpPr/>
            <p:nvPr userDrawn="1"/>
          </p:nvSpPr>
          <p:spPr>
            <a:xfrm>
              <a:off x="8699613" y="0"/>
              <a:ext cx="3188970" cy="238760"/>
            </a:xfrm>
            <a:custGeom>
              <a:avLst/>
              <a:gdLst/>
              <a:ahLst/>
              <a:cxnLst/>
              <a:rect l="l" t="t" r="r" b="b"/>
              <a:pathLst>
                <a:path w="3188970" h="238760">
                  <a:moveTo>
                    <a:pt x="3188411" y="0"/>
                  </a:moveTo>
                  <a:lnTo>
                    <a:pt x="52031" y="0"/>
                  </a:lnTo>
                  <a:lnTo>
                    <a:pt x="0" y="238721"/>
                  </a:lnTo>
                  <a:lnTo>
                    <a:pt x="3188411" y="238721"/>
                  </a:lnTo>
                  <a:lnTo>
                    <a:pt x="3188411" y="0"/>
                  </a:lnTo>
                  <a:close/>
                </a:path>
              </a:pathLst>
            </a:custGeom>
            <a:solidFill>
              <a:srgbClr val="3E4853"/>
            </a:solidFill>
          </p:spPr>
          <p:txBody>
            <a:bodyPr wrap="square" lIns="0" tIns="0" rIns="0" bIns="0" rtlCol="0"/>
            <a:lstStyle/>
            <a:p>
              <a:endParaRPr/>
            </a:p>
          </p:txBody>
        </p:sp>
      </p:grpSp>
      <p:sp>
        <p:nvSpPr>
          <p:cNvPr id="10" name="bk object 40">
            <a:extLst>
              <a:ext uri="{FF2B5EF4-FFF2-40B4-BE49-F238E27FC236}">
                <a16:creationId xmlns:a16="http://schemas.microsoft.com/office/drawing/2014/main" id="{687CE8BC-4911-4AC3-9014-BBCC1E8235F3}"/>
              </a:ext>
            </a:extLst>
          </p:cNvPr>
          <p:cNvSpPr/>
          <p:nvPr userDrawn="1"/>
        </p:nvSpPr>
        <p:spPr>
          <a:xfrm>
            <a:off x="9071115" y="614108"/>
            <a:ext cx="72885" cy="1052830"/>
          </a:xfrm>
          <a:custGeom>
            <a:avLst/>
            <a:gdLst/>
            <a:ahLst/>
            <a:cxnLst/>
            <a:rect l="l" t="t" r="r" b="b"/>
            <a:pathLst>
              <a:path w="97154" h="1052830">
                <a:moveTo>
                  <a:pt x="0" y="1052664"/>
                </a:moveTo>
                <a:lnTo>
                  <a:pt x="96774" y="1052664"/>
                </a:lnTo>
                <a:lnTo>
                  <a:pt x="96774" y="0"/>
                </a:lnTo>
                <a:lnTo>
                  <a:pt x="0" y="0"/>
                </a:lnTo>
                <a:lnTo>
                  <a:pt x="0" y="1052664"/>
                </a:lnTo>
                <a:close/>
              </a:path>
            </a:pathLst>
          </a:custGeom>
          <a:solidFill>
            <a:srgbClr val="36B8CA"/>
          </a:solidFill>
        </p:spPr>
        <p:txBody>
          <a:bodyPr wrap="square" lIns="0" tIns="0" rIns="0" bIns="0" rtlCol="0"/>
          <a:lstStyle/>
          <a:p>
            <a:endParaRPr/>
          </a:p>
        </p:txBody>
      </p:sp>
      <p:sp>
        <p:nvSpPr>
          <p:cNvPr id="11" name="bk object 41">
            <a:extLst>
              <a:ext uri="{FF2B5EF4-FFF2-40B4-BE49-F238E27FC236}">
                <a16:creationId xmlns:a16="http://schemas.microsoft.com/office/drawing/2014/main" id="{291ADDC7-D735-4700-97B2-4FD4457CFD1B}"/>
              </a:ext>
            </a:extLst>
          </p:cNvPr>
          <p:cNvSpPr/>
          <p:nvPr userDrawn="1"/>
        </p:nvSpPr>
        <p:spPr>
          <a:xfrm>
            <a:off x="9071115" y="1666773"/>
            <a:ext cx="72885" cy="280035"/>
          </a:xfrm>
          <a:custGeom>
            <a:avLst/>
            <a:gdLst/>
            <a:ahLst/>
            <a:cxnLst/>
            <a:rect l="l" t="t" r="r" b="b"/>
            <a:pathLst>
              <a:path w="97154" h="280035">
                <a:moveTo>
                  <a:pt x="0" y="279806"/>
                </a:moveTo>
                <a:lnTo>
                  <a:pt x="96774" y="279806"/>
                </a:lnTo>
                <a:lnTo>
                  <a:pt x="96774" y="0"/>
                </a:lnTo>
                <a:lnTo>
                  <a:pt x="0" y="0"/>
                </a:lnTo>
                <a:lnTo>
                  <a:pt x="0" y="279806"/>
                </a:lnTo>
                <a:close/>
              </a:path>
            </a:pathLst>
          </a:custGeom>
          <a:solidFill>
            <a:srgbClr val="F7A838"/>
          </a:solidFill>
        </p:spPr>
        <p:txBody>
          <a:bodyPr wrap="square" lIns="0" tIns="0" rIns="0" bIns="0" rtlCol="0"/>
          <a:lstStyle/>
          <a:p>
            <a:endParaRPr/>
          </a:p>
        </p:txBody>
      </p:sp>
      <p:sp>
        <p:nvSpPr>
          <p:cNvPr id="17" name="bk object 37">
            <a:extLst>
              <a:ext uri="{FF2B5EF4-FFF2-40B4-BE49-F238E27FC236}">
                <a16:creationId xmlns:a16="http://schemas.microsoft.com/office/drawing/2014/main" id="{917544BA-865F-4BBB-ABF2-795B8622A8BE}"/>
              </a:ext>
            </a:extLst>
          </p:cNvPr>
          <p:cNvSpPr/>
          <p:nvPr userDrawn="1"/>
        </p:nvSpPr>
        <p:spPr>
          <a:xfrm>
            <a:off x="316269" y="340470"/>
            <a:ext cx="34298" cy="756137"/>
          </a:xfrm>
          <a:custGeom>
            <a:avLst/>
            <a:gdLst/>
            <a:ahLst/>
            <a:cxnLst/>
            <a:rect l="l" t="t" r="r" b="b"/>
            <a:pathLst>
              <a:path h="1146810">
                <a:moveTo>
                  <a:pt x="0" y="0"/>
                </a:moveTo>
                <a:lnTo>
                  <a:pt x="0" y="1146416"/>
                </a:lnTo>
              </a:path>
            </a:pathLst>
          </a:custGeom>
          <a:ln w="58775">
            <a:solidFill>
              <a:srgbClr val="36B8CA"/>
            </a:solidFill>
          </a:ln>
        </p:spPr>
        <p:txBody>
          <a:bodyPr wrap="square" lIns="0" tIns="0" rIns="0" bIns="0" rtlCol="0"/>
          <a:lstStyle/>
          <a:p>
            <a:endParaRPr sz="1350"/>
          </a:p>
        </p:txBody>
      </p:sp>
      <p:sp>
        <p:nvSpPr>
          <p:cNvPr id="13" name="Content Placeholder 2">
            <a:extLst>
              <a:ext uri="{FF2B5EF4-FFF2-40B4-BE49-F238E27FC236}">
                <a16:creationId xmlns:a16="http://schemas.microsoft.com/office/drawing/2014/main" id="{AAF847AE-7188-E04D-BE18-EFE7FF12A0AA}"/>
              </a:ext>
            </a:extLst>
          </p:cNvPr>
          <p:cNvSpPr>
            <a:spLocks noGrp="1"/>
          </p:cNvSpPr>
          <p:nvPr>
            <p:ph idx="1"/>
          </p:nvPr>
        </p:nvSpPr>
        <p:spPr>
          <a:xfrm>
            <a:off x="304800" y="1117601"/>
            <a:ext cx="8534400" cy="497673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391164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3542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4240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2"/>
        </a:solidFill>
        <a:effectLst/>
      </p:bgPr>
    </p:bg>
    <p:spTree>
      <p:nvGrpSpPr>
        <p:cNvPr id="1" name=""/>
        <p:cNvGrpSpPr/>
        <p:nvPr/>
      </p:nvGrpSpPr>
      <p:grpSpPr>
        <a:xfrm>
          <a:off x="0" y="0"/>
          <a:ext cx="0" cy="0"/>
          <a:chOff x="0" y="0"/>
          <a:chExt cx="0" cy="0"/>
        </a:xfrm>
      </p:grpSpPr>
      <p:grpSp>
        <p:nvGrpSpPr>
          <p:cNvPr id="52" name="Group 13"/>
          <p:cNvGrpSpPr>
            <a:grpSpLocks/>
          </p:cNvGrpSpPr>
          <p:nvPr userDrawn="1"/>
        </p:nvGrpSpPr>
        <p:grpSpPr bwMode="auto">
          <a:xfrm>
            <a:off x="3766833" y="5859674"/>
            <a:ext cx="1610337" cy="438641"/>
            <a:chOff x="3533775" y="5853113"/>
            <a:chExt cx="2144713" cy="438150"/>
          </a:xfrm>
        </p:grpSpPr>
        <p:sp>
          <p:nvSpPr>
            <p:cNvPr id="54" name="Freeform 74"/>
            <p:cNvSpPr>
              <a:spLocks/>
            </p:cNvSpPr>
            <p:nvPr userDrawn="1"/>
          </p:nvSpPr>
          <p:spPr bwMode="auto">
            <a:xfrm>
              <a:off x="4043363" y="5999163"/>
              <a:ext cx="187325" cy="149225"/>
            </a:xfrm>
            <a:custGeom>
              <a:avLst/>
              <a:gdLst>
                <a:gd name="T0" fmla="*/ 587910146 w 60"/>
                <a:gd name="T1" fmla="*/ 0 h 47"/>
                <a:gd name="T2" fmla="*/ 450732049 w 60"/>
                <a:gd name="T3" fmla="*/ 470671525 h 47"/>
                <a:gd name="T4" fmla="*/ 382143000 w 60"/>
                <a:gd name="T5" fmla="*/ 470671525 h 47"/>
                <a:gd name="T6" fmla="*/ 313550829 w 60"/>
                <a:gd name="T7" fmla="*/ 230327200 h 47"/>
                <a:gd name="T8" fmla="*/ 293956634 w 60"/>
                <a:gd name="T9" fmla="*/ 140198475 h 47"/>
                <a:gd name="T10" fmla="*/ 293956634 w 60"/>
                <a:gd name="T11" fmla="*/ 140198475 h 47"/>
                <a:gd name="T12" fmla="*/ 274359317 w 60"/>
                <a:gd name="T13" fmla="*/ 230327200 h 47"/>
                <a:gd name="T14" fmla="*/ 205767146 w 60"/>
                <a:gd name="T15" fmla="*/ 470671525 h 47"/>
                <a:gd name="T16" fmla="*/ 137178098 w 60"/>
                <a:gd name="T17" fmla="*/ 470671525 h 47"/>
                <a:gd name="T18" fmla="*/ 0 w 60"/>
                <a:gd name="T19" fmla="*/ 0 h 47"/>
                <a:gd name="T20" fmla="*/ 78389268 w 60"/>
                <a:gd name="T21" fmla="*/ 0 h 47"/>
                <a:gd name="T22" fmla="*/ 156775415 w 60"/>
                <a:gd name="T23" fmla="*/ 280400125 h 47"/>
                <a:gd name="T24" fmla="*/ 166575634 w 60"/>
                <a:gd name="T25" fmla="*/ 360514900 h 47"/>
                <a:gd name="T26" fmla="*/ 166575634 w 60"/>
                <a:gd name="T27" fmla="*/ 360514900 h 47"/>
                <a:gd name="T28" fmla="*/ 186172951 w 60"/>
                <a:gd name="T29" fmla="*/ 280400125 h 47"/>
                <a:gd name="T30" fmla="*/ 264559098 w 60"/>
                <a:gd name="T31" fmla="*/ 50072925 h 47"/>
                <a:gd name="T32" fmla="*/ 323351049 w 60"/>
                <a:gd name="T33" fmla="*/ 50072925 h 47"/>
                <a:gd name="T34" fmla="*/ 391940098 w 60"/>
                <a:gd name="T35" fmla="*/ 280400125 h 47"/>
                <a:gd name="T36" fmla="*/ 411537415 w 60"/>
                <a:gd name="T37" fmla="*/ 360514900 h 47"/>
                <a:gd name="T38" fmla="*/ 411537415 w 60"/>
                <a:gd name="T39" fmla="*/ 360514900 h 47"/>
                <a:gd name="T40" fmla="*/ 431134732 w 60"/>
                <a:gd name="T41" fmla="*/ 280400125 h 47"/>
                <a:gd name="T42" fmla="*/ 509520878 w 60"/>
                <a:gd name="T43" fmla="*/ 0 h 47"/>
                <a:gd name="T44" fmla="*/ 587910146 w 60"/>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47">
                  <a:moveTo>
                    <a:pt x="60" y="0"/>
                  </a:moveTo>
                  <a:cubicBezTo>
                    <a:pt x="46" y="47"/>
                    <a:pt x="46" y="47"/>
                    <a:pt x="46" y="47"/>
                  </a:cubicBezTo>
                  <a:cubicBezTo>
                    <a:pt x="39" y="47"/>
                    <a:pt x="39" y="47"/>
                    <a:pt x="39" y="47"/>
                  </a:cubicBezTo>
                  <a:cubicBezTo>
                    <a:pt x="32" y="23"/>
                    <a:pt x="32" y="23"/>
                    <a:pt x="32" y="23"/>
                  </a:cubicBezTo>
                  <a:cubicBezTo>
                    <a:pt x="30" y="17"/>
                    <a:pt x="30" y="14"/>
                    <a:pt x="30" y="14"/>
                  </a:cubicBezTo>
                  <a:cubicBezTo>
                    <a:pt x="30" y="14"/>
                    <a:pt x="30" y="14"/>
                    <a:pt x="30" y="14"/>
                  </a:cubicBezTo>
                  <a:cubicBezTo>
                    <a:pt x="30" y="14"/>
                    <a:pt x="29" y="17"/>
                    <a:pt x="28" y="23"/>
                  </a:cubicBezTo>
                  <a:cubicBezTo>
                    <a:pt x="21" y="47"/>
                    <a:pt x="21" y="47"/>
                    <a:pt x="21" y="47"/>
                  </a:cubicBezTo>
                  <a:cubicBezTo>
                    <a:pt x="14" y="47"/>
                    <a:pt x="14" y="47"/>
                    <a:pt x="14" y="47"/>
                  </a:cubicBezTo>
                  <a:cubicBezTo>
                    <a:pt x="0" y="0"/>
                    <a:pt x="0" y="0"/>
                    <a:pt x="0" y="0"/>
                  </a:cubicBezTo>
                  <a:cubicBezTo>
                    <a:pt x="8" y="0"/>
                    <a:pt x="8" y="0"/>
                    <a:pt x="8" y="0"/>
                  </a:cubicBezTo>
                  <a:cubicBezTo>
                    <a:pt x="16" y="28"/>
                    <a:pt x="16" y="28"/>
                    <a:pt x="16" y="28"/>
                  </a:cubicBezTo>
                  <a:cubicBezTo>
                    <a:pt x="17" y="32"/>
                    <a:pt x="17" y="36"/>
                    <a:pt x="17" y="36"/>
                  </a:cubicBezTo>
                  <a:cubicBezTo>
                    <a:pt x="17" y="36"/>
                    <a:pt x="17" y="36"/>
                    <a:pt x="17" y="36"/>
                  </a:cubicBezTo>
                  <a:cubicBezTo>
                    <a:pt x="17" y="36"/>
                    <a:pt x="18" y="32"/>
                    <a:pt x="19" y="28"/>
                  </a:cubicBezTo>
                  <a:cubicBezTo>
                    <a:pt x="27" y="5"/>
                    <a:pt x="27" y="5"/>
                    <a:pt x="27" y="5"/>
                  </a:cubicBezTo>
                  <a:cubicBezTo>
                    <a:pt x="33" y="5"/>
                    <a:pt x="33" y="5"/>
                    <a:pt x="33" y="5"/>
                  </a:cubicBezTo>
                  <a:cubicBezTo>
                    <a:pt x="40" y="28"/>
                    <a:pt x="40" y="28"/>
                    <a:pt x="40" y="28"/>
                  </a:cubicBezTo>
                  <a:cubicBezTo>
                    <a:pt x="42" y="32"/>
                    <a:pt x="42" y="36"/>
                    <a:pt x="42" y="36"/>
                  </a:cubicBezTo>
                  <a:cubicBezTo>
                    <a:pt x="42" y="36"/>
                    <a:pt x="42" y="36"/>
                    <a:pt x="42" y="36"/>
                  </a:cubicBezTo>
                  <a:cubicBezTo>
                    <a:pt x="42" y="36"/>
                    <a:pt x="43" y="32"/>
                    <a:pt x="44" y="28"/>
                  </a:cubicBezTo>
                  <a:cubicBezTo>
                    <a:pt x="52" y="0"/>
                    <a:pt x="52" y="0"/>
                    <a:pt x="52" y="0"/>
                  </a:cubicBez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55" name="Freeform 75"/>
            <p:cNvSpPr>
              <a:spLocks noEditPoints="1"/>
            </p:cNvSpPr>
            <p:nvPr userDrawn="1"/>
          </p:nvSpPr>
          <p:spPr bwMode="auto">
            <a:xfrm>
              <a:off x="4219575" y="5999163"/>
              <a:ext cx="136525" cy="149225"/>
            </a:xfrm>
            <a:custGeom>
              <a:avLst/>
              <a:gdLst>
                <a:gd name="T0" fmla="*/ 321865625 w 43"/>
                <a:gd name="T1" fmla="*/ 360514900 h 47"/>
                <a:gd name="T2" fmla="*/ 120697625 w 43"/>
                <a:gd name="T3" fmla="*/ 360514900 h 47"/>
                <a:gd name="T4" fmla="*/ 80467200 w 43"/>
                <a:gd name="T5" fmla="*/ 470671525 h 47"/>
                <a:gd name="T6" fmla="*/ 0 w 43"/>
                <a:gd name="T7" fmla="*/ 470671525 h 47"/>
                <a:gd name="T8" fmla="*/ 181048025 w 43"/>
                <a:gd name="T9" fmla="*/ 0 h 47"/>
                <a:gd name="T10" fmla="*/ 251456825 w 43"/>
                <a:gd name="T11" fmla="*/ 0 h 47"/>
                <a:gd name="T12" fmla="*/ 432504850 w 43"/>
                <a:gd name="T13" fmla="*/ 470671525 h 47"/>
                <a:gd name="T14" fmla="*/ 352037650 w 43"/>
                <a:gd name="T15" fmla="*/ 470671525 h 47"/>
                <a:gd name="T16" fmla="*/ 321865625 w 43"/>
                <a:gd name="T17" fmla="*/ 360514900 h 47"/>
                <a:gd name="T18" fmla="*/ 291690425 w 43"/>
                <a:gd name="T19" fmla="*/ 290414075 h 47"/>
                <a:gd name="T20" fmla="*/ 241398425 w 43"/>
                <a:gd name="T21" fmla="*/ 140198475 h 47"/>
                <a:gd name="T22" fmla="*/ 221281625 w 43"/>
                <a:gd name="T23" fmla="*/ 80114775 h 47"/>
                <a:gd name="T24" fmla="*/ 221281625 w 43"/>
                <a:gd name="T25" fmla="*/ 80114775 h 47"/>
                <a:gd name="T26" fmla="*/ 201164825 w 43"/>
                <a:gd name="T27" fmla="*/ 140198475 h 47"/>
                <a:gd name="T28" fmla="*/ 140814425 w 43"/>
                <a:gd name="T29" fmla="*/ 290414075 h 47"/>
                <a:gd name="T30" fmla="*/ 291690425 w 43"/>
                <a:gd name="T31" fmla="*/ 290414075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47">
                  <a:moveTo>
                    <a:pt x="32" y="36"/>
                  </a:moveTo>
                  <a:cubicBezTo>
                    <a:pt x="12" y="36"/>
                    <a:pt x="12" y="36"/>
                    <a:pt x="12" y="36"/>
                  </a:cubicBezTo>
                  <a:cubicBezTo>
                    <a:pt x="8" y="47"/>
                    <a:pt x="8" y="47"/>
                    <a:pt x="8" y="47"/>
                  </a:cubicBezTo>
                  <a:cubicBezTo>
                    <a:pt x="0" y="47"/>
                    <a:pt x="0" y="47"/>
                    <a:pt x="0" y="47"/>
                  </a:cubicBezTo>
                  <a:cubicBezTo>
                    <a:pt x="18" y="0"/>
                    <a:pt x="18" y="0"/>
                    <a:pt x="18" y="0"/>
                  </a:cubicBezTo>
                  <a:cubicBezTo>
                    <a:pt x="25" y="0"/>
                    <a:pt x="25" y="0"/>
                    <a:pt x="25" y="0"/>
                  </a:cubicBezTo>
                  <a:cubicBezTo>
                    <a:pt x="43" y="47"/>
                    <a:pt x="43" y="47"/>
                    <a:pt x="43" y="47"/>
                  </a:cubicBezTo>
                  <a:cubicBezTo>
                    <a:pt x="35" y="47"/>
                    <a:pt x="35" y="47"/>
                    <a:pt x="35" y="47"/>
                  </a:cubicBezTo>
                  <a:lnTo>
                    <a:pt x="32" y="36"/>
                  </a:lnTo>
                  <a:close/>
                  <a:moveTo>
                    <a:pt x="29" y="29"/>
                  </a:moveTo>
                  <a:cubicBezTo>
                    <a:pt x="24" y="14"/>
                    <a:pt x="24" y="14"/>
                    <a:pt x="24" y="14"/>
                  </a:cubicBezTo>
                  <a:cubicBezTo>
                    <a:pt x="23" y="11"/>
                    <a:pt x="22" y="8"/>
                    <a:pt x="22" y="8"/>
                  </a:cubicBezTo>
                  <a:cubicBezTo>
                    <a:pt x="22" y="8"/>
                    <a:pt x="22" y="8"/>
                    <a:pt x="22" y="8"/>
                  </a:cubicBezTo>
                  <a:cubicBezTo>
                    <a:pt x="22" y="8"/>
                    <a:pt x="21" y="11"/>
                    <a:pt x="20" y="14"/>
                  </a:cubicBezTo>
                  <a:cubicBezTo>
                    <a:pt x="14" y="29"/>
                    <a:pt x="14" y="29"/>
                    <a:pt x="14" y="29"/>
                  </a:cubicBezTo>
                  <a:lnTo>
                    <a:pt x="2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56" name="Freeform 76"/>
            <p:cNvSpPr>
              <a:spLocks/>
            </p:cNvSpPr>
            <p:nvPr userDrawn="1"/>
          </p:nvSpPr>
          <p:spPr bwMode="auto">
            <a:xfrm>
              <a:off x="4346575" y="5999163"/>
              <a:ext cx="109538" cy="149225"/>
            </a:xfrm>
            <a:custGeom>
              <a:avLst/>
              <a:gdLst>
                <a:gd name="T0" fmla="*/ 146289335 w 82"/>
                <a:gd name="T1" fmla="*/ 0 h 111"/>
                <a:gd name="T2" fmla="*/ 146289335 w 82"/>
                <a:gd name="T3" fmla="*/ 25135674 h 111"/>
                <a:gd name="T4" fmla="*/ 87416667 w 82"/>
                <a:gd name="T5" fmla="*/ 25135674 h 111"/>
                <a:gd name="T6" fmla="*/ 87416667 w 82"/>
                <a:gd name="T7" fmla="*/ 199293348 h 111"/>
                <a:gd name="T8" fmla="*/ 58872668 w 82"/>
                <a:gd name="T9" fmla="*/ 199293348 h 111"/>
                <a:gd name="T10" fmla="*/ 58872668 w 82"/>
                <a:gd name="T11" fmla="*/ 25135674 h 111"/>
                <a:gd name="T12" fmla="*/ 0 w 82"/>
                <a:gd name="T13" fmla="*/ 25135674 h 111"/>
                <a:gd name="T14" fmla="*/ 0 w 82"/>
                <a:gd name="T15" fmla="*/ 0 h 111"/>
                <a:gd name="T16" fmla="*/ 146289335 w 82"/>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11">
                  <a:moveTo>
                    <a:pt x="82" y="0"/>
                  </a:moveTo>
                  <a:lnTo>
                    <a:pt x="82" y="14"/>
                  </a:lnTo>
                  <a:lnTo>
                    <a:pt x="49" y="14"/>
                  </a:lnTo>
                  <a:lnTo>
                    <a:pt x="49" y="111"/>
                  </a:lnTo>
                  <a:lnTo>
                    <a:pt x="33" y="111"/>
                  </a:lnTo>
                  <a:lnTo>
                    <a:pt x="33" y="14"/>
                  </a:lnTo>
                  <a:lnTo>
                    <a:pt x="0" y="14"/>
                  </a:lnTo>
                  <a:lnTo>
                    <a:pt x="0" y="0"/>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57" name="Freeform 77"/>
            <p:cNvSpPr>
              <a:spLocks/>
            </p:cNvSpPr>
            <p:nvPr userDrawn="1"/>
          </p:nvSpPr>
          <p:spPr bwMode="auto">
            <a:xfrm>
              <a:off x="4462463" y="5995988"/>
              <a:ext cx="131762" cy="153987"/>
            </a:xfrm>
            <a:custGeom>
              <a:avLst/>
              <a:gdLst>
                <a:gd name="T0" fmla="*/ 335776634 w 42"/>
                <a:gd name="T1" fmla="*/ 139100542 h 49"/>
                <a:gd name="T2" fmla="*/ 217266126 w 42"/>
                <a:gd name="T3" fmla="*/ 69548700 h 49"/>
                <a:gd name="T4" fmla="*/ 79007005 w 42"/>
                <a:gd name="T5" fmla="*/ 238456726 h 49"/>
                <a:gd name="T6" fmla="*/ 217266126 w 42"/>
                <a:gd name="T7" fmla="*/ 407364752 h 49"/>
                <a:gd name="T8" fmla="*/ 345652509 w 42"/>
                <a:gd name="T9" fmla="*/ 327879177 h 49"/>
                <a:gd name="T10" fmla="*/ 414783639 w 42"/>
                <a:gd name="T11" fmla="*/ 347749785 h 49"/>
                <a:gd name="T12" fmla="*/ 217266126 w 42"/>
                <a:gd name="T13" fmla="*/ 486850327 h 49"/>
                <a:gd name="T14" fmla="*/ 0 w 42"/>
                <a:gd name="T15" fmla="*/ 238456726 h 49"/>
                <a:gd name="T16" fmla="*/ 217266126 w 42"/>
                <a:gd name="T17" fmla="*/ 0 h 49"/>
                <a:gd name="T18" fmla="*/ 404907763 w 42"/>
                <a:gd name="T19" fmla="*/ 119229934 h 49"/>
                <a:gd name="T20" fmla="*/ 335776634 w 42"/>
                <a:gd name="T21" fmla="*/ 139100542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9">
                  <a:moveTo>
                    <a:pt x="34" y="14"/>
                  </a:moveTo>
                  <a:cubicBezTo>
                    <a:pt x="32" y="9"/>
                    <a:pt x="27" y="7"/>
                    <a:pt x="22" y="7"/>
                  </a:cubicBezTo>
                  <a:cubicBezTo>
                    <a:pt x="14" y="7"/>
                    <a:pt x="8" y="13"/>
                    <a:pt x="8" y="24"/>
                  </a:cubicBezTo>
                  <a:cubicBezTo>
                    <a:pt x="8" y="35"/>
                    <a:pt x="14" y="41"/>
                    <a:pt x="22" y="41"/>
                  </a:cubicBezTo>
                  <a:cubicBezTo>
                    <a:pt x="28" y="41"/>
                    <a:pt x="33" y="38"/>
                    <a:pt x="35" y="33"/>
                  </a:cubicBezTo>
                  <a:cubicBezTo>
                    <a:pt x="42" y="35"/>
                    <a:pt x="42" y="35"/>
                    <a:pt x="42" y="35"/>
                  </a:cubicBezTo>
                  <a:cubicBezTo>
                    <a:pt x="39" y="43"/>
                    <a:pt x="31" y="49"/>
                    <a:pt x="22" y="49"/>
                  </a:cubicBezTo>
                  <a:cubicBezTo>
                    <a:pt x="10" y="49"/>
                    <a:pt x="0" y="39"/>
                    <a:pt x="0" y="24"/>
                  </a:cubicBezTo>
                  <a:cubicBezTo>
                    <a:pt x="0" y="9"/>
                    <a:pt x="10" y="0"/>
                    <a:pt x="22" y="0"/>
                  </a:cubicBezTo>
                  <a:cubicBezTo>
                    <a:pt x="31" y="0"/>
                    <a:pt x="38" y="4"/>
                    <a:pt x="41" y="12"/>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58" name="Freeform 78"/>
            <p:cNvSpPr>
              <a:spLocks/>
            </p:cNvSpPr>
            <p:nvPr userDrawn="1"/>
          </p:nvSpPr>
          <p:spPr bwMode="auto">
            <a:xfrm>
              <a:off x="4618038" y="5999163"/>
              <a:ext cx="109537" cy="149225"/>
            </a:xfrm>
            <a:custGeom>
              <a:avLst/>
              <a:gdLst>
                <a:gd name="T0" fmla="*/ 146287999 w 82"/>
                <a:gd name="T1" fmla="*/ 0 h 111"/>
                <a:gd name="T2" fmla="*/ 146287999 w 82"/>
                <a:gd name="T3" fmla="*/ 199293348 h 111"/>
                <a:gd name="T4" fmla="*/ 114176293 w 82"/>
                <a:gd name="T5" fmla="*/ 199293348 h 111"/>
                <a:gd name="T6" fmla="*/ 114176293 w 82"/>
                <a:gd name="T7" fmla="*/ 109521739 h 111"/>
                <a:gd name="T8" fmla="*/ 28543739 w 82"/>
                <a:gd name="T9" fmla="*/ 109521739 h 111"/>
                <a:gd name="T10" fmla="*/ 28543739 w 82"/>
                <a:gd name="T11" fmla="*/ 199293348 h 111"/>
                <a:gd name="T12" fmla="*/ 0 w 82"/>
                <a:gd name="T13" fmla="*/ 199293348 h 111"/>
                <a:gd name="T14" fmla="*/ 0 w 82"/>
                <a:gd name="T15" fmla="*/ 0 h 111"/>
                <a:gd name="T16" fmla="*/ 28543739 w 82"/>
                <a:gd name="T17" fmla="*/ 0 h 111"/>
                <a:gd name="T18" fmla="*/ 28543739 w 82"/>
                <a:gd name="T19" fmla="*/ 80795255 h 111"/>
                <a:gd name="T20" fmla="*/ 114176293 w 82"/>
                <a:gd name="T21" fmla="*/ 80795255 h 111"/>
                <a:gd name="T22" fmla="*/ 114176293 w 82"/>
                <a:gd name="T23" fmla="*/ 0 h 111"/>
                <a:gd name="T24" fmla="*/ 146287999 w 82"/>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11">
                  <a:moveTo>
                    <a:pt x="82" y="0"/>
                  </a:moveTo>
                  <a:lnTo>
                    <a:pt x="82" y="111"/>
                  </a:lnTo>
                  <a:lnTo>
                    <a:pt x="64" y="111"/>
                  </a:lnTo>
                  <a:lnTo>
                    <a:pt x="64" y="61"/>
                  </a:lnTo>
                  <a:lnTo>
                    <a:pt x="16" y="61"/>
                  </a:lnTo>
                  <a:lnTo>
                    <a:pt x="16" y="111"/>
                  </a:lnTo>
                  <a:lnTo>
                    <a:pt x="0" y="111"/>
                  </a:lnTo>
                  <a:lnTo>
                    <a:pt x="0" y="0"/>
                  </a:lnTo>
                  <a:lnTo>
                    <a:pt x="16" y="0"/>
                  </a:lnTo>
                  <a:lnTo>
                    <a:pt x="16" y="45"/>
                  </a:lnTo>
                  <a:lnTo>
                    <a:pt x="64" y="45"/>
                  </a:lnTo>
                  <a:lnTo>
                    <a:pt x="64" y="0"/>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59" name="Freeform 79"/>
            <p:cNvSpPr>
              <a:spLocks/>
            </p:cNvSpPr>
            <p:nvPr userDrawn="1"/>
          </p:nvSpPr>
          <p:spPr bwMode="auto">
            <a:xfrm>
              <a:off x="4795838" y="5999163"/>
              <a:ext cx="111125" cy="149225"/>
            </a:xfrm>
            <a:custGeom>
              <a:avLst/>
              <a:gdLst>
                <a:gd name="T0" fmla="*/ 148408107 w 83"/>
                <a:gd name="T1" fmla="*/ 0 h 111"/>
                <a:gd name="T2" fmla="*/ 148408107 w 83"/>
                <a:gd name="T3" fmla="*/ 25135674 h 111"/>
                <a:gd name="T4" fmla="*/ 89402071 w 83"/>
                <a:gd name="T5" fmla="*/ 25135674 h 111"/>
                <a:gd name="T6" fmla="*/ 89402071 w 83"/>
                <a:gd name="T7" fmla="*/ 199293348 h 111"/>
                <a:gd name="T8" fmla="*/ 59006036 w 83"/>
                <a:gd name="T9" fmla="*/ 199293348 h 111"/>
                <a:gd name="T10" fmla="*/ 59006036 w 83"/>
                <a:gd name="T11" fmla="*/ 25135674 h 111"/>
                <a:gd name="T12" fmla="*/ 0 w 83"/>
                <a:gd name="T13" fmla="*/ 25135674 h 111"/>
                <a:gd name="T14" fmla="*/ 0 w 83"/>
                <a:gd name="T15" fmla="*/ 0 h 111"/>
                <a:gd name="T16" fmla="*/ 148408107 w 83"/>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111">
                  <a:moveTo>
                    <a:pt x="83" y="0"/>
                  </a:moveTo>
                  <a:lnTo>
                    <a:pt x="83" y="14"/>
                  </a:lnTo>
                  <a:lnTo>
                    <a:pt x="50" y="14"/>
                  </a:lnTo>
                  <a:lnTo>
                    <a:pt x="50" y="111"/>
                  </a:lnTo>
                  <a:lnTo>
                    <a:pt x="33" y="111"/>
                  </a:lnTo>
                  <a:lnTo>
                    <a:pt x="33" y="14"/>
                  </a:lnTo>
                  <a:lnTo>
                    <a:pt x="0" y="14"/>
                  </a:lnTo>
                  <a:lnTo>
                    <a:pt x="0"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0" name="Freeform 80"/>
            <p:cNvSpPr>
              <a:spLocks/>
            </p:cNvSpPr>
            <p:nvPr userDrawn="1"/>
          </p:nvSpPr>
          <p:spPr bwMode="auto">
            <a:xfrm>
              <a:off x="4929188" y="5999163"/>
              <a:ext cx="109537" cy="149225"/>
            </a:xfrm>
            <a:custGeom>
              <a:avLst/>
              <a:gdLst>
                <a:gd name="T0" fmla="*/ 146287999 w 82"/>
                <a:gd name="T1" fmla="*/ 0 h 111"/>
                <a:gd name="T2" fmla="*/ 146287999 w 82"/>
                <a:gd name="T3" fmla="*/ 199293348 h 111"/>
                <a:gd name="T4" fmla="*/ 112391641 w 82"/>
                <a:gd name="T5" fmla="*/ 199293348 h 111"/>
                <a:gd name="T6" fmla="*/ 112391641 w 82"/>
                <a:gd name="T7" fmla="*/ 109521739 h 111"/>
                <a:gd name="T8" fmla="*/ 28543739 w 82"/>
                <a:gd name="T9" fmla="*/ 109521739 h 111"/>
                <a:gd name="T10" fmla="*/ 28543739 w 82"/>
                <a:gd name="T11" fmla="*/ 199293348 h 111"/>
                <a:gd name="T12" fmla="*/ 0 w 82"/>
                <a:gd name="T13" fmla="*/ 199293348 h 111"/>
                <a:gd name="T14" fmla="*/ 0 w 82"/>
                <a:gd name="T15" fmla="*/ 0 h 111"/>
                <a:gd name="T16" fmla="*/ 28543739 w 82"/>
                <a:gd name="T17" fmla="*/ 0 h 111"/>
                <a:gd name="T18" fmla="*/ 28543739 w 82"/>
                <a:gd name="T19" fmla="*/ 80795255 h 111"/>
                <a:gd name="T20" fmla="*/ 112391641 w 82"/>
                <a:gd name="T21" fmla="*/ 80795255 h 111"/>
                <a:gd name="T22" fmla="*/ 112391641 w 82"/>
                <a:gd name="T23" fmla="*/ 0 h 111"/>
                <a:gd name="T24" fmla="*/ 146287999 w 82"/>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11">
                  <a:moveTo>
                    <a:pt x="82" y="0"/>
                  </a:moveTo>
                  <a:lnTo>
                    <a:pt x="82" y="111"/>
                  </a:lnTo>
                  <a:lnTo>
                    <a:pt x="63" y="111"/>
                  </a:lnTo>
                  <a:lnTo>
                    <a:pt x="63" y="61"/>
                  </a:lnTo>
                  <a:lnTo>
                    <a:pt x="16" y="61"/>
                  </a:lnTo>
                  <a:lnTo>
                    <a:pt x="16" y="111"/>
                  </a:lnTo>
                  <a:lnTo>
                    <a:pt x="0" y="111"/>
                  </a:lnTo>
                  <a:lnTo>
                    <a:pt x="0" y="0"/>
                  </a:lnTo>
                  <a:lnTo>
                    <a:pt x="16" y="0"/>
                  </a:lnTo>
                  <a:lnTo>
                    <a:pt x="16" y="45"/>
                  </a:lnTo>
                  <a:lnTo>
                    <a:pt x="63" y="45"/>
                  </a:lnTo>
                  <a:lnTo>
                    <a:pt x="63" y="0"/>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1" name="Freeform 81"/>
            <p:cNvSpPr>
              <a:spLocks/>
            </p:cNvSpPr>
            <p:nvPr userDrawn="1"/>
          </p:nvSpPr>
          <p:spPr bwMode="auto">
            <a:xfrm>
              <a:off x="5073650" y="5999163"/>
              <a:ext cx="95250" cy="149225"/>
            </a:xfrm>
            <a:custGeom>
              <a:avLst/>
              <a:gdLst>
                <a:gd name="T0" fmla="*/ 127207046 w 71"/>
                <a:gd name="T1" fmla="*/ 168770786 h 111"/>
                <a:gd name="T2" fmla="*/ 127207046 w 71"/>
                <a:gd name="T3" fmla="*/ 199293348 h 111"/>
                <a:gd name="T4" fmla="*/ 0 w 71"/>
                <a:gd name="T5" fmla="*/ 199293348 h 111"/>
                <a:gd name="T6" fmla="*/ 0 w 71"/>
                <a:gd name="T7" fmla="*/ 0 h 111"/>
                <a:gd name="T8" fmla="*/ 123623768 w 71"/>
                <a:gd name="T9" fmla="*/ 0 h 111"/>
                <a:gd name="T10" fmla="*/ 123623768 w 71"/>
                <a:gd name="T11" fmla="*/ 25135674 h 111"/>
                <a:gd name="T12" fmla="*/ 30458535 w 71"/>
                <a:gd name="T13" fmla="*/ 25135674 h 111"/>
                <a:gd name="T14" fmla="*/ 30458535 w 71"/>
                <a:gd name="T15" fmla="*/ 80795255 h 111"/>
                <a:gd name="T16" fmla="*/ 102124099 w 71"/>
                <a:gd name="T17" fmla="*/ 80795255 h 111"/>
                <a:gd name="T18" fmla="*/ 102124099 w 71"/>
                <a:gd name="T19" fmla="*/ 105930929 h 111"/>
                <a:gd name="T20" fmla="*/ 30458535 w 71"/>
                <a:gd name="T21" fmla="*/ 105930929 h 111"/>
                <a:gd name="T22" fmla="*/ 30458535 w 71"/>
                <a:gd name="T23" fmla="*/ 168770786 h 111"/>
                <a:gd name="T24" fmla="*/ 127207046 w 71"/>
                <a:gd name="T25" fmla="*/ 16877078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11">
                  <a:moveTo>
                    <a:pt x="71" y="94"/>
                  </a:moveTo>
                  <a:lnTo>
                    <a:pt x="71" y="111"/>
                  </a:lnTo>
                  <a:lnTo>
                    <a:pt x="0" y="111"/>
                  </a:lnTo>
                  <a:lnTo>
                    <a:pt x="0" y="0"/>
                  </a:lnTo>
                  <a:lnTo>
                    <a:pt x="69" y="0"/>
                  </a:lnTo>
                  <a:lnTo>
                    <a:pt x="69" y="14"/>
                  </a:lnTo>
                  <a:lnTo>
                    <a:pt x="17" y="14"/>
                  </a:lnTo>
                  <a:lnTo>
                    <a:pt x="17" y="45"/>
                  </a:lnTo>
                  <a:lnTo>
                    <a:pt x="57" y="45"/>
                  </a:lnTo>
                  <a:lnTo>
                    <a:pt x="57" y="59"/>
                  </a:lnTo>
                  <a:lnTo>
                    <a:pt x="17" y="59"/>
                  </a:lnTo>
                  <a:lnTo>
                    <a:pt x="17" y="94"/>
                  </a:lnTo>
                  <a:lnTo>
                    <a:pt x="71"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2" name="Freeform 82"/>
            <p:cNvSpPr>
              <a:spLocks/>
            </p:cNvSpPr>
            <p:nvPr userDrawn="1"/>
          </p:nvSpPr>
          <p:spPr bwMode="auto">
            <a:xfrm>
              <a:off x="5245100" y="5999163"/>
              <a:ext cx="95250" cy="149225"/>
            </a:xfrm>
            <a:custGeom>
              <a:avLst/>
              <a:gdLst>
                <a:gd name="T0" fmla="*/ 37625092 w 71"/>
                <a:gd name="T1" fmla="*/ 34113373 h 111"/>
                <a:gd name="T2" fmla="*/ 37625092 w 71"/>
                <a:gd name="T3" fmla="*/ 84386065 h 111"/>
                <a:gd name="T4" fmla="*/ 109290655 w 71"/>
                <a:gd name="T5" fmla="*/ 84386065 h 111"/>
                <a:gd name="T6" fmla="*/ 109290655 w 71"/>
                <a:gd name="T7" fmla="*/ 118498094 h 111"/>
                <a:gd name="T8" fmla="*/ 37625092 w 71"/>
                <a:gd name="T9" fmla="*/ 118498094 h 111"/>
                <a:gd name="T10" fmla="*/ 37625092 w 71"/>
                <a:gd name="T11" fmla="*/ 199293348 h 111"/>
                <a:gd name="T12" fmla="*/ 0 w 71"/>
                <a:gd name="T13" fmla="*/ 199293348 h 111"/>
                <a:gd name="T14" fmla="*/ 0 w 71"/>
                <a:gd name="T15" fmla="*/ 0 h 111"/>
                <a:gd name="T16" fmla="*/ 127207046 w 71"/>
                <a:gd name="T17" fmla="*/ 0 h 111"/>
                <a:gd name="T18" fmla="*/ 127207046 w 71"/>
                <a:gd name="T19" fmla="*/ 34113373 h 111"/>
                <a:gd name="T20" fmla="*/ 37625092 w 71"/>
                <a:gd name="T21" fmla="*/ 34113373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11">
                  <a:moveTo>
                    <a:pt x="21" y="19"/>
                  </a:moveTo>
                  <a:lnTo>
                    <a:pt x="21" y="47"/>
                  </a:lnTo>
                  <a:lnTo>
                    <a:pt x="61" y="47"/>
                  </a:lnTo>
                  <a:lnTo>
                    <a:pt x="61" y="66"/>
                  </a:lnTo>
                  <a:lnTo>
                    <a:pt x="21" y="66"/>
                  </a:lnTo>
                  <a:lnTo>
                    <a:pt x="21" y="111"/>
                  </a:lnTo>
                  <a:lnTo>
                    <a:pt x="0" y="111"/>
                  </a:lnTo>
                  <a:lnTo>
                    <a:pt x="0" y="0"/>
                  </a:lnTo>
                  <a:lnTo>
                    <a:pt x="71" y="0"/>
                  </a:lnTo>
                  <a:lnTo>
                    <a:pt x="71" y="19"/>
                  </a:lnTo>
                  <a:lnTo>
                    <a:pt x="2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3" name="Rectangle 83"/>
            <p:cNvSpPr>
              <a:spLocks noChangeArrowheads="1"/>
            </p:cNvSpPr>
            <p:nvPr userDrawn="1"/>
          </p:nvSpPr>
          <p:spPr bwMode="auto">
            <a:xfrm>
              <a:off x="5365750" y="5999163"/>
              <a:ext cx="26988"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ndParaRPr>
            </a:p>
          </p:txBody>
        </p:sp>
        <p:sp>
          <p:nvSpPr>
            <p:cNvPr id="64" name="Freeform 84"/>
            <p:cNvSpPr>
              <a:spLocks/>
            </p:cNvSpPr>
            <p:nvPr userDrawn="1"/>
          </p:nvSpPr>
          <p:spPr bwMode="auto">
            <a:xfrm>
              <a:off x="5426075" y="5999163"/>
              <a:ext cx="96838" cy="149225"/>
            </a:xfrm>
            <a:custGeom>
              <a:avLst/>
              <a:gdLst>
                <a:gd name="T0" fmla="*/ 129327812 w 73"/>
                <a:gd name="T1" fmla="*/ 159794432 h 111"/>
                <a:gd name="T2" fmla="*/ 129327812 w 73"/>
                <a:gd name="T3" fmla="*/ 199293348 h 111"/>
                <a:gd name="T4" fmla="*/ 0 w 73"/>
                <a:gd name="T5" fmla="*/ 199293348 h 111"/>
                <a:gd name="T6" fmla="*/ 0 w 73"/>
                <a:gd name="T7" fmla="*/ 0 h 111"/>
                <a:gd name="T8" fmla="*/ 37204364 w 73"/>
                <a:gd name="T9" fmla="*/ 0 h 111"/>
                <a:gd name="T10" fmla="*/ 37204364 w 73"/>
                <a:gd name="T11" fmla="*/ 159794432 h 111"/>
                <a:gd name="T12" fmla="*/ 129327812 w 73"/>
                <a:gd name="T13" fmla="*/ 15979443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11">
                  <a:moveTo>
                    <a:pt x="73" y="89"/>
                  </a:moveTo>
                  <a:lnTo>
                    <a:pt x="73" y="111"/>
                  </a:lnTo>
                  <a:lnTo>
                    <a:pt x="0" y="111"/>
                  </a:lnTo>
                  <a:lnTo>
                    <a:pt x="0" y="0"/>
                  </a:lnTo>
                  <a:lnTo>
                    <a:pt x="21" y="0"/>
                  </a:lnTo>
                  <a:lnTo>
                    <a:pt x="21" y="89"/>
                  </a:lnTo>
                  <a:lnTo>
                    <a:pt x="73"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5" name="Freeform 85"/>
            <p:cNvSpPr>
              <a:spLocks/>
            </p:cNvSpPr>
            <p:nvPr userDrawn="1"/>
          </p:nvSpPr>
          <p:spPr bwMode="auto">
            <a:xfrm>
              <a:off x="5541963" y="5999163"/>
              <a:ext cx="136525" cy="149225"/>
            </a:xfrm>
            <a:custGeom>
              <a:avLst/>
              <a:gdLst>
                <a:gd name="T0" fmla="*/ 432504850 w 43"/>
                <a:gd name="T1" fmla="*/ 0 h 47"/>
                <a:gd name="T2" fmla="*/ 432504850 w 43"/>
                <a:gd name="T3" fmla="*/ 470671525 h 47"/>
                <a:gd name="T4" fmla="*/ 341979250 w 43"/>
                <a:gd name="T5" fmla="*/ 470671525 h 47"/>
                <a:gd name="T6" fmla="*/ 341979250 w 43"/>
                <a:gd name="T7" fmla="*/ 310441975 h 47"/>
                <a:gd name="T8" fmla="*/ 341979250 w 43"/>
                <a:gd name="T9" fmla="*/ 150215600 h 47"/>
                <a:gd name="T10" fmla="*/ 341979250 w 43"/>
                <a:gd name="T11" fmla="*/ 150215600 h 47"/>
                <a:gd name="T12" fmla="*/ 301748825 w 43"/>
                <a:gd name="T13" fmla="*/ 220313250 h 47"/>
                <a:gd name="T14" fmla="*/ 241398425 w 43"/>
                <a:gd name="T15" fmla="*/ 350500950 h 47"/>
                <a:gd name="T16" fmla="*/ 191106425 w 43"/>
                <a:gd name="T17" fmla="*/ 350500950 h 47"/>
                <a:gd name="T18" fmla="*/ 120697625 w 43"/>
                <a:gd name="T19" fmla="*/ 220313250 h 47"/>
                <a:gd name="T20" fmla="*/ 90525600 w 43"/>
                <a:gd name="T21" fmla="*/ 150215600 h 47"/>
                <a:gd name="T22" fmla="*/ 90525600 w 43"/>
                <a:gd name="T23" fmla="*/ 150215600 h 47"/>
                <a:gd name="T24" fmla="*/ 90525600 w 43"/>
                <a:gd name="T25" fmla="*/ 310441975 h 47"/>
                <a:gd name="T26" fmla="*/ 90525600 w 43"/>
                <a:gd name="T27" fmla="*/ 470671525 h 47"/>
                <a:gd name="T28" fmla="*/ 0 w 43"/>
                <a:gd name="T29" fmla="*/ 470671525 h 47"/>
                <a:gd name="T30" fmla="*/ 0 w 43"/>
                <a:gd name="T31" fmla="*/ 0 h 47"/>
                <a:gd name="T32" fmla="*/ 90525600 w 43"/>
                <a:gd name="T33" fmla="*/ 0 h 47"/>
                <a:gd name="T34" fmla="*/ 181048025 w 43"/>
                <a:gd name="T35" fmla="*/ 160229550 h 47"/>
                <a:gd name="T36" fmla="*/ 211223225 w 43"/>
                <a:gd name="T37" fmla="*/ 230327200 h 47"/>
                <a:gd name="T38" fmla="*/ 221281625 w 43"/>
                <a:gd name="T39" fmla="*/ 230327200 h 47"/>
                <a:gd name="T40" fmla="*/ 251456825 w 43"/>
                <a:gd name="T41" fmla="*/ 160229550 h 47"/>
                <a:gd name="T42" fmla="*/ 341979250 w 43"/>
                <a:gd name="T43" fmla="*/ 0 h 47"/>
                <a:gd name="T44" fmla="*/ 432504850 w 43"/>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 h="47">
                  <a:moveTo>
                    <a:pt x="43" y="0"/>
                  </a:moveTo>
                  <a:cubicBezTo>
                    <a:pt x="43" y="47"/>
                    <a:pt x="43" y="47"/>
                    <a:pt x="43" y="47"/>
                  </a:cubicBezTo>
                  <a:cubicBezTo>
                    <a:pt x="34" y="47"/>
                    <a:pt x="34" y="47"/>
                    <a:pt x="34" y="47"/>
                  </a:cubicBezTo>
                  <a:cubicBezTo>
                    <a:pt x="34" y="31"/>
                    <a:pt x="34" y="31"/>
                    <a:pt x="34" y="31"/>
                  </a:cubicBezTo>
                  <a:cubicBezTo>
                    <a:pt x="34" y="22"/>
                    <a:pt x="34" y="15"/>
                    <a:pt x="34" y="15"/>
                  </a:cubicBezTo>
                  <a:cubicBezTo>
                    <a:pt x="34" y="15"/>
                    <a:pt x="34" y="15"/>
                    <a:pt x="34" y="15"/>
                  </a:cubicBezTo>
                  <a:cubicBezTo>
                    <a:pt x="34" y="15"/>
                    <a:pt x="31" y="20"/>
                    <a:pt x="30" y="22"/>
                  </a:cubicBezTo>
                  <a:cubicBezTo>
                    <a:pt x="24" y="35"/>
                    <a:pt x="24" y="35"/>
                    <a:pt x="24" y="35"/>
                  </a:cubicBezTo>
                  <a:cubicBezTo>
                    <a:pt x="19" y="35"/>
                    <a:pt x="19" y="35"/>
                    <a:pt x="19" y="35"/>
                  </a:cubicBezTo>
                  <a:cubicBezTo>
                    <a:pt x="12" y="22"/>
                    <a:pt x="12" y="22"/>
                    <a:pt x="12" y="22"/>
                  </a:cubicBezTo>
                  <a:cubicBezTo>
                    <a:pt x="11" y="20"/>
                    <a:pt x="9" y="15"/>
                    <a:pt x="9" y="15"/>
                  </a:cubicBezTo>
                  <a:cubicBezTo>
                    <a:pt x="9" y="15"/>
                    <a:pt x="9" y="15"/>
                    <a:pt x="9" y="15"/>
                  </a:cubicBezTo>
                  <a:cubicBezTo>
                    <a:pt x="8" y="15"/>
                    <a:pt x="9" y="22"/>
                    <a:pt x="9" y="31"/>
                  </a:cubicBezTo>
                  <a:cubicBezTo>
                    <a:pt x="9" y="47"/>
                    <a:pt x="9" y="47"/>
                    <a:pt x="9" y="47"/>
                  </a:cubicBezTo>
                  <a:cubicBezTo>
                    <a:pt x="0" y="47"/>
                    <a:pt x="0" y="47"/>
                    <a:pt x="0" y="47"/>
                  </a:cubicBezTo>
                  <a:cubicBezTo>
                    <a:pt x="0" y="0"/>
                    <a:pt x="0" y="0"/>
                    <a:pt x="0" y="0"/>
                  </a:cubicBezTo>
                  <a:cubicBezTo>
                    <a:pt x="9" y="0"/>
                    <a:pt x="9" y="0"/>
                    <a:pt x="9" y="0"/>
                  </a:cubicBezTo>
                  <a:cubicBezTo>
                    <a:pt x="18" y="16"/>
                    <a:pt x="18" y="16"/>
                    <a:pt x="18" y="16"/>
                  </a:cubicBezTo>
                  <a:cubicBezTo>
                    <a:pt x="21" y="21"/>
                    <a:pt x="21" y="23"/>
                    <a:pt x="21" y="23"/>
                  </a:cubicBezTo>
                  <a:cubicBezTo>
                    <a:pt x="22" y="23"/>
                    <a:pt x="22" y="23"/>
                    <a:pt x="22" y="23"/>
                  </a:cubicBezTo>
                  <a:cubicBezTo>
                    <a:pt x="22" y="23"/>
                    <a:pt x="22" y="21"/>
                    <a:pt x="25" y="16"/>
                  </a:cubicBezTo>
                  <a:cubicBezTo>
                    <a:pt x="34" y="0"/>
                    <a:pt x="34" y="0"/>
                    <a:pt x="34"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6" name="Oval 86"/>
            <p:cNvSpPr>
              <a:spLocks noChangeArrowheads="1"/>
            </p:cNvSpPr>
            <p:nvPr userDrawn="1"/>
          </p:nvSpPr>
          <p:spPr bwMode="auto">
            <a:xfrm>
              <a:off x="3533775" y="5853113"/>
              <a:ext cx="439738" cy="438150"/>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sp>
          <p:nvSpPr>
            <p:cNvPr id="67" name="Freeform 87"/>
            <p:cNvSpPr>
              <a:spLocks/>
            </p:cNvSpPr>
            <p:nvPr userDrawn="1"/>
          </p:nvSpPr>
          <p:spPr bwMode="auto">
            <a:xfrm>
              <a:off x="3714750" y="5926138"/>
              <a:ext cx="141288" cy="290512"/>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panose="020F0502020204030204"/>
              </a:endParaRPr>
            </a:p>
          </p:txBody>
        </p:sp>
      </p:grpSp>
      <p:sp>
        <p:nvSpPr>
          <p:cNvPr id="68" name="AutoShape 72">
            <a:hlinkClick r:id="rId2"/>
          </p:cNvPr>
          <p:cNvSpPr>
            <a:spLocks noChangeAspect="1" noChangeArrowheads="1" noTextEdit="1"/>
          </p:cNvSpPr>
          <p:nvPr userDrawn="1"/>
        </p:nvSpPr>
        <p:spPr bwMode="auto">
          <a:xfrm>
            <a:off x="3683992" y="5827888"/>
            <a:ext cx="1776019" cy="50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600">
              <a:solidFill>
                <a:srgbClr val="000000"/>
              </a:solidFill>
              <a:latin typeface="Calibri" panose="020F0502020204030204"/>
            </a:endParaRPr>
          </a:p>
        </p:txBody>
      </p:sp>
      <p:grpSp>
        <p:nvGrpSpPr>
          <p:cNvPr id="69" name="Group 68"/>
          <p:cNvGrpSpPr/>
          <p:nvPr userDrawn="1"/>
        </p:nvGrpSpPr>
        <p:grpSpPr>
          <a:xfrm>
            <a:off x="3674456" y="823248"/>
            <a:ext cx="1795091" cy="365535"/>
            <a:chOff x="3712598" y="617435"/>
            <a:chExt cx="1795091" cy="274151"/>
          </a:xfrm>
        </p:grpSpPr>
        <p:sp>
          <p:nvSpPr>
            <p:cNvPr id="70" name="Freeform 7"/>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1" name="Freeform 8"/>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2" name="Freeform 9"/>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grpSp>
      <p:grpSp>
        <p:nvGrpSpPr>
          <p:cNvPr id="73" name="Group 72"/>
          <p:cNvGrpSpPr/>
          <p:nvPr userDrawn="1"/>
        </p:nvGrpSpPr>
        <p:grpSpPr>
          <a:xfrm>
            <a:off x="2712545" y="2644563"/>
            <a:ext cx="3718913" cy="1061639"/>
            <a:chOff x="2697049" y="1983421"/>
            <a:chExt cx="3718913" cy="796229"/>
          </a:xfrm>
        </p:grpSpPr>
        <p:sp>
          <p:nvSpPr>
            <p:cNvPr id="74" name="Freeform 51"/>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5" name="Freeform 52"/>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6" name="Freeform 53"/>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7" name="Freeform 54"/>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8" name="Freeform 55"/>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79" name="Freeform 56"/>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0" name="Freeform 57"/>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1" name="Freeform 58"/>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2" name="Freeform 59"/>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3" name="Freeform 60"/>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4" name="Freeform 61"/>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5" name="Freeform 62"/>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6" name="Freeform 63"/>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7" name="Freeform 64"/>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8" name="Freeform 65"/>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89" name="Freeform 66"/>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0" name="Freeform 67"/>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1" name="Freeform 68"/>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2" name="Freeform 69"/>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3" name="Freeform 70"/>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4" name="Freeform 71"/>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5" name="Freeform 72"/>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6" name="Freeform 73"/>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7" name="Freeform 74"/>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sp>
          <p:nvSpPr>
            <p:cNvPr id="98" name="Freeform 75"/>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a:solidFill>
                  <a:srgbClr val="000000"/>
                </a:solidFill>
                <a:latin typeface="Calibri" panose="020F0502020204030204"/>
              </a:endParaRPr>
            </a:p>
          </p:txBody>
        </p:sp>
      </p:grpSp>
      <p:sp>
        <p:nvSpPr>
          <p:cNvPr id="99" name="TextBox 48"/>
          <p:cNvSpPr txBox="1">
            <a:spLocks noChangeArrowheads="1"/>
          </p:cNvSpPr>
          <p:nvPr userDrawn="1"/>
        </p:nvSpPr>
        <p:spPr bwMode="auto">
          <a:xfrm>
            <a:off x="2062820" y="4052465"/>
            <a:ext cx="501836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350" b="1" dirty="0">
                <a:solidFill>
                  <a:srgbClr val="FFFFFF"/>
                </a:solidFill>
                <a:latin typeface="Calibri" panose="020F0502020204030204"/>
              </a:rPr>
              <a:t>$7.3 </a:t>
            </a:r>
            <a:r>
              <a:rPr lang="en-US" sz="1350" dirty="0">
                <a:solidFill>
                  <a:srgbClr val="FFFFFF"/>
                </a:solidFill>
                <a:latin typeface="Calibri" panose="020F0502020204030204"/>
              </a:rPr>
              <a:t>BILLION ENTERPRISE | </a:t>
            </a:r>
            <a:r>
              <a:rPr lang="en-US" sz="1350" b="1" dirty="0">
                <a:solidFill>
                  <a:srgbClr val="FFFFFF"/>
                </a:solidFill>
                <a:latin typeface="Calibri" panose="020F0502020204030204"/>
              </a:rPr>
              <a:t>119,000</a:t>
            </a:r>
            <a:r>
              <a:rPr lang="en-US" sz="1350" dirty="0">
                <a:solidFill>
                  <a:srgbClr val="FFFFFF"/>
                </a:solidFill>
                <a:latin typeface="Calibri" panose="020F0502020204030204"/>
              </a:rPr>
              <a:t> IDEAPRENEURS | </a:t>
            </a:r>
            <a:r>
              <a:rPr lang="en-US" sz="1350" b="1" dirty="0">
                <a:solidFill>
                  <a:srgbClr val="FFFFFF"/>
                </a:solidFill>
                <a:latin typeface="Calibri" panose="020F0502020204030204"/>
              </a:rPr>
              <a:t>32</a:t>
            </a:r>
            <a:r>
              <a:rPr lang="en-US" sz="1350" dirty="0">
                <a:solidFill>
                  <a:srgbClr val="FFFFFF"/>
                </a:solidFill>
                <a:latin typeface="Calibri" panose="020F0502020204030204"/>
              </a:rPr>
              <a:t> COUNTRIES</a:t>
            </a:r>
          </a:p>
        </p:txBody>
      </p:sp>
    </p:spTree>
    <p:extLst>
      <p:ext uri="{BB962C8B-B14F-4D97-AF65-F5344CB8AC3E}">
        <p14:creationId xmlns:p14="http://schemas.microsoft.com/office/powerpoint/2010/main" val="7191749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Only_and_CloudEyebrow">
    <p:spTree>
      <p:nvGrpSpPr>
        <p:cNvPr id="1" name=""/>
        <p:cNvGrpSpPr/>
        <p:nvPr/>
      </p:nvGrpSpPr>
      <p:grpSpPr>
        <a:xfrm>
          <a:off x="0" y="0"/>
          <a:ext cx="0" cy="0"/>
          <a:chOff x="0" y="0"/>
          <a:chExt cx="0" cy="0"/>
        </a:xfrm>
      </p:grpSpPr>
      <p:sp>
        <p:nvSpPr>
          <p:cNvPr id="2" name="Title 1"/>
          <p:cNvSpPr>
            <a:spLocks noGrp="1"/>
          </p:cNvSpPr>
          <p:nvPr>
            <p:ph type="title"/>
          </p:nvPr>
        </p:nvSpPr>
        <p:spPr>
          <a:xfrm>
            <a:off x="0" y="247977"/>
            <a:ext cx="9144000" cy="540917"/>
          </a:xfrm>
        </p:spPr>
        <p:txBody>
          <a:bodyPr>
            <a:noAutofit/>
          </a:bodyPr>
          <a:lstStyle>
            <a:lvl1pPr>
              <a:defRPr sz="1500" b="1" i="0">
                <a:latin typeface="Gill Sans SemiBold" charset="0"/>
                <a:ea typeface="Gill Sans SemiBold" charset="0"/>
                <a:cs typeface="Gill Sans SemiBold" charset="0"/>
              </a:defRPr>
            </a:lvl1pPr>
          </a:lstStyle>
          <a:p>
            <a:r>
              <a:rPr lang="en-US" dirty="0"/>
              <a:t>Click to edit Master title style</a:t>
            </a:r>
          </a:p>
        </p:txBody>
      </p:sp>
    </p:spTree>
    <p:extLst>
      <p:ext uri="{BB962C8B-B14F-4D97-AF65-F5344CB8AC3E}">
        <p14:creationId xmlns:p14="http://schemas.microsoft.com/office/powerpoint/2010/main" val="259104731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4586" y="538165"/>
            <a:ext cx="8806481" cy="598487"/>
          </a:xfrm>
        </p:spPr>
        <p:txBody>
          <a:bodyPr/>
          <a:lstStyle/>
          <a:p>
            <a:r>
              <a:rPr lang="en-US"/>
              <a:t>Click to edit Master title style</a:t>
            </a:r>
          </a:p>
        </p:txBody>
      </p:sp>
      <p:sp>
        <p:nvSpPr>
          <p:cNvPr id="3" name="Table Placeholder 2"/>
          <p:cNvSpPr>
            <a:spLocks noGrp="1"/>
          </p:cNvSpPr>
          <p:nvPr>
            <p:ph type="tbl" idx="1"/>
          </p:nvPr>
        </p:nvSpPr>
        <p:spPr>
          <a:xfrm>
            <a:off x="164586" y="1236663"/>
            <a:ext cx="8806481" cy="5167312"/>
          </a:xfrm>
        </p:spPr>
        <p:txBody>
          <a:bodyPr/>
          <a:lstStyle/>
          <a:p>
            <a:pPr lvl="0"/>
            <a:endParaRPr lang="en-US" noProof="0"/>
          </a:p>
        </p:txBody>
      </p:sp>
      <p:sp>
        <p:nvSpPr>
          <p:cNvPr id="4" name="Rectangle 12">
            <a:extLst>
              <a:ext uri="{FF2B5EF4-FFF2-40B4-BE49-F238E27FC236}">
                <a16:creationId xmlns:a16="http://schemas.microsoft.com/office/drawing/2014/main" id="{BA36CB65-8247-7F48-B90F-BF0974044EF8}"/>
              </a:ext>
            </a:extLst>
          </p:cNvPr>
          <p:cNvSpPr>
            <a:spLocks noGrp="1" noChangeArrowheads="1"/>
          </p:cNvSpPr>
          <p:nvPr>
            <p:ph type="ftr" sz="quarter" idx="10"/>
          </p:nvPr>
        </p:nvSpPr>
        <p:spPr>
          <a:ln/>
        </p:spPr>
        <p:txBody>
          <a:bodyPr/>
          <a:lstStyle>
            <a:lvl1pPr>
              <a:defRPr/>
            </a:lvl1pPr>
          </a:lstStyle>
          <a:p>
            <a:pPr>
              <a:defRPr/>
            </a:pPr>
            <a:r>
              <a:rPr lang="en-US"/>
              <a:t>© 2014 IBM Corporation</a:t>
            </a:r>
          </a:p>
        </p:txBody>
      </p:sp>
      <p:sp>
        <p:nvSpPr>
          <p:cNvPr id="5" name="Rectangle 13">
            <a:extLst>
              <a:ext uri="{FF2B5EF4-FFF2-40B4-BE49-F238E27FC236}">
                <a16:creationId xmlns:a16="http://schemas.microsoft.com/office/drawing/2014/main" id="{8C36C1C1-46AF-EF44-BF01-6AB687FA1919}"/>
              </a:ext>
            </a:extLst>
          </p:cNvPr>
          <p:cNvSpPr>
            <a:spLocks noGrp="1" noChangeArrowheads="1"/>
          </p:cNvSpPr>
          <p:nvPr>
            <p:ph type="sldNum" sz="quarter" idx="11"/>
          </p:nvPr>
        </p:nvSpPr>
        <p:spPr>
          <a:ln/>
        </p:spPr>
        <p:txBody>
          <a:bodyPr/>
          <a:lstStyle>
            <a:lvl1pPr>
              <a:defRPr/>
            </a:lvl1pPr>
          </a:lstStyle>
          <a:p>
            <a:fld id="{35DED566-E996-D443-8C98-3C275C27A27D}" type="slidenum">
              <a:rPr lang="en-US" altLang="en-US"/>
              <a:pPr/>
              <a:t>‹#›</a:t>
            </a:fld>
            <a:endParaRPr lang="en-US" altLang="en-US"/>
          </a:p>
        </p:txBody>
      </p:sp>
    </p:spTree>
    <p:extLst>
      <p:ext uri="{BB962C8B-B14F-4D97-AF65-F5344CB8AC3E}">
        <p14:creationId xmlns:p14="http://schemas.microsoft.com/office/powerpoint/2010/main" val="25711492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hasCustomPrompt="1"/>
          </p:nvPr>
        </p:nvSpPr>
        <p:spPr>
          <a:xfrm>
            <a:off x="266700" y="1269874"/>
            <a:ext cx="8542338" cy="5099176"/>
          </a:xfrm>
        </p:spPr>
        <p:txBody>
          <a:bodyPr/>
          <a:lstStyle>
            <a:lvl1pPr>
              <a:defRPr b="1"/>
            </a:lvl1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7353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2400" b="1" cap="all"/>
            </a:lvl1pPr>
          </a:lstStyle>
          <a:p>
            <a:r>
              <a:rPr lang="en-US"/>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96419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266700" y="1471749"/>
            <a:ext cx="4194175" cy="4897301"/>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13275" y="1471749"/>
            <a:ext cx="4195763" cy="4897301"/>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117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42381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8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US" sz="3991"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172" y="1604841"/>
            <a:ext cx="8228763" cy="3977484"/>
          </a:xfrm>
          <a:prstGeom prst="rect">
            <a:avLst/>
          </a:prstGeom>
        </p:spPr>
        <p:txBody>
          <a:bodyPr lIns="0" tIns="0" rIns="0" bIns="0">
            <a:normAutofit/>
          </a:bodyPr>
          <a:lstStyle/>
          <a:p>
            <a:endParaRPr lang="en-US"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0267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661DA8-0EB1-403F-9520-B564AF1B5845}" type="datetimeFigureOut">
              <a:rPr lang="fr-FR" smtClean="0"/>
              <a:t>06/11/2019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213893" y="5867132"/>
            <a:ext cx="413375" cy="365125"/>
          </a:xfrm>
        </p:spPr>
        <p:txBody>
          <a:bodyPr/>
          <a:lstStyle/>
          <a:p>
            <a:fld id="{7A268A2C-F0E1-4120-8674-FABE76AA37A8}" type="slidenum">
              <a:rPr lang="fr-FR" smtClean="0"/>
              <a:t>‹#›</a:t>
            </a:fld>
            <a:endParaRPr lang="fr-FR"/>
          </a:p>
        </p:txBody>
      </p:sp>
    </p:spTree>
    <p:extLst>
      <p:ext uri="{BB962C8B-B14F-4D97-AF65-F5344CB8AC3E}">
        <p14:creationId xmlns:p14="http://schemas.microsoft.com/office/powerpoint/2010/main" val="268360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3641BC-C639-4210-BC8B-C1EC2730B8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
            <a:ext cx="9144000" cy="6857929"/>
          </a:xfrm>
          <a:prstGeom prst="rect">
            <a:avLst/>
          </a:prstGeom>
        </p:spPr>
      </p:pic>
    </p:spTree>
    <p:extLst>
      <p:ext uri="{BB962C8B-B14F-4D97-AF65-F5344CB8AC3E}">
        <p14:creationId xmlns:p14="http://schemas.microsoft.com/office/powerpoint/2010/main" val="28049558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9" descr="Analytics-pos-inline.png"/>
          <p:cNvPicPr>
            <a:picLocks noChangeAspect="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688" y="280925"/>
            <a:ext cx="1209675"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bwMode="auto">
          <a:xfrm>
            <a:off x="265113" y="593725"/>
            <a:ext cx="8545512" cy="501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a:t>Click to edit Master title style</a:t>
            </a:r>
            <a:endParaRPr lang="en-US" dirty="0"/>
          </a:p>
        </p:txBody>
      </p:sp>
      <p:sp>
        <p:nvSpPr>
          <p:cNvPr id="27651" name="Rectangle 3"/>
          <p:cNvSpPr>
            <a:spLocks noGrp="1" noChangeArrowheads="1"/>
          </p:cNvSpPr>
          <p:nvPr>
            <p:ph type="body" idx="1"/>
          </p:nvPr>
        </p:nvSpPr>
        <p:spPr bwMode="auto">
          <a:xfrm>
            <a:off x="266700" y="1269874"/>
            <a:ext cx="8542338" cy="5099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7652" name="Line 4"/>
          <p:cNvSpPr>
            <a:spLocks noChangeShapeType="1"/>
          </p:cNvSpPr>
          <p:nvPr/>
        </p:nvSpPr>
        <p:spPr bwMode="auto">
          <a:xfrm>
            <a:off x="258763" y="549275"/>
            <a:ext cx="862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29" name="Rectangle 6"/>
          <p:cNvSpPr>
            <a:spLocks noChangeArrowheads="1"/>
          </p:cNvSpPr>
          <p:nvPr/>
        </p:nvSpPr>
        <p:spPr bwMode="black">
          <a:xfrm>
            <a:off x="5934075" y="6481763"/>
            <a:ext cx="305435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r"/>
            <a:r>
              <a:rPr lang="en-US" sz="900" dirty="0"/>
              <a:t>© 2016 IBM Corporation</a:t>
            </a:r>
          </a:p>
        </p:txBody>
      </p:sp>
      <p:sp>
        <p:nvSpPr>
          <p:cNvPr id="27654" name="Rectangle 6"/>
          <p:cNvSpPr>
            <a:spLocks noChangeArrowheads="1"/>
          </p:cNvSpPr>
          <p:nvPr/>
        </p:nvSpPr>
        <p:spPr bwMode="auto">
          <a:xfrm>
            <a:off x="190500" y="6456363"/>
            <a:ext cx="552450"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35981CAD-D717-E041-9EB6-AABBDF800876}" type="slidenum">
              <a:rPr lang="en-US" sz="1000">
                <a:cs typeface="+mn-cs"/>
              </a:rPr>
              <a:pPr>
                <a:defRPr/>
              </a:pPr>
              <a:t>‹#›</a:t>
            </a:fld>
            <a:endParaRPr lang="en-US" sz="1000">
              <a:cs typeface="+mn-cs"/>
            </a:endParaRPr>
          </a:p>
        </p:txBody>
      </p:sp>
      <p:pic>
        <p:nvPicPr>
          <p:cNvPr id="1031" name="Picture 7" descr="ibm_sp_lockup_western-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8955" y="257493"/>
            <a:ext cx="817632" cy="31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9" r:id="rId5"/>
    <p:sldLayoutId id="2147483670" r:id="rId6"/>
    <p:sldLayoutId id="2147483686" r:id="rId7"/>
    <p:sldLayoutId id="2147483687" r:id="rId8"/>
  </p:sldLayoutIdLst>
  <p:txStyles>
    <p:titleStyle>
      <a:lvl1pPr algn="l" rtl="0" eaLnBrk="1" fontAlgn="base" hangingPunct="1">
        <a:spcBef>
          <a:spcPct val="0"/>
        </a:spcBef>
        <a:spcAft>
          <a:spcPct val="0"/>
        </a:spcAft>
        <a:defRPr sz="2400" b="1">
          <a:solidFill>
            <a:schemeClr val="tx1"/>
          </a:solidFill>
          <a:latin typeface="+mj-lt"/>
          <a:ea typeface="+mj-ea"/>
          <a:cs typeface="ＭＳ Ｐゴシック" charset="0"/>
        </a:defRPr>
      </a:lvl1pPr>
      <a:lvl2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1"/>
          </a:solidFill>
          <a:latin typeface="Arial" charset="0"/>
          <a:ea typeface="ＭＳ Ｐゴシック" charset="0"/>
        </a:defRPr>
      </a:lvl6pPr>
      <a:lvl7pPr marL="914400" algn="l" rtl="0" eaLnBrk="1" fontAlgn="base" hangingPunct="1">
        <a:spcBef>
          <a:spcPct val="0"/>
        </a:spcBef>
        <a:spcAft>
          <a:spcPct val="0"/>
        </a:spcAft>
        <a:defRPr sz="2200">
          <a:solidFill>
            <a:schemeClr val="tx1"/>
          </a:solidFill>
          <a:latin typeface="Arial" charset="0"/>
          <a:ea typeface="ＭＳ Ｐゴシック" charset="0"/>
        </a:defRPr>
      </a:lvl7pPr>
      <a:lvl8pPr marL="1371600" algn="l" rtl="0" eaLnBrk="1" fontAlgn="base" hangingPunct="1">
        <a:spcBef>
          <a:spcPct val="0"/>
        </a:spcBef>
        <a:spcAft>
          <a:spcPct val="0"/>
        </a:spcAft>
        <a:defRPr sz="2200">
          <a:solidFill>
            <a:schemeClr val="tx1"/>
          </a:solidFill>
          <a:latin typeface="Arial" charset="0"/>
          <a:ea typeface="ＭＳ Ｐゴシック" charset="0"/>
        </a:defRPr>
      </a:lvl8pPr>
      <a:lvl9pPr marL="1828800" algn="l" rtl="0" eaLnBrk="1" fontAlgn="base" hangingPunct="1">
        <a:spcBef>
          <a:spcPct val="0"/>
        </a:spcBef>
        <a:spcAft>
          <a:spcPct val="0"/>
        </a:spcAft>
        <a:defRPr sz="2200">
          <a:solidFill>
            <a:schemeClr val="tx1"/>
          </a:solidFill>
          <a:latin typeface="Arial" charset="0"/>
          <a:ea typeface="ＭＳ Ｐゴシック" charset="0"/>
        </a:defRPr>
      </a:lvl9pPr>
    </p:titleStyle>
    <p:bodyStyle>
      <a:lvl1pPr marL="176213" indent="-176213" algn="l" rtl="0" eaLnBrk="1" fontAlgn="base" hangingPunct="1">
        <a:spcBef>
          <a:spcPct val="20000"/>
        </a:spcBef>
        <a:spcAft>
          <a:spcPct val="0"/>
        </a:spcAft>
        <a:buClr>
          <a:schemeClr val="tx1"/>
        </a:buClr>
        <a:buFont typeface="Wingdings" charset="0"/>
        <a:buChar char="§"/>
        <a:defRPr sz="2000" b="1">
          <a:solidFill>
            <a:srgbClr val="000000"/>
          </a:solidFill>
          <a:latin typeface="+mn-lt"/>
          <a:ea typeface="+mn-ea"/>
          <a:cs typeface="ＭＳ Ｐゴシック" charset="0"/>
        </a:defRPr>
      </a:lvl1pPr>
      <a:lvl2pPr marL="515938" indent="-225425" algn="l" rtl="0" eaLnBrk="1" fontAlgn="base" hangingPunct="1">
        <a:spcBef>
          <a:spcPct val="20000"/>
        </a:spcBef>
        <a:spcAft>
          <a:spcPct val="0"/>
        </a:spcAft>
        <a:buClr>
          <a:schemeClr val="tx1"/>
        </a:buClr>
        <a:buFont typeface="Symbol" charset="0"/>
        <a:buChar char="-"/>
        <a:defRPr sz="1800">
          <a:solidFill>
            <a:schemeClr val="tx1"/>
          </a:solidFill>
          <a:latin typeface="+mn-lt"/>
          <a:ea typeface="+mn-ea"/>
        </a:defRPr>
      </a:lvl2pPr>
      <a:lvl3pPr marL="804863" indent="-171450" algn="l" rtl="0" eaLnBrk="1" fontAlgn="base" hangingPunct="1">
        <a:spcBef>
          <a:spcPct val="20000"/>
        </a:spcBef>
        <a:spcAft>
          <a:spcPct val="0"/>
        </a:spcAft>
        <a:buClr>
          <a:schemeClr val="tx1"/>
        </a:buClr>
        <a:buChar char="•"/>
        <a:defRPr sz="1600">
          <a:solidFill>
            <a:schemeClr val="tx1"/>
          </a:solidFill>
          <a:latin typeface="+mn-lt"/>
          <a:ea typeface="+mn-ea"/>
        </a:defRPr>
      </a:lvl3pPr>
      <a:lvl4pPr marL="1430338" indent="-176213" algn="l" rtl="0" eaLnBrk="1" fontAlgn="base" hangingPunct="1">
        <a:spcBef>
          <a:spcPct val="20000"/>
        </a:spcBef>
        <a:spcAft>
          <a:spcPct val="0"/>
        </a:spcAft>
        <a:buClr>
          <a:schemeClr val="tx1"/>
        </a:buClr>
        <a:buChar char="•"/>
        <a:defRPr sz="1400">
          <a:solidFill>
            <a:schemeClr val="tx1"/>
          </a:solidFill>
          <a:latin typeface="+mn-lt"/>
          <a:ea typeface="+mn-ea"/>
        </a:defRPr>
      </a:lvl4pPr>
      <a:lvl5pPr marL="1719263" indent="-7938" algn="l" rtl="0" eaLnBrk="1" fontAlgn="base" hangingPunct="1">
        <a:spcBef>
          <a:spcPct val="20000"/>
        </a:spcBef>
        <a:spcAft>
          <a:spcPct val="0"/>
        </a:spcAft>
        <a:buClr>
          <a:schemeClr val="tx1"/>
        </a:buClr>
        <a:defRPr sz="1200">
          <a:solidFill>
            <a:schemeClr val="tx1"/>
          </a:solidFill>
          <a:latin typeface="+mn-lt"/>
          <a:ea typeface="+mn-ea"/>
        </a:defRPr>
      </a:lvl5pPr>
      <a:lvl6pPr marL="2176463" indent="-7938" algn="l" rtl="0" eaLnBrk="1" fontAlgn="base" hangingPunct="1">
        <a:spcBef>
          <a:spcPct val="20000"/>
        </a:spcBef>
        <a:spcAft>
          <a:spcPct val="0"/>
        </a:spcAft>
        <a:buClr>
          <a:schemeClr val="tx1"/>
        </a:buClr>
        <a:defRPr sz="1200">
          <a:solidFill>
            <a:schemeClr val="tx1"/>
          </a:solidFill>
          <a:latin typeface="+mn-lt"/>
          <a:ea typeface="+mn-ea"/>
        </a:defRPr>
      </a:lvl6pPr>
      <a:lvl7pPr marL="2633663" indent="-7938" algn="l" rtl="0" eaLnBrk="1" fontAlgn="base" hangingPunct="1">
        <a:spcBef>
          <a:spcPct val="20000"/>
        </a:spcBef>
        <a:spcAft>
          <a:spcPct val="0"/>
        </a:spcAft>
        <a:buClr>
          <a:schemeClr val="tx1"/>
        </a:buClr>
        <a:defRPr sz="1200">
          <a:solidFill>
            <a:schemeClr val="tx1"/>
          </a:solidFill>
          <a:latin typeface="+mn-lt"/>
          <a:ea typeface="+mn-ea"/>
        </a:defRPr>
      </a:lvl7pPr>
      <a:lvl8pPr marL="3090863" indent="-7938" algn="l" rtl="0" eaLnBrk="1" fontAlgn="base" hangingPunct="1">
        <a:spcBef>
          <a:spcPct val="20000"/>
        </a:spcBef>
        <a:spcAft>
          <a:spcPct val="0"/>
        </a:spcAft>
        <a:buClr>
          <a:schemeClr val="tx1"/>
        </a:buClr>
        <a:defRPr sz="1200">
          <a:solidFill>
            <a:schemeClr val="tx1"/>
          </a:solidFill>
          <a:latin typeface="+mn-lt"/>
          <a:ea typeface="+mn-ea"/>
        </a:defRPr>
      </a:lvl8pPr>
      <a:lvl9pPr marL="3548063" indent="-7938" algn="l" rtl="0" eaLnBrk="1" fontAlgn="base" hangingPunct="1">
        <a:spcBef>
          <a:spcPct val="20000"/>
        </a:spcBef>
        <a:spcAft>
          <a:spcPct val="0"/>
        </a:spcAft>
        <a:buClr>
          <a:schemeClr val="tx1"/>
        </a:buCl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04800" y="1117601"/>
            <a:ext cx="8534400" cy="497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4"/>
          <p:cNvSpPr>
            <a:spLocks noGrp="1" noChangeArrowheads="1"/>
          </p:cNvSpPr>
          <p:nvPr>
            <p:ph type="title"/>
          </p:nvPr>
        </p:nvSpPr>
        <p:spPr bwMode="auto">
          <a:xfrm>
            <a:off x="739333" y="340470"/>
            <a:ext cx="8099868" cy="7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dirty="0"/>
              <a:t>Click to edit Master title style</a:t>
            </a:r>
          </a:p>
        </p:txBody>
      </p:sp>
      <p:grpSp>
        <p:nvGrpSpPr>
          <p:cNvPr id="15" name="Group 5"/>
          <p:cNvGrpSpPr>
            <a:grpSpLocks noChangeAspect="1"/>
          </p:cNvGrpSpPr>
          <p:nvPr userDrawn="1"/>
        </p:nvGrpSpPr>
        <p:grpSpPr bwMode="auto">
          <a:xfrm>
            <a:off x="7891931" y="6372018"/>
            <a:ext cx="943221" cy="213783"/>
            <a:chOff x="5094" y="3939"/>
            <a:chExt cx="1488" cy="255"/>
          </a:xfrm>
        </p:grpSpPr>
        <p:sp>
          <p:nvSpPr>
            <p:cNvPr id="16"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801">
                <a:latin typeface="+mj-lt"/>
              </a:endParaRPr>
            </a:p>
          </p:txBody>
        </p:sp>
        <p:sp>
          <p:nvSpPr>
            <p:cNvPr id="17"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801">
                <a:latin typeface="+mj-lt"/>
              </a:endParaRPr>
            </a:p>
          </p:txBody>
        </p:sp>
        <p:sp>
          <p:nvSpPr>
            <p:cNvPr id="18"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801">
                <a:latin typeface="+mj-lt"/>
              </a:endParaRPr>
            </a:p>
          </p:txBody>
        </p:sp>
        <p:sp>
          <p:nvSpPr>
            <p:cNvPr id="27"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801">
                <a:latin typeface="+mj-lt"/>
              </a:endParaRPr>
            </a:p>
          </p:txBody>
        </p:sp>
      </p:grpSp>
      <p:sp>
        <p:nvSpPr>
          <p:cNvPr id="22" name="bk object 21">
            <a:extLst>
              <a:ext uri="{FF2B5EF4-FFF2-40B4-BE49-F238E27FC236}">
                <a16:creationId xmlns:a16="http://schemas.microsoft.com/office/drawing/2014/main" id="{8C0F1F11-3621-4AD2-8AF3-6379898E4F5F}"/>
              </a:ext>
            </a:extLst>
          </p:cNvPr>
          <p:cNvSpPr/>
          <p:nvPr userDrawn="1"/>
        </p:nvSpPr>
        <p:spPr>
          <a:xfrm>
            <a:off x="6436795" y="6475641"/>
            <a:ext cx="581176" cy="171450"/>
          </a:xfrm>
          <a:custGeom>
            <a:avLst/>
            <a:gdLst/>
            <a:ahLst/>
            <a:cxnLst/>
            <a:rect l="l" t="t" r="r" b="b"/>
            <a:pathLst>
              <a:path w="774700" h="171450">
                <a:moveTo>
                  <a:pt x="0" y="171132"/>
                </a:moveTo>
                <a:lnTo>
                  <a:pt x="774700" y="171132"/>
                </a:lnTo>
                <a:lnTo>
                  <a:pt x="774700" y="0"/>
                </a:lnTo>
                <a:lnTo>
                  <a:pt x="0" y="0"/>
                </a:lnTo>
                <a:lnTo>
                  <a:pt x="0" y="171132"/>
                </a:lnTo>
                <a:close/>
              </a:path>
            </a:pathLst>
          </a:custGeom>
          <a:solidFill>
            <a:srgbClr val="F7A838"/>
          </a:solidFill>
        </p:spPr>
        <p:txBody>
          <a:bodyPr wrap="square" lIns="0" tIns="0" rIns="0" bIns="0" rtlCol="0"/>
          <a:lstStyle/>
          <a:p>
            <a:endParaRPr/>
          </a:p>
        </p:txBody>
      </p:sp>
      <p:sp>
        <p:nvSpPr>
          <p:cNvPr id="23" name="bk object 22">
            <a:extLst>
              <a:ext uri="{FF2B5EF4-FFF2-40B4-BE49-F238E27FC236}">
                <a16:creationId xmlns:a16="http://schemas.microsoft.com/office/drawing/2014/main" id="{66A27DAE-EDCD-40A4-A92C-DB5DA6154E95}"/>
              </a:ext>
            </a:extLst>
          </p:cNvPr>
          <p:cNvSpPr>
            <a:spLocks/>
          </p:cNvSpPr>
          <p:nvPr userDrawn="1"/>
        </p:nvSpPr>
        <p:spPr>
          <a:xfrm>
            <a:off x="0" y="6475641"/>
            <a:ext cx="6437243" cy="171450"/>
          </a:xfrm>
          <a:custGeom>
            <a:avLst/>
            <a:gdLst/>
            <a:ahLst/>
            <a:cxnLst/>
            <a:rect l="l" t="t" r="r" b="b"/>
            <a:pathLst>
              <a:path w="8580755" h="171450">
                <a:moveTo>
                  <a:pt x="0" y="171132"/>
                </a:moveTo>
                <a:lnTo>
                  <a:pt x="8580158" y="171132"/>
                </a:lnTo>
                <a:lnTo>
                  <a:pt x="8580158" y="0"/>
                </a:lnTo>
                <a:lnTo>
                  <a:pt x="0" y="0"/>
                </a:lnTo>
                <a:lnTo>
                  <a:pt x="0" y="171132"/>
                </a:lnTo>
                <a:close/>
              </a:path>
            </a:pathLst>
          </a:custGeom>
          <a:solidFill>
            <a:srgbClr val="006A9E"/>
          </a:solidFill>
        </p:spPr>
        <p:txBody>
          <a:bodyPr wrap="square" lIns="0" tIns="0" rIns="0" bIns="0" rtlCol="0"/>
          <a:lstStyle/>
          <a:p>
            <a:endParaRPr/>
          </a:p>
        </p:txBody>
      </p:sp>
      <p:sp>
        <p:nvSpPr>
          <p:cNvPr id="24" name="bk object 32">
            <a:extLst>
              <a:ext uri="{FF2B5EF4-FFF2-40B4-BE49-F238E27FC236}">
                <a16:creationId xmlns:a16="http://schemas.microsoft.com/office/drawing/2014/main" id="{FBFE13ED-6AE9-456D-BD91-523D38FF2A84}"/>
              </a:ext>
            </a:extLst>
          </p:cNvPr>
          <p:cNvSpPr/>
          <p:nvPr userDrawn="1"/>
        </p:nvSpPr>
        <p:spPr>
          <a:xfrm>
            <a:off x="7075165" y="6313204"/>
            <a:ext cx="569524" cy="358387"/>
          </a:xfrm>
          <a:prstGeom prst="rect">
            <a:avLst/>
          </a:prstGeom>
          <a:blipFill>
            <a:blip r:embed="rId10" cstate="print"/>
            <a:stretch>
              <a:fillRect/>
            </a:stretch>
          </a:blipFill>
        </p:spPr>
        <p:txBody>
          <a:bodyPr wrap="square" lIns="0" tIns="0" rIns="0" bIns="0" rtlCol="0"/>
          <a:lstStyle/>
          <a:p>
            <a:endParaRPr/>
          </a:p>
        </p:txBody>
      </p:sp>
      <p:sp>
        <p:nvSpPr>
          <p:cNvPr id="25" name="Rectangle 24">
            <a:extLst>
              <a:ext uri="{FF2B5EF4-FFF2-40B4-BE49-F238E27FC236}">
                <a16:creationId xmlns:a16="http://schemas.microsoft.com/office/drawing/2014/main" id="{C8D83D07-5153-4219-9BF2-FF7C1E7102E7}"/>
              </a:ext>
            </a:extLst>
          </p:cNvPr>
          <p:cNvSpPr>
            <a:spLocks/>
          </p:cNvSpPr>
          <p:nvPr userDrawn="1"/>
        </p:nvSpPr>
        <p:spPr>
          <a:xfrm>
            <a:off x="280108" y="6475641"/>
            <a:ext cx="1581239" cy="171450"/>
          </a:xfrm>
          <a:prstGeom prst="rect">
            <a:avLst/>
          </a:prstGeom>
          <a:noFill/>
          <a:ln>
            <a:noFill/>
          </a:ln>
        </p:spPr>
        <p:txBody>
          <a:bodyPr wrap="none" lIns="0" tIns="0" rIns="0" bIns="0" anchor="ctr" anchorCtr="0">
            <a:noAutofit/>
          </a:bodyPr>
          <a:lstStyle/>
          <a:p>
            <a:pPr lvl="0" algn="l" defTabSz="913453" rtl="0" eaLnBrk="1" fontAlgn="base" hangingPunct="1">
              <a:spcBef>
                <a:spcPct val="0"/>
              </a:spcBef>
              <a:spcAft>
                <a:spcPct val="0"/>
              </a:spcAft>
            </a:pPr>
            <a:r>
              <a:rPr lang="en-US" sz="450" kern="1200" dirty="0">
                <a:solidFill>
                  <a:schemeClr val="bg1"/>
                </a:solidFill>
                <a:latin typeface="Calibri" panose="020F0502020204030204" pitchFamily="34" charset="0"/>
                <a:ea typeface="+mn-ea"/>
                <a:cs typeface="Segoe UI" panose="020B0502040204020203" pitchFamily="34" charset="0"/>
              </a:rPr>
              <a:t>Copyright © 2018 HCL Technologies Limited  |  www.hcltech.com</a:t>
            </a:r>
          </a:p>
        </p:txBody>
      </p:sp>
      <p:sp>
        <p:nvSpPr>
          <p:cNvPr id="28" name="Oval 27">
            <a:extLst>
              <a:ext uri="{FF2B5EF4-FFF2-40B4-BE49-F238E27FC236}">
                <a16:creationId xmlns:a16="http://schemas.microsoft.com/office/drawing/2014/main" id="{11842C0C-6B6B-4CF7-AE3E-51467FE82D98}"/>
              </a:ext>
            </a:extLst>
          </p:cNvPr>
          <p:cNvSpPr>
            <a:spLocks/>
          </p:cNvSpPr>
          <p:nvPr userDrawn="1"/>
        </p:nvSpPr>
        <p:spPr bwMode="auto">
          <a:xfrm>
            <a:off x="145162" y="6491047"/>
            <a:ext cx="105276" cy="140331"/>
          </a:xfrm>
          <a:prstGeom prst="ellipse">
            <a:avLst/>
          </a:prstGeom>
          <a:solidFill>
            <a:srgbClr val="000000"/>
          </a:solidFill>
          <a:ln w="3175" cap="flat" cmpd="sng" algn="ctr">
            <a:noFill/>
            <a:prstDash val="solid"/>
            <a:miter lim="800000"/>
            <a:headEnd type="none" w="sm" len="sm"/>
            <a:tailEnd type="triangle" w="med" len="med"/>
          </a:ln>
          <a:effectLst/>
        </p:spPr>
        <p:txBody>
          <a:bodyPr vert="horz" wrap="none" lIns="68598" tIns="34299" rIns="68598" bIns="34299" numCol="1" rtlCol="0" anchor="t" anchorCtr="0" compatLnSpc="1">
            <a:prstTxWarp prst="textNoShape">
              <a:avLst/>
            </a:prstTxWarp>
          </a:bodyPr>
          <a:lstStyle/>
          <a:p>
            <a:pPr marL="0" marR="0" indent="0" algn="l" defTabSz="685983" rtl="0" eaLnBrk="1" fontAlgn="base" latinLnBrk="0" hangingPunct="1">
              <a:lnSpc>
                <a:spcPct val="100000"/>
              </a:lnSpc>
              <a:spcBef>
                <a:spcPct val="0"/>
              </a:spcBef>
              <a:spcAft>
                <a:spcPct val="0"/>
              </a:spcAft>
              <a:buClrTx/>
              <a:buSzTx/>
              <a:buFontTx/>
              <a:buNone/>
              <a:tabLst/>
            </a:pPr>
            <a:endParaRPr kumimoji="0" lang="en-IN" sz="2701" b="0" i="0" u="none" strike="noStrike" cap="none" normalizeH="0" baseline="0">
              <a:ln>
                <a:noFill/>
              </a:ln>
              <a:solidFill>
                <a:schemeClr val="tx1"/>
              </a:solidFill>
              <a:effectLst/>
              <a:latin typeface="Arial" charset="0"/>
            </a:endParaRPr>
          </a:p>
        </p:txBody>
      </p:sp>
      <p:sp>
        <p:nvSpPr>
          <p:cNvPr id="20" name="TextBox 19"/>
          <p:cNvSpPr txBox="1">
            <a:spLocks/>
          </p:cNvSpPr>
          <p:nvPr userDrawn="1"/>
        </p:nvSpPr>
        <p:spPr>
          <a:xfrm>
            <a:off x="145488" y="6532581"/>
            <a:ext cx="104624" cy="46166"/>
          </a:xfrm>
          <a:prstGeom prst="rect">
            <a:avLst/>
          </a:prstGeom>
        </p:spPr>
        <p:txBody>
          <a:bodyPr wrap="square" lIns="0" tIns="0" rIns="0" bIns="0">
            <a:spAutoFit/>
          </a:bodyPr>
          <a:lstStyle>
            <a:defPPr>
              <a:defRPr lang="en-US"/>
            </a:defPPr>
            <a:lvl1pPr algn="r">
              <a:defRPr sz="800">
                <a:latin typeface="+mj-lt"/>
                <a:ea typeface="Verdana" pitchFamily="34" charset="0"/>
                <a:cs typeface="Verdana" pitchFamily="34" charset="0"/>
              </a:defRPr>
            </a:lvl1pPr>
          </a:lstStyle>
          <a:p>
            <a:pPr algn="ctr">
              <a:defRPr/>
            </a:pPr>
            <a:fld id="{533B120D-C22C-43C1-97A5-1D247EFB43E2}" type="slidenum">
              <a:rPr lang="en-US" sz="300" smtClean="0">
                <a:solidFill>
                  <a:schemeClr val="bg1"/>
                </a:solidFill>
                <a:latin typeface="+mj-lt"/>
              </a:rPr>
              <a:pPr algn="ctr">
                <a:defRPr/>
              </a:pPr>
              <a:t>‹#›</a:t>
            </a:fld>
            <a:endParaRPr lang="en-US" sz="300" dirty="0">
              <a:solidFill>
                <a:schemeClr val="bg1"/>
              </a:solidFill>
              <a:latin typeface="+mj-lt"/>
            </a:endParaRPr>
          </a:p>
        </p:txBody>
      </p:sp>
    </p:spTree>
    <p:extLst>
      <p:ext uri="{BB962C8B-B14F-4D97-AF65-F5344CB8AC3E}">
        <p14:creationId xmlns:p14="http://schemas.microsoft.com/office/powerpoint/2010/main" val="8041920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p:hf hdr="0" ftr="0" dt="0"/>
  <p:txStyles>
    <p:titleStyle>
      <a:lvl1pPr algn="l" rtl="0" eaLnBrk="0" fontAlgn="base" hangingPunct="0">
        <a:spcBef>
          <a:spcPct val="0"/>
        </a:spcBef>
        <a:spcAft>
          <a:spcPct val="0"/>
        </a:spcAft>
        <a:defRPr sz="2101" b="0" cap="none" baseline="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1800" b="1">
          <a:solidFill>
            <a:srgbClr val="00529B"/>
          </a:solidFill>
          <a:latin typeface="Novecento Book" pitchFamily="50" charset="0"/>
        </a:defRPr>
      </a:lvl2pPr>
      <a:lvl3pPr algn="l" rtl="0" eaLnBrk="0" fontAlgn="base" hangingPunct="0">
        <a:spcBef>
          <a:spcPct val="0"/>
        </a:spcBef>
        <a:spcAft>
          <a:spcPct val="0"/>
        </a:spcAft>
        <a:defRPr sz="1800" b="1">
          <a:solidFill>
            <a:srgbClr val="00529B"/>
          </a:solidFill>
          <a:latin typeface="Novecento Book" pitchFamily="50" charset="0"/>
        </a:defRPr>
      </a:lvl3pPr>
      <a:lvl4pPr algn="l" rtl="0" eaLnBrk="0" fontAlgn="base" hangingPunct="0">
        <a:spcBef>
          <a:spcPct val="0"/>
        </a:spcBef>
        <a:spcAft>
          <a:spcPct val="0"/>
        </a:spcAft>
        <a:defRPr sz="1800" b="1">
          <a:solidFill>
            <a:srgbClr val="00529B"/>
          </a:solidFill>
          <a:latin typeface="Novecento Book" pitchFamily="50" charset="0"/>
        </a:defRPr>
      </a:lvl4pPr>
      <a:lvl5pPr algn="l" rtl="0" eaLnBrk="0" fontAlgn="base" hangingPunct="0">
        <a:spcBef>
          <a:spcPct val="0"/>
        </a:spcBef>
        <a:spcAft>
          <a:spcPct val="0"/>
        </a:spcAft>
        <a:defRPr sz="1800" b="1">
          <a:solidFill>
            <a:srgbClr val="00529B"/>
          </a:solidFill>
          <a:latin typeface="Novecento Book" pitchFamily="50" charset="0"/>
        </a:defRPr>
      </a:lvl5pPr>
      <a:lvl6pPr marL="342991" algn="l" rtl="0" fontAlgn="base">
        <a:spcBef>
          <a:spcPct val="0"/>
        </a:spcBef>
        <a:spcAft>
          <a:spcPct val="0"/>
        </a:spcAft>
        <a:defRPr sz="1800" b="1">
          <a:solidFill>
            <a:schemeClr val="bg1"/>
          </a:solidFill>
          <a:latin typeface="Arial" charset="0"/>
        </a:defRPr>
      </a:lvl6pPr>
      <a:lvl7pPr marL="685983" algn="l" rtl="0" fontAlgn="base">
        <a:spcBef>
          <a:spcPct val="0"/>
        </a:spcBef>
        <a:spcAft>
          <a:spcPct val="0"/>
        </a:spcAft>
        <a:defRPr sz="1800" b="1">
          <a:solidFill>
            <a:schemeClr val="bg1"/>
          </a:solidFill>
          <a:latin typeface="Arial" charset="0"/>
        </a:defRPr>
      </a:lvl7pPr>
      <a:lvl8pPr marL="1028974" algn="l" rtl="0" fontAlgn="base">
        <a:spcBef>
          <a:spcPct val="0"/>
        </a:spcBef>
        <a:spcAft>
          <a:spcPct val="0"/>
        </a:spcAft>
        <a:defRPr sz="1800" b="1">
          <a:solidFill>
            <a:schemeClr val="bg1"/>
          </a:solidFill>
          <a:latin typeface="Arial" charset="0"/>
        </a:defRPr>
      </a:lvl8pPr>
      <a:lvl9pPr marL="1371966" algn="l" rtl="0" fontAlgn="base">
        <a:spcBef>
          <a:spcPct val="0"/>
        </a:spcBef>
        <a:spcAft>
          <a:spcPct val="0"/>
        </a:spcAft>
        <a:defRPr sz="1800" b="1">
          <a:solidFill>
            <a:schemeClr val="bg1"/>
          </a:solidFill>
          <a:latin typeface="Arial" charset="0"/>
        </a:defRPr>
      </a:lvl9pPr>
    </p:titleStyle>
    <p:bodyStyle>
      <a:lvl1pPr marL="259625" indent="-259625" algn="l" rtl="0" eaLnBrk="0" fontAlgn="base" hangingPunct="0">
        <a:spcBef>
          <a:spcPct val="100000"/>
        </a:spcBef>
        <a:spcAft>
          <a:spcPct val="0"/>
        </a:spcAft>
        <a:buClr>
          <a:schemeClr val="tx1"/>
        </a:buClr>
        <a:buFont typeface="Webdings" panose="05030102010509060703" pitchFamily="18" charset="2"/>
        <a:buChar char="4"/>
        <a:defRPr sz="1500">
          <a:solidFill>
            <a:schemeClr val="tx1"/>
          </a:solidFill>
          <a:latin typeface="Calibri" panose="020F0502020204030204" pitchFamily="34" charset="0"/>
          <a:ea typeface="+mn-ea"/>
          <a:cs typeface="+mn-cs"/>
        </a:defRPr>
      </a:lvl1pPr>
      <a:lvl2pPr marL="426357" indent="-171496" algn="l" rtl="0" eaLnBrk="0" fontAlgn="base" hangingPunct="0">
        <a:spcBef>
          <a:spcPct val="50000"/>
        </a:spcBef>
        <a:spcAft>
          <a:spcPct val="0"/>
        </a:spcAft>
        <a:buClr>
          <a:schemeClr val="tx1"/>
        </a:buClr>
        <a:buFont typeface="Wingdings" pitchFamily="2" charset="2"/>
        <a:buChar char="§"/>
        <a:defRPr sz="1350">
          <a:solidFill>
            <a:schemeClr val="tx1"/>
          </a:solidFill>
          <a:latin typeface="Calibri" panose="020F0502020204030204" pitchFamily="34" charset="0"/>
        </a:defRPr>
      </a:lvl2pPr>
      <a:lvl3pPr marL="599044" indent="-171496" algn="l" rtl="0" eaLnBrk="0" fontAlgn="base" hangingPunct="0">
        <a:spcBef>
          <a:spcPct val="50000"/>
        </a:spcBef>
        <a:spcAft>
          <a:spcPct val="0"/>
        </a:spcAft>
        <a:buClr>
          <a:schemeClr val="tx1"/>
        </a:buClr>
        <a:buFont typeface="Symbol" panose="05050102010706020507" pitchFamily="18" charset="2"/>
        <a:buChar char="·"/>
        <a:defRPr sz="1350">
          <a:solidFill>
            <a:schemeClr val="tx1"/>
          </a:solidFill>
          <a:latin typeface="Calibri" panose="020F0502020204030204" pitchFamily="34" charset="0"/>
        </a:defRPr>
      </a:lvl3pPr>
      <a:lvl4pPr marL="678837" indent="-164350" algn="l" rtl="0" eaLnBrk="0" fontAlgn="base" hangingPunct="0">
        <a:spcBef>
          <a:spcPct val="50000"/>
        </a:spcBef>
        <a:spcAft>
          <a:spcPct val="0"/>
        </a:spcAft>
        <a:buClr>
          <a:schemeClr val="tx1"/>
        </a:buClr>
        <a:buFont typeface="Wingdings" pitchFamily="2" charset="2"/>
        <a:buChar char="§"/>
        <a:defRPr sz="900">
          <a:solidFill>
            <a:schemeClr val="tx1"/>
          </a:solidFill>
          <a:latin typeface="+mn-lt"/>
        </a:defRPr>
      </a:lvl4pPr>
      <a:lvl5pPr marL="850333" indent="-164350" algn="l" rtl="0" eaLnBrk="0" fontAlgn="base" hangingPunct="0">
        <a:spcBef>
          <a:spcPct val="50000"/>
        </a:spcBef>
        <a:spcAft>
          <a:spcPct val="0"/>
        </a:spcAft>
        <a:buClr>
          <a:schemeClr val="tx1"/>
        </a:buClr>
        <a:buFont typeface="Wingdings" pitchFamily="2" charset="2"/>
        <a:buChar char="§"/>
        <a:defRPr sz="900">
          <a:solidFill>
            <a:schemeClr val="tx1"/>
          </a:solidFill>
          <a:latin typeface="+mn-lt"/>
        </a:defRPr>
      </a:lvl5pPr>
      <a:lvl6pPr marL="1193324" indent="-164350" algn="l" rtl="0" fontAlgn="base">
        <a:spcBef>
          <a:spcPct val="50000"/>
        </a:spcBef>
        <a:spcAft>
          <a:spcPct val="0"/>
        </a:spcAft>
        <a:buClr>
          <a:schemeClr val="tx1"/>
        </a:buClr>
        <a:buFont typeface="Wingdings" pitchFamily="2" charset="2"/>
        <a:buChar char="§"/>
        <a:defRPr sz="1050">
          <a:solidFill>
            <a:schemeClr val="tx1"/>
          </a:solidFill>
          <a:latin typeface="+mn-lt"/>
        </a:defRPr>
      </a:lvl6pPr>
      <a:lvl7pPr marL="1536316" indent="-164350" algn="l" rtl="0" fontAlgn="base">
        <a:spcBef>
          <a:spcPct val="50000"/>
        </a:spcBef>
        <a:spcAft>
          <a:spcPct val="0"/>
        </a:spcAft>
        <a:buClr>
          <a:schemeClr val="tx1"/>
        </a:buClr>
        <a:buFont typeface="Wingdings" pitchFamily="2" charset="2"/>
        <a:buChar char="§"/>
        <a:defRPr sz="1050">
          <a:solidFill>
            <a:schemeClr val="tx1"/>
          </a:solidFill>
          <a:latin typeface="+mn-lt"/>
        </a:defRPr>
      </a:lvl7pPr>
      <a:lvl8pPr marL="1879307" indent="-164350" algn="l" rtl="0" fontAlgn="base">
        <a:spcBef>
          <a:spcPct val="50000"/>
        </a:spcBef>
        <a:spcAft>
          <a:spcPct val="0"/>
        </a:spcAft>
        <a:buClr>
          <a:schemeClr val="tx1"/>
        </a:buClr>
        <a:buFont typeface="Wingdings" pitchFamily="2" charset="2"/>
        <a:buChar char="§"/>
        <a:defRPr sz="1050">
          <a:solidFill>
            <a:schemeClr val="tx1"/>
          </a:solidFill>
          <a:latin typeface="+mn-lt"/>
        </a:defRPr>
      </a:lvl8pPr>
      <a:lvl9pPr marL="2222299" indent="-164350" algn="l" rtl="0" fontAlgn="base">
        <a:spcBef>
          <a:spcPct val="50000"/>
        </a:spcBef>
        <a:spcAft>
          <a:spcPct val="0"/>
        </a:spcAft>
        <a:buClr>
          <a:schemeClr val="tx1"/>
        </a:buClr>
        <a:buFont typeface="Wingdings" pitchFamily="2" charset="2"/>
        <a:buChar char="§"/>
        <a:defRPr sz="105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ugandajournalistsresourcecentre.com/revised-201516-uganda-general-elections-roadmap/"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mailto:info@kandooerp.org" TargetMode="External"/><Relationship Id="rId2" Type="http://schemas.openxmlformats.org/officeDocument/2006/relationships/hyperlink" Target="http://www.kandooerp.org/" TargetMode="Externa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ibm.com/legal/copytrade.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docs.oracle.com/javase/8/docs/api/java/lang/String.html#replaceAll-java.lang.String-java.lang.St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tackoverflow.com/questions/469695/decode-base64-data-in-jav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p:txBody>
          <a:bodyPr/>
          <a:lstStyle/>
          <a:p>
            <a:r>
              <a:rPr lang="en-US" dirty="0"/>
              <a:t>Informix 14.10.xC2 - New Features</a:t>
            </a:r>
          </a:p>
        </p:txBody>
      </p:sp>
      <p:sp>
        <p:nvSpPr>
          <p:cNvPr id="11269" name="Rectangle 5"/>
          <p:cNvSpPr>
            <a:spLocks noGrp="1" noChangeArrowheads="1"/>
          </p:cNvSpPr>
          <p:nvPr>
            <p:ph type="subTitle" sz="quarter" idx="4294967295"/>
          </p:nvPr>
        </p:nvSpPr>
        <p:spPr>
          <a:xfrm>
            <a:off x="275431" y="857424"/>
            <a:ext cx="8593137" cy="492125"/>
          </a:xfrm>
        </p:spPr>
        <p:txBody>
          <a:bodyPr/>
          <a:lstStyle/>
          <a:p>
            <a:pPr marL="0" indent="0">
              <a:buNone/>
            </a:pPr>
            <a:r>
              <a:rPr lang="en-US" sz="1400" b="0" dirty="0">
                <a:sym typeface="Arial" charset="0"/>
              </a:rPr>
              <a:t>Scott Pickett – WW Informix Technical Sales</a:t>
            </a:r>
            <a:endParaRPr lang="en-US" sz="1400" b="0" dirty="0"/>
          </a:p>
          <a:p>
            <a:pPr marL="0" indent="0">
              <a:buNone/>
            </a:pPr>
            <a:r>
              <a:rPr lang="en-US" sz="1400" b="0" dirty="0">
                <a:sym typeface="Arial" charset="0"/>
              </a:rPr>
              <a:t>September 30,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524A-CA97-0D47-8978-0A6AA17471F6}"/>
              </a:ext>
            </a:extLst>
          </p:cNvPr>
          <p:cNvSpPr>
            <a:spLocks noGrp="1"/>
          </p:cNvSpPr>
          <p:nvPr>
            <p:ph type="title"/>
          </p:nvPr>
        </p:nvSpPr>
        <p:spPr/>
        <p:txBody>
          <a:bodyPr/>
          <a:lstStyle/>
          <a:p>
            <a:r>
              <a:rPr lang="en-US" dirty="0"/>
              <a:t>Create Partial Index - Syntax</a:t>
            </a:r>
          </a:p>
        </p:txBody>
      </p:sp>
      <p:sp>
        <p:nvSpPr>
          <p:cNvPr id="3" name="Content Placeholder 2">
            <a:extLst>
              <a:ext uri="{FF2B5EF4-FFF2-40B4-BE49-F238E27FC236}">
                <a16:creationId xmlns:a16="http://schemas.microsoft.com/office/drawing/2014/main" id="{639CFDBF-3232-F346-B7EF-E02C53B1D128}"/>
              </a:ext>
            </a:extLst>
          </p:cNvPr>
          <p:cNvSpPr>
            <a:spLocks noGrp="1"/>
          </p:cNvSpPr>
          <p:nvPr>
            <p:ph idx="1"/>
          </p:nvPr>
        </p:nvSpPr>
        <p:spPr>
          <a:xfrm>
            <a:off x="265113" y="1427909"/>
            <a:ext cx="8719860" cy="5022585"/>
          </a:xfrm>
        </p:spPr>
        <p:txBody>
          <a:bodyPr>
            <a:normAutofit fontScale="70000" lnSpcReduction="20000"/>
          </a:bodyPr>
          <a:lstStyle/>
          <a:p>
            <a:pPr marL="0" indent="0">
              <a:buNone/>
            </a:pPr>
            <a:r>
              <a:rPr lang="en-US" sz="2600" dirty="0"/>
              <a:t>Expression Fragment Clause in Create Index</a:t>
            </a:r>
          </a:p>
          <a:p>
            <a:pPr marL="0" indent="0">
              <a:buNone/>
            </a:pPr>
            <a:endParaRPr lang="en-US" sz="2600" dirty="0"/>
          </a:p>
          <a:p>
            <a:pPr marL="0" indent="0">
              <a:buNone/>
            </a:pPr>
            <a:r>
              <a:rPr lang="en-US" sz="2600" dirty="0"/>
              <a:t>Optional ‘</a:t>
            </a:r>
            <a:r>
              <a:rPr lang="en-US" sz="2600" dirty="0">
                <a:solidFill>
                  <a:srgbClr val="0000C4"/>
                </a:solidFill>
              </a:rPr>
              <a:t>INDEX OFF</a:t>
            </a:r>
            <a:r>
              <a:rPr lang="en-US" sz="2600" dirty="0"/>
              <a:t>’ specifying index is turned off for rows meeting the expression condition</a:t>
            </a:r>
          </a:p>
          <a:p>
            <a:pPr marL="0" indent="0">
              <a:buNone/>
            </a:pPr>
            <a:endParaRPr lang="en-US" sz="2600" dirty="0">
              <a:ea typeface="Droid Sans Mono" panose="020B0609030804020204" pitchFamily="49" charset="0"/>
              <a:cs typeface="Droid Sans Mono" panose="020B0609030804020204" pitchFamily="49" charset="0"/>
            </a:endParaRPr>
          </a:p>
          <a:p>
            <a:pPr marL="0" indent="0">
              <a:buNone/>
            </a:pPr>
            <a:r>
              <a:rPr lang="en-US" sz="2600" dirty="0">
                <a:ea typeface="Droid Sans Mono" panose="020B0609030804020204" pitchFamily="49" charset="0"/>
                <a:cs typeface="Droid Sans Mono" panose="020B0609030804020204" pitchFamily="49" charset="0"/>
              </a:rPr>
              <a:t>|----+------------------------+--+-</a:t>
            </a:r>
            <a:r>
              <a:rPr lang="en-US" sz="2600" i="1" dirty="0">
                <a:ea typeface="Droid Sans Mono" panose="020B0609030804020204" pitchFamily="49" charset="0"/>
                <a:cs typeface="Droid Sans Mono" panose="020B0609030804020204" pitchFamily="49" charset="0"/>
              </a:rPr>
              <a:t>expr</a:t>
            </a:r>
            <a:r>
              <a:rPr lang="en-US" sz="2600" dirty="0">
                <a:ea typeface="Droid Sans Mono" panose="020B0609030804020204" pitchFamily="49" charset="0"/>
                <a:cs typeface="Droid Sans Mono" panose="020B0609030804020204" pitchFamily="49" charset="0"/>
              </a:rPr>
              <a:t>-------+--IN--</a:t>
            </a:r>
            <a:r>
              <a:rPr lang="en-US" sz="2600" i="1" dirty="0" err="1">
                <a:ea typeface="Droid Sans Mono" panose="020B0609030804020204" pitchFamily="49" charset="0"/>
                <a:cs typeface="Droid Sans Mono" panose="020B0609030804020204" pitchFamily="49" charset="0"/>
              </a:rPr>
              <a:t>dbspace</a:t>
            </a:r>
            <a:r>
              <a:rPr lang="en-US" sz="2600" dirty="0">
                <a:ea typeface="Droid Sans Mono" panose="020B0609030804020204" pitchFamily="49" charset="0"/>
                <a:cs typeface="Droid Sans Mono" panose="020B0609030804020204" pitchFamily="49" charset="0"/>
              </a:rPr>
              <a:t>-+-----------------+--&gt;</a:t>
            </a:r>
          </a:p>
          <a:p>
            <a:pPr marL="0" indent="0">
              <a:buNone/>
            </a:pPr>
            <a:r>
              <a:rPr lang="en-US" sz="2600" dirty="0">
                <a:ea typeface="Droid Sans Mono" panose="020B0609030804020204" pitchFamily="49" charset="0"/>
                <a:cs typeface="Droid Sans Mono" panose="020B0609030804020204" pitchFamily="49" charset="0"/>
              </a:rPr>
              <a:t>     '-PARTITION--</a:t>
            </a:r>
            <a:r>
              <a:rPr lang="en-US" sz="2600" i="1" dirty="0">
                <a:ea typeface="Droid Sans Mono" panose="020B0609030804020204" pitchFamily="49" charset="0"/>
                <a:cs typeface="Droid Sans Mono" panose="020B0609030804020204" pitchFamily="49" charset="0"/>
              </a:rPr>
              <a:t>part</a:t>
            </a:r>
            <a:r>
              <a:rPr lang="en-US" sz="2600" dirty="0">
                <a:ea typeface="Droid Sans Mono" panose="020B0609030804020204" pitchFamily="49" charset="0"/>
                <a:cs typeface="Droid Sans Mono" panose="020B0609030804020204" pitchFamily="49" charset="0"/>
              </a:rPr>
              <a:t>-’    '-(--</a:t>
            </a:r>
            <a:r>
              <a:rPr lang="en-US" sz="2600" i="1" dirty="0">
                <a:ea typeface="Droid Sans Mono" panose="020B0609030804020204" pitchFamily="49" charset="0"/>
                <a:cs typeface="Droid Sans Mono" panose="020B0609030804020204" pitchFamily="49" charset="0"/>
              </a:rPr>
              <a:t>expr</a:t>
            </a:r>
            <a:r>
              <a:rPr lang="en-US" sz="2600" dirty="0">
                <a:ea typeface="Droid Sans Mono" panose="020B0609030804020204" pitchFamily="49" charset="0"/>
                <a:cs typeface="Droid Sans Mono" panose="020B0609030804020204" pitchFamily="49" charset="0"/>
              </a:rPr>
              <a:t>-----)-’                       ‘-INDEX OFF’</a:t>
            </a:r>
          </a:p>
          <a:p>
            <a:pPr marL="0" indent="0">
              <a:buNone/>
            </a:pPr>
            <a:endParaRPr lang="en-US" sz="2600" dirty="0">
              <a:ea typeface="Droid Sans Mono" panose="020B0609030804020204" pitchFamily="49" charset="0"/>
              <a:cs typeface="Droid Sans Mono" panose="020B0609030804020204" pitchFamily="49" charset="0"/>
            </a:endParaRPr>
          </a:p>
          <a:p>
            <a:pPr marL="0" indent="0">
              <a:buNone/>
            </a:pPr>
            <a:r>
              <a:rPr lang="en-US" sz="2600" dirty="0">
                <a:ea typeface="Droid Sans Mono" panose="020B0609030804020204" pitchFamily="49" charset="0"/>
                <a:cs typeface="Droid Sans Mono" panose="020B0609030804020204" pitchFamily="49" charset="0"/>
              </a:rPr>
              <a:t>&gt;--+------------------------------------------------+---------------|</a:t>
            </a:r>
          </a:p>
          <a:p>
            <a:pPr marL="0" indent="0">
              <a:buNone/>
            </a:pPr>
            <a:r>
              <a:rPr lang="en-US" sz="2600" dirty="0">
                <a:ea typeface="Droid Sans Mono" panose="020B0609030804020204" pitchFamily="49" charset="0"/>
                <a:cs typeface="Droid Sans Mono" panose="020B0609030804020204" pitchFamily="49" charset="0"/>
              </a:rPr>
              <a:t>   '-,--+------------------------+-REMAINDER--IN--</a:t>
            </a:r>
            <a:r>
              <a:rPr lang="en-US" sz="2600" i="1" dirty="0" err="1">
                <a:ea typeface="Droid Sans Mono" panose="020B0609030804020204" pitchFamily="49" charset="0"/>
                <a:cs typeface="Droid Sans Mono" panose="020B0609030804020204" pitchFamily="49" charset="0"/>
              </a:rPr>
              <a:t>dbspace</a:t>
            </a:r>
            <a:r>
              <a:rPr lang="en-US" sz="2600" dirty="0">
                <a:ea typeface="Droid Sans Mono" panose="020B0609030804020204" pitchFamily="49" charset="0"/>
                <a:cs typeface="Droid Sans Mono" panose="020B0609030804020204" pitchFamily="49" charset="0"/>
              </a:rPr>
              <a:t>-’+-----------------+---</a:t>
            </a:r>
          </a:p>
          <a:p>
            <a:pPr marL="0" indent="0">
              <a:buNone/>
            </a:pPr>
            <a:r>
              <a:rPr lang="en-US" sz="2600" dirty="0">
                <a:ea typeface="Droid Sans Mono" panose="020B0609030804020204" pitchFamily="49" charset="0"/>
                <a:cs typeface="Droid Sans Mono" panose="020B0609030804020204" pitchFamily="49" charset="0"/>
              </a:rPr>
              <a:t>        '-PARTITION--</a:t>
            </a:r>
            <a:r>
              <a:rPr lang="en-US" sz="2600" i="1" dirty="0">
                <a:ea typeface="Droid Sans Mono" panose="020B0609030804020204" pitchFamily="49" charset="0"/>
                <a:cs typeface="Droid Sans Mono" panose="020B0609030804020204" pitchFamily="49" charset="0"/>
              </a:rPr>
              <a:t>part</a:t>
            </a:r>
            <a:r>
              <a:rPr lang="en-US" sz="2600" dirty="0">
                <a:ea typeface="Droid Sans Mono" panose="020B0609030804020204" pitchFamily="49" charset="0"/>
                <a:cs typeface="Droid Sans Mono" panose="020B0609030804020204" pitchFamily="49" charset="0"/>
              </a:rPr>
              <a:t>-’                                                 ’-INDEX OFF-’</a:t>
            </a:r>
          </a:p>
          <a:p>
            <a:pPr marL="0" indent="0">
              <a:buNone/>
            </a:pPr>
            <a:endParaRPr lang="en-US" sz="2600" dirty="0">
              <a:ea typeface="Droid Sans Mono" panose="020B0609030804020204" pitchFamily="49" charset="0"/>
              <a:cs typeface="Droid Sans Mono" panose="020B0609030804020204" pitchFamily="49" charset="0"/>
            </a:endParaRPr>
          </a:p>
          <a:p>
            <a:pPr marL="0" indent="0">
              <a:buNone/>
            </a:pPr>
            <a:r>
              <a:rPr lang="en-US" sz="2600" dirty="0">
                <a:ea typeface="Droid Sans Mono" panose="020B0609030804020204" pitchFamily="49" charset="0"/>
                <a:cs typeface="Droid Sans Mono" panose="020B0609030804020204" pitchFamily="49" charset="0"/>
              </a:rPr>
              <a:t>Example:</a:t>
            </a:r>
          </a:p>
          <a:p>
            <a:pPr marL="0" indent="0">
              <a:buNone/>
            </a:pPr>
            <a:r>
              <a:rPr lang="en-US" sz="2600" dirty="0">
                <a:ea typeface="Droid Sans Mono" panose="020B0609030804020204" pitchFamily="49" charset="0"/>
                <a:cs typeface="Droid Sans Mono" panose="020B0609030804020204" pitchFamily="49" charset="0"/>
              </a:rPr>
              <a:t> </a:t>
            </a:r>
            <a:r>
              <a:rPr lang="en-US" sz="2600" dirty="0">
                <a:solidFill>
                  <a:srgbClr val="0000C4"/>
                </a:solidFill>
                <a:ea typeface="Droid Sans Mono" panose="020B0609030804020204" pitchFamily="49" charset="0"/>
                <a:cs typeface="Droid Sans Mono" panose="020B0609030804020204" pitchFamily="49" charset="0"/>
              </a:rPr>
              <a:t>Create index </a:t>
            </a:r>
            <a:r>
              <a:rPr lang="en-US" sz="2600" dirty="0" err="1">
                <a:solidFill>
                  <a:srgbClr val="0000C4"/>
                </a:solidFill>
                <a:ea typeface="Droid Sans Mono" panose="020B0609030804020204" pitchFamily="49" charset="0"/>
                <a:cs typeface="Droid Sans Mono" panose="020B0609030804020204" pitchFamily="49" charset="0"/>
              </a:rPr>
              <a:t>zip_ix</a:t>
            </a:r>
            <a:r>
              <a:rPr lang="en-US" sz="2600" dirty="0">
                <a:solidFill>
                  <a:srgbClr val="0000C4"/>
                </a:solidFill>
                <a:ea typeface="Droid Sans Mono" panose="020B0609030804020204" pitchFamily="49" charset="0"/>
                <a:cs typeface="Droid Sans Mono" panose="020B0609030804020204" pitchFamily="49" charset="0"/>
              </a:rPr>
              <a:t> on customer(</a:t>
            </a:r>
            <a:r>
              <a:rPr lang="en-US" sz="2600" dirty="0" err="1">
                <a:solidFill>
                  <a:srgbClr val="0000C4"/>
                </a:solidFill>
                <a:ea typeface="Droid Sans Mono" panose="020B0609030804020204" pitchFamily="49" charset="0"/>
                <a:cs typeface="Droid Sans Mono" panose="020B0609030804020204" pitchFamily="49" charset="0"/>
              </a:rPr>
              <a:t>zipcode</a:t>
            </a:r>
            <a:r>
              <a:rPr lang="en-US" sz="2600" dirty="0">
                <a:solidFill>
                  <a:srgbClr val="0000C4"/>
                </a:solidFill>
                <a:ea typeface="Droid Sans Mono" panose="020B0609030804020204" pitchFamily="49" charset="0"/>
                <a:cs typeface="Droid Sans Mono" panose="020B0609030804020204" pitchFamily="49" charset="0"/>
              </a:rPr>
              <a:t>)</a:t>
            </a:r>
          </a:p>
          <a:p>
            <a:pPr marL="0" indent="0">
              <a:buNone/>
            </a:pPr>
            <a:r>
              <a:rPr lang="en-US" sz="2600" dirty="0">
                <a:solidFill>
                  <a:srgbClr val="0000C4"/>
                </a:solidFill>
                <a:ea typeface="Droid Sans Mono" panose="020B0609030804020204" pitchFamily="49" charset="0"/>
                <a:cs typeface="Droid Sans Mono" panose="020B0609030804020204" pitchFamily="49" charset="0"/>
              </a:rPr>
              <a:t>    fragment by expression</a:t>
            </a:r>
          </a:p>
          <a:p>
            <a:pPr marL="0" indent="0">
              <a:buNone/>
            </a:pPr>
            <a:r>
              <a:rPr lang="en-US" sz="2600" dirty="0">
                <a:solidFill>
                  <a:srgbClr val="0000C4"/>
                </a:solidFill>
                <a:ea typeface="Droid Sans Mono" panose="020B0609030804020204" pitchFamily="49" charset="0"/>
                <a:cs typeface="Droid Sans Mono" panose="020B0609030804020204" pitchFamily="49" charset="0"/>
              </a:rPr>
              <a:t>      (state = 'CA') in dbs2,</a:t>
            </a:r>
          </a:p>
          <a:p>
            <a:pPr marL="0" indent="0">
              <a:buNone/>
            </a:pPr>
            <a:r>
              <a:rPr lang="en-US" sz="2600" dirty="0">
                <a:solidFill>
                  <a:srgbClr val="0000C4"/>
                </a:solidFill>
                <a:ea typeface="Droid Sans Mono" panose="020B0609030804020204" pitchFamily="49" charset="0"/>
                <a:cs typeface="Droid Sans Mono" panose="020B0609030804020204" pitchFamily="49" charset="0"/>
              </a:rPr>
              <a:t>      remainder </a:t>
            </a:r>
            <a:r>
              <a:rPr lang="en-US" sz="2600" dirty="0">
                <a:solidFill>
                  <a:srgbClr val="FF0000"/>
                </a:solidFill>
                <a:ea typeface="Droid Sans Mono" panose="020B0609030804020204" pitchFamily="49" charset="0"/>
                <a:cs typeface="Droid Sans Mono" panose="020B0609030804020204" pitchFamily="49" charset="0"/>
              </a:rPr>
              <a:t>INDEX OFF</a:t>
            </a:r>
            <a:r>
              <a:rPr lang="en-US" sz="2600" dirty="0">
                <a:solidFill>
                  <a:srgbClr val="0000C4"/>
                </a:solidFill>
                <a:ea typeface="Droid Sans Mono" panose="020B0609030804020204" pitchFamily="49" charset="0"/>
                <a:cs typeface="Droid Sans Mono" panose="020B0609030804020204" pitchFamily="49" charset="0"/>
              </a:rPr>
              <a:t>; </a:t>
            </a:r>
            <a:r>
              <a:rPr lang="en-US" sz="2600" dirty="0">
                <a:solidFill>
                  <a:schemeClr val="tx1"/>
                </a:solidFill>
                <a:ea typeface="Droid Sans Mono" panose="020B0609030804020204" pitchFamily="49" charset="0"/>
                <a:cs typeface="Droid Sans Mono" panose="020B0609030804020204" pitchFamily="49" charset="0"/>
              </a:rPr>
              <a:t>-- no index for remainder</a:t>
            </a:r>
          </a:p>
          <a:p>
            <a:pPr marL="0" indent="0">
              <a:buNone/>
            </a:pPr>
            <a:r>
              <a:rPr lang="en-US" sz="2600" dirty="0">
                <a:solidFill>
                  <a:srgbClr val="008CC4"/>
                </a:solidFill>
                <a:ea typeface="Droid Sans Mono" panose="020B0609030804020204" pitchFamily="49" charset="0"/>
                <a:cs typeface="Droid Sans Mono" panose="020B0609030804020204" pitchFamily="49" charset="0"/>
              </a:rPr>
              <a:t> </a:t>
            </a:r>
          </a:p>
          <a:p>
            <a:pPr marL="0" indent="0">
              <a:buNone/>
            </a:pPr>
            <a:endParaRPr lang="en-US" sz="1050" dirty="0">
              <a:latin typeface="Droid Sans Mono" panose="020B0609030804020204" pitchFamily="49" charset="0"/>
              <a:ea typeface="Droid Sans Mono" panose="020B0609030804020204" pitchFamily="49" charset="0"/>
              <a:cs typeface="Droid Sans Mono" panose="020B0609030804020204" pitchFamily="49" charset="0"/>
            </a:endParaRPr>
          </a:p>
        </p:txBody>
      </p:sp>
    </p:spTree>
    <p:extLst>
      <p:ext uri="{BB962C8B-B14F-4D97-AF65-F5344CB8AC3E}">
        <p14:creationId xmlns:p14="http://schemas.microsoft.com/office/powerpoint/2010/main" val="31269892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2635" y="588723"/>
            <a:ext cx="8638937" cy="5961157"/>
          </a:xfrm>
          <a:prstGeom prst="rect">
            <a:avLst/>
          </a:prstGeom>
        </p:spPr>
      </p:pic>
    </p:spTree>
    <p:extLst>
      <p:ext uri="{BB962C8B-B14F-4D97-AF65-F5344CB8AC3E}">
        <p14:creationId xmlns:p14="http://schemas.microsoft.com/office/powerpoint/2010/main" val="6290760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7592" y="601249"/>
            <a:ext cx="7868305" cy="5913405"/>
          </a:xfrm>
          <a:prstGeom prst="rect">
            <a:avLst/>
          </a:prstGeom>
        </p:spPr>
      </p:pic>
    </p:spTree>
    <p:extLst>
      <p:ext uri="{BB962C8B-B14F-4D97-AF65-F5344CB8AC3E}">
        <p14:creationId xmlns:p14="http://schemas.microsoft.com/office/powerpoint/2010/main" val="30338128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964" y="536275"/>
            <a:ext cx="7582041" cy="2791736"/>
          </a:xfrm>
          <a:prstGeom prst="rect">
            <a:avLst/>
          </a:prstGeom>
        </p:spPr>
      </p:pic>
      <p:pic>
        <p:nvPicPr>
          <p:cNvPr id="3" name="Picture 2"/>
          <p:cNvPicPr>
            <a:picLocks noChangeAspect="1"/>
          </p:cNvPicPr>
          <p:nvPr/>
        </p:nvPicPr>
        <p:blipFill>
          <a:blip r:embed="rId3"/>
          <a:stretch>
            <a:fillRect/>
          </a:stretch>
        </p:blipFill>
        <p:spPr>
          <a:xfrm>
            <a:off x="2188862" y="2315111"/>
            <a:ext cx="6955138" cy="4542889"/>
          </a:xfrm>
          <a:prstGeom prst="rect">
            <a:avLst/>
          </a:prstGeom>
        </p:spPr>
      </p:pic>
    </p:spTree>
    <p:extLst>
      <p:ext uri="{BB962C8B-B14F-4D97-AF65-F5344CB8AC3E}">
        <p14:creationId xmlns:p14="http://schemas.microsoft.com/office/powerpoint/2010/main" val="3735857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F2C21-29B2-4FE7-B585-DB09BBF08D9C}"/>
              </a:ext>
            </a:extLst>
          </p:cNvPr>
          <p:cNvSpPr>
            <a:spLocks noGrp="1"/>
          </p:cNvSpPr>
          <p:nvPr>
            <p:ph type="title"/>
          </p:nvPr>
        </p:nvSpPr>
        <p:spPr/>
        <p:txBody>
          <a:bodyPr/>
          <a:lstStyle/>
          <a:p>
            <a:r>
              <a:rPr lang="en-US" dirty="0"/>
              <a:t>Enterprise Replication</a:t>
            </a:r>
            <a:br>
              <a:rPr lang="en-US" dirty="0"/>
            </a:br>
            <a:endParaRPr lang="en-US" dirty="0"/>
          </a:p>
        </p:txBody>
      </p:sp>
      <p:sp>
        <p:nvSpPr>
          <p:cNvPr id="5" name="Content Placeholder 4">
            <a:extLst>
              <a:ext uri="{FF2B5EF4-FFF2-40B4-BE49-F238E27FC236}">
                <a16:creationId xmlns:a16="http://schemas.microsoft.com/office/drawing/2014/main" id="{98AF479E-40F2-4E28-B7E2-5DC24487D054}"/>
              </a:ext>
            </a:extLst>
          </p:cNvPr>
          <p:cNvSpPr>
            <a:spLocks noGrp="1"/>
          </p:cNvSpPr>
          <p:nvPr>
            <p:ph idx="1"/>
          </p:nvPr>
        </p:nvSpPr>
        <p:spPr>
          <a:xfrm>
            <a:off x="266700" y="1269874"/>
            <a:ext cx="8877300" cy="5588126"/>
          </a:xfrm>
        </p:spPr>
        <p:txBody>
          <a:bodyPr/>
          <a:lstStyle/>
          <a:p>
            <a:r>
              <a:rPr lang="en-US" dirty="0"/>
              <a:t>Visualize the topology of your ER domain</a:t>
            </a:r>
          </a:p>
          <a:p>
            <a:endParaRPr lang="en-US" dirty="0"/>
          </a:p>
          <a:p>
            <a:r>
              <a:rPr lang="en-US" dirty="0"/>
              <a:t>ER node list</a:t>
            </a:r>
          </a:p>
          <a:p>
            <a:pPr lvl="1"/>
            <a:r>
              <a:rPr lang="en-US" dirty="0"/>
              <a:t>Member servers (stand-alone vs. cluster)</a:t>
            </a:r>
          </a:p>
          <a:p>
            <a:pPr lvl="1"/>
            <a:r>
              <a:rPr lang="en-US" dirty="0"/>
              <a:t>Node type (root, non-root, leaf)</a:t>
            </a:r>
          </a:p>
          <a:p>
            <a:pPr lvl="1"/>
            <a:r>
              <a:rPr lang="en-US" dirty="0"/>
              <a:t>Server version</a:t>
            </a:r>
          </a:p>
          <a:p>
            <a:endParaRPr lang="en-US" dirty="0"/>
          </a:p>
          <a:p>
            <a:r>
              <a:rPr lang="en-US" dirty="0"/>
              <a:t>ER node statistics</a:t>
            </a:r>
          </a:p>
          <a:p>
            <a:pPr lvl="1"/>
            <a:r>
              <a:rPr lang="en-US" dirty="0"/>
              <a:t>Capture, apply, and network status</a:t>
            </a:r>
          </a:p>
          <a:p>
            <a:pPr lvl="1"/>
            <a:r>
              <a:rPr lang="en-US" dirty="0"/>
              <a:t>Number of connection nodes</a:t>
            </a:r>
          </a:p>
          <a:p>
            <a:pPr lvl="1"/>
            <a:r>
              <a:rPr lang="en-US" dirty="0"/>
              <a:t>Pages until block</a:t>
            </a:r>
          </a:p>
          <a:p>
            <a:pPr lvl="1"/>
            <a:r>
              <a:rPr lang="en-US" dirty="0"/>
              <a:t>Spooled and pending transactions</a:t>
            </a:r>
          </a:p>
          <a:p>
            <a:pPr lvl="1"/>
            <a:r>
              <a:rPr lang="en-US" dirty="0"/>
              <a:t>Disk usage</a:t>
            </a:r>
          </a:p>
          <a:p>
            <a:pPr lvl="1"/>
            <a:r>
              <a:rPr lang="en-US" dirty="0"/>
              <a:t>Average latency</a:t>
            </a:r>
          </a:p>
          <a:p>
            <a:pPr lvl="1"/>
            <a:r>
              <a:rPr lang="en-US" dirty="0"/>
              <a:t>Fail rate</a:t>
            </a:r>
          </a:p>
          <a:p>
            <a:pPr lvl="1"/>
            <a:r>
              <a:rPr lang="en-US" dirty="0"/>
              <a:t>ATS/RIS file count</a:t>
            </a:r>
          </a:p>
          <a:p>
            <a:endParaRPr lang="en-US" dirty="0"/>
          </a:p>
        </p:txBody>
      </p:sp>
    </p:spTree>
    <p:extLst>
      <p:ext uri="{BB962C8B-B14F-4D97-AF65-F5344CB8AC3E}">
        <p14:creationId xmlns:p14="http://schemas.microsoft.com/office/powerpoint/2010/main" val="31160890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732" y="652928"/>
            <a:ext cx="7840327" cy="5270005"/>
          </a:xfrm>
          <a:prstGeom prst="rect">
            <a:avLst/>
          </a:prstGeom>
        </p:spPr>
      </p:pic>
    </p:spTree>
    <p:extLst>
      <p:ext uri="{BB962C8B-B14F-4D97-AF65-F5344CB8AC3E}">
        <p14:creationId xmlns:p14="http://schemas.microsoft.com/office/powerpoint/2010/main" val="18048962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200" y="717845"/>
            <a:ext cx="8905599" cy="5422309"/>
          </a:xfrm>
          <a:prstGeom prst="rect">
            <a:avLst/>
          </a:prstGeom>
        </p:spPr>
      </p:pic>
    </p:spTree>
    <p:extLst>
      <p:ext uri="{BB962C8B-B14F-4D97-AF65-F5344CB8AC3E}">
        <p14:creationId xmlns:p14="http://schemas.microsoft.com/office/powerpoint/2010/main" val="24368946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A7B27-0209-4323-B8B9-8D239413C197}"/>
              </a:ext>
            </a:extLst>
          </p:cNvPr>
          <p:cNvSpPr>
            <a:spLocks noGrp="1"/>
          </p:cNvSpPr>
          <p:nvPr>
            <p:ph type="title"/>
          </p:nvPr>
        </p:nvSpPr>
        <p:spPr/>
        <p:txBody>
          <a:bodyPr/>
          <a:lstStyle/>
          <a:p>
            <a:r>
              <a:rPr lang="en-US" dirty="0"/>
              <a:t>Auto Update Statistics</a:t>
            </a:r>
            <a:br>
              <a:rPr lang="en-US" dirty="0"/>
            </a:br>
            <a:endParaRPr lang="en-US" dirty="0"/>
          </a:p>
        </p:txBody>
      </p:sp>
      <p:sp>
        <p:nvSpPr>
          <p:cNvPr id="5" name="Content Placeholder 4">
            <a:extLst>
              <a:ext uri="{FF2B5EF4-FFF2-40B4-BE49-F238E27FC236}">
                <a16:creationId xmlns:a16="http://schemas.microsoft.com/office/drawing/2014/main" id="{0689DCE3-3CD5-40AE-AF5C-6F08B50D4FF5}"/>
              </a:ext>
            </a:extLst>
          </p:cNvPr>
          <p:cNvSpPr>
            <a:spLocks noGrp="1"/>
          </p:cNvSpPr>
          <p:nvPr>
            <p:ph idx="1"/>
          </p:nvPr>
        </p:nvSpPr>
        <p:spPr/>
        <p:txBody>
          <a:bodyPr/>
          <a:lstStyle/>
          <a:p>
            <a:r>
              <a:rPr lang="en-US" dirty="0"/>
              <a:t>Manage your automatic update statistics policies, ensuring your queries continue to run efficiently as your data changes over time</a:t>
            </a:r>
          </a:p>
          <a:p>
            <a:endParaRPr lang="en-US" dirty="0"/>
          </a:p>
        </p:txBody>
      </p:sp>
      <p:pic>
        <p:nvPicPr>
          <p:cNvPr id="6" name="Picture 5">
            <a:extLst>
              <a:ext uri="{FF2B5EF4-FFF2-40B4-BE49-F238E27FC236}">
                <a16:creationId xmlns:a16="http://schemas.microsoft.com/office/drawing/2014/main" id="{ADCF6E11-AD02-41AB-86ED-31A885674743}"/>
              </a:ext>
            </a:extLst>
          </p:cNvPr>
          <p:cNvPicPr>
            <a:picLocks noChangeAspect="1"/>
          </p:cNvPicPr>
          <p:nvPr/>
        </p:nvPicPr>
        <p:blipFill>
          <a:blip r:embed="rId2"/>
          <a:stretch>
            <a:fillRect/>
          </a:stretch>
        </p:blipFill>
        <p:spPr>
          <a:xfrm>
            <a:off x="1485418" y="1912828"/>
            <a:ext cx="5797245" cy="4778924"/>
          </a:xfrm>
          <a:prstGeom prst="rect">
            <a:avLst/>
          </a:prstGeom>
        </p:spPr>
      </p:pic>
    </p:spTree>
    <p:extLst>
      <p:ext uri="{BB962C8B-B14F-4D97-AF65-F5344CB8AC3E}">
        <p14:creationId xmlns:p14="http://schemas.microsoft.com/office/powerpoint/2010/main" val="468067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564" y="192078"/>
            <a:ext cx="7550584" cy="4285009"/>
          </a:xfrm>
          <a:prstGeom prst="rect">
            <a:avLst/>
          </a:prstGeom>
        </p:spPr>
      </p:pic>
      <p:pic>
        <p:nvPicPr>
          <p:cNvPr id="5" name="Picture 4"/>
          <p:cNvPicPr>
            <a:picLocks noChangeAspect="1"/>
          </p:cNvPicPr>
          <p:nvPr/>
        </p:nvPicPr>
        <p:blipFill>
          <a:blip r:embed="rId3"/>
          <a:stretch>
            <a:fillRect/>
          </a:stretch>
        </p:blipFill>
        <p:spPr>
          <a:xfrm>
            <a:off x="3174374" y="4258480"/>
            <a:ext cx="5746062" cy="2599520"/>
          </a:xfrm>
          <a:prstGeom prst="rect">
            <a:avLst/>
          </a:prstGeom>
        </p:spPr>
      </p:pic>
    </p:spTree>
    <p:extLst>
      <p:ext uri="{BB962C8B-B14F-4D97-AF65-F5344CB8AC3E}">
        <p14:creationId xmlns:p14="http://schemas.microsoft.com/office/powerpoint/2010/main" val="4427757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5BC13B-0050-47B3-B1BF-C39952860BF9}"/>
              </a:ext>
            </a:extLst>
          </p:cNvPr>
          <p:cNvSpPr>
            <a:spLocks noGrp="1"/>
          </p:cNvSpPr>
          <p:nvPr>
            <p:ph type="title"/>
          </p:nvPr>
        </p:nvSpPr>
        <p:spPr/>
        <p:txBody>
          <a:bodyPr/>
          <a:lstStyle/>
          <a:p>
            <a:r>
              <a:rPr lang="en-US" dirty="0"/>
              <a:t>Privileges</a:t>
            </a:r>
            <a:br>
              <a:rPr lang="en-US" dirty="0"/>
            </a:br>
            <a:endParaRPr lang="en-US" dirty="0"/>
          </a:p>
        </p:txBody>
      </p:sp>
      <p:sp>
        <p:nvSpPr>
          <p:cNvPr id="5" name="Content Placeholder 4">
            <a:extLst>
              <a:ext uri="{FF2B5EF4-FFF2-40B4-BE49-F238E27FC236}">
                <a16:creationId xmlns:a16="http://schemas.microsoft.com/office/drawing/2014/main" id="{1FAB9F66-E750-4D69-8754-F3B3480663E7}"/>
              </a:ext>
            </a:extLst>
          </p:cNvPr>
          <p:cNvSpPr>
            <a:spLocks noGrp="1"/>
          </p:cNvSpPr>
          <p:nvPr>
            <p:ph idx="1"/>
          </p:nvPr>
        </p:nvSpPr>
        <p:spPr/>
        <p:txBody>
          <a:bodyPr/>
          <a:lstStyle/>
          <a:p>
            <a:r>
              <a:rPr lang="en-US" dirty="0"/>
              <a:t>View and manage privileges on your database server</a:t>
            </a:r>
          </a:p>
          <a:p>
            <a:pPr lvl="1"/>
            <a:r>
              <a:rPr lang="en-US" dirty="0"/>
              <a:t>Database level privileges</a:t>
            </a:r>
          </a:p>
          <a:p>
            <a:pPr lvl="1"/>
            <a:r>
              <a:rPr lang="en-US" dirty="0"/>
              <a:t>Table level privileges</a:t>
            </a:r>
          </a:p>
          <a:p>
            <a:pPr lvl="1"/>
            <a:r>
              <a:rPr lang="en-US" dirty="0"/>
              <a:t>SQL Admin API privileges</a:t>
            </a:r>
          </a:p>
          <a:p>
            <a:pPr lvl="1"/>
            <a:r>
              <a:rPr lang="en-US" dirty="0"/>
              <a:t>Internal users (mapped users)</a:t>
            </a:r>
          </a:p>
          <a:p>
            <a:endParaRPr lang="en-US" dirty="0"/>
          </a:p>
        </p:txBody>
      </p:sp>
    </p:spTree>
    <p:extLst>
      <p:ext uri="{BB962C8B-B14F-4D97-AF65-F5344CB8AC3E}">
        <p14:creationId xmlns:p14="http://schemas.microsoft.com/office/powerpoint/2010/main" val="18573953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8973" y="242977"/>
            <a:ext cx="6410056" cy="3149289"/>
          </a:xfrm>
          <a:prstGeom prst="rect">
            <a:avLst/>
          </a:prstGeom>
        </p:spPr>
      </p:pic>
      <p:pic>
        <p:nvPicPr>
          <p:cNvPr id="2" name="Picture 1"/>
          <p:cNvPicPr>
            <a:picLocks noChangeAspect="1"/>
          </p:cNvPicPr>
          <p:nvPr/>
        </p:nvPicPr>
        <p:blipFill>
          <a:blip r:embed="rId3"/>
          <a:stretch>
            <a:fillRect/>
          </a:stretch>
        </p:blipFill>
        <p:spPr>
          <a:xfrm>
            <a:off x="2840995" y="3292173"/>
            <a:ext cx="6177472" cy="3565827"/>
          </a:xfrm>
          <a:prstGeom prst="rect">
            <a:avLst/>
          </a:prstGeom>
        </p:spPr>
      </p:pic>
    </p:spTree>
    <p:extLst>
      <p:ext uri="{BB962C8B-B14F-4D97-AF65-F5344CB8AC3E}">
        <p14:creationId xmlns:p14="http://schemas.microsoft.com/office/powerpoint/2010/main" val="24294940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AE48-CA16-4518-8738-18D2D6EA2E58}"/>
              </a:ext>
            </a:extLst>
          </p:cNvPr>
          <p:cNvSpPr>
            <a:spLocks noGrp="1"/>
          </p:cNvSpPr>
          <p:nvPr>
            <p:ph type="title"/>
          </p:nvPr>
        </p:nvSpPr>
        <p:spPr/>
        <p:txBody>
          <a:bodyPr/>
          <a:lstStyle/>
          <a:p>
            <a:r>
              <a:rPr lang="en-US" dirty="0"/>
              <a:t>Example with </a:t>
            </a:r>
            <a:r>
              <a:rPr lang="en-US" dirty="0" err="1">
                <a:solidFill>
                  <a:srgbClr val="0000C4"/>
                </a:solidFill>
              </a:rPr>
              <a:t>dbaccessdemo</a:t>
            </a:r>
            <a:r>
              <a:rPr lang="en-US" dirty="0"/>
              <a:t> table </a:t>
            </a:r>
          </a:p>
        </p:txBody>
      </p:sp>
      <p:sp>
        <p:nvSpPr>
          <p:cNvPr id="3" name="Content Placeholder 2">
            <a:extLst>
              <a:ext uri="{FF2B5EF4-FFF2-40B4-BE49-F238E27FC236}">
                <a16:creationId xmlns:a16="http://schemas.microsoft.com/office/drawing/2014/main" id="{DA21DAFF-8C55-4D7A-B106-66234C2C99C8}"/>
              </a:ext>
            </a:extLst>
          </p:cNvPr>
          <p:cNvSpPr>
            <a:spLocks noGrp="1"/>
          </p:cNvSpPr>
          <p:nvPr>
            <p:ph idx="1"/>
          </p:nvPr>
        </p:nvSpPr>
        <p:spPr>
          <a:xfrm>
            <a:off x="266700" y="1269874"/>
            <a:ext cx="8877300" cy="5588126"/>
          </a:xfrm>
        </p:spPr>
        <p:txBody>
          <a:bodyPr/>
          <a:lstStyle/>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create table customer        (</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a:t>
            </a:r>
            <a:r>
              <a:rPr lang="en-US" altLang="en-US" dirty="0" err="1">
                <a:solidFill>
                  <a:srgbClr val="0000C4"/>
                </a:solidFill>
                <a:ea typeface="Droid Sans Mono" panose="020B0609030804020204" pitchFamily="49" charset="0"/>
                <a:cs typeface="Aldhabi" panose="020B0604020202020204" pitchFamily="2" charset="-78"/>
              </a:rPr>
              <a:t>customer_num</a:t>
            </a:r>
            <a:r>
              <a:rPr lang="en-US" altLang="en-US" dirty="0">
                <a:solidFill>
                  <a:srgbClr val="0000C4"/>
                </a:solidFill>
                <a:ea typeface="Droid Sans Mono" panose="020B0609030804020204" pitchFamily="49" charset="0"/>
                <a:cs typeface="Aldhabi" panose="020B0604020202020204" pitchFamily="2" charset="-78"/>
              </a:rPr>
              <a:t>            serial(101),</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a:t>
            </a:r>
            <a:r>
              <a:rPr lang="en-US" altLang="en-US" dirty="0" err="1">
                <a:solidFill>
                  <a:srgbClr val="0000C4"/>
                </a:solidFill>
                <a:ea typeface="Droid Sans Mono" panose="020B0609030804020204" pitchFamily="49" charset="0"/>
                <a:cs typeface="Aldhabi" panose="020B0604020202020204" pitchFamily="2" charset="-78"/>
              </a:rPr>
              <a:t>fname</a:t>
            </a:r>
            <a:r>
              <a:rPr lang="en-US" altLang="en-US" dirty="0">
                <a:solidFill>
                  <a:srgbClr val="0000C4"/>
                </a:solidFill>
                <a:ea typeface="Droid Sans Mono" panose="020B0609030804020204" pitchFamily="49" charset="0"/>
                <a:cs typeface="Aldhabi" panose="020B0604020202020204" pitchFamily="2" charset="-78"/>
              </a:rPr>
              <a:t>                           char(15),</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a:t>
            </a:r>
            <a:r>
              <a:rPr lang="en-US" altLang="en-US" dirty="0" err="1">
                <a:solidFill>
                  <a:srgbClr val="0000C4"/>
                </a:solidFill>
                <a:ea typeface="Droid Sans Mono" panose="020B0609030804020204" pitchFamily="49" charset="0"/>
                <a:cs typeface="Aldhabi" panose="020B0604020202020204" pitchFamily="2" charset="-78"/>
              </a:rPr>
              <a:t>lname</a:t>
            </a:r>
            <a:r>
              <a:rPr lang="en-US" altLang="en-US" dirty="0">
                <a:solidFill>
                  <a:srgbClr val="0000C4"/>
                </a:solidFill>
                <a:ea typeface="Droid Sans Mono" panose="020B0609030804020204" pitchFamily="49" charset="0"/>
                <a:cs typeface="Aldhabi" panose="020B0604020202020204" pitchFamily="2" charset="-78"/>
              </a:rPr>
              <a:t>                           char(15),</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company                     char(20),</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address1                     char(20),</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city                               char(15),</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state                             char(2),</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a:t>
            </a:r>
            <a:r>
              <a:rPr lang="en-US" altLang="en-US" dirty="0" err="1">
                <a:solidFill>
                  <a:srgbClr val="0000C4"/>
                </a:solidFill>
                <a:ea typeface="Droid Sans Mono" panose="020B0609030804020204" pitchFamily="49" charset="0"/>
                <a:cs typeface="Aldhabi" panose="020B0604020202020204" pitchFamily="2" charset="-78"/>
              </a:rPr>
              <a:t>zipcode</a:t>
            </a:r>
            <a:r>
              <a:rPr lang="en-US" altLang="en-US" dirty="0">
                <a:solidFill>
                  <a:srgbClr val="0000C4"/>
                </a:solidFill>
                <a:ea typeface="Droid Sans Mono" panose="020B0609030804020204" pitchFamily="49" charset="0"/>
                <a:cs typeface="Aldhabi" panose="020B0604020202020204" pitchFamily="2" charset="-78"/>
              </a:rPr>
              <a:t>                        char(5),</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phone                           char(18),</a:t>
            </a:r>
          </a:p>
          <a:p>
            <a:pPr marL="0" indent="0" defTabSz="685800" eaLnBrk="0" hangingPunct="0">
              <a:spcBef>
                <a:spcPct val="0"/>
              </a:spcBef>
              <a:buClrTx/>
              <a:buNone/>
            </a:pPr>
            <a:r>
              <a:rPr lang="en-US" altLang="en-US" dirty="0">
                <a:solidFill>
                  <a:srgbClr val="0000C4"/>
                </a:solidFill>
                <a:ea typeface="Droid Sans Mono" panose="020B0609030804020204" pitchFamily="49" charset="0"/>
                <a:cs typeface="Aldhabi" panose="020B0604020202020204" pitchFamily="2" charset="-78"/>
              </a:rPr>
              <a:t>        primary key (</a:t>
            </a:r>
            <a:r>
              <a:rPr lang="en-US" altLang="en-US" dirty="0" err="1">
                <a:solidFill>
                  <a:srgbClr val="0000C4"/>
                </a:solidFill>
                <a:ea typeface="Droid Sans Mono" panose="020B0609030804020204" pitchFamily="49" charset="0"/>
                <a:cs typeface="Aldhabi" panose="020B0604020202020204" pitchFamily="2" charset="-78"/>
              </a:rPr>
              <a:t>customer_num</a:t>
            </a:r>
            <a:r>
              <a:rPr lang="en-US" altLang="en-US" dirty="0">
                <a:solidFill>
                  <a:srgbClr val="0000C4"/>
                </a:solidFill>
                <a:ea typeface="Droid Sans Mono" panose="020B0609030804020204" pitchFamily="49" charset="0"/>
                <a:cs typeface="Aldhabi" panose="020B0604020202020204" pitchFamily="2" charset="-78"/>
              </a:rPr>
              <a:t>));</a:t>
            </a:r>
          </a:p>
          <a:p>
            <a:pPr marL="0" indent="0">
              <a:buNone/>
            </a:pPr>
            <a:r>
              <a:rPr lang="en-US" dirty="0">
                <a:solidFill>
                  <a:srgbClr val="0000C4"/>
                </a:solidFill>
                <a:ea typeface="Droid Sans Mono" panose="020B0609030804020204" pitchFamily="49" charset="0"/>
                <a:cs typeface="Droid Sans Mono" panose="020B0609030804020204" pitchFamily="49" charset="0"/>
              </a:rPr>
              <a:t>create index </a:t>
            </a:r>
            <a:r>
              <a:rPr lang="en-US" dirty="0" err="1">
                <a:solidFill>
                  <a:srgbClr val="0000C4"/>
                </a:solidFill>
                <a:ea typeface="Droid Sans Mono" panose="020B0609030804020204" pitchFamily="49" charset="0"/>
                <a:cs typeface="Droid Sans Mono" panose="020B0609030804020204" pitchFamily="49" charset="0"/>
              </a:rPr>
              <a:t>zip_ix</a:t>
            </a:r>
            <a:r>
              <a:rPr lang="en-US" dirty="0">
                <a:solidFill>
                  <a:srgbClr val="0000C4"/>
                </a:solidFill>
                <a:ea typeface="Droid Sans Mono" panose="020B0609030804020204" pitchFamily="49" charset="0"/>
                <a:cs typeface="Droid Sans Mono" panose="020B0609030804020204" pitchFamily="49" charset="0"/>
              </a:rPr>
              <a:t> on customer(</a:t>
            </a:r>
            <a:r>
              <a:rPr lang="en-US" dirty="0" err="1">
                <a:solidFill>
                  <a:srgbClr val="0000C4"/>
                </a:solidFill>
                <a:ea typeface="Droid Sans Mono" panose="020B0609030804020204" pitchFamily="49" charset="0"/>
                <a:cs typeface="Droid Sans Mono" panose="020B0609030804020204" pitchFamily="49" charset="0"/>
              </a:rPr>
              <a:t>zipcode</a:t>
            </a:r>
            <a:r>
              <a:rPr lang="en-US" dirty="0">
                <a:solidFill>
                  <a:srgbClr val="0000C4"/>
                </a:solidFill>
                <a:ea typeface="Droid Sans Mono" panose="020B0609030804020204" pitchFamily="49" charset="0"/>
                <a:cs typeface="Droid Sans Mono" panose="020B0609030804020204" pitchFamily="49" charset="0"/>
              </a:rPr>
              <a:t>) fragment by expression</a:t>
            </a:r>
          </a:p>
          <a:p>
            <a:pPr marL="0" indent="0">
              <a:buNone/>
            </a:pPr>
            <a:r>
              <a:rPr lang="en-US" dirty="0">
                <a:solidFill>
                  <a:srgbClr val="0000C4"/>
                </a:solidFill>
                <a:ea typeface="Droid Sans Mono" panose="020B0609030804020204" pitchFamily="49" charset="0"/>
                <a:cs typeface="Droid Sans Mono" panose="020B0609030804020204" pitchFamily="49" charset="0"/>
              </a:rPr>
              <a:t>   (state = '</a:t>
            </a:r>
            <a:r>
              <a:rPr lang="en-US" dirty="0">
                <a:solidFill>
                  <a:srgbClr val="FF0000"/>
                </a:solidFill>
                <a:ea typeface="Droid Sans Mono" panose="020B0609030804020204" pitchFamily="49" charset="0"/>
                <a:cs typeface="Droid Sans Mono" panose="020B0609030804020204" pitchFamily="49" charset="0"/>
              </a:rPr>
              <a:t>AZ</a:t>
            </a:r>
            <a:r>
              <a:rPr lang="en-US" dirty="0">
                <a:solidFill>
                  <a:srgbClr val="0000C4"/>
                </a:solidFill>
                <a:ea typeface="Droid Sans Mono" panose="020B0609030804020204" pitchFamily="49" charset="0"/>
                <a:cs typeface="Droid Sans Mono" panose="020B0609030804020204" pitchFamily="49" charset="0"/>
              </a:rPr>
              <a:t>') in dbs1 </a:t>
            </a:r>
            <a:r>
              <a:rPr lang="en-US" dirty="0">
                <a:solidFill>
                  <a:srgbClr val="FF0000"/>
                </a:solidFill>
                <a:ea typeface="Droid Sans Mono" panose="020B0609030804020204" pitchFamily="49" charset="0"/>
                <a:cs typeface="Droid Sans Mono" panose="020B0609030804020204" pitchFamily="49" charset="0"/>
              </a:rPr>
              <a:t>INDEX OFF;</a:t>
            </a:r>
          </a:p>
          <a:p>
            <a:pPr marL="0" indent="0">
              <a:buNone/>
            </a:pPr>
            <a:r>
              <a:rPr lang="en-US" dirty="0">
                <a:ea typeface="Droid Sans Mono" panose="020B0609030804020204" pitchFamily="49" charset="0"/>
                <a:cs typeface="Droid Sans Mono" panose="020B0609030804020204" pitchFamily="49" charset="0"/>
              </a:rPr>
              <a:t>		# above line can be removed, for testing</a:t>
            </a:r>
          </a:p>
          <a:p>
            <a:pPr marL="0" indent="0">
              <a:buNone/>
            </a:pPr>
            <a:r>
              <a:rPr lang="en-US" dirty="0">
                <a:solidFill>
                  <a:srgbClr val="0000C4"/>
                </a:solidFill>
                <a:ea typeface="Droid Sans Mono" panose="020B0609030804020204" pitchFamily="49" charset="0"/>
                <a:cs typeface="Droid Sans Mono" panose="020B0609030804020204" pitchFamily="49" charset="0"/>
              </a:rPr>
              <a:t>   (state = '</a:t>
            </a:r>
            <a:r>
              <a:rPr lang="en-US" dirty="0">
                <a:solidFill>
                  <a:srgbClr val="FF0000"/>
                </a:solidFill>
                <a:ea typeface="Droid Sans Mono" panose="020B0609030804020204" pitchFamily="49" charset="0"/>
                <a:cs typeface="Droid Sans Mono" panose="020B0609030804020204" pitchFamily="49" charset="0"/>
              </a:rPr>
              <a:t>CA</a:t>
            </a:r>
            <a:r>
              <a:rPr lang="en-US" dirty="0">
                <a:solidFill>
                  <a:srgbClr val="0000C4"/>
                </a:solidFill>
                <a:ea typeface="Droid Sans Mono" panose="020B0609030804020204" pitchFamily="49" charset="0"/>
                <a:cs typeface="Droid Sans Mono" panose="020B0609030804020204" pitchFamily="49" charset="0"/>
              </a:rPr>
              <a:t>') in dbs2,  </a:t>
            </a:r>
          </a:p>
          <a:p>
            <a:pPr marL="0" indent="0">
              <a:buNone/>
            </a:pPr>
            <a:r>
              <a:rPr lang="en-US" dirty="0">
                <a:solidFill>
                  <a:srgbClr val="0000C4"/>
                </a:solidFill>
                <a:ea typeface="Droid Sans Mono" panose="020B0609030804020204" pitchFamily="49" charset="0"/>
                <a:cs typeface="Droid Sans Mono" panose="020B0609030804020204" pitchFamily="49" charset="0"/>
              </a:rPr>
              <a:t>                          </a:t>
            </a:r>
            <a:r>
              <a:rPr lang="en-US" dirty="0">
                <a:solidFill>
                  <a:schemeClr val="tx1"/>
                </a:solidFill>
                <a:ea typeface="Droid Sans Mono" panose="020B0609030804020204" pitchFamily="49" charset="0"/>
                <a:cs typeface="Droid Sans Mono" panose="020B0609030804020204" pitchFamily="49" charset="0"/>
              </a:rPr>
              <a:t># only index structure that will be created for this table</a:t>
            </a:r>
          </a:p>
          <a:p>
            <a:pPr marL="0" indent="0">
              <a:buNone/>
            </a:pPr>
            <a:r>
              <a:rPr lang="en-US" dirty="0">
                <a:solidFill>
                  <a:srgbClr val="0000C4"/>
                </a:solidFill>
                <a:ea typeface="Droid Sans Mono" panose="020B0609030804020204" pitchFamily="49" charset="0"/>
                <a:cs typeface="Droid Sans Mono" panose="020B0609030804020204" pitchFamily="49" charset="0"/>
              </a:rPr>
              <a:t>   remainder </a:t>
            </a:r>
            <a:r>
              <a:rPr lang="en-US" dirty="0">
                <a:solidFill>
                  <a:srgbClr val="FF0000"/>
                </a:solidFill>
                <a:ea typeface="Droid Sans Mono" panose="020B0609030804020204" pitchFamily="49" charset="0"/>
                <a:cs typeface="Droid Sans Mono" panose="020B0609030804020204" pitchFamily="49" charset="0"/>
              </a:rPr>
              <a:t>INDEX OFF;</a:t>
            </a:r>
          </a:p>
          <a:p>
            <a:endParaRPr lang="en-US" dirty="0"/>
          </a:p>
        </p:txBody>
      </p:sp>
      <p:sp>
        <p:nvSpPr>
          <p:cNvPr id="5" name="TextBox 4">
            <a:extLst>
              <a:ext uri="{FF2B5EF4-FFF2-40B4-BE49-F238E27FC236}">
                <a16:creationId xmlns:a16="http://schemas.microsoft.com/office/drawing/2014/main" id="{4DF306A0-73C0-4A03-BB98-D246875F5930}"/>
              </a:ext>
            </a:extLst>
          </p:cNvPr>
          <p:cNvSpPr txBox="1"/>
          <p:nvPr/>
        </p:nvSpPr>
        <p:spPr>
          <a:xfrm>
            <a:off x="5378973" y="1528175"/>
            <a:ext cx="3430065" cy="1015663"/>
          </a:xfrm>
          <a:prstGeom prst="rect">
            <a:avLst/>
          </a:prstGeom>
          <a:noFill/>
        </p:spPr>
        <p:txBody>
          <a:bodyPr wrap="square" rtlCol="0">
            <a:spAutoFit/>
          </a:bodyPr>
          <a:lstStyle/>
          <a:p>
            <a:pPr defTabSz="685800" eaLnBrk="0" hangingPunct="0"/>
            <a:r>
              <a:rPr lang="en-US" altLang="en-US" sz="2000" b="1" dirty="0">
                <a:solidFill>
                  <a:srgbClr val="0D0A0B"/>
                </a:solidFill>
                <a:ea typeface="Droid Sans Mono" panose="020B0609030804020204" pitchFamily="49" charset="0"/>
                <a:cs typeface="Droid Sans Mono" panose="020B0609030804020204" pitchFamily="49" charset="0"/>
              </a:rPr>
              <a:t>For the example below, only build the index for rows with (</a:t>
            </a:r>
            <a:r>
              <a:rPr lang="en-US" altLang="en-US" sz="2000" b="1" dirty="0">
                <a:solidFill>
                  <a:srgbClr val="0000C4"/>
                </a:solidFill>
                <a:ea typeface="Droid Sans Mono" panose="020B0609030804020204" pitchFamily="49" charset="0"/>
                <a:cs typeface="Droid Sans Mono" panose="020B0609030804020204" pitchFamily="49" charset="0"/>
              </a:rPr>
              <a:t>state = ‘CA</a:t>
            </a:r>
            <a:r>
              <a:rPr lang="en-US" altLang="en-US" sz="2000" b="1" dirty="0">
                <a:ea typeface="Droid Sans Mono" panose="020B0609030804020204" pitchFamily="49" charset="0"/>
                <a:cs typeface="Droid Sans Mono" panose="020B0609030804020204" pitchFamily="49" charset="0"/>
              </a:rPr>
              <a:t>’)</a:t>
            </a:r>
          </a:p>
        </p:txBody>
      </p:sp>
    </p:spTree>
    <p:extLst>
      <p:ext uri="{BB962C8B-B14F-4D97-AF65-F5344CB8AC3E}">
        <p14:creationId xmlns:p14="http://schemas.microsoft.com/office/powerpoint/2010/main" val="7632223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DF4D2C-48A1-4B2F-A71D-5E25AA715E05}"/>
              </a:ext>
            </a:extLst>
          </p:cNvPr>
          <p:cNvSpPr>
            <a:spLocks noGrp="1"/>
          </p:cNvSpPr>
          <p:nvPr>
            <p:ph type="title"/>
          </p:nvPr>
        </p:nvSpPr>
        <p:spPr/>
        <p:txBody>
          <a:bodyPr/>
          <a:lstStyle/>
          <a:p>
            <a:r>
              <a:rPr lang="en-US" dirty="0"/>
              <a:t>System Reports</a:t>
            </a:r>
            <a:br>
              <a:rPr lang="en-US" dirty="0"/>
            </a:br>
            <a:endParaRPr lang="en-US" dirty="0"/>
          </a:p>
        </p:txBody>
      </p:sp>
      <p:sp>
        <p:nvSpPr>
          <p:cNvPr id="5" name="Content Placeholder 4">
            <a:extLst>
              <a:ext uri="{FF2B5EF4-FFF2-40B4-BE49-F238E27FC236}">
                <a16:creationId xmlns:a16="http://schemas.microsoft.com/office/drawing/2014/main" id="{EFAAC162-F0B5-4105-A512-271AB2788F91}"/>
              </a:ext>
            </a:extLst>
          </p:cNvPr>
          <p:cNvSpPr>
            <a:spLocks noGrp="1"/>
          </p:cNvSpPr>
          <p:nvPr>
            <p:ph idx="1"/>
          </p:nvPr>
        </p:nvSpPr>
        <p:spPr>
          <a:xfrm>
            <a:off x="265113" y="1282400"/>
            <a:ext cx="8769393" cy="5099176"/>
          </a:xfrm>
        </p:spPr>
        <p:txBody>
          <a:bodyPr/>
          <a:lstStyle/>
          <a:p>
            <a:r>
              <a:rPr lang="en-US" dirty="0"/>
              <a:t>Details reports on aspects of your database server's performance</a:t>
            </a:r>
          </a:p>
          <a:p>
            <a:endParaRPr lang="en-US" dirty="0"/>
          </a:p>
        </p:txBody>
      </p:sp>
      <p:pic>
        <p:nvPicPr>
          <p:cNvPr id="6" name="Picture 5">
            <a:extLst>
              <a:ext uri="{FF2B5EF4-FFF2-40B4-BE49-F238E27FC236}">
                <a16:creationId xmlns:a16="http://schemas.microsoft.com/office/drawing/2014/main" id="{4E0E8D64-489F-41D7-9ABF-2457E96264C7}"/>
              </a:ext>
            </a:extLst>
          </p:cNvPr>
          <p:cNvPicPr>
            <a:picLocks noChangeAspect="1"/>
          </p:cNvPicPr>
          <p:nvPr/>
        </p:nvPicPr>
        <p:blipFill>
          <a:blip r:embed="rId2"/>
          <a:stretch>
            <a:fillRect/>
          </a:stretch>
        </p:blipFill>
        <p:spPr>
          <a:xfrm>
            <a:off x="1238300" y="1795019"/>
            <a:ext cx="6291617" cy="4773582"/>
          </a:xfrm>
          <a:prstGeom prst="rect">
            <a:avLst/>
          </a:prstGeom>
        </p:spPr>
      </p:pic>
    </p:spTree>
    <p:extLst>
      <p:ext uri="{BB962C8B-B14F-4D97-AF65-F5344CB8AC3E}">
        <p14:creationId xmlns:p14="http://schemas.microsoft.com/office/powerpoint/2010/main" val="617886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457172" y="166248"/>
            <a:ext cx="8228763" cy="746496"/>
          </a:xfrm>
          <a:prstGeom prst="rect">
            <a:avLst/>
          </a:prstGeom>
          <a:noFill/>
          <a:ln>
            <a:noFill/>
          </a:ln>
        </p:spPr>
        <p:txBody>
          <a:bodyPr lIns="0" tIns="0" rIns="0" bIns="0" anchor="ctr"/>
          <a:lstStyle/>
          <a:p>
            <a:pPr lvl="0" algn="ctr"/>
            <a:endParaRPr lang="en-US" sz="3628" dirty="0"/>
          </a:p>
        </p:txBody>
      </p:sp>
      <p:sp>
        <p:nvSpPr>
          <p:cNvPr id="43" name="TextShape 2"/>
          <p:cNvSpPr txBox="1"/>
          <p:nvPr/>
        </p:nvSpPr>
        <p:spPr>
          <a:xfrm>
            <a:off x="549217" y="1410408"/>
            <a:ext cx="8045568" cy="4810752"/>
          </a:xfrm>
          <a:prstGeom prst="rect">
            <a:avLst/>
          </a:prstGeom>
          <a:noFill/>
          <a:ln>
            <a:noFill/>
          </a:ln>
        </p:spPr>
        <p:txBody>
          <a:bodyPr lIns="0" tIns="0" rIns="0" bIns="0">
            <a:normAutofit/>
          </a:bodyPr>
          <a:lstStyle/>
          <a:p>
            <a:pPr marL="259204" indent="-259204">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503771" y="714246"/>
            <a:ext cx="8091012" cy="5506914"/>
          </a:xfrm>
          <a:prstGeom prst="rect">
            <a:avLst/>
          </a:prstGeom>
        </p:spPr>
      </p:pic>
    </p:spTree>
    <p:extLst>
      <p:ext uri="{BB962C8B-B14F-4D97-AF65-F5344CB8AC3E}">
        <p14:creationId xmlns:p14="http://schemas.microsoft.com/office/powerpoint/2010/main" val="34820629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457172" y="166248"/>
            <a:ext cx="8228763" cy="746496"/>
          </a:xfrm>
          <a:prstGeom prst="rect">
            <a:avLst/>
          </a:prstGeom>
          <a:noFill/>
          <a:ln>
            <a:noFill/>
          </a:ln>
        </p:spPr>
        <p:txBody>
          <a:bodyPr lIns="0" tIns="0" rIns="0" bIns="0" anchor="ctr"/>
          <a:lstStyle/>
          <a:p>
            <a:pPr lvl="0" algn="ctr"/>
            <a:endParaRPr lang="en-US" sz="3628" dirty="0"/>
          </a:p>
        </p:txBody>
      </p:sp>
      <p:sp>
        <p:nvSpPr>
          <p:cNvPr id="43" name="TextShape 2"/>
          <p:cNvSpPr txBox="1"/>
          <p:nvPr/>
        </p:nvSpPr>
        <p:spPr>
          <a:xfrm>
            <a:off x="640367" y="1410408"/>
            <a:ext cx="8045568" cy="4810752"/>
          </a:xfrm>
          <a:prstGeom prst="rect">
            <a:avLst/>
          </a:prstGeom>
          <a:noFill/>
          <a:ln>
            <a:noFill/>
          </a:ln>
        </p:spPr>
        <p:txBody>
          <a:bodyPr lIns="0" tIns="0" rIns="0" bIns="0">
            <a:normAutofit/>
          </a:bodyPr>
          <a:lstStyle/>
          <a:p>
            <a:pPr marL="259204" indent="-259204">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326223" y="636840"/>
            <a:ext cx="6491554" cy="6049696"/>
          </a:xfrm>
          <a:prstGeom prst="rect">
            <a:avLst/>
          </a:prstGeom>
        </p:spPr>
      </p:pic>
    </p:spTree>
    <p:extLst>
      <p:ext uri="{BB962C8B-B14F-4D97-AF65-F5344CB8AC3E}">
        <p14:creationId xmlns:p14="http://schemas.microsoft.com/office/powerpoint/2010/main" val="21497095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A2692-4AC5-4139-8432-7C5E96CE9CCA}"/>
              </a:ext>
            </a:extLst>
          </p:cNvPr>
          <p:cNvSpPr>
            <a:spLocks noGrp="1"/>
          </p:cNvSpPr>
          <p:nvPr>
            <p:ph type="title"/>
          </p:nvPr>
        </p:nvSpPr>
        <p:spPr/>
        <p:txBody>
          <a:bodyPr/>
          <a:lstStyle/>
          <a:p>
            <a:r>
              <a:rPr lang="en-US" dirty="0"/>
              <a:t>Task Scheduler</a:t>
            </a:r>
            <a:br>
              <a:rPr lang="en-US" dirty="0"/>
            </a:br>
            <a:endParaRPr lang="en-US" dirty="0"/>
          </a:p>
        </p:txBody>
      </p:sp>
      <p:sp>
        <p:nvSpPr>
          <p:cNvPr id="5" name="Content Placeholder 4">
            <a:extLst>
              <a:ext uri="{FF2B5EF4-FFF2-40B4-BE49-F238E27FC236}">
                <a16:creationId xmlns:a16="http://schemas.microsoft.com/office/drawing/2014/main" id="{2CF0EAE6-5A23-47BD-87EC-797E0172CBF1}"/>
              </a:ext>
            </a:extLst>
          </p:cNvPr>
          <p:cNvSpPr>
            <a:spLocks noGrp="1"/>
          </p:cNvSpPr>
          <p:nvPr>
            <p:ph idx="1"/>
          </p:nvPr>
        </p:nvSpPr>
        <p:spPr/>
        <p:txBody>
          <a:bodyPr/>
          <a:lstStyle/>
          <a:p>
            <a:r>
              <a:rPr lang="en-US" dirty="0"/>
              <a:t>Manage and customize sysadmin tasks for your database server</a:t>
            </a:r>
          </a:p>
          <a:p>
            <a:r>
              <a:rPr lang="en-US" dirty="0"/>
              <a:t>Ad-hoc task executions</a:t>
            </a:r>
          </a:p>
          <a:p>
            <a:endParaRPr lang="en-US" dirty="0"/>
          </a:p>
        </p:txBody>
      </p:sp>
      <p:pic>
        <p:nvPicPr>
          <p:cNvPr id="6" name="Picture 5">
            <a:extLst>
              <a:ext uri="{FF2B5EF4-FFF2-40B4-BE49-F238E27FC236}">
                <a16:creationId xmlns:a16="http://schemas.microsoft.com/office/drawing/2014/main" id="{01206F99-1003-49B1-8CF4-6238D5047690}"/>
              </a:ext>
            </a:extLst>
          </p:cNvPr>
          <p:cNvPicPr>
            <a:picLocks noChangeAspect="1"/>
          </p:cNvPicPr>
          <p:nvPr/>
        </p:nvPicPr>
        <p:blipFill>
          <a:blip r:embed="rId2"/>
          <a:stretch>
            <a:fillRect/>
          </a:stretch>
        </p:blipFill>
        <p:spPr>
          <a:xfrm>
            <a:off x="425005" y="2089659"/>
            <a:ext cx="6815919" cy="3279932"/>
          </a:xfrm>
          <a:prstGeom prst="rect">
            <a:avLst/>
          </a:prstGeom>
        </p:spPr>
      </p:pic>
      <p:pic>
        <p:nvPicPr>
          <p:cNvPr id="7" name="Picture 6">
            <a:extLst>
              <a:ext uri="{FF2B5EF4-FFF2-40B4-BE49-F238E27FC236}">
                <a16:creationId xmlns:a16="http://schemas.microsoft.com/office/drawing/2014/main" id="{32C7C3AA-0451-43C0-9340-48BAA4432E8E}"/>
              </a:ext>
            </a:extLst>
          </p:cNvPr>
          <p:cNvPicPr>
            <a:picLocks noChangeAspect="1"/>
          </p:cNvPicPr>
          <p:nvPr/>
        </p:nvPicPr>
        <p:blipFill>
          <a:blip r:embed="rId3"/>
          <a:stretch>
            <a:fillRect/>
          </a:stretch>
        </p:blipFill>
        <p:spPr>
          <a:xfrm>
            <a:off x="5768407" y="2840066"/>
            <a:ext cx="3261643" cy="3883489"/>
          </a:xfrm>
          <a:prstGeom prst="rect">
            <a:avLst/>
          </a:prstGeom>
        </p:spPr>
      </p:pic>
    </p:spTree>
    <p:extLst>
      <p:ext uri="{BB962C8B-B14F-4D97-AF65-F5344CB8AC3E}">
        <p14:creationId xmlns:p14="http://schemas.microsoft.com/office/powerpoint/2010/main" val="38764235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24179-2564-4B77-B634-F58063850EFE}"/>
              </a:ext>
            </a:extLst>
          </p:cNvPr>
          <p:cNvSpPr>
            <a:spLocks noGrp="1"/>
          </p:cNvSpPr>
          <p:nvPr>
            <p:ph type="title"/>
          </p:nvPr>
        </p:nvSpPr>
        <p:spPr/>
        <p:txBody>
          <a:bodyPr/>
          <a:lstStyle/>
          <a:p>
            <a:r>
              <a:rPr lang="en-US" dirty="0"/>
              <a:t>Task Scheduler</a:t>
            </a:r>
          </a:p>
        </p:txBody>
      </p:sp>
      <p:pic>
        <p:nvPicPr>
          <p:cNvPr id="6" name="Content Placeholder 5">
            <a:extLst>
              <a:ext uri="{FF2B5EF4-FFF2-40B4-BE49-F238E27FC236}">
                <a16:creationId xmlns:a16="http://schemas.microsoft.com/office/drawing/2014/main" id="{495FE0BD-DAF0-4146-8525-96AB6A9C0FA0}"/>
              </a:ext>
            </a:extLst>
          </p:cNvPr>
          <p:cNvPicPr>
            <a:picLocks noGrp="1" noChangeAspect="1"/>
          </p:cNvPicPr>
          <p:nvPr>
            <p:ph idx="1"/>
          </p:nvPr>
        </p:nvPicPr>
        <p:blipFill>
          <a:blip r:embed="rId2"/>
          <a:stretch>
            <a:fillRect/>
          </a:stretch>
        </p:blipFill>
        <p:spPr>
          <a:xfrm>
            <a:off x="333375" y="1095375"/>
            <a:ext cx="6809822" cy="3279932"/>
          </a:xfrm>
          <a:prstGeom prst="rect">
            <a:avLst/>
          </a:prstGeom>
        </p:spPr>
      </p:pic>
      <p:pic>
        <p:nvPicPr>
          <p:cNvPr id="7" name="Picture 6">
            <a:extLst>
              <a:ext uri="{FF2B5EF4-FFF2-40B4-BE49-F238E27FC236}">
                <a16:creationId xmlns:a16="http://schemas.microsoft.com/office/drawing/2014/main" id="{7AE423C8-68B4-4ABE-85F3-60140B8D930C}"/>
              </a:ext>
            </a:extLst>
          </p:cNvPr>
          <p:cNvPicPr>
            <a:picLocks noChangeAspect="1"/>
          </p:cNvPicPr>
          <p:nvPr/>
        </p:nvPicPr>
        <p:blipFill>
          <a:blip r:embed="rId3"/>
          <a:stretch>
            <a:fillRect/>
          </a:stretch>
        </p:blipFill>
        <p:spPr>
          <a:xfrm>
            <a:off x="5882357" y="2974511"/>
            <a:ext cx="3261643" cy="3883489"/>
          </a:xfrm>
          <a:prstGeom prst="rect">
            <a:avLst/>
          </a:prstGeom>
        </p:spPr>
      </p:pic>
    </p:spTree>
    <p:extLst>
      <p:ext uri="{BB962C8B-B14F-4D97-AF65-F5344CB8AC3E}">
        <p14:creationId xmlns:p14="http://schemas.microsoft.com/office/powerpoint/2010/main" val="23196012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B1658D-DC5D-474E-8BC1-EAD8B0998EA7}"/>
              </a:ext>
            </a:extLst>
          </p:cNvPr>
          <p:cNvSpPr>
            <a:spLocks noGrp="1"/>
          </p:cNvSpPr>
          <p:nvPr>
            <p:ph type="title"/>
          </p:nvPr>
        </p:nvSpPr>
        <p:spPr/>
        <p:txBody>
          <a:bodyPr/>
          <a:lstStyle/>
          <a:p>
            <a:r>
              <a:rPr lang="en-US" dirty="0"/>
              <a:t>Memory Manager</a:t>
            </a:r>
            <a:br>
              <a:rPr lang="en-US" dirty="0"/>
            </a:br>
            <a:endParaRPr lang="en-US" dirty="0"/>
          </a:p>
        </p:txBody>
      </p:sp>
      <p:sp>
        <p:nvSpPr>
          <p:cNvPr id="5" name="Content Placeholder 4">
            <a:extLst>
              <a:ext uri="{FF2B5EF4-FFF2-40B4-BE49-F238E27FC236}">
                <a16:creationId xmlns:a16="http://schemas.microsoft.com/office/drawing/2014/main" id="{0E2C422A-0FB8-45AB-9586-61A893EC4B33}"/>
              </a:ext>
            </a:extLst>
          </p:cNvPr>
          <p:cNvSpPr>
            <a:spLocks noGrp="1"/>
          </p:cNvSpPr>
          <p:nvPr>
            <p:ph idx="1"/>
          </p:nvPr>
        </p:nvSpPr>
        <p:spPr/>
        <p:txBody>
          <a:bodyPr/>
          <a:lstStyle/>
          <a:p>
            <a:pPr>
              <a:buFont typeface="Wingdings" panose="05000000000000000000" pitchFamily="2" charset="2"/>
              <a:buChar char="§"/>
            </a:pPr>
            <a:r>
              <a:rPr lang="en-US" dirty="0"/>
              <a:t>Visualize and monitor your database server's memory usage</a:t>
            </a:r>
          </a:p>
          <a:p>
            <a:pPr>
              <a:buFont typeface="Wingdings" panose="05000000000000000000" pitchFamily="2" charset="2"/>
              <a:buChar char="§"/>
            </a:pPr>
            <a:r>
              <a:rPr lang="en-US" dirty="0"/>
              <a:t>Configure its Low Memory Manager configuration</a:t>
            </a:r>
            <a:endParaRPr lang="en-US" sz="2400" dirty="0"/>
          </a:p>
          <a:p>
            <a:endParaRPr lang="en-US" dirty="0"/>
          </a:p>
        </p:txBody>
      </p:sp>
      <p:pic>
        <p:nvPicPr>
          <p:cNvPr id="6" name="Picture 5">
            <a:extLst>
              <a:ext uri="{FF2B5EF4-FFF2-40B4-BE49-F238E27FC236}">
                <a16:creationId xmlns:a16="http://schemas.microsoft.com/office/drawing/2014/main" id="{75256A9B-4EC1-49A1-9BB1-C4ECA12667DA}"/>
              </a:ext>
            </a:extLst>
          </p:cNvPr>
          <p:cNvPicPr>
            <a:picLocks noChangeAspect="1"/>
          </p:cNvPicPr>
          <p:nvPr/>
        </p:nvPicPr>
        <p:blipFill>
          <a:blip r:embed="rId2"/>
          <a:stretch>
            <a:fillRect/>
          </a:stretch>
        </p:blipFill>
        <p:spPr>
          <a:xfrm>
            <a:off x="1557037" y="2127094"/>
            <a:ext cx="5553937" cy="4730906"/>
          </a:xfrm>
          <a:prstGeom prst="rect">
            <a:avLst/>
          </a:prstGeom>
        </p:spPr>
      </p:pic>
    </p:spTree>
    <p:extLst>
      <p:ext uri="{BB962C8B-B14F-4D97-AF65-F5344CB8AC3E}">
        <p14:creationId xmlns:p14="http://schemas.microsoft.com/office/powerpoint/2010/main" val="25675868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BF59-4E9B-44A7-9895-9F3597FFA2AF}"/>
              </a:ext>
            </a:extLst>
          </p:cNvPr>
          <p:cNvSpPr>
            <a:spLocks noGrp="1"/>
          </p:cNvSpPr>
          <p:nvPr>
            <p:ph type="title"/>
          </p:nvPr>
        </p:nvSpPr>
        <p:spPr/>
        <p:txBody>
          <a:bodyPr/>
          <a:lstStyle/>
          <a:p>
            <a:r>
              <a:rPr lang="en-US" dirty="0"/>
              <a:t>Backups</a:t>
            </a:r>
            <a:br>
              <a:rPr lang="en-US" dirty="0"/>
            </a:br>
            <a:endParaRPr lang="en-US" dirty="0"/>
          </a:p>
        </p:txBody>
      </p:sp>
      <p:sp>
        <p:nvSpPr>
          <p:cNvPr id="3" name="Content Placeholder 2">
            <a:extLst>
              <a:ext uri="{FF2B5EF4-FFF2-40B4-BE49-F238E27FC236}">
                <a16:creationId xmlns:a16="http://schemas.microsoft.com/office/drawing/2014/main" id="{57678B9F-51C1-4CFA-B2CD-27A657208A6A}"/>
              </a:ext>
            </a:extLst>
          </p:cNvPr>
          <p:cNvSpPr>
            <a:spLocks noGrp="1"/>
          </p:cNvSpPr>
          <p:nvPr>
            <p:ph idx="1"/>
          </p:nvPr>
        </p:nvSpPr>
        <p:spPr/>
        <p:txBody>
          <a:bodyPr/>
          <a:lstStyle/>
          <a:p>
            <a:r>
              <a:rPr lang="en-US" dirty="0"/>
              <a:t>New history timeline of your most recent database server backups</a:t>
            </a:r>
          </a:p>
          <a:p>
            <a:endParaRPr lang="en-US" dirty="0"/>
          </a:p>
          <a:p>
            <a:r>
              <a:rPr lang="en-US" dirty="0"/>
              <a:t>Previously supported:</a:t>
            </a:r>
          </a:p>
          <a:p>
            <a:pPr lvl="1"/>
            <a:r>
              <a:rPr lang="en-US" dirty="0"/>
              <a:t>View backup status</a:t>
            </a:r>
          </a:p>
          <a:p>
            <a:pPr lvl="1"/>
            <a:r>
              <a:rPr lang="en-US" dirty="0"/>
              <a:t>Configure regular backups</a:t>
            </a:r>
          </a:p>
          <a:p>
            <a:pPr lvl="1"/>
            <a:r>
              <a:rPr lang="en-US" dirty="0"/>
              <a:t>Run ad-hoc backups</a:t>
            </a:r>
          </a:p>
          <a:p>
            <a:pPr lvl="1"/>
            <a:r>
              <a:rPr lang="en-US" dirty="0"/>
              <a:t>View backup logs</a:t>
            </a:r>
          </a:p>
          <a:p>
            <a:endParaRPr lang="en-US" dirty="0"/>
          </a:p>
        </p:txBody>
      </p:sp>
    </p:spTree>
    <p:extLst>
      <p:ext uri="{BB962C8B-B14F-4D97-AF65-F5344CB8AC3E}">
        <p14:creationId xmlns:p14="http://schemas.microsoft.com/office/powerpoint/2010/main" val="5906229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383" y="1264384"/>
            <a:ext cx="8765651" cy="4329231"/>
          </a:xfrm>
          <a:prstGeom prst="rect">
            <a:avLst/>
          </a:prstGeom>
        </p:spPr>
      </p:pic>
    </p:spTree>
    <p:extLst>
      <p:ext uri="{BB962C8B-B14F-4D97-AF65-F5344CB8AC3E}">
        <p14:creationId xmlns:p14="http://schemas.microsoft.com/office/powerpoint/2010/main" val="21994448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1855A-0B48-4A51-ADE3-AF976795037D}"/>
              </a:ext>
            </a:extLst>
          </p:cNvPr>
          <p:cNvSpPr>
            <a:spLocks noGrp="1"/>
          </p:cNvSpPr>
          <p:nvPr>
            <p:ph type="title"/>
          </p:nvPr>
        </p:nvSpPr>
        <p:spPr/>
        <p:txBody>
          <a:bodyPr/>
          <a:lstStyle/>
          <a:p>
            <a:r>
              <a:rPr lang="en-US" spc="-1" dirty="0">
                <a:solidFill>
                  <a:srgbClr val="000000"/>
                </a:solidFill>
                <a:uFill>
                  <a:solidFill>
                    <a:srgbClr val="FFFFFF"/>
                  </a:solidFill>
                </a:uFill>
              </a:rPr>
              <a:t>Usability Enhancements</a:t>
            </a:r>
            <a:endParaRPr lang="en-US" dirty="0"/>
          </a:p>
        </p:txBody>
      </p:sp>
      <p:sp>
        <p:nvSpPr>
          <p:cNvPr id="5" name="Content Placeholder 4">
            <a:extLst>
              <a:ext uri="{FF2B5EF4-FFF2-40B4-BE49-F238E27FC236}">
                <a16:creationId xmlns:a16="http://schemas.microsoft.com/office/drawing/2014/main" id="{D74A097C-31E1-4FE3-9165-F7E4BFA80682}"/>
              </a:ext>
            </a:extLst>
          </p:cNvPr>
          <p:cNvSpPr>
            <a:spLocks noGrp="1"/>
          </p:cNvSpPr>
          <p:nvPr>
            <p:ph idx="1"/>
          </p:nvPr>
        </p:nvSpPr>
        <p:spPr/>
        <p:txBody>
          <a:bodyPr/>
          <a:lstStyle/>
          <a:p>
            <a:r>
              <a:rPr lang="en-US" dirty="0"/>
              <a:t>Centralized user permission management </a:t>
            </a:r>
          </a:p>
          <a:p>
            <a:pPr lvl="1"/>
            <a:r>
              <a:rPr lang="en-US" dirty="0"/>
              <a:t>View and manage the entirety of a user's permissions within </a:t>
            </a:r>
            <a:r>
              <a:rPr lang="en-US" dirty="0" err="1"/>
              <a:t>InformixHQ</a:t>
            </a:r>
            <a:r>
              <a:rPr lang="en-US" dirty="0"/>
              <a:t> in a single place.</a:t>
            </a:r>
          </a:p>
          <a:p>
            <a:endParaRPr lang="en-US" dirty="0"/>
          </a:p>
          <a:p>
            <a:r>
              <a:rPr lang="en-US" dirty="0"/>
              <a:t>Group incidents page</a:t>
            </a:r>
          </a:p>
          <a:p>
            <a:pPr lvl="1"/>
            <a:r>
              <a:rPr lang="en-US" dirty="0"/>
              <a:t>View all of the alerting incidents that occurred on an entire group of Informix servers from one centralized page</a:t>
            </a:r>
          </a:p>
          <a:p>
            <a:endParaRPr lang="en-US" dirty="0"/>
          </a:p>
          <a:p>
            <a:r>
              <a:rPr lang="en-US" dirty="0"/>
              <a:t>New logging framework </a:t>
            </a:r>
          </a:p>
          <a:p>
            <a:pPr lvl="1"/>
            <a:r>
              <a:rPr lang="en-US" dirty="0" err="1"/>
              <a:t>Logback</a:t>
            </a:r>
            <a:r>
              <a:rPr lang="en-US" dirty="0"/>
              <a:t> logging framework</a:t>
            </a:r>
          </a:p>
          <a:p>
            <a:pPr lvl="1"/>
            <a:r>
              <a:rPr lang="en-US" dirty="0"/>
              <a:t>Allows for a better out of the box logging experience</a:t>
            </a:r>
          </a:p>
          <a:p>
            <a:pPr lvl="1"/>
            <a:r>
              <a:rPr lang="en-US" dirty="0"/>
              <a:t>Provides enhanced options for logging customization</a:t>
            </a:r>
          </a:p>
          <a:p>
            <a:endParaRPr lang="en-US" dirty="0"/>
          </a:p>
        </p:txBody>
      </p:sp>
    </p:spTree>
    <p:extLst>
      <p:ext uri="{BB962C8B-B14F-4D97-AF65-F5344CB8AC3E}">
        <p14:creationId xmlns:p14="http://schemas.microsoft.com/office/powerpoint/2010/main" val="29263183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5EC1-B39F-40B4-90A6-1C905BC2B5A7}"/>
              </a:ext>
            </a:extLst>
          </p:cNvPr>
          <p:cNvSpPr>
            <a:spLocks noGrp="1"/>
          </p:cNvSpPr>
          <p:nvPr>
            <p:ph type="title"/>
          </p:nvPr>
        </p:nvSpPr>
        <p:spPr/>
        <p:txBody>
          <a:bodyPr/>
          <a:lstStyle/>
          <a:p>
            <a:r>
              <a:rPr lang="en-US" dirty="0"/>
              <a:t>Centralized User Permission Management</a:t>
            </a:r>
            <a:br>
              <a:rPr lang="en-US" dirty="0"/>
            </a:br>
            <a:endParaRPr lang="en-US" dirty="0"/>
          </a:p>
        </p:txBody>
      </p:sp>
      <p:pic>
        <p:nvPicPr>
          <p:cNvPr id="4" name="Content Placeholder 3">
            <a:extLst>
              <a:ext uri="{FF2B5EF4-FFF2-40B4-BE49-F238E27FC236}">
                <a16:creationId xmlns:a16="http://schemas.microsoft.com/office/drawing/2014/main" id="{8EDECBD8-941E-4483-B23F-78CA082C7965}"/>
              </a:ext>
            </a:extLst>
          </p:cNvPr>
          <p:cNvPicPr>
            <a:picLocks noGrp="1" noChangeAspect="1"/>
          </p:cNvPicPr>
          <p:nvPr>
            <p:ph idx="1"/>
          </p:nvPr>
        </p:nvPicPr>
        <p:blipFill>
          <a:blip r:embed="rId2"/>
          <a:stretch>
            <a:fillRect/>
          </a:stretch>
        </p:blipFill>
        <p:spPr>
          <a:xfrm>
            <a:off x="300831" y="1013044"/>
            <a:ext cx="8542338" cy="2970471"/>
          </a:xfrm>
          <a:prstGeom prst="rect">
            <a:avLst/>
          </a:prstGeom>
        </p:spPr>
      </p:pic>
      <p:pic>
        <p:nvPicPr>
          <p:cNvPr id="5" name="Picture 4">
            <a:extLst>
              <a:ext uri="{FF2B5EF4-FFF2-40B4-BE49-F238E27FC236}">
                <a16:creationId xmlns:a16="http://schemas.microsoft.com/office/drawing/2014/main" id="{02845A2C-EC58-434D-BD48-D6D7BCAA7195}"/>
              </a:ext>
            </a:extLst>
          </p:cNvPr>
          <p:cNvPicPr>
            <a:picLocks noChangeAspect="1"/>
          </p:cNvPicPr>
          <p:nvPr/>
        </p:nvPicPr>
        <p:blipFill>
          <a:blip r:embed="rId3"/>
          <a:stretch>
            <a:fillRect/>
          </a:stretch>
        </p:blipFill>
        <p:spPr>
          <a:xfrm>
            <a:off x="2333546" y="3901184"/>
            <a:ext cx="6633023" cy="2956816"/>
          </a:xfrm>
          <a:prstGeom prst="rect">
            <a:avLst/>
          </a:prstGeom>
        </p:spPr>
      </p:pic>
      <p:sp>
        <p:nvSpPr>
          <p:cNvPr id="6" name="Rectangle 5">
            <a:extLst>
              <a:ext uri="{FF2B5EF4-FFF2-40B4-BE49-F238E27FC236}">
                <a16:creationId xmlns:a16="http://schemas.microsoft.com/office/drawing/2014/main" id="{6E782866-3D4E-48EE-B824-8B14A0ABCAB2}"/>
              </a:ext>
            </a:extLst>
          </p:cNvPr>
          <p:cNvSpPr/>
          <p:nvPr/>
        </p:nvSpPr>
        <p:spPr>
          <a:xfrm>
            <a:off x="0" y="4225430"/>
            <a:ext cx="2141952" cy="2031325"/>
          </a:xfrm>
          <a:prstGeom prst="rect">
            <a:avLst/>
          </a:prstGeom>
        </p:spPr>
        <p:txBody>
          <a:bodyPr wrap="square">
            <a:spAutoFit/>
          </a:bodyPr>
          <a:lstStyle/>
          <a:p>
            <a:pPr marL="400050" lvl="1" indent="-287338">
              <a:buFont typeface="Arial" panose="020B0604020202020204" pitchFamily="34" charset="0"/>
              <a:buChar char="•"/>
            </a:pPr>
            <a:r>
              <a:rPr lang="en-US" dirty="0"/>
              <a:t>View and manage all of a user's permissions within InformixHQ in a single place.</a:t>
            </a:r>
            <a:endParaRPr lang="en-US" sz="1451" dirty="0"/>
          </a:p>
        </p:txBody>
      </p:sp>
    </p:spTree>
    <p:extLst>
      <p:ext uri="{BB962C8B-B14F-4D97-AF65-F5344CB8AC3E}">
        <p14:creationId xmlns:p14="http://schemas.microsoft.com/office/powerpoint/2010/main" val="395652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C519-5DEF-8C48-BAAC-E8ED8EC37F33}"/>
              </a:ext>
            </a:extLst>
          </p:cNvPr>
          <p:cNvSpPr>
            <a:spLocks noGrp="1"/>
          </p:cNvSpPr>
          <p:nvPr>
            <p:ph type="title"/>
          </p:nvPr>
        </p:nvSpPr>
        <p:spPr/>
        <p:txBody>
          <a:bodyPr/>
          <a:lstStyle/>
          <a:p>
            <a:r>
              <a:rPr lang="en-US" dirty="0"/>
              <a:t>Queries with Partial Index</a:t>
            </a:r>
          </a:p>
        </p:txBody>
      </p:sp>
      <p:sp>
        <p:nvSpPr>
          <p:cNvPr id="3" name="Content Placeholder 2">
            <a:extLst>
              <a:ext uri="{FF2B5EF4-FFF2-40B4-BE49-F238E27FC236}">
                <a16:creationId xmlns:a16="http://schemas.microsoft.com/office/drawing/2014/main" id="{9AE53133-4216-0D40-9518-5C2314459FC6}"/>
              </a:ext>
            </a:extLst>
          </p:cNvPr>
          <p:cNvSpPr>
            <a:spLocks noGrp="1"/>
          </p:cNvSpPr>
          <p:nvPr>
            <p:ph idx="1"/>
          </p:nvPr>
        </p:nvSpPr>
        <p:spPr/>
        <p:txBody>
          <a:bodyPr>
            <a:normAutofit/>
          </a:bodyPr>
          <a:lstStyle/>
          <a:p>
            <a:pPr>
              <a:buFont typeface="Wingdings" panose="05000000000000000000" pitchFamily="2" charset="2"/>
              <a:buChar char="§"/>
            </a:pPr>
            <a:r>
              <a:rPr lang="en-US" dirty="0"/>
              <a:t>Query that can use the index </a:t>
            </a:r>
            <a:r>
              <a:rPr lang="en-US" dirty="0" err="1"/>
              <a:t>zip_ix</a:t>
            </a:r>
            <a:r>
              <a:rPr lang="en-US" dirty="0"/>
              <a:t> would be:</a:t>
            </a:r>
          </a:p>
          <a:p>
            <a:pPr marL="0" indent="0">
              <a:buNone/>
            </a:pPr>
            <a:endParaRPr lang="en-US" dirty="0"/>
          </a:p>
          <a:p>
            <a:pPr marL="0" indent="0">
              <a:buNone/>
            </a:pPr>
            <a:r>
              <a:rPr lang="en-US" dirty="0"/>
              <a:t>	</a:t>
            </a:r>
            <a:r>
              <a:rPr lang="en-US" dirty="0">
                <a:solidFill>
                  <a:srgbClr val="0000C4"/>
                </a:solidFill>
              </a:rPr>
              <a:t>select </a:t>
            </a:r>
            <a:r>
              <a:rPr lang="en-US" dirty="0" err="1">
                <a:solidFill>
                  <a:srgbClr val="0000C4"/>
                </a:solidFill>
              </a:rPr>
              <a:t>fname</a:t>
            </a:r>
            <a:r>
              <a:rPr lang="en-US" dirty="0">
                <a:solidFill>
                  <a:srgbClr val="0000C4"/>
                </a:solidFill>
              </a:rPr>
              <a:t>, </a:t>
            </a:r>
            <a:r>
              <a:rPr lang="en-US" dirty="0" err="1">
                <a:solidFill>
                  <a:srgbClr val="0000C4"/>
                </a:solidFill>
              </a:rPr>
              <a:t>lname</a:t>
            </a:r>
            <a:r>
              <a:rPr lang="en-US" dirty="0">
                <a:solidFill>
                  <a:srgbClr val="0000C4"/>
                </a:solidFill>
              </a:rPr>
              <a:t> from customer </a:t>
            </a:r>
          </a:p>
          <a:p>
            <a:pPr marL="0" indent="0">
              <a:buNone/>
            </a:pPr>
            <a:r>
              <a:rPr lang="en-US" dirty="0">
                <a:solidFill>
                  <a:srgbClr val="0000C4"/>
                </a:solidFill>
              </a:rPr>
              <a:t>        	where </a:t>
            </a:r>
            <a:r>
              <a:rPr lang="en-US" dirty="0" err="1">
                <a:solidFill>
                  <a:srgbClr val="0000C4"/>
                </a:solidFill>
              </a:rPr>
              <a:t>zipcode</a:t>
            </a:r>
            <a:r>
              <a:rPr lang="en-US" dirty="0">
                <a:solidFill>
                  <a:srgbClr val="0000C4"/>
                </a:solidFill>
              </a:rPr>
              <a:t> = '94117’ and state='CA’;</a:t>
            </a:r>
          </a:p>
          <a:p>
            <a:endParaRPr lang="en-US" dirty="0"/>
          </a:p>
          <a:p>
            <a:pPr>
              <a:buFont typeface="Wingdings" panose="05000000000000000000" pitchFamily="2" charset="2"/>
              <a:buChar char="§"/>
            </a:pPr>
            <a:r>
              <a:rPr lang="en-US" dirty="0"/>
              <a:t>Query that cannot use the index is:</a:t>
            </a:r>
          </a:p>
          <a:p>
            <a:pPr marL="0" indent="0">
              <a:buNone/>
            </a:pPr>
            <a:endParaRPr lang="en-US" dirty="0"/>
          </a:p>
          <a:p>
            <a:pPr marL="0" indent="0">
              <a:buNone/>
            </a:pPr>
            <a:r>
              <a:rPr lang="en-US" dirty="0"/>
              <a:t>	</a:t>
            </a:r>
            <a:r>
              <a:rPr lang="en-US" dirty="0">
                <a:solidFill>
                  <a:srgbClr val="0000C4"/>
                </a:solidFill>
              </a:rPr>
              <a:t>select </a:t>
            </a:r>
            <a:r>
              <a:rPr lang="en-US" dirty="0" err="1">
                <a:solidFill>
                  <a:srgbClr val="0000C4"/>
                </a:solidFill>
              </a:rPr>
              <a:t>fname</a:t>
            </a:r>
            <a:r>
              <a:rPr lang="en-US" dirty="0">
                <a:solidFill>
                  <a:srgbClr val="0000C4"/>
                </a:solidFill>
              </a:rPr>
              <a:t>, </a:t>
            </a:r>
            <a:r>
              <a:rPr lang="en-US" dirty="0" err="1">
                <a:solidFill>
                  <a:srgbClr val="0000C4"/>
                </a:solidFill>
              </a:rPr>
              <a:t>lname</a:t>
            </a:r>
            <a:r>
              <a:rPr lang="en-US" dirty="0">
                <a:solidFill>
                  <a:srgbClr val="0000C4"/>
                </a:solidFill>
              </a:rPr>
              <a:t> from customer </a:t>
            </a:r>
          </a:p>
          <a:p>
            <a:pPr marL="0" indent="0">
              <a:buNone/>
            </a:pPr>
            <a:r>
              <a:rPr lang="en-US" dirty="0">
                <a:solidFill>
                  <a:srgbClr val="0000C4"/>
                </a:solidFill>
              </a:rPr>
              <a:t>        	where </a:t>
            </a:r>
            <a:r>
              <a:rPr lang="en-US" dirty="0" err="1">
                <a:solidFill>
                  <a:srgbClr val="0000C4"/>
                </a:solidFill>
              </a:rPr>
              <a:t>zipcode</a:t>
            </a:r>
            <a:r>
              <a:rPr lang="en-US" dirty="0">
                <a:solidFill>
                  <a:srgbClr val="0000C4"/>
                </a:solidFill>
              </a:rPr>
              <a:t> = '85016' and state='AZ';</a:t>
            </a:r>
          </a:p>
          <a:p>
            <a:endParaRPr lang="en-US" dirty="0"/>
          </a:p>
          <a:p>
            <a:endParaRPr lang="en-US" dirty="0"/>
          </a:p>
          <a:p>
            <a:endParaRPr lang="en-US" dirty="0"/>
          </a:p>
        </p:txBody>
      </p:sp>
    </p:spTree>
    <p:extLst>
      <p:ext uri="{BB962C8B-B14F-4D97-AF65-F5344CB8AC3E}">
        <p14:creationId xmlns:p14="http://schemas.microsoft.com/office/powerpoint/2010/main" val="956148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A91D9-B685-47B1-8041-CD8E5B985B3B}"/>
              </a:ext>
            </a:extLst>
          </p:cNvPr>
          <p:cNvSpPr>
            <a:spLocks noGrp="1"/>
          </p:cNvSpPr>
          <p:nvPr>
            <p:ph type="title"/>
          </p:nvPr>
        </p:nvSpPr>
        <p:spPr/>
        <p:txBody>
          <a:bodyPr/>
          <a:lstStyle/>
          <a:p>
            <a:r>
              <a:rPr lang="en-US" dirty="0"/>
              <a:t>Group Incidents Page</a:t>
            </a:r>
            <a:br>
              <a:rPr lang="en-US" dirty="0"/>
            </a:br>
            <a:endParaRPr lang="en-US" dirty="0"/>
          </a:p>
        </p:txBody>
      </p:sp>
      <p:sp>
        <p:nvSpPr>
          <p:cNvPr id="5" name="Content Placeholder 4">
            <a:extLst>
              <a:ext uri="{FF2B5EF4-FFF2-40B4-BE49-F238E27FC236}">
                <a16:creationId xmlns:a16="http://schemas.microsoft.com/office/drawing/2014/main" id="{5BB7B050-2A9F-4769-8BF8-7183D4010E35}"/>
              </a:ext>
            </a:extLst>
          </p:cNvPr>
          <p:cNvSpPr>
            <a:spLocks noGrp="1"/>
          </p:cNvSpPr>
          <p:nvPr>
            <p:ph idx="1"/>
          </p:nvPr>
        </p:nvSpPr>
        <p:spPr/>
        <p:txBody>
          <a:bodyPr/>
          <a:lstStyle/>
          <a:p>
            <a:r>
              <a:rPr lang="en-US" dirty="0"/>
              <a:t>View all alerting incidents occurring on an entire Informix server group from one centralized page</a:t>
            </a:r>
          </a:p>
          <a:p>
            <a:endParaRPr lang="en-US" dirty="0"/>
          </a:p>
        </p:txBody>
      </p:sp>
      <p:pic>
        <p:nvPicPr>
          <p:cNvPr id="6" name="Picture 5">
            <a:extLst>
              <a:ext uri="{FF2B5EF4-FFF2-40B4-BE49-F238E27FC236}">
                <a16:creationId xmlns:a16="http://schemas.microsoft.com/office/drawing/2014/main" id="{E8316047-CEE3-43F8-B5DF-F1D97478E80B}"/>
              </a:ext>
            </a:extLst>
          </p:cNvPr>
          <p:cNvPicPr>
            <a:picLocks noChangeAspect="1"/>
          </p:cNvPicPr>
          <p:nvPr/>
        </p:nvPicPr>
        <p:blipFill>
          <a:blip r:embed="rId2"/>
          <a:stretch>
            <a:fillRect/>
          </a:stretch>
        </p:blipFill>
        <p:spPr>
          <a:xfrm>
            <a:off x="265113" y="2102030"/>
            <a:ext cx="8724132" cy="3956647"/>
          </a:xfrm>
          <a:prstGeom prst="rect">
            <a:avLst/>
          </a:prstGeom>
        </p:spPr>
      </p:pic>
    </p:spTree>
    <p:extLst>
      <p:ext uri="{BB962C8B-B14F-4D97-AF65-F5344CB8AC3E}">
        <p14:creationId xmlns:p14="http://schemas.microsoft.com/office/powerpoint/2010/main" val="21611803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74E45-C073-4CCA-9C02-56278A092E36}"/>
              </a:ext>
            </a:extLst>
          </p:cNvPr>
          <p:cNvSpPr>
            <a:spLocks noGrp="1"/>
          </p:cNvSpPr>
          <p:nvPr>
            <p:ph type="title"/>
          </p:nvPr>
        </p:nvSpPr>
        <p:spPr/>
        <p:txBody>
          <a:bodyPr/>
          <a:lstStyle/>
          <a:p>
            <a:r>
              <a:rPr lang="en-US" spc="-1" dirty="0">
                <a:solidFill>
                  <a:srgbClr val="000000"/>
                </a:solidFill>
                <a:uFill>
                  <a:solidFill>
                    <a:srgbClr val="FFFFFF"/>
                  </a:solidFill>
                </a:uFill>
              </a:rPr>
              <a:t>New Logging Framework: </a:t>
            </a:r>
            <a:r>
              <a:rPr lang="en-US" spc="-1" dirty="0" err="1">
                <a:solidFill>
                  <a:srgbClr val="000000"/>
                </a:solidFill>
                <a:uFill>
                  <a:solidFill>
                    <a:srgbClr val="FFFFFF"/>
                  </a:solidFill>
                </a:uFill>
              </a:rPr>
              <a:t>Logback</a:t>
            </a:r>
            <a:br>
              <a:rPr lang="en-US" spc="-1" dirty="0">
                <a:solidFill>
                  <a:srgbClr val="000000"/>
                </a:solidFill>
                <a:uFill>
                  <a:solidFill>
                    <a:srgbClr val="FFFFFF"/>
                  </a:solidFill>
                </a:uFill>
              </a:rPr>
            </a:br>
            <a:endParaRPr lang="en-US" dirty="0"/>
          </a:p>
        </p:txBody>
      </p:sp>
      <p:sp>
        <p:nvSpPr>
          <p:cNvPr id="5" name="Content Placeholder 4">
            <a:extLst>
              <a:ext uri="{FF2B5EF4-FFF2-40B4-BE49-F238E27FC236}">
                <a16:creationId xmlns:a16="http://schemas.microsoft.com/office/drawing/2014/main" id="{CE7EAC4B-AD7D-467D-B386-99FB89504B59}"/>
              </a:ext>
            </a:extLst>
          </p:cNvPr>
          <p:cNvSpPr>
            <a:spLocks noGrp="1"/>
          </p:cNvSpPr>
          <p:nvPr>
            <p:ph idx="1"/>
          </p:nvPr>
        </p:nvSpPr>
        <p:spPr>
          <a:xfrm>
            <a:off x="266700" y="1269874"/>
            <a:ext cx="2727021" cy="5099176"/>
          </a:xfrm>
        </p:spPr>
        <p:txBody>
          <a:bodyPr/>
          <a:lstStyle/>
          <a:p>
            <a:r>
              <a:rPr lang="en-US" dirty="0" err="1"/>
              <a:t>Logback</a:t>
            </a:r>
            <a:r>
              <a:rPr lang="en-US" dirty="0"/>
              <a:t> logging framework</a:t>
            </a:r>
          </a:p>
          <a:p>
            <a:endParaRPr lang="en-US" dirty="0"/>
          </a:p>
          <a:p>
            <a:r>
              <a:rPr lang="en-US" dirty="0"/>
              <a:t>Allows for a better out of the box logging experience</a:t>
            </a:r>
          </a:p>
          <a:p>
            <a:endParaRPr lang="en-US" dirty="0"/>
          </a:p>
          <a:p>
            <a:r>
              <a:rPr lang="en-US" dirty="0"/>
              <a:t>Provides enhanced options for logging customization</a:t>
            </a:r>
          </a:p>
          <a:p>
            <a:endParaRPr lang="en-US" dirty="0"/>
          </a:p>
        </p:txBody>
      </p:sp>
      <p:pic>
        <p:nvPicPr>
          <p:cNvPr id="6" name="Picture 5">
            <a:extLst>
              <a:ext uri="{FF2B5EF4-FFF2-40B4-BE49-F238E27FC236}">
                <a16:creationId xmlns:a16="http://schemas.microsoft.com/office/drawing/2014/main" id="{731F2402-1BDF-4C29-8663-608F00F00816}"/>
              </a:ext>
            </a:extLst>
          </p:cNvPr>
          <p:cNvPicPr>
            <a:picLocks noChangeAspect="1"/>
          </p:cNvPicPr>
          <p:nvPr/>
        </p:nvPicPr>
        <p:blipFill>
          <a:blip r:embed="rId2"/>
          <a:stretch>
            <a:fillRect/>
          </a:stretch>
        </p:blipFill>
        <p:spPr>
          <a:xfrm>
            <a:off x="2993721" y="1269874"/>
            <a:ext cx="6150279" cy="5694158"/>
          </a:xfrm>
          <a:prstGeom prst="rect">
            <a:avLst/>
          </a:prstGeom>
        </p:spPr>
      </p:pic>
    </p:spTree>
    <p:extLst>
      <p:ext uri="{BB962C8B-B14F-4D97-AF65-F5344CB8AC3E}">
        <p14:creationId xmlns:p14="http://schemas.microsoft.com/office/powerpoint/2010/main" val="17117359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2456945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err="1"/>
              <a:t>Kandoo</a:t>
            </a:r>
            <a:r>
              <a:rPr lang="en-US" dirty="0"/>
              <a:t> ERP</a:t>
            </a:r>
          </a:p>
        </p:txBody>
      </p:sp>
    </p:spTree>
    <p:extLst>
      <p:ext uri="{BB962C8B-B14F-4D97-AF65-F5344CB8AC3E}">
        <p14:creationId xmlns:p14="http://schemas.microsoft.com/office/powerpoint/2010/main" val="3334537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613BE-376A-4C5B-9923-00A01F14D5DB}"/>
              </a:ext>
            </a:extLst>
          </p:cNvPr>
          <p:cNvSpPr>
            <a:spLocks noGrp="1"/>
          </p:cNvSpPr>
          <p:nvPr>
            <p:ph type="title"/>
          </p:nvPr>
        </p:nvSpPr>
        <p:spPr>
          <a:xfrm>
            <a:off x="1485900" y="3820353"/>
            <a:ext cx="6172200" cy="857250"/>
          </a:xfrm>
        </p:spPr>
        <p:txBody>
          <a:bodyPr>
            <a:normAutofit fontScale="90000"/>
          </a:bodyPr>
          <a:lstStyle/>
          <a:p>
            <a:r>
              <a:rPr lang="fr-FR" sz="6000" dirty="0"/>
              <a:t>Warning!</a:t>
            </a:r>
            <a:endParaRPr lang="fr-FR" dirty="0"/>
          </a:p>
        </p:txBody>
      </p:sp>
      <p:pic>
        <p:nvPicPr>
          <p:cNvPr id="5" name="Image 4" descr="Une image contenant rouge, lumière, assis, objet&#10;&#10;Description générée automatiquement">
            <a:extLst>
              <a:ext uri="{FF2B5EF4-FFF2-40B4-BE49-F238E27FC236}">
                <a16:creationId xmlns:a16="http://schemas.microsoft.com/office/drawing/2014/main" id="{26A38247-7C30-4714-9A34-2943D7A477A7}"/>
              </a:ext>
            </a:extLst>
          </p:cNvPr>
          <p:cNvPicPr>
            <a:picLocks noChangeAspect="1"/>
          </p:cNvPicPr>
          <p:nvPr/>
        </p:nvPicPr>
        <p:blipFill>
          <a:blip r:embed="rId2"/>
          <a:stretch>
            <a:fillRect/>
          </a:stretch>
        </p:blipFill>
        <p:spPr>
          <a:xfrm>
            <a:off x="4214813" y="2323272"/>
            <a:ext cx="714375" cy="714375"/>
          </a:xfrm>
          <a:prstGeom prst="rect">
            <a:avLst/>
          </a:prstGeom>
        </p:spPr>
      </p:pic>
    </p:spTree>
    <p:extLst>
      <p:ext uri="{BB962C8B-B14F-4D97-AF65-F5344CB8AC3E}">
        <p14:creationId xmlns:p14="http://schemas.microsoft.com/office/powerpoint/2010/main" val="17626851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C73DA3E-A36E-41FD-AD62-886C80231DD2}"/>
              </a:ext>
            </a:extLst>
          </p:cNvPr>
          <p:cNvSpPr>
            <a:spLocks noGrp="1"/>
          </p:cNvSpPr>
          <p:nvPr>
            <p:ph idx="1"/>
          </p:nvPr>
        </p:nvSpPr>
        <p:spPr>
          <a:xfrm>
            <a:off x="1411356" y="857250"/>
            <a:ext cx="6589644" cy="5066517"/>
          </a:xfrm>
        </p:spPr>
        <p:txBody>
          <a:bodyPr>
            <a:normAutofit lnSpcReduction="10000"/>
          </a:bodyPr>
          <a:lstStyle/>
          <a:p>
            <a:pPr marL="85725" indent="0">
              <a:buNone/>
            </a:pPr>
            <a:r>
              <a:rPr lang="fr-FR" dirty="0">
                <a:solidFill>
                  <a:srgbClr val="00B0F0"/>
                </a:solidFill>
              </a:rPr>
              <a:t>IF</a:t>
            </a:r>
            <a:r>
              <a:rPr lang="fr-FR" sz="2025" dirty="0"/>
              <a:t> </a:t>
            </a:r>
            <a:r>
              <a:rPr lang="fr-FR" sz="2025" dirty="0" err="1"/>
              <a:t>you</a:t>
            </a:r>
            <a:r>
              <a:rPr lang="fr-FR" sz="2025" dirty="0"/>
              <a:t> </a:t>
            </a:r>
            <a:r>
              <a:rPr lang="fr-FR" sz="2025" dirty="0" err="1"/>
              <a:t>don’t</a:t>
            </a:r>
            <a:r>
              <a:rPr lang="fr-FR" sz="2025" dirty="0"/>
              <a:t> love or </a:t>
            </a:r>
            <a:r>
              <a:rPr lang="fr-FR" sz="2025" dirty="0" err="1"/>
              <a:t>believe</a:t>
            </a:r>
            <a:r>
              <a:rPr lang="fr-FR" sz="2025" dirty="0"/>
              <a:t> in Informix </a:t>
            </a:r>
            <a:r>
              <a:rPr lang="fr-FR" sz="2025" dirty="0" err="1"/>
              <a:t>technology</a:t>
            </a:r>
            <a:endParaRPr lang="fr-FR" sz="2025" dirty="0"/>
          </a:p>
          <a:p>
            <a:pPr marL="85725" indent="0">
              <a:buNone/>
            </a:pPr>
            <a:r>
              <a:rPr lang="fr-FR" dirty="0">
                <a:solidFill>
                  <a:srgbClr val="00B0F0"/>
                </a:solidFill>
              </a:rPr>
              <a:t>OR</a:t>
            </a:r>
            <a:r>
              <a:rPr lang="fr-FR" sz="2025" dirty="0"/>
              <a:t>  </a:t>
            </a:r>
            <a:r>
              <a:rPr lang="fr-FR" sz="2025" dirty="0" err="1"/>
              <a:t>you</a:t>
            </a:r>
            <a:r>
              <a:rPr lang="fr-FR" sz="2025" dirty="0"/>
              <a:t> are </a:t>
            </a:r>
            <a:r>
              <a:rPr lang="fr-FR" sz="2025" dirty="0" err="1"/>
              <a:t>convinced</a:t>
            </a:r>
            <a:r>
              <a:rPr lang="fr-FR" sz="2025" dirty="0"/>
              <a:t> </a:t>
            </a:r>
            <a:r>
              <a:rPr lang="fr-FR" sz="2025" dirty="0" err="1"/>
              <a:t>that</a:t>
            </a:r>
            <a:r>
              <a:rPr lang="fr-FR" sz="2025" dirty="0"/>
              <a:t> pain, stress </a:t>
            </a:r>
            <a:r>
              <a:rPr lang="fr-FR" sz="2025" dirty="0" err="1"/>
              <a:t>then</a:t>
            </a:r>
            <a:r>
              <a:rPr lang="fr-FR" sz="2025" dirty="0"/>
              <a:t> </a:t>
            </a:r>
            <a:r>
              <a:rPr lang="fr-FR" sz="2025" dirty="0" err="1"/>
              <a:t>severe</a:t>
            </a:r>
            <a:r>
              <a:rPr lang="fr-FR" sz="2025" dirty="0"/>
              <a:t> </a:t>
            </a:r>
            <a:r>
              <a:rPr lang="fr-FR" sz="2025" dirty="0" err="1"/>
              <a:t>anemia</a:t>
            </a:r>
            <a:r>
              <a:rPr lang="fr-FR" sz="2025" dirty="0"/>
              <a:t> are </a:t>
            </a:r>
            <a:r>
              <a:rPr lang="fr-FR" sz="2025" dirty="0" err="1"/>
              <a:t>mandatory</a:t>
            </a:r>
            <a:r>
              <a:rPr lang="fr-FR" sz="2025" dirty="0"/>
              <a:t> conditions to </a:t>
            </a:r>
            <a:r>
              <a:rPr lang="fr-FR" sz="2025" dirty="0" err="1"/>
              <a:t>be</a:t>
            </a:r>
            <a:r>
              <a:rPr lang="fr-FR" sz="2025" dirty="0"/>
              <a:t> </a:t>
            </a:r>
            <a:r>
              <a:rPr lang="fr-FR" sz="2025" dirty="0" err="1"/>
              <a:t>rewarded</a:t>
            </a:r>
            <a:r>
              <a:rPr lang="fr-FR" sz="2025" dirty="0"/>
              <a:t> for </a:t>
            </a:r>
            <a:r>
              <a:rPr lang="fr-FR" sz="2025" dirty="0" err="1"/>
              <a:t>your</a:t>
            </a:r>
            <a:r>
              <a:rPr lang="fr-FR" sz="2025" dirty="0"/>
              <a:t> </a:t>
            </a:r>
            <a:r>
              <a:rPr lang="fr-FR" sz="2025" dirty="0" err="1"/>
              <a:t>work</a:t>
            </a:r>
            <a:endParaRPr lang="fr-FR" sz="2025" dirty="0"/>
          </a:p>
          <a:p>
            <a:pPr marL="85725" indent="0">
              <a:buNone/>
            </a:pPr>
            <a:r>
              <a:rPr lang="fr-FR" dirty="0">
                <a:solidFill>
                  <a:srgbClr val="00B0F0"/>
                </a:solidFill>
              </a:rPr>
              <a:t>OR</a:t>
            </a:r>
            <a:r>
              <a:rPr lang="fr-FR" sz="2025" dirty="0"/>
              <a:t> </a:t>
            </a:r>
            <a:r>
              <a:rPr lang="fr-FR" sz="2025" dirty="0" err="1"/>
              <a:t>you</a:t>
            </a:r>
            <a:r>
              <a:rPr lang="fr-FR" sz="2025" dirty="0"/>
              <a:t> </a:t>
            </a:r>
            <a:r>
              <a:rPr lang="fr-FR" sz="2025" dirty="0" err="1"/>
              <a:t>accept</a:t>
            </a:r>
            <a:r>
              <a:rPr lang="fr-FR" sz="2025" dirty="0"/>
              <a:t> the </a:t>
            </a:r>
            <a:r>
              <a:rPr lang="fr-FR" sz="2025" dirty="0" err="1"/>
              <a:t>idea</a:t>
            </a:r>
            <a:r>
              <a:rPr lang="fr-FR" sz="2025" dirty="0"/>
              <a:t> </a:t>
            </a:r>
            <a:r>
              <a:rPr lang="fr-FR" sz="2025" dirty="0" err="1"/>
              <a:t>that</a:t>
            </a:r>
            <a:r>
              <a:rPr lang="fr-FR" sz="2025" dirty="0"/>
              <a:t> </a:t>
            </a:r>
            <a:r>
              <a:rPr lang="fr-FR" sz="2025" dirty="0" err="1"/>
              <a:t>fair</a:t>
            </a:r>
            <a:r>
              <a:rPr lang="fr-FR" sz="2025" dirty="0"/>
              <a:t> </a:t>
            </a:r>
            <a:r>
              <a:rPr lang="fr-FR" sz="2025" dirty="0" err="1"/>
              <a:t>trade</a:t>
            </a:r>
            <a:r>
              <a:rPr lang="fr-FR" sz="2025" dirty="0"/>
              <a:t>, </a:t>
            </a:r>
            <a:r>
              <a:rPr lang="fr-FR" sz="2025" dirty="0" err="1"/>
              <a:t>skills</a:t>
            </a:r>
            <a:r>
              <a:rPr lang="fr-FR" sz="2025" dirty="0"/>
              <a:t> sharing and fun </a:t>
            </a:r>
            <a:r>
              <a:rPr lang="fr-FR" sz="2025" dirty="0" err="1"/>
              <a:t>teamwork</a:t>
            </a:r>
            <a:r>
              <a:rPr lang="fr-FR" sz="2025" dirty="0"/>
              <a:t> </a:t>
            </a:r>
            <a:r>
              <a:rPr lang="fr-FR" sz="2025" dirty="0" err="1"/>
              <a:t>cannot</a:t>
            </a:r>
            <a:r>
              <a:rPr lang="fr-FR" sz="2025" dirty="0"/>
              <a:t> </a:t>
            </a:r>
            <a:r>
              <a:rPr lang="fr-FR" sz="2025" dirty="0" err="1"/>
              <a:t>compete</a:t>
            </a:r>
            <a:r>
              <a:rPr lang="fr-FR" sz="2025" dirty="0"/>
              <a:t> </a:t>
            </a:r>
            <a:r>
              <a:rPr lang="fr-FR" sz="2025" dirty="0" err="1"/>
              <a:t>with</a:t>
            </a:r>
            <a:r>
              <a:rPr lang="fr-FR" sz="2025" dirty="0"/>
              <a:t> the </a:t>
            </a:r>
            <a:r>
              <a:rPr lang="fr-FR" sz="2025" dirty="0" err="1"/>
              <a:t>market</a:t>
            </a:r>
            <a:r>
              <a:rPr lang="fr-FR" sz="2025" dirty="0"/>
              <a:t> </a:t>
            </a:r>
            <a:r>
              <a:rPr lang="fr-FR" sz="2025" dirty="0" err="1"/>
              <a:t>leaders’way</a:t>
            </a:r>
            <a:r>
              <a:rPr lang="fr-FR" sz="2025" dirty="0"/>
              <a:t> of </a:t>
            </a:r>
            <a:r>
              <a:rPr lang="fr-FR" sz="2025" dirty="0" err="1"/>
              <a:t>doing</a:t>
            </a:r>
            <a:r>
              <a:rPr lang="fr-FR" sz="2025" dirty="0"/>
              <a:t> business</a:t>
            </a:r>
          </a:p>
          <a:p>
            <a:pPr marL="85725" indent="0">
              <a:buNone/>
            </a:pPr>
            <a:r>
              <a:rPr lang="fr-FR" dirty="0">
                <a:solidFill>
                  <a:srgbClr val="00B0F0"/>
                </a:solidFill>
              </a:rPr>
              <a:t>OR</a:t>
            </a:r>
            <a:r>
              <a:rPr lang="fr-FR" sz="2025" dirty="0"/>
              <a:t> </a:t>
            </a:r>
            <a:r>
              <a:rPr lang="fr-FR" sz="2025" dirty="0" err="1"/>
              <a:t>you</a:t>
            </a:r>
            <a:r>
              <a:rPr lang="fr-FR" sz="2025" dirty="0"/>
              <a:t> </a:t>
            </a:r>
            <a:r>
              <a:rPr lang="fr-FR" sz="2025" dirty="0" err="1"/>
              <a:t>think</a:t>
            </a:r>
            <a:r>
              <a:rPr lang="fr-FR" sz="2025" dirty="0"/>
              <a:t> </a:t>
            </a:r>
            <a:r>
              <a:rPr lang="fr-FR" sz="2025" dirty="0" err="1"/>
              <a:t>that</a:t>
            </a:r>
            <a:r>
              <a:rPr lang="fr-FR" sz="2025" dirty="0"/>
              <a:t> </a:t>
            </a:r>
            <a:r>
              <a:rPr lang="fr-FR" sz="2025" dirty="0" err="1"/>
              <a:t>imitating</a:t>
            </a:r>
            <a:r>
              <a:rPr lang="fr-FR" sz="2025" dirty="0"/>
              <a:t> the </a:t>
            </a:r>
            <a:r>
              <a:rPr lang="fr-FR" sz="2025" dirty="0" err="1"/>
              <a:t>crowd</a:t>
            </a:r>
            <a:r>
              <a:rPr lang="fr-FR" sz="2025" dirty="0"/>
              <a:t> </a:t>
            </a:r>
            <a:r>
              <a:rPr lang="fr-FR" sz="2025" dirty="0" err="1"/>
              <a:t>is</a:t>
            </a:r>
            <a:r>
              <a:rPr lang="fr-FR" sz="2025" dirty="0"/>
              <a:t> the right </a:t>
            </a:r>
            <a:r>
              <a:rPr lang="fr-FR" sz="2025" dirty="0" err="1"/>
              <a:t>way</a:t>
            </a:r>
            <a:r>
              <a:rPr lang="fr-FR" sz="2025" dirty="0"/>
              <a:t> to run a </a:t>
            </a:r>
            <a:r>
              <a:rPr lang="fr-FR" sz="2025" dirty="0" err="1"/>
              <a:t>successful</a:t>
            </a:r>
            <a:r>
              <a:rPr lang="fr-FR" sz="2025" dirty="0"/>
              <a:t> business</a:t>
            </a:r>
          </a:p>
          <a:p>
            <a:pPr marL="85725" indent="0">
              <a:buNone/>
            </a:pPr>
            <a:r>
              <a:rPr lang="fr-FR" dirty="0">
                <a:solidFill>
                  <a:srgbClr val="00B0F0"/>
                </a:solidFill>
              </a:rPr>
              <a:t>THEN</a:t>
            </a:r>
          </a:p>
          <a:p>
            <a:pPr marL="85725" indent="0">
              <a:buNone/>
            </a:pPr>
            <a:r>
              <a:rPr lang="fr-FR" sz="2025" dirty="0"/>
              <a:t>    </a:t>
            </a:r>
            <a:r>
              <a:rPr lang="fr-FR" sz="2025" dirty="0" err="1"/>
              <a:t>you</a:t>
            </a:r>
            <a:r>
              <a:rPr lang="fr-FR" sz="2025" dirty="0"/>
              <a:t> </a:t>
            </a:r>
            <a:r>
              <a:rPr lang="fr-FR" sz="2025" dirty="0" err="1"/>
              <a:t>may</a:t>
            </a:r>
            <a:r>
              <a:rPr lang="fr-FR" sz="2025" dirty="0"/>
              <a:t> </a:t>
            </a:r>
            <a:r>
              <a:rPr lang="fr-FR" sz="2025" dirty="0" err="1"/>
              <a:t>leave</a:t>
            </a:r>
            <a:r>
              <a:rPr lang="fr-FR" sz="2025" dirty="0"/>
              <a:t> </a:t>
            </a:r>
            <a:r>
              <a:rPr lang="fr-FR" sz="2025" dirty="0" err="1"/>
              <a:t>this</a:t>
            </a:r>
            <a:r>
              <a:rPr lang="fr-FR" sz="2025" dirty="0"/>
              <a:t> room </a:t>
            </a:r>
            <a:r>
              <a:rPr lang="fr-FR" sz="2025" dirty="0" err="1"/>
              <a:t>until</a:t>
            </a:r>
            <a:r>
              <a:rPr lang="fr-FR" sz="2025" dirty="0"/>
              <a:t> </a:t>
            </a:r>
            <a:r>
              <a:rPr lang="fr-FR" sz="2025" dirty="0" err="1"/>
              <a:t>we</a:t>
            </a:r>
            <a:r>
              <a:rPr lang="fr-FR" sz="2025" dirty="0"/>
              <a:t> call </a:t>
            </a:r>
            <a:r>
              <a:rPr lang="fr-FR" sz="2025" dirty="0" err="1"/>
              <a:t>you</a:t>
            </a:r>
            <a:r>
              <a:rPr lang="fr-FR" sz="2025" dirty="0"/>
              <a:t> back</a:t>
            </a:r>
          </a:p>
          <a:p>
            <a:pPr marL="85725" indent="0">
              <a:buNone/>
            </a:pPr>
            <a:r>
              <a:rPr lang="fr-FR" dirty="0">
                <a:solidFill>
                  <a:srgbClr val="00B0F0"/>
                </a:solidFill>
              </a:rPr>
              <a:t>ELSE</a:t>
            </a:r>
          </a:p>
          <a:p>
            <a:pPr marL="85725" indent="0">
              <a:buNone/>
            </a:pPr>
            <a:r>
              <a:rPr lang="fr-FR" sz="2025" dirty="0"/>
              <a:t>    Just </a:t>
            </a:r>
            <a:r>
              <a:rPr lang="fr-FR" sz="2025" dirty="0" err="1"/>
              <a:t>sit</a:t>
            </a:r>
            <a:r>
              <a:rPr lang="fr-FR" sz="2025" dirty="0"/>
              <a:t> down and </a:t>
            </a:r>
            <a:r>
              <a:rPr lang="fr-FR" sz="2025" dirty="0" err="1"/>
              <a:t>listen</a:t>
            </a:r>
            <a:r>
              <a:rPr lang="fr-FR" sz="2025" dirty="0"/>
              <a:t>: </a:t>
            </a:r>
            <a:r>
              <a:rPr lang="fr-FR" sz="2025" dirty="0" err="1"/>
              <a:t>we</a:t>
            </a:r>
            <a:r>
              <a:rPr lang="fr-FR" sz="2025" dirty="0"/>
              <a:t> </a:t>
            </a:r>
            <a:r>
              <a:rPr lang="fr-FR" sz="2025" dirty="0" err="1"/>
              <a:t>certainly</a:t>
            </a:r>
            <a:r>
              <a:rPr lang="fr-FR" sz="2025" dirty="0"/>
              <a:t> have </a:t>
            </a:r>
            <a:r>
              <a:rPr lang="fr-FR" sz="2025" dirty="0" err="1"/>
              <a:t>common</a:t>
            </a:r>
            <a:r>
              <a:rPr lang="fr-FR" sz="2025" dirty="0"/>
              <a:t> </a:t>
            </a:r>
            <a:r>
              <a:rPr lang="fr-FR" sz="2025" dirty="0" err="1"/>
              <a:t>believes</a:t>
            </a:r>
            <a:r>
              <a:rPr lang="fr-FR" sz="2025" dirty="0"/>
              <a:t> </a:t>
            </a:r>
            <a:r>
              <a:rPr lang="fr-FR" sz="2025" dirty="0" err="1"/>
              <a:t>that</a:t>
            </a:r>
            <a:r>
              <a:rPr lang="fr-FR" sz="2025" dirty="0"/>
              <a:t> </a:t>
            </a:r>
            <a:r>
              <a:rPr lang="fr-FR" sz="2025" dirty="0" err="1"/>
              <a:t>we</a:t>
            </a:r>
            <a:r>
              <a:rPr lang="fr-FR" sz="2025" dirty="0"/>
              <a:t> </a:t>
            </a:r>
            <a:r>
              <a:rPr lang="fr-FR" sz="2025" dirty="0" err="1"/>
              <a:t>want</a:t>
            </a:r>
            <a:r>
              <a:rPr lang="fr-FR" sz="2025" dirty="0"/>
              <a:t> to tell </a:t>
            </a:r>
            <a:r>
              <a:rPr lang="fr-FR" sz="2025" dirty="0" err="1"/>
              <a:t>you</a:t>
            </a:r>
            <a:r>
              <a:rPr lang="fr-FR" sz="2025" dirty="0"/>
              <a:t> about</a:t>
            </a:r>
          </a:p>
          <a:p>
            <a:pPr marL="85725" indent="0">
              <a:buNone/>
            </a:pPr>
            <a:r>
              <a:rPr lang="fr-FR" dirty="0">
                <a:solidFill>
                  <a:srgbClr val="00B0F0"/>
                </a:solidFill>
              </a:rPr>
              <a:t>END IF</a:t>
            </a:r>
          </a:p>
        </p:txBody>
      </p:sp>
    </p:spTree>
    <p:extLst>
      <p:ext uri="{BB962C8B-B14F-4D97-AF65-F5344CB8AC3E}">
        <p14:creationId xmlns:p14="http://schemas.microsoft.com/office/powerpoint/2010/main" val="237498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p:spPr>
        <p:txBody>
          <a:bodyPr spcFirstLastPara="1" vert="horz" wrap="square" lIns="68569" tIns="34275" rIns="68569" bIns="34275" numCol="1" rtlCol="0" anchor="ctr" anchorCtr="0" compatLnSpc="1">
            <a:prstTxWarp prst="textNoShape">
              <a:avLst/>
            </a:prstTxWarp>
            <a:noAutofit/>
          </a:bodyPr>
          <a:lstStyle/>
          <a:p>
            <a:pPr algn="ctr">
              <a:spcBef>
                <a:spcPts val="0"/>
              </a:spcBef>
            </a:pPr>
            <a:r>
              <a:rPr lang="en-GB" sz="2400" dirty="0"/>
              <a:t>Wait! This never existed </a:t>
            </a:r>
            <a:endParaRPr sz="2400" dirty="0"/>
          </a:p>
          <a:p>
            <a:pPr algn="ctr">
              <a:spcBef>
                <a:spcPts val="0"/>
              </a:spcBef>
            </a:pPr>
            <a:r>
              <a:rPr lang="en-GB" sz="2400" dirty="0"/>
              <a:t>in the Informix stratosphere!</a:t>
            </a:r>
            <a:endParaRPr sz="2400" dirty="0"/>
          </a:p>
        </p:txBody>
      </p:sp>
      <p:sp>
        <p:nvSpPr>
          <p:cNvPr id="93" name="Google Shape;93;p14"/>
          <p:cNvSpPr txBox="1">
            <a:spLocks noGrp="1"/>
          </p:cNvSpPr>
          <p:nvPr>
            <p:ph idx="1"/>
          </p:nvPr>
        </p:nvSpPr>
        <p:spPr>
          <a:prstGeom prst="rect">
            <a:avLst/>
          </a:prstGeom>
        </p:spPr>
        <p:txBody>
          <a:bodyPr spcFirstLastPara="1" vert="horz" wrap="square" lIns="68569" tIns="34275" rIns="68569" bIns="34275" numCol="1" rtlCol="0" anchor="t" anchorCtr="0" compatLnSpc="1">
            <a:prstTxWarp prst="textNoShape">
              <a:avLst/>
            </a:prstTxWarp>
            <a:noAutofit/>
          </a:bodyPr>
          <a:lstStyle/>
          <a:p>
            <a:pPr marL="257175" indent="-257175">
              <a:spcBef>
                <a:spcPts val="480"/>
              </a:spcBef>
              <a:spcAft>
                <a:spcPts val="0"/>
              </a:spcAft>
              <a:buFont typeface="Arial" panose="020B0604020202020204" pitchFamily="34" charset="0"/>
              <a:buChar char="•"/>
            </a:pPr>
            <a:r>
              <a:rPr lang="en-GB" sz="1500" dirty="0"/>
              <a:t>Have you ever imagined:</a:t>
            </a:r>
            <a:endParaRPr sz="1500" dirty="0"/>
          </a:p>
          <a:p>
            <a:pPr marL="342900" indent="-285750">
              <a:spcBef>
                <a:spcPts val="480"/>
              </a:spcBef>
              <a:spcAft>
                <a:spcPts val="0"/>
              </a:spcAft>
              <a:buSzPts val="2400"/>
              <a:buFont typeface="Arial" panose="020B0604020202020204" pitchFamily="34" charset="0"/>
              <a:buChar char="•"/>
            </a:pPr>
            <a:r>
              <a:rPr lang="en-GB" sz="1500" dirty="0"/>
              <a:t>Having full control on a complete Open Source, multi-company and multi-languages ERP suite, </a:t>
            </a:r>
            <a:endParaRPr sz="1500" dirty="0"/>
          </a:p>
          <a:p>
            <a:pPr marL="342900" indent="-285750">
              <a:spcBef>
                <a:spcPts val="0"/>
              </a:spcBef>
              <a:spcAft>
                <a:spcPts val="0"/>
              </a:spcAft>
              <a:buSzPts val="2400"/>
              <a:buFont typeface="Arial" panose="020B0604020202020204" pitchFamily="34" charset="0"/>
              <a:buChar char="•"/>
            </a:pPr>
            <a:r>
              <a:rPr lang="en-GB" sz="1500" dirty="0"/>
              <a:t>Using a </a:t>
            </a:r>
            <a:r>
              <a:rPr lang="fr-FR" sz="1500" dirty="0" err="1"/>
              <a:t>powerful</a:t>
            </a:r>
            <a:r>
              <a:rPr lang="fr-FR" sz="1500" dirty="0"/>
              <a:t>, </a:t>
            </a:r>
            <a:r>
              <a:rPr lang="fr-FR" sz="1500" dirty="0" err="1"/>
              <a:t>fully</a:t>
            </a:r>
            <a:r>
              <a:rPr lang="fr-FR" sz="1500" dirty="0"/>
              <a:t> web-</a:t>
            </a:r>
            <a:r>
              <a:rPr lang="fr-FR" sz="1500" dirty="0" err="1"/>
              <a:t>enabled</a:t>
            </a:r>
            <a:r>
              <a:rPr lang="fr-FR" sz="1500" dirty="0"/>
              <a:t> and </a:t>
            </a:r>
            <a:r>
              <a:rPr lang="fr-FR" sz="1500" dirty="0" err="1"/>
              <a:t>integration-oriented</a:t>
            </a:r>
            <a:r>
              <a:rPr lang="fr-FR" sz="1500" dirty="0"/>
              <a:t> IDE at no charge,</a:t>
            </a:r>
          </a:p>
          <a:p>
            <a:pPr marL="342900" indent="-285750">
              <a:spcBef>
                <a:spcPts val="0"/>
              </a:spcBef>
              <a:spcAft>
                <a:spcPts val="0"/>
              </a:spcAft>
              <a:buSzPts val="2400"/>
              <a:buFont typeface="Arial" panose="020B0604020202020204" pitchFamily="34" charset="0"/>
              <a:buChar char="•"/>
            </a:pPr>
            <a:r>
              <a:rPr lang="fr-FR" sz="1500" dirty="0"/>
              <a:t>Running on a </a:t>
            </a:r>
            <a:r>
              <a:rPr lang="fr-FR" sz="1500" dirty="0" err="1"/>
              <a:t>bullet</a:t>
            </a:r>
            <a:r>
              <a:rPr lang="fr-FR" sz="1500" dirty="0"/>
              <a:t>-speed Cloud or On-</a:t>
            </a:r>
            <a:r>
              <a:rPr lang="fr-FR" sz="1500" dirty="0" err="1"/>
              <a:t>Premises</a:t>
            </a:r>
            <a:r>
              <a:rPr lang="fr-FR" sz="1500" dirty="0"/>
              <a:t> </a:t>
            </a:r>
            <a:r>
              <a:rPr lang="fr-FR" sz="1500" dirty="0" err="1"/>
              <a:t>environment</a:t>
            </a:r>
            <a:endParaRPr sz="1500" dirty="0"/>
          </a:p>
          <a:p>
            <a:pPr marL="342900" indent="-285750">
              <a:spcBef>
                <a:spcPts val="0"/>
              </a:spcBef>
              <a:spcAft>
                <a:spcPts val="0"/>
              </a:spcAft>
              <a:buSzPts val="2400"/>
              <a:buFont typeface="Arial" panose="020B0604020202020204" pitchFamily="34" charset="0"/>
              <a:buChar char="•"/>
            </a:pPr>
            <a:r>
              <a:rPr lang="en-GB" sz="1500" dirty="0"/>
              <a:t>Fully tailored and optimized for Informix, </a:t>
            </a:r>
            <a:endParaRPr sz="1500" dirty="0"/>
          </a:p>
          <a:p>
            <a:pPr>
              <a:spcBef>
                <a:spcPts val="480"/>
              </a:spcBef>
              <a:spcAft>
                <a:spcPts val="0"/>
              </a:spcAft>
            </a:pPr>
            <a:r>
              <a:rPr lang="en-GB" sz="1500" dirty="0"/>
              <a:t>Combined with</a:t>
            </a:r>
            <a:endParaRPr sz="1500" dirty="0"/>
          </a:p>
          <a:p>
            <a:pPr marL="342900" indent="-285750">
              <a:spcBef>
                <a:spcPts val="480"/>
              </a:spcBef>
              <a:spcAft>
                <a:spcPts val="0"/>
              </a:spcAft>
              <a:buSzPts val="2400"/>
              <a:buFont typeface="Arial" panose="020B0604020202020204" pitchFamily="34" charset="0"/>
              <a:buChar char="•"/>
            </a:pPr>
            <a:r>
              <a:rPr lang="en-GB" sz="1500" dirty="0"/>
              <a:t>Decision autonomy on whatever helps you to make your customers happy (</a:t>
            </a:r>
            <a:r>
              <a:rPr lang="en-GB" sz="1500" dirty="0" err="1"/>
              <a:t>i.e</a:t>
            </a:r>
            <a:r>
              <a:rPr lang="en-GB" sz="1500" dirty="0"/>
              <a:t> local sale prices, local and or functional adaptations etc…)</a:t>
            </a:r>
          </a:p>
          <a:p>
            <a:pPr marL="342900" indent="-285750">
              <a:spcBef>
                <a:spcPts val="480"/>
              </a:spcBef>
              <a:spcAft>
                <a:spcPts val="0"/>
              </a:spcAft>
              <a:buSzPts val="2400"/>
              <a:buFont typeface="Arial" panose="020B0604020202020204" pitchFamily="34" charset="0"/>
              <a:buChar char="•"/>
            </a:pPr>
            <a:r>
              <a:rPr lang="en-GB" sz="1500" dirty="0"/>
              <a:t>Benefit from collaboration and mutual help within a growing international community of truly Informix and ERP experts,</a:t>
            </a:r>
            <a:endParaRPr sz="1500" dirty="0"/>
          </a:p>
          <a:p>
            <a:pPr marL="342900" indent="-285750">
              <a:spcBef>
                <a:spcPts val="0"/>
              </a:spcBef>
              <a:spcAft>
                <a:spcPts val="0"/>
              </a:spcAft>
              <a:buSzPts val="2400"/>
              <a:buFont typeface="Arial" panose="020B0604020202020204" pitchFamily="34" charset="0"/>
              <a:buChar char="•"/>
            </a:pPr>
            <a:r>
              <a:rPr lang="en-GB" sz="1500" dirty="0"/>
              <a:t>Capacity for this community to address projects you never dreamed about</a:t>
            </a:r>
            <a:endParaRPr sz="1500" dirty="0"/>
          </a:p>
          <a:p>
            <a:pPr>
              <a:spcBef>
                <a:spcPts val="480"/>
              </a:spcBef>
              <a:spcAft>
                <a:spcPts val="0"/>
              </a:spcAft>
            </a:pPr>
            <a:r>
              <a:rPr lang="en-GB" sz="1500" dirty="0"/>
              <a:t>Resulting in</a:t>
            </a:r>
          </a:p>
          <a:p>
            <a:pPr marL="257175" indent="-257175">
              <a:buFont typeface="Arial" panose="020B0604020202020204" pitchFamily="34" charset="0"/>
              <a:buChar char="•"/>
            </a:pPr>
            <a:r>
              <a:rPr lang="en-GB" sz="1500" dirty="0"/>
              <a:t>Awesome competitivity on sales, cost and maintenance prices</a:t>
            </a:r>
          </a:p>
          <a:p>
            <a:pPr marL="257175" indent="-257175">
              <a:spcBef>
                <a:spcPts val="480"/>
              </a:spcBef>
              <a:spcAft>
                <a:spcPts val="0"/>
              </a:spcAft>
              <a:buFont typeface="Arial" panose="020B0604020202020204" pitchFamily="34" charset="0"/>
              <a:buChar char="•"/>
            </a:pPr>
            <a:r>
              <a:rPr lang="en-GB" sz="1500" dirty="0"/>
              <a:t>More than fair financial reward for your work effort</a:t>
            </a:r>
          </a:p>
          <a:p>
            <a:pPr marL="257175" indent="-257175">
              <a:spcBef>
                <a:spcPts val="480"/>
              </a:spcBef>
              <a:spcAft>
                <a:spcPts val="0"/>
              </a:spcAft>
              <a:buFont typeface="Arial" panose="020B0604020202020204" pitchFamily="34" charset="0"/>
              <a:buChar char="•"/>
            </a:pPr>
            <a:r>
              <a:rPr lang="en-GB" sz="1500" dirty="0"/>
              <a:t>Becoming (if you want) a share-holder of a soon visible software company</a:t>
            </a:r>
          </a:p>
          <a:p>
            <a:pPr>
              <a:spcBef>
                <a:spcPts val="480"/>
              </a:spcBef>
              <a:spcAft>
                <a:spcPts val="0"/>
              </a:spcAft>
            </a:pPr>
            <a:endParaRPr lang="en-GB" sz="1500" dirty="0"/>
          </a:p>
        </p:txBody>
      </p:sp>
    </p:spTree>
    <p:extLst>
      <p:ext uri="{BB962C8B-B14F-4D97-AF65-F5344CB8AC3E}">
        <p14:creationId xmlns:p14="http://schemas.microsoft.com/office/powerpoint/2010/main" val="38153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000"/>
                                        <p:tgtEl>
                                          <p:spTgt spid="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Effect transition="in" filter="fade">
                                      <p:cBhvr>
                                        <p:cTn id="32" dur="1000"/>
                                        <p:tgtEl>
                                          <p:spTgt spid="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Effect transition="in" filter="fade">
                                      <p:cBhvr>
                                        <p:cTn id="37" dur="1000"/>
                                        <p:tgtEl>
                                          <p:spTgt spid="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
                                            <p:txEl>
                                              <p:pRg st="7" end="7"/>
                                            </p:txEl>
                                          </p:spTgt>
                                        </p:tgtEl>
                                        <p:attrNameLst>
                                          <p:attrName>style.visibility</p:attrName>
                                        </p:attrNameLst>
                                      </p:cBhvr>
                                      <p:to>
                                        <p:strVal val="visible"/>
                                      </p:to>
                                    </p:set>
                                    <p:animEffect transition="in" filter="fade">
                                      <p:cBhvr>
                                        <p:cTn id="42" dur="1000"/>
                                        <p:tgtEl>
                                          <p:spTgt spid="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
                                            <p:txEl>
                                              <p:pRg st="8" end="8"/>
                                            </p:txEl>
                                          </p:spTgt>
                                        </p:tgtEl>
                                        <p:attrNameLst>
                                          <p:attrName>style.visibility</p:attrName>
                                        </p:attrNameLst>
                                      </p:cBhvr>
                                      <p:to>
                                        <p:strVal val="visible"/>
                                      </p:to>
                                    </p:set>
                                    <p:animEffect transition="in" filter="fade">
                                      <p:cBhvr>
                                        <p:cTn id="47" dur="1000"/>
                                        <p:tgtEl>
                                          <p:spTgt spid="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3">
                                            <p:txEl>
                                              <p:pRg st="9" end="9"/>
                                            </p:txEl>
                                          </p:spTgt>
                                        </p:tgtEl>
                                        <p:attrNameLst>
                                          <p:attrName>style.visibility</p:attrName>
                                        </p:attrNameLst>
                                      </p:cBhvr>
                                      <p:to>
                                        <p:strVal val="visible"/>
                                      </p:to>
                                    </p:set>
                                    <p:animEffect transition="in" filter="fade">
                                      <p:cBhvr>
                                        <p:cTn id="52" dur="1000"/>
                                        <p:tgtEl>
                                          <p:spTgt spid="9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3">
                                            <p:txEl>
                                              <p:pRg st="10" end="10"/>
                                            </p:txEl>
                                          </p:spTgt>
                                        </p:tgtEl>
                                        <p:attrNameLst>
                                          <p:attrName>style.visibility</p:attrName>
                                        </p:attrNameLst>
                                      </p:cBhvr>
                                      <p:to>
                                        <p:strVal val="visible"/>
                                      </p:to>
                                    </p:set>
                                    <p:animEffect transition="in" filter="fade">
                                      <p:cBhvr>
                                        <p:cTn id="57" dur="1000"/>
                                        <p:tgtEl>
                                          <p:spTgt spid="9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3">
                                            <p:txEl>
                                              <p:pRg st="11" end="11"/>
                                            </p:txEl>
                                          </p:spTgt>
                                        </p:tgtEl>
                                        <p:attrNameLst>
                                          <p:attrName>style.visibility</p:attrName>
                                        </p:attrNameLst>
                                      </p:cBhvr>
                                      <p:to>
                                        <p:strVal val="visible"/>
                                      </p:to>
                                    </p:set>
                                    <p:animEffect transition="in" filter="fade">
                                      <p:cBhvr>
                                        <p:cTn id="62" dur="1000"/>
                                        <p:tgtEl>
                                          <p:spTgt spid="9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3">
                                            <p:txEl>
                                              <p:pRg st="12" end="12"/>
                                            </p:txEl>
                                          </p:spTgt>
                                        </p:tgtEl>
                                        <p:attrNameLst>
                                          <p:attrName>style.visibility</p:attrName>
                                        </p:attrNameLst>
                                      </p:cBhvr>
                                      <p:to>
                                        <p:strVal val="visible"/>
                                      </p:to>
                                    </p:set>
                                    <p:animEffect transition="in" filter="fade">
                                      <p:cBhvr>
                                        <p:cTn id="67" dur="1000"/>
                                        <p:tgtEl>
                                          <p:spTgt spid="9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CEA1AB0-1F53-456C-8180-0CCDFCE8CBA8}"/>
              </a:ext>
            </a:extLst>
          </p:cNvPr>
          <p:cNvPicPr>
            <a:picLocks noChangeAspect="1"/>
          </p:cNvPicPr>
          <p:nvPr/>
        </p:nvPicPr>
        <p:blipFill>
          <a:blip r:embed="rId2"/>
          <a:stretch>
            <a:fillRect/>
          </a:stretch>
        </p:blipFill>
        <p:spPr>
          <a:xfrm>
            <a:off x="2734504" y="1708151"/>
            <a:ext cx="3674993" cy="3674993"/>
          </a:xfrm>
          <a:prstGeom prst="rect">
            <a:avLst/>
          </a:prstGeom>
        </p:spPr>
      </p:pic>
      <p:sp>
        <p:nvSpPr>
          <p:cNvPr id="2" name="Titre 1">
            <a:extLst>
              <a:ext uri="{FF2B5EF4-FFF2-40B4-BE49-F238E27FC236}">
                <a16:creationId xmlns:a16="http://schemas.microsoft.com/office/drawing/2014/main" id="{3D02E4FE-5DD5-4270-867E-0C6BF45E8008}"/>
              </a:ext>
            </a:extLst>
          </p:cNvPr>
          <p:cNvSpPr>
            <a:spLocks noGrp="1"/>
          </p:cNvSpPr>
          <p:nvPr>
            <p:ph type="title"/>
          </p:nvPr>
        </p:nvSpPr>
        <p:spPr>
          <a:xfrm>
            <a:off x="1485899" y="923528"/>
            <a:ext cx="6172200" cy="857250"/>
          </a:xfrm>
        </p:spPr>
        <p:txBody>
          <a:bodyPr/>
          <a:lstStyle/>
          <a:p>
            <a:r>
              <a:rPr lang="en-GB" dirty="0"/>
              <a:t>No more dreams: just reality!</a:t>
            </a:r>
          </a:p>
        </p:txBody>
      </p:sp>
      <p:sp>
        <p:nvSpPr>
          <p:cNvPr id="3" name="Espace réservé du texte 2">
            <a:extLst>
              <a:ext uri="{FF2B5EF4-FFF2-40B4-BE49-F238E27FC236}">
                <a16:creationId xmlns:a16="http://schemas.microsoft.com/office/drawing/2014/main" id="{D7C24CF9-B356-4D87-AE34-3BCD0DFAFFCA}"/>
              </a:ext>
            </a:extLst>
          </p:cNvPr>
          <p:cNvSpPr>
            <a:spLocks noGrp="1"/>
          </p:cNvSpPr>
          <p:nvPr>
            <p:ph idx="1"/>
          </p:nvPr>
        </p:nvSpPr>
        <p:spPr>
          <a:xfrm>
            <a:off x="1392721" y="2057401"/>
            <a:ext cx="6358559" cy="3394472"/>
          </a:xfrm>
        </p:spPr>
        <p:txBody>
          <a:bodyPr/>
          <a:lstStyle/>
          <a:p>
            <a:pPr marL="85725" indent="0">
              <a:buNone/>
            </a:pPr>
            <a:r>
              <a:rPr lang="en-GB" b="1" dirty="0">
                <a:solidFill>
                  <a:srgbClr val="C00000"/>
                </a:solidFill>
              </a:rPr>
              <a:t>    </a:t>
            </a:r>
            <a:endParaRPr lang="en-GB" b="1" dirty="0">
              <a:solidFill>
                <a:srgbClr val="FF0000"/>
              </a:solidFill>
              <a:effectLst>
                <a:outerShdw blurRad="38100" dist="38100" dir="2700000" algn="tl">
                  <a:srgbClr val="000000">
                    <a:alpha val="43137"/>
                  </a:srgbClr>
                </a:outerShdw>
              </a:effectLst>
            </a:endParaRPr>
          </a:p>
          <a:p>
            <a:pPr marL="85725" indent="0">
              <a:buNone/>
            </a:pPr>
            <a:r>
              <a:rPr lang="en-GB" b="1" dirty="0">
                <a:solidFill>
                  <a:srgbClr val="C00000"/>
                </a:solidFill>
              </a:rPr>
              <a:t>  </a:t>
            </a:r>
            <a:endParaRPr lang="en-GB" dirty="0"/>
          </a:p>
          <a:p>
            <a:pPr marL="85725" indent="0">
              <a:buNone/>
            </a:pPr>
            <a:endParaRPr lang="en-GB" dirty="0"/>
          </a:p>
          <a:p>
            <a:pPr marL="85725" indent="0">
              <a:buNone/>
            </a:pPr>
            <a:endParaRPr lang="en-GB" sz="2700" dirty="0">
              <a:solidFill>
                <a:srgbClr val="C00000"/>
              </a:solidFill>
            </a:endParaRPr>
          </a:p>
          <a:p>
            <a:pPr marL="85725" indent="0">
              <a:buNone/>
            </a:pPr>
            <a:endParaRPr lang="en-GB" sz="2550" dirty="0">
              <a:solidFill>
                <a:srgbClr val="C00000"/>
              </a:solidFill>
            </a:endParaRPr>
          </a:p>
          <a:p>
            <a:pPr marL="85725" indent="0">
              <a:buNone/>
            </a:pPr>
            <a:endParaRPr lang="en-GB" dirty="0"/>
          </a:p>
        </p:txBody>
      </p:sp>
      <p:sp>
        <p:nvSpPr>
          <p:cNvPr id="4" name="ZoneTexte 3">
            <a:extLst>
              <a:ext uri="{FF2B5EF4-FFF2-40B4-BE49-F238E27FC236}">
                <a16:creationId xmlns:a16="http://schemas.microsoft.com/office/drawing/2014/main" id="{44BA542A-106B-4EEF-9C43-48D4ACD808E7}"/>
              </a:ext>
            </a:extLst>
          </p:cNvPr>
          <p:cNvSpPr txBox="1"/>
          <p:nvPr/>
        </p:nvSpPr>
        <p:spPr>
          <a:xfrm>
            <a:off x="1859756" y="5440475"/>
            <a:ext cx="6362700" cy="461665"/>
          </a:xfrm>
          <a:prstGeom prst="rect">
            <a:avLst/>
          </a:prstGeom>
          <a:noFill/>
        </p:spPr>
        <p:txBody>
          <a:bodyPr wrap="square" rtlCol="0">
            <a:spAutoFit/>
          </a:bodyPr>
          <a:lstStyle/>
          <a:p>
            <a:r>
              <a:rPr lang="en-GB" sz="2400" b="1" dirty="0" err="1">
                <a:solidFill>
                  <a:srgbClr val="00B050"/>
                </a:solidFill>
                <a:effectLst>
                  <a:outerShdw blurRad="38100" dist="38100" dir="2700000" algn="tl">
                    <a:srgbClr val="000000">
                      <a:alpha val="43137"/>
                    </a:srgbClr>
                  </a:outerShdw>
                </a:effectLst>
              </a:rPr>
              <a:t>KandooERP</a:t>
            </a:r>
            <a:r>
              <a:rPr lang="en-GB" sz="2400" b="1" dirty="0">
                <a:solidFill>
                  <a:srgbClr val="00B050"/>
                </a:solidFill>
                <a:effectLst>
                  <a:outerShdw blurRad="38100" dist="38100" dir="2700000" algn="tl">
                    <a:srgbClr val="000000">
                      <a:alpha val="43137"/>
                    </a:srgbClr>
                  </a:outerShdw>
                </a:effectLst>
              </a:rPr>
              <a:t> </a:t>
            </a:r>
            <a:r>
              <a:rPr lang="en-GB" sz="2400" b="1" dirty="0" err="1">
                <a:solidFill>
                  <a:srgbClr val="00B050"/>
                </a:solidFill>
                <a:effectLst>
                  <a:outerShdw blurRad="38100" dist="38100" dir="2700000" algn="tl">
                    <a:srgbClr val="000000">
                      <a:alpha val="43137"/>
                    </a:srgbClr>
                  </a:outerShdw>
                </a:effectLst>
              </a:rPr>
              <a:t>fulfills</a:t>
            </a:r>
            <a:r>
              <a:rPr lang="en-GB" sz="2400" b="1" dirty="0">
                <a:solidFill>
                  <a:srgbClr val="00B050"/>
                </a:solidFill>
                <a:effectLst>
                  <a:outerShdw blurRad="38100" dist="38100" dir="2700000" algn="tl">
                    <a:srgbClr val="000000">
                      <a:alpha val="43137"/>
                    </a:srgbClr>
                  </a:outerShdw>
                </a:effectLst>
              </a:rPr>
              <a:t> all those requirements!</a:t>
            </a:r>
            <a:endParaRPr lang="fr-FR" sz="2400" dirty="0">
              <a:solidFill>
                <a:srgbClr val="00B050"/>
              </a:solidFill>
            </a:endParaRPr>
          </a:p>
        </p:txBody>
      </p:sp>
    </p:spTree>
    <p:extLst>
      <p:ext uri="{BB962C8B-B14F-4D97-AF65-F5344CB8AC3E}">
        <p14:creationId xmlns:p14="http://schemas.microsoft.com/office/powerpoint/2010/main" val="32224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FEDAAE6F-BCE3-4FD9-B0B4-636493BF3F2A}"/>
              </a:ext>
            </a:extLst>
          </p:cNvPr>
          <p:cNvPicPr>
            <a:picLocks noChangeAspect="1"/>
          </p:cNvPicPr>
          <p:nvPr/>
        </p:nvPicPr>
        <p:blipFill>
          <a:blip r:embed="rId3"/>
          <a:stretch>
            <a:fillRect/>
          </a:stretch>
        </p:blipFill>
        <p:spPr>
          <a:xfrm>
            <a:off x="1143000" y="1920480"/>
            <a:ext cx="6858000" cy="3616817"/>
          </a:xfrm>
          <a:prstGeom prst="rect">
            <a:avLst/>
          </a:prstGeom>
        </p:spPr>
      </p:pic>
      <p:sp>
        <p:nvSpPr>
          <p:cNvPr id="105" name="Google Shape;105;p16"/>
          <p:cNvSpPr txBox="1">
            <a:spLocks noGrp="1"/>
          </p:cNvSpPr>
          <p:nvPr>
            <p:ph type="title"/>
          </p:nvPr>
        </p:nvSpPr>
        <p:spPr>
          <a:xfrm>
            <a:off x="1618384" y="1003960"/>
            <a:ext cx="5915025" cy="633491"/>
          </a:xfrm>
          <a:prstGeom prst="rect">
            <a:avLst/>
          </a:prstGeom>
          <a:noFill/>
          <a:ln>
            <a:noFill/>
          </a:ln>
        </p:spPr>
        <p:txBody>
          <a:bodyPr spcFirstLastPara="1" vert="horz" wrap="square" lIns="68569" tIns="34275" rIns="68569" bIns="34275" numCol="1" rtlCol="0" anchor="ctr" anchorCtr="0" compatLnSpc="1">
            <a:prstTxWarp prst="textNoShape">
              <a:avLst/>
            </a:prstTxWarp>
            <a:noAutofit/>
          </a:bodyPr>
          <a:lstStyle/>
          <a:p>
            <a:pPr>
              <a:spcBef>
                <a:spcPts val="0"/>
              </a:spcBef>
              <a:buClr>
                <a:schemeClr val="dk1"/>
              </a:buClr>
              <a:buSzPts val="4400"/>
            </a:pPr>
            <a:r>
              <a:rPr lang="en-GB" dirty="0">
                <a:effectLst>
                  <a:outerShdw blurRad="38100" dist="38100" dir="2700000" algn="tl">
                    <a:srgbClr val="000000">
                      <a:alpha val="43137"/>
                    </a:srgbClr>
                  </a:outerShdw>
                </a:effectLst>
              </a:rPr>
              <a:t>What can </a:t>
            </a:r>
            <a:r>
              <a:rPr lang="en-GB" dirty="0" err="1">
                <a:effectLst>
                  <a:outerShdw blurRad="38100" dist="38100" dir="2700000" algn="tl">
                    <a:srgbClr val="000000">
                      <a:alpha val="43137"/>
                    </a:srgbClr>
                  </a:outerShdw>
                </a:effectLst>
              </a:rPr>
              <a:t>KandooERP</a:t>
            </a:r>
            <a:r>
              <a:rPr lang="en-GB" dirty="0">
                <a:effectLst>
                  <a:outerShdw blurRad="38100" dist="38100" dir="2700000" algn="tl">
                    <a:srgbClr val="000000">
                      <a:alpha val="43137"/>
                    </a:srgbClr>
                  </a:outerShdw>
                </a:effectLst>
              </a:rPr>
              <a:t> do?</a:t>
            </a:r>
          </a:p>
        </p:txBody>
      </p:sp>
      <p:sp>
        <p:nvSpPr>
          <p:cNvPr id="106" name="Google Shape;106;p16"/>
          <p:cNvSpPr txBox="1">
            <a:spLocks noGrp="1"/>
          </p:cNvSpPr>
          <p:nvPr>
            <p:ph idx="1"/>
          </p:nvPr>
        </p:nvSpPr>
        <p:spPr>
          <a:xfrm>
            <a:off x="1618384" y="1993108"/>
            <a:ext cx="5915025" cy="3499247"/>
          </a:xfrm>
          <a:prstGeom prst="rect">
            <a:avLst/>
          </a:prstGeom>
          <a:noFill/>
          <a:ln>
            <a:noFill/>
          </a:ln>
        </p:spPr>
        <p:txBody>
          <a:bodyPr spcFirstLastPara="1" vert="horz" wrap="square" lIns="68569" tIns="34275" rIns="68569" bIns="34275" numCol="1" rtlCol="0" anchor="t" anchorCtr="0" compatLnSpc="1">
            <a:prstTxWarp prst="textNoShape">
              <a:avLst/>
            </a:prstTxWarp>
            <a:noAutofit/>
          </a:bodyPr>
          <a:lstStyle/>
          <a:p>
            <a:pPr marL="385763" indent="-257175">
              <a:spcBef>
                <a:spcPts val="0"/>
              </a:spcBef>
              <a:buSzPts val="3200"/>
              <a:buFont typeface="Arial" panose="020B0604020202020204" pitchFamily="34" charset="0"/>
              <a:buChar char="•"/>
            </a:pPr>
            <a:r>
              <a:rPr lang="en-GB" dirty="0">
                <a:solidFill>
                  <a:srgbClr val="00B0F0"/>
                </a:solidFill>
                <a:effectLst>
                  <a:outerShdw blurRad="38100" dist="38100" dir="2700000" algn="tl">
                    <a:srgbClr val="000000">
                      <a:alpha val="43137"/>
                    </a:srgbClr>
                  </a:outerShdw>
                </a:effectLst>
              </a:rPr>
              <a:t>Multi-company, Multi-lingual &amp; Multicurrency with consolidating accounts,</a:t>
            </a:r>
          </a:p>
          <a:p>
            <a:pPr marL="385763" indent="-257175">
              <a:spcBef>
                <a:spcPts val="0"/>
              </a:spcBef>
              <a:buSzPts val="3200"/>
              <a:buFont typeface="Arial" panose="020B0604020202020204" pitchFamily="34" charset="0"/>
              <a:buChar char="•"/>
            </a:pPr>
            <a:endParaRPr lang="en-GB" dirty="0">
              <a:solidFill>
                <a:srgbClr val="00B0F0"/>
              </a:solidFill>
            </a:endParaRPr>
          </a:p>
          <a:p>
            <a:pPr marL="385763" indent="-257175">
              <a:spcBef>
                <a:spcPts val="0"/>
              </a:spcBef>
              <a:buSzPts val="3200"/>
              <a:buFont typeface="Arial" panose="020B0604020202020204" pitchFamily="34" charset="0"/>
              <a:buChar char="•"/>
            </a:pPr>
            <a:r>
              <a:rPr lang="en-GB" dirty="0">
                <a:solidFill>
                  <a:srgbClr val="00B0F0"/>
                </a:solidFill>
              </a:rPr>
              <a:t>Multi-warehouse.</a:t>
            </a:r>
          </a:p>
          <a:p>
            <a:pPr marL="385763" indent="-257175">
              <a:spcBef>
                <a:spcPts val="0"/>
              </a:spcBef>
              <a:buSzPts val="3200"/>
              <a:buFont typeface="Arial" panose="020B0604020202020204" pitchFamily="34" charset="0"/>
              <a:buChar char="•"/>
            </a:pPr>
            <a:r>
              <a:rPr lang="en-GB" dirty="0">
                <a:solidFill>
                  <a:srgbClr val="00B0F0"/>
                </a:solidFill>
              </a:rPr>
              <a:t>Modular covering all aspects of Accounting, Manufacturing , Orders Management, Human Resources, Subscriptions etc.</a:t>
            </a:r>
          </a:p>
          <a:p>
            <a:pPr>
              <a:spcBef>
                <a:spcPts val="0"/>
              </a:spcBef>
              <a:spcAft>
                <a:spcPts val="0"/>
              </a:spcAft>
              <a:buClr>
                <a:schemeClr val="dk1"/>
              </a:buClr>
              <a:buSzPts val="3200"/>
              <a:buFont typeface="Arial" panose="020B0604020202020204" pitchFamily="34" charset="0"/>
              <a:buChar char="•"/>
            </a:pPr>
            <a:r>
              <a:rPr lang="en-GB" dirty="0">
                <a:solidFill>
                  <a:srgbClr val="00B0F0"/>
                </a:solidFill>
              </a:rPr>
              <a:t>Fully Analytical </a:t>
            </a:r>
          </a:p>
          <a:p>
            <a:pPr>
              <a:spcBef>
                <a:spcPts val="480"/>
              </a:spcBef>
              <a:spcAft>
                <a:spcPts val="0"/>
              </a:spcAft>
              <a:buClr>
                <a:schemeClr val="dk1"/>
              </a:buClr>
              <a:buSzPts val="3200"/>
              <a:buFont typeface="Arial" panose="020B0604020202020204" pitchFamily="34" charset="0"/>
              <a:buChar char="•"/>
            </a:pPr>
            <a:endParaRPr lang="en-GB" dirty="0">
              <a:solidFill>
                <a:srgbClr val="00B0F0"/>
              </a:solidFill>
            </a:endParaRPr>
          </a:p>
          <a:p>
            <a:pPr>
              <a:spcBef>
                <a:spcPts val="480"/>
              </a:spcBef>
              <a:spcAft>
                <a:spcPts val="0"/>
              </a:spcAft>
              <a:buClr>
                <a:schemeClr val="dk1"/>
              </a:buClr>
              <a:buSzPts val="3200"/>
              <a:buFont typeface="Arial" panose="020B0604020202020204" pitchFamily="34" charset="0"/>
              <a:buChar char="•"/>
            </a:pPr>
            <a:r>
              <a:rPr lang="en-GB" dirty="0">
                <a:solidFill>
                  <a:srgbClr val="00B0F0"/>
                </a:solidFill>
              </a:rPr>
              <a:t>Fully extensible</a:t>
            </a:r>
          </a:p>
        </p:txBody>
      </p:sp>
    </p:spTree>
    <p:extLst>
      <p:ext uri="{BB962C8B-B14F-4D97-AF65-F5344CB8AC3E}">
        <p14:creationId xmlns:p14="http://schemas.microsoft.com/office/powerpoint/2010/main" val="32739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animEffect transition="in" filter="fade">
                                      <p:cBhvr>
                                        <p:cTn id="12" dur="1000"/>
                                        <p:tgtEl>
                                          <p:spTgt spid="1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3" end="3"/>
                                            </p:txEl>
                                          </p:spTgt>
                                        </p:tgtEl>
                                        <p:attrNameLst>
                                          <p:attrName>style.visibility</p:attrName>
                                        </p:attrNameLst>
                                      </p:cBhvr>
                                      <p:to>
                                        <p:strVal val="visible"/>
                                      </p:to>
                                    </p:set>
                                    <p:animEffect transition="in" filter="fade">
                                      <p:cBhvr>
                                        <p:cTn id="17" dur="1000"/>
                                        <p:tgtEl>
                                          <p:spTgt spid="1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4" end="4"/>
                                            </p:txEl>
                                          </p:spTgt>
                                        </p:tgtEl>
                                        <p:attrNameLst>
                                          <p:attrName>style.visibility</p:attrName>
                                        </p:attrNameLst>
                                      </p:cBhvr>
                                      <p:to>
                                        <p:strVal val="visible"/>
                                      </p:to>
                                    </p:set>
                                    <p:animEffect transition="in" filter="fade">
                                      <p:cBhvr>
                                        <p:cTn id="22" dur="1000"/>
                                        <p:tgtEl>
                                          <p:spTgt spid="1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xEl>
                                              <p:pRg st="6" end="6"/>
                                            </p:txEl>
                                          </p:spTgt>
                                        </p:tgtEl>
                                        <p:attrNameLst>
                                          <p:attrName>style.visibility</p:attrName>
                                        </p:attrNameLst>
                                      </p:cBhvr>
                                      <p:to>
                                        <p:strVal val="visible"/>
                                      </p:to>
                                    </p:set>
                                    <p:animEffect transition="in" filter="fade">
                                      <p:cBhvr>
                                        <p:cTn id="27" dur="1000"/>
                                        <p:tgtEl>
                                          <p:spTgt spid="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p:cNvPicPr preferRelativeResize="0"/>
          <p:nvPr/>
        </p:nvPicPr>
        <p:blipFill>
          <a:blip r:embed="rId3">
            <a:alphaModFix/>
          </a:blip>
          <a:stretch>
            <a:fillRect/>
          </a:stretch>
        </p:blipFill>
        <p:spPr>
          <a:xfrm>
            <a:off x="1143001" y="857250"/>
            <a:ext cx="6858008" cy="5195681"/>
          </a:xfrm>
          <a:prstGeom prst="rect">
            <a:avLst/>
          </a:prstGeom>
          <a:noFill/>
          <a:ln>
            <a:noFill/>
          </a:ln>
        </p:spPr>
      </p:pic>
      <p:sp>
        <p:nvSpPr>
          <p:cNvPr id="99" name="Google Shape;99;p15"/>
          <p:cNvSpPr txBox="1">
            <a:spLocks noGrp="1"/>
          </p:cNvSpPr>
          <p:nvPr>
            <p:ph type="title"/>
          </p:nvPr>
        </p:nvSpPr>
        <p:spPr>
          <a:xfrm>
            <a:off x="3390227" y="857250"/>
            <a:ext cx="4610774" cy="657675"/>
          </a:xfrm>
          <a:prstGeom prst="rect">
            <a:avLst/>
          </a:prstGeom>
          <a:noFill/>
          <a:ln>
            <a:noFill/>
          </a:ln>
        </p:spPr>
        <p:txBody>
          <a:bodyPr spcFirstLastPara="1" vert="horz" wrap="square" lIns="68569" tIns="34275" rIns="68569" bIns="34275" numCol="1" rtlCol="0" anchor="ctr" anchorCtr="0" compatLnSpc="1">
            <a:prstTxWarp prst="textNoShape">
              <a:avLst/>
            </a:prstTxWarp>
            <a:noAutofit/>
          </a:bodyPr>
          <a:lstStyle/>
          <a:p>
            <a:pPr>
              <a:spcBef>
                <a:spcPts val="0"/>
              </a:spcBef>
              <a:buClr>
                <a:schemeClr val="dk1"/>
              </a:buClr>
              <a:buSzPts val="4400"/>
            </a:pPr>
            <a:r>
              <a:rPr lang="en-GB" sz="2550" dirty="0">
                <a:solidFill>
                  <a:srgbClr val="00B050"/>
                </a:solidFill>
                <a:effectLst>
                  <a:outerShdw blurRad="38100" dist="38100" dir="2700000" algn="tl">
                    <a:srgbClr val="000000">
                      <a:alpha val="43137"/>
                    </a:srgbClr>
                  </a:outerShdw>
                </a:effectLst>
              </a:rPr>
              <a:t> </a:t>
            </a:r>
            <a:r>
              <a:rPr lang="en-GB" sz="2550" dirty="0">
                <a:solidFill>
                  <a:srgbClr val="00B0F0"/>
                </a:solidFill>
                <a:effectLst>
                  <a:outerShdw blurRad="38100" dist="38100" dir="2700000" algn="tl">
                    <a:srgbClr val="000000">
                      <a:alpha val="43137"/>
                    </a:srgbClr>
                  </a:outerShdw>
                </a:effectLst>
              </a:rPr>
              <a:t>Who is </a:t>
            </a:r>
            <a:r>
              <a:rPr lang="en-GB" sz="2550" dirty="0" err="1">
                <a:solidFill>
                  <a:srgbClr val="00B0F0"/>
                </a:solidFill>
                <a:effectLst>
                  <a:outerShdw blurRad="38100" dist="38100" dir="2700000" algn="tl">
                    <a:srgbClr val="000000">
                      <a:alpha val="43137"/>
                    </a:srgbClr>
                  </a:outerShdw>
                </a:effectLst>
              </a:rPr>
              <a:t>Kandoo</a:t>
            </a:r>
            <a:r>
              <a:rPr lang="en-GB" sz="2550" dirty="0">
                <a:solidFill>
                  <a:srgbClr val="00B0F0"/>
                </a:solidFill>
                <a:effectLst>
                  <a:outerShdw blurRad="38100" dist="38100" dir="2700000" algn="tl">
                    <a:srgbClr val="000000">
                      <a:alpha val="43137"/>
                    </a:srgbClr>
                  </a:outerShdw>
                </a:effectLst>
              </a:rPr>
              <a:t> ERP for?</a:t>
            </a:r>
          </a:p>
        </p:txBody>
      </p:sp>
      <p:sp>
        <p:nvSpPr>
          <p:cNvPr id="100" name="Google Shape;100;p15"/>
          <p:cNvSpPr txBox="1">
            <a:spLocks noGrp="1"/>
          </p:cNvSpPr>
          <p:nvPr>
            <p:ph idx="1"/>
          </p:nvPr>
        </p:nvSpPr>
        <p:spPr>
          <a:xfrm>
            <a:off x="3390226" y="2398125"/>
            <a:ext cx="4610774" cy="519269"/>
          </a:xfrm>
          <a:prstGeom prst="rect">
            <a:avLst/>
          </a:prstGeom>
          <a:noFill/>
          <a:ln>
            <a:noFill/>
          </a:ln>
        </p:spPr>
        <p:txBody>
          <a:bodyPr spcFirstLastPara="1" vert="horz" wrap="square" lIns="68569" tIns="34275" rIns="68569" bIns="34275" numCol="1" rtlCol="0" anchor="t" anchorCtr="0" compatLnSpc="1">
            <a:prstTxWarp prst="textNoShape">
              <a:avLst/>
            </a:prstTxWarp>
            <a:noAutofit/>
          </a:bodyPr>
          <a:lstStyle/>
          <a:p>
            <a:pPr marL="85725" indent="0">
              <a:spcBef>
                <a:spcPts val="0"/>
              </a:spcBef>
              <a:buSzPts val="3600"/>
              <a:buNone/>
            </a:pPr>
            <a:r>
              <a:rPr lang="en-GB" sz="2850" dirty="0">
                <a:solidFill>
                  <a:srgbClr val="00B0F0"/>
                </a:solidFill>
                <a:effectLst>
                  <a:outerShdw blurRad="38100" dist="38100" dir="2700000" algn="tl">
                    <a:srgbClr val="000000">
                      <a:alpha val="43137"/>
                    </a:srgbClr>
                  </a:outerShdw>
                </a:effectLst>
              </a:rPr>
              <a:t>Small &amp; Medium Business</a:t>
            </a:r>
          </a:p>
        </p:txBody>
      </p:sp>
      <p:sp>
        <p:nvSpPr>
          <p:cNvPr id="2" name="ZoneTexte 1">
            <a:extLst>
              <a:ext uri="{FF2B5EF4-FFF2-40B4-BE49-F238E27FC236}">
                <a16:creationId xmlns:a16="http://schemas.microsoft.com/office/drawing/2014/main" id="{DD85F56A-6F54-41C5-B8B1-AEAC515212CD}"/>
              </a:ext>
            </a:extLst>
          </p:cNvPr>
          <p:cNvSpPr txBox="1"/>
          <p:nvPr/>
        </p:nvSpPr>
        <p:spPr>
          <a:xfrm>
            <a:off x="3467100" y="3175085"/>
            <a:ext cx="4533900" cy="530915"/>
          </a:xfrm>
          <a:prstGeom prst="rect">
            <a:avLst/>
          </a:prstGeom>
          <a:noFill/>
        </p:spPr>
        <p:txBody>
          <a:bodyPr wrap="square" rtlCol="0">
            <a:spAutoFit/>
          </a:bodyPr>
          <a:lstStyle/>
          <a:p>
            <a:r>
              <a:rPr lang="fr-FR" sz="2850" dirty="0">
                <a:solidFill>
                  <a:srgbClr val="00B0F0"/>
                </a:solidFill>
                <a:effectLst>
                  <a:outerShdw blurRad="38100" dist="38100" dir="2700000" algn="tl">
                    <a:srgbClr val="000000">
                      <a:alpha val="43137"/>
                    </a:srgbClr>
                  </a:outerShdw>
                </a:effectLst>
                <a:latin typeface="Calibri"/>
                <a:sym typeface="Calibri"/>
              </a:rPr>
              <a:t>Large &amp; Very Large Business</a:t>
            </a:r>
          </a:p>
        </p:txBody>
      </p:sp>
      <p:sp>
        <p:nvSpPr>
          <p:cNvPr id="6" name="ZoneTexte 5">
            <a:extLst>
              <a:ext uri="{FF2B5EF4-FFF2-40B4-BE49-F238E27FC236}">
                <a16:creationId xmlns:a16="http://schemas.microsoft.com/office/drawing/2014/main" id="{43BE9152-6D63-48BC-AC16-6C6D22C0214A}"/>
              </a:ext>
            </a:extLst>
          </p:cNvPr>
          <p:cNvSpPr txBox="1"/>
          <p:nvPr/>
        </p:nvSpPr>
        <p:spPr>
          <a:xfrm>
            <a:off x="3536951" y="3940607"/>
            <a:ext cx="4464050" cy="530915"/>
          </a:xfrm>
          <a:prstGeom prst="rect">
            <a:avLst/>
          </a:prstGeom>
          <a:noFill/>
        </p:spPr>
        <p:txBody>
          <a:bodyPr wrap="square" rtlCol="0">
            <a:spAutoFit/>
          </a:bodyPr>
          <a:lstStyle/>
          <a:p>
            <a:pPr>
              <a:tabLst>
                <a:tab pos="2286000" algn="l"/>
              </a:tabLst>
            </a:pPr>
            <a:r>
              <a:rPr lang="fr-FR" sz="2850" dirty="0">
                <a:solidFill>
                  <a:srgbClr val="00B0F0"/>
                </a:solidFill>
                <a:effectLst>
                  <a:outerShdw blurRad="38100" dist="38100" dir="2700000" algn="tl">
                    <a:srgbClr val="000000">
                      <a:alpha val="43137"/>
                    </a:srgbClr>
                  </a:outerShdw>
                </a:effectLst>
                <a:latin typeface="Calibri"/>
                <a:sym typeface="Calibri"/>
              </a:rPr>
              <a:t>On cloud or on-</a:t>
            </a:r>
            <a:r>
              <a:rPr lang="fr-FR" sz="2850" dirty="0" err="1">
                <a:solidFill>
                  <a:srgbClr val="00B0F0"/>
                </a:solidFill>
                <a:effectLst>
                  <a:outerShdw blurRad="38100" dist="38100" dir="2700000" algn="tl">
                    <a:srgbClr val="000000">
                      <a:alpha val="43137"/>
                    </a:srgbClr>
                  </a:outerShdw>
                </a:effectLst>
                <a:latin typeface="Calibri"/>
                <a:sym typeface="Calibri"/>
              </a:rPr>
              <a:t>premises</a:t>
            </a:r>
            <a:endParaRPr lang="fr-FR" sz="2850" dirty="0">
              <a:solidFill>
                <a:srgbClr val="00B0F0"/>
              </a:solidFill>
              <a:effectLst>
                <a:outerShdw blurRad="38100" dist="38100" dir="2700000" algn="tl">
                  <a:srgbClr val="000000">
                    <a:alpha val="43137"/>
                  </a:srgbClr>
                </a:outerShdw>
              </a:effectLst>
              <a:latin typeface="Calibri"/>
              <a:sym typeface="Calibri"/>
            </a:endParaRPr>
          </a:p>
        </p:txBody>
      </p:sp>
    </p:spTree>
    <p:extLst>
      <p:ext uri="{BB962C8B-B14F-4D97-AF65-F5344CB8AC3E}">
        <p14:creationId xmlns:p14="http://schemas.microsoft.com/office/powerpoint/2010/main" val="381887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fade">
                                      <p:cBhvr>
                                        <p:cTn id="12" dur="10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animEffect transition="in" filter="fade">
                                      <p:cBhvr>
                                        <p:cTn id="17" dur="1500"/>
                                        <p:tgtEl>
                                          <p:spTgt spid="10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F269-A90B-B143-AEC0-3D9F4109DA43}"/>
              </a:ext>
            </a:extLst>
          </p:cNvPr>
          <p:cNvSpPr>
            <a:spLocks noGrp="1"/>
          </p:cNvSpPr>
          <p:nvPr>
            <p:ph type="title"/>
          </p:nvPr>
        </p:nvSpPr>
        <p:spPr/>
        <p:txBody>
          <a:bodyPr/>
          <a:lstStyle/>
          <a:p>
            <a:r>
              <a:rPr lang="en-US" dirty="0"/>
              <a:t>Index Scan Explain</a:t>
            </a:r>
          </a:p>
        </p:txBody>
      </p:sp>
      <p:sp>
        <p:nvSpPr>
          <p:cNvPr id="3" name="Content Placeholder 2">
            <a:extLst>
              <a:ext uri="{FF2B5EF4-FFF2-40B4-BE49-F238E27FC236}">
                <a16:creationId xmlns:a16="http://schemas.microsoft.com/office/drawing/2014/main" id="{BA2B5377-196E-7341-9526-02E1C28959A7}"/>
              </a:ext>
            </a:extLst>
          </p:cNvPr>
          <p:cNvSpPr>
            <a:spLocks noGrp="1"/>
          </p:cNvSpPr>
          <p:nvPr>
            <p:ph idx="1"/>
          </p:nvPr>
        </p:nvSpPr>
        <p:spPr/>
        <p:txBody>
          <a:bodyPr>
            <a:normAutofit fontScale="70000" lnSpcReduction="20000"/>
          </a:bodyPr>
          <a:lstStyle/>
          <a:p>
            <a:pPr marL="0" indent="0">
              <a:spcBef>
                <a:spcPts val="0"/>
              </a:spcBef>
              <a:buNone/>
            </a:pPr>
            <a:r>
              <a:rPr lang="en-US" dirty="0">
                <a:solidFill>
                  <a:srgbClr val="0000C4"/>
                </a:solidFill>
                <a:latin typeface="Consolas" panose="020B0609020204030204" pitchFamily="49" charset="0"/>
                <a:cs typeface="Consolas" panose="020B0609020204030204" pitchFamily="49" charset="0"/>
              </a:rPr>
              <a:t>select </a:t>
            </a:r>
            <a:r>
              <a:rPr lang="en-US" dirty="0" err="1">
                <a:solidFill>
                  <a:srgbClr val="0000C4"/>
                </a:solidFill>
                <a:latin typeface="Consolas" panose="020B0609020204030204" pitchFamily="49" charset="0"/>
                <a:cs typeface="Consolas" panose="020B0609020204030204" pitchFamily="49" charset="0"/>
              </a:rPr>
              <a:t>fname</a:t>
            </a:r>
            <a:r>
              <a:rPr lang="en-US" dirty="0">
                <a:solidFill>
                  <a:srgbClr val="0000C4"/>
                </a:solidFill>
                <a:latin typeface="Consolas" panose="020B0609020204030204" pitchFamily="49" charset="0"/>
                <a:cs typeface="Consolas" panose="020B0609020204030204" pitchFamily="49" charset="0"/>
              </a:rPr>
              <a:t>, </a:t>
            </a:r>
            <a:r>
              <a:rPr lang="en-US" dirty="0" err="1">
                <a:solidFill>
                  <a:srgbClr val="0000C4"/>
                </a:solidFill>
                <a:latin typeface="Consolas" panose="020B0609020204030204" pitchFamily="49" charset="0"/>
                <a:cs typeface="Consolas" panose="020B0609020204030204" pitchFamily="49" charset="0"/>
              </a:rPr>
              <a:t>lname</a:t>
            </a:r>
            <a:r>
              <a:rPr lang="en-US" dirty="0">
                <a:solidFill>
                  <a:srgbClr val="0000C4"/>
                </a:solidFill>
                <a:latin typeface="Consolas" panose="020B0609020204030204" pitchFamily="49" charset="0"/>
                <a:cs typeface="Consolas" panose="020B0609020204030204" pitchFamily="49" charset="0"/>
              </a:rPr>
              <a:t> from customer </a:t>
            </a:r>
          </a:p>
          <a:p>
            <a:pPr marL="0" indent="0">
              <a:spcBef>
                <a:spcPts val="0"/>
              </a:spcBef>
              <a:buNone/>
            </a:pPr>
            <a:r>
              <a:rPr lang="en-US" dirty="0">
                <a:solidFill>
                  <a:srgbClr val="0000C4"/>
                </a:solidFill>
                <a:latin typeface="Consolas" panose="020B0609020204030204" pitchFamily="49" charset="0"/>
                <a:cs typeface="Consolas" panose="020B0609020204030204" pitchFamily="49" charset="0"/>
              </a:rPr>
              <a:t>        where </a:t>
            </a:r>
            <a:r>
              <a:rPr lang="en-US" dirty="0" err="1">
                <a:solidFill>
                  <a:srgbClr val="0000C4"/>
                </a:solidFill>
                <a:latin typeface="Consolas" panose="020B0609020204030204" pitchFamily="49" charset="0"/>
                <a:cs typeface="Consolas" panose="020B0609020204030204" pitchFamily="49" charset="0"/>
              </a:rPr>
              <a:t>zipcode</a:t>
            </a:r>
            <a:r>
              <a:rPr lang="en-US" dirty="0">
                <a:solidFill>
                  <a:srgbClr val="0000C4"/>
                </a:solidFill>
                <a:latin typeface="Consolas" panose="020B0609020204030204" pitchFamily="49" charset="0"/>
                <a:cs typeface="Consolas" panose="020B0609020204030204" pitchFamily="49" charset="0"/>
              </a:rPr>
              <a:t> = '94117'</a:t>
            </a:r>
          </a:p>
          <a:p>
            <a:pPr marL="0" indent="0">
              <a:spcBef>
                <a:spcPts val="0"/>
              </a:spcBef>
              <a:buNone/>
            </a:pPr>
            <a:r>
              <a:rPr lang="en-US" dirty="0">
                <a:solidFill>
                  <a:srgbClr val="0000C4"/>
                </a:solidFill>
                <a:latin typeface="Consolas" panose="020B0609020204030204" pitchFamily="49" charset="0"/>
                <a:cs typeface="Consolas" panose="020B0609020204030204" pitchFamily="49" charset="0"/>
              </a:rPr>
              <a:t>        and state='</a:t>
            </a:r>
            <a:r>
              <a:rPr lang="en-US" dirty="0">
                <a:solidFill>
                  <a:srgbClr val="FF0000"/>
                </a:solidFill>
                <a:latin typeface="Consolas" panose="020B0609020204030204" pitchFamily="49" charset="0"/>
                <a:cs typeface="Consolas" panose="020B0609020204030204" pitchFamily="49" charset="0"/>
              </a:rPr>
              <a:t>CA</a:t>
            </a:r>
            <a:r>
              <a:rPr lang="en-US" dirty="0">
                <a:solidFill>
                  <a:srgbClr val="0000C4"/>
                </a:solidFill>
                <a:latin typeface="Consolas" panose="020B0609020204030204" pitchFamily="49" charset="0"/>
                <a:cs typeface="Consolas" panose="020B0609020204030204" pitchFamily="49" charset="0"/>
              </a:rPr>
              <a:t>'</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Estimated Cost: 1</a:t>
            </a:r>
          </a:p>
          <a:p>
            <a:pPr marL="0" indent="0">
              <a:spcBef>
                <a:spcPts val="0"/>
              </a:spcBef>
              <a:buNone/>
            </a:pPr>
            <a:r>
              <a:rPr lang="en-US" dirty="0">
                <a:latin typeface="Consolas" panose="020B0609020204030204" pitchFamily="49" charset="0"/>
                <a:cs typeface="Consolas" panose="020B0609020204030204" pitchFamily="49" charset="0"/>
              </a:rPr>
              <a:t>Estimated # of Rows Returned: 1</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1) </a:t>
            </a:r>
            <a:r>
              <a:rPr lang="en-US" dirty="0" err="1">
                <a:latin typeface="Consolas" panose="020B0609020204030204" pitchFamily="49" charset="0"/>
                <a:cs typeface="Consolas" panose="020B0609020204030204" pitchFamily="49" charset="0"/>
              </a:rPr>
              <a:t>informix.customer</a:t>
            </a:r>
            <a:r>
              <a:rPr lang="en-US" dirty="0">
                <a:latin typeface="Consolas" panose="020B0609020204030204" pitchFamily="49" charset="0"/>
                <a:cs typeface="Consolas" panose="020B0609020204030204" pitchFamily="49" charset="0"/>
              </a:rPr>
              <a:t>: INDEX PATH</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Filters: </a:t>
            </a:r>
            <a:r>
              <a:rPr lang="en-US" dirty="0" err="1">
                <a:latin typeface="Consolas" panose="020B0609020204030204" pitchFamily="49" charset="0"/>
                <a:cs typeface="Consolas" panose="020B0609020204030204" pitchFamily="49" charset="0"/>
              </a:rPr>
              <a:t>informix.customer.state</a:t>
            </a:r>
            <a:r>
              <a:rPr lang="en-US" dirty="0">
                <a:latin typeface="Consolas" panose="020B0609020204030204" pitchFamily="49" charset="0"/>
                <a:cs typeface="Consolas" panose="020B0609020204030204" pitchFamily="49" charset="0"/>
              </a:rPr>
              <a:t> = 'CA' </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(1) Index Name: </a:t>
            </a:r>
            <a:r>
              <a:rPr lang="en-US" dirty="0" err="1">
                <a:latin typeface="Consolas" panose="020B0609020204030204" pitchFamily="49" charset="0"/>
                <a:cs typeface="Consolas" panose="020B0609020204030204" pitchFamily="49" charset="0"/>
              </a:rPr>
              <a:t>informix.zip_ix</a:t>
            </a: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Index Keys: </a:t>
            </a:r>
            <a:r>
              <a:rPr lang="en-US" dirty="0" err="1">
                <a:latin typeface="Consolas" panose="020B0609020204030204" pitchFamily="49" charset="0"/>
                <a:cs typeface="Consolas" panose="020B0609020204030204" pitchFamily="49" charset="0"/>
              </a:rPr>
              <a:t>zipcode</a:t>
            </a:r>
            <a:r>
              <a:rPr lang="en-US" dirty="0">
                <a:latin typeface="Consolas" panose="020B0609020204030204" pitchFamily="49" charset="0"/>
                <a:cs typeface="Consolas" panose="020B0609020204030204" pitchFamily="49" charset="0"/>
              </a:rPr>
              <a:t>   (Serial, fragments: 1)</a:t>
            </a:r>
          </a:p>
          <a:p>
            <a:pPr marL="0" indent="0">
              <a:spcBef>
                <a:spcPts val="0"/>
              </a:spcBef>
              <a:buNone/>
            </a:pPr>
            <a:r>
              <a:rPr lang="en-US" dirty="0">
                <a:latin typeface="Consolas" panose="020B0609020204030204" pitchFamily="49" charset="0"/>
                <a:cs typeface="Consolas" panose="020B0609020204030204" pitchFamily="49" charset="0"/>
              </a:rPr>
              <a:t>        Fragments Scanned: (1) dbs2</a:t>
            </a:r>
          </a:p>
          <a:p>
            <a:pPr marL="0" indent="0">
              <a:spcBef>
                <a:spcPts val="0"/>
              </a:spcBef>
              <a:buNone/>
            </a:pPr>
            <a:r>
              <a:rPr lang="en-US" dirty="0">
                <a:latin typeface="Consolas" panose="020B0609020204030204" pitchFamily="49" charset="0"/>
                <a:cs typeface="Consolas" panose="020B0609020204030204" pitchFamily="49" charset="0"/>
              </a:rPr>
              <a:t>        Lower Index Filter: </a:t>
            </a:r>
            <a:r>
              <a:rPr lang="en-US" dirty="0" err="1">
                <a:latin typeface="Consolas" panose="020B0609020204030204" pitchFamily="49" charset="0"/>
                <a:cs typeface="Consolas" panose="020B0609020204030204" pitchFamily="49" charset="0"/>
              </a:rPr>
              <a:t>informix.customer.zipcode</a:t>
            </a:r>
            <a:r>
              <a:rPr lang="en-US" dirty="0">
                <a:latin typeface="Consolas" panose="020B0609020204030204" pitchFamily="49" charset="0"/>
                <a:cs typeface="Consolas" panose="020B0609020204030204" pitchFamily="49" charset="0"/>
              </a:rPr>
              <a:t> = '94117' </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Query statistics:</a:t>
            </a:r>
          </a:p>
          <a:p>
            <a:pPr marL="0" indent="0">
              <a:spcBef>
                <a:spcPts val="0"/>
              </a:spcBef>
              <a:buNone/>
            </a:pPr>
            <a:r>
              <a:rPr lang="en-US" dirty="0">
                <a:latin typeface="Consolas" panose="020B0609020204030204" pitchFamily="49" charset="0"/>
                <a:cs typeface="Consolas" panose="020B0609020204030204" pitchFamily="49" charset="0"/>
              </a:rPr>
              <a:t>-----------------</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Table map :</a:t>
            </a:r>
          </a:p>
          <a:p>
            <a:pPr marL="0" indent="0">
              <a:spcBef>
                <a:spcPts val="0"/>
              </a:spcBef>
              <a:buNone/>
            </a:pPr>
            <a:r>
              <a:rPr lang="en-US" dirty="0">
                <a:latin typeface="Consolas" panose="020B0609020204030204" pitchFamily="49" charset="0"/>
                <a:cs typeface="Consolas" panose="020B0609020204030204" pitchFamily="49" charset="0"/>
              </a:rPr>
              <a:t>  ----------------------------</a:t>
            </a:r>
          </a:p>
          <a:p>
            <a:pPr marL="0" indent="0">
              <a:spcBef>
                <a:spcPts val="0"/>
              </a:spcBef>
              <a:buNone/>
            </a:pPr>
            <a:r>
              <a:rPr lang="en-US" dirty="0">
                <a:latin typeface="Consolas" panose="020B0609020204030204" pitchFamily="49" charset="0"/>
                <a:cs typeface="Consolas" panose="020B0609020204030204" pitchFamily="49" charset="0"/>
              </a:rPr>
              <a:t>  Internal name     Table name</a:t>
            </a:r>
          </a:p>
          <a:p>
            <a:pPr marL="0" indent="0">
              <a:spcBef>
                <a:spcPts val="0"/>
              </a:spcBef>
              <a:buNone/>
            </a:pPr>
            <a:r>
              <a:rPr lang="en-US" dirty="0">
                <a:latin typeface="Consolas" panose="020B0609020204030204" pitchFamily="49" charset="0"/>
                <a:cs typeface="Consolas" panose="020B0609020204030204" pitchFamily="49" charset="0"/>
              </a:rPr>
              <a:t>  ----------------------------</a:t>
            </a:r>
          </a:p>
          <a:p>
            <a:pPr marL="0" indent="0">
              <a:spcBef>
                <a:spcPts val="0"/>
              </a:spcBef>
              <a:buNone/>
            </a:pPr>
            <a:r>
              <a:rPr lang="en-US" dirty="0">
                <a:latin typeface="Consolas" panose="020B0609020204030204" pitchFamily="49" charset="0"/>
                <a:cs typeface="Consolas" panose="020B0609020204030204" pitchFamily="49" charset="0"/>
              </a:rPr>
              <a:t>  t1                customer</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type     table  </a:t>
            </a:r>
            <a:r>
              <a:rPr lang="en-US" dirty="0" err="1">
                <a:latin typeface="Consolas" panose="020B0609020204030204" pitchFamily="49" charset="0"/>
                <a:cs typeface="Consolas" panose="020B0609020204030204" pitchFamily="49" charset="0"/>
              </a:rPr>
              <a:t>rows_prod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est_rows</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rows_scan</a:t>
            </a:r>
            <a:r>
              <a:rPr lang="en-US" dirty="0">
                <a:latin typeface="Consolas" panose="020B0609020204030204" pitchFamily="49" charset="0"/>
                <a:cs typeface="Consolas" panose="020B0609020204030204" pitchFamily="49" charset="0"/>
              </a:rPr>
              <a:t>  time       </a:t>
            </a:r>
            <a:r>
              <a:rPr lang="en-US" dirty="0" err="1">
                <a:latin typeface="Consolas" panose="020B0609020204030204" pitchFamily="49" charset="0"/>
                <a:cs typeface="Consolas" panose="020B0609020204030204" pitchFamily="49" charset="0"/>
              </a:rPr>
              <a:t>est_cost</a:t>
            </a: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a:t>
            </a:r>
          </a:p>
          <a:p>
            <a:pPr marL="0" indent="0">
              <a:spcBef>
                <a:spcPts val="0"/>
              </a:spcBef>
              <a:buNone/>
            </a:pPr>
            <a:r>
              <a:rPr lang="en-US" dirty="0">
                <a:latin typeface="Consolas" panose="020B0609020204030204" pitchFamily="49" charset="0"/>
                <a:cs typeface="Consolas" panose="020B0609020204030204" pitchFamily="49" charset="0"/>
              </a:rPr>
              <a:t>  scan     t1     1          1         1          00:00.00   1 </a:t>
            </a:r>
          </a:p>
        </p:txBody>
      </p:sp>
    </p:spTree>
    <p:extLst>
      <p:ext uri="{BB962C8B-B14F-4D97-AF65-F5344CB8AC3E}">
        <p14:creationId xmlns:p14="http://schemas.microsoft.com/office/powerpoint/2010/main" val="3509431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13A1B-3B19-48E2-804D-F609D7EDE699}"/>
              </a:ext>
            </a:extLst>
          </p:cNvPr>
          <p:cNvSpPr>
            <a:spLocks noGrp="1"/>
          </p:cNvSpPr>
          <p:nvPr>
            <p:ph type="title"/>
          </p:nvPr>
        </p:nvSpPr>
        <p:spPr>
          <a:xfrm>
            <a:off x="711478" y="704187"/>
            <a:ext cx="7378974" cy="430530"/>
          </a:xfrm>
          <a:noFill/>
        </p:spPr>
        <p:txBody>
          <a:bodyPr>
            <a:normAutofit fontScale="90000"/>
          </a:bodyPr>
          <a:lstStyle/>
          <a:p>
            <a:pPr algn="ctr"/>
            <a:r>
              <a:rPr lang="fr-FR" sz="2175" dirty="0" err="1"/>
              <a:t>Why</a:t>
            </a:r>
            <a:r>
              <a:rPr lang="fr-FR" sz="2175" dirty="0"/>
              <a:t> are </a:t>
            </a:r>
            <a:r>
              <a:rPr lang="fr-FR" sz="2175" dirty="0" err="1"/>
              <a:t>companies</a:t>
            </a:r>
            <a:r>
              <a:rPr lang="fr-FR" sz="2175" dirty="0"/>
              <a:t> reluctant to </a:t>
            </a:r>
            <a:r>
              <a:rPr lang="fr-FR" sz="2175" dirty="0" err="1"/>
              <a:t>adopt</a:t>
            </a:r>
            <a:r>
              <a:rPr lang="fr-FR" sz="2175" dirty="0"/>
              <a:t> a ‘Big ERP solution’ ?  </a:t>
            </a:r>
          </a:p>
        </p:txBody>
      </p:sp>
      <p:sp useBgFill="1">
        <p:nvSpPr>
          <p:cNvPr id="3" name="Espace réservé du texte 2">
            <a:extLst>
              <a:ext uri="{FF2B5EF4-FFF2-40B4-BE49-F238E27FC236}">
                <a16:creationId xmlns:a16="http://schemas.microsoft.com/office/drawing/2014/main" id="{D768015C-593B-4109-914F-AB025F8F4120}"/>
              </a:ext>
            </a:extLst>
          </p:cNvPr>
          <p:cNvSpPr>
            <a:spLocks noGrp="1"/>
          </p:cNvSpPr>
          <p:nvPr>
            <p:ph idx="1"/>
          </p:nvPr>
        </p:nvSpPr>
        <p:spPr>
          <a:xfrm>
            <a:off x="318882" y="1284503"/>
            <a:ext cx="8825117" cy="4967210"/>
          </a:xfrm>
        </p:spPr>
        <p:txBody>
          <a:bodyPr>
            <a:normAutofit/>
          </a:bodyPr>
          <a:lstStyle/>
          <a:p>
            <a:pPr marL="228600" indent="-228600">
              <a:buFont typeface="Wingdings" panose="05000000000000000000" pitchFamily="2" charset="2"/>
              <a:buChar char="§"/>
            </a:pPr>
            <a:r>
              <a:rPr lang="fr-FR" dirty="0"/>
              <a:t>More and more </a:t>
            </a:r>
            <a:r>
              <a:rPr lang="fr-FR" dirty="0" err="1"/>
              <a:t>companies</a:t>
            </a:r>
            <a:r>
              <a:rPr lang="fr-FR" dirty="0"/>
              <a:t> are not </a:t>
            </a:r>
            <a:r>
              <a:rPr lang="fr-FR" dirty="0" err="1"/>
              <a:t>satisfied</a:t>
            </a:r>
            <a:r>
              <a:rPr lang="fr-FR" dirty="0"/>
              <a:t> </a:t>
            </a:r>
            <a:r>
              <a:rPr lang="fr-FR" dirty="0" err="1"/>
              <a:t>with</a:t>
            </a:r>
            <a:r>
              <a:rPr lang="fr-FR" dirty="0"/>
              <a:t> major ERP solutions (</a:t>
            </a:r>
            <a:r>
              <a:rPr lang="fr-FR" dirty="0" err="1"/>
              <a:t>SAP,Oracle</a:t>
            </a:r>
            <a:r>
              <a:rPr lang="fr-FR" dirty="0"/>
              <a:t> etc…)</a:t>
            </a:r>
          </a:p>
          <a:p>
            <a:r>
              <a:rPr lang="fr-FR" dirty="0" err="1"/>
              <a:t>Their</a:t>
            </a:r>
            <a:r>
              <a:rPr lang="fr-FR" dirty="0"/>
              <a:t> software </a:t>
            </a:r>
            <a:r>
              <a:rPr lang="fr-FR" dirty="0" err="1"/>
              <a:t>license</a:t>
            </a:r>
            <a:r>
              <a:rPr lang="fr-FR" dirty="0"/>
              <a:t> and maintenance </a:t>
            </a:r>
            <a:r>
              <a:rPr lang="fr-FR" dirty="0" err="1"/>
              <a:t>prices</a:t>
            </a:r>
            <a:r>
              <a:rPr lang="fr-FR" dirty="0"/>
              <a:t> are </a:t>
            </a:r>
            <a:r>
              <a:rPr lang="fr-FR" dirty="0" err="1"/>
              <a:t>absurdly</a:t>
            </a:r>
            <a:r>
              <a:rPr lang="fr-FR" dirty="0"/>
              <a:t> high,</a:t>
            </a:r>
          </a:p>
          <a:p>
            <a:r>
              <a:rPr lang="fr-FR" dirty="0" err="1"/>
              <a:t>Integrators</a:t>
            </a:r>
            <a:r>
              <a:rPr lang="fr-FR" dirty="0"/>
              <a:t> labour </a:t>
            </a:r>
            <a:r>
              <a:rPr lang="fr-FR" dirty="0" err="1"/>
              <a:t>cost</a:t>
            </a:r>
            <a:r>
              <a:rPr lang="fr-FR" dirty="0"/>
              <a:t> </a:t>
            </a:r>
            <a:r>
              <a:rPr lang="fr-FR" dirty="0" err="1"/>
              <a:t>is</a:t>
            </a:r>
            <a:r>
              <a:rPr lang="fr-FR" dirty="0"/>
              <a:t> </a:t>
            </a:r>
            <a:r>
              <a:rPr lang="fr-FR" dirty="0" err="1"/>
              <a:t>very</a:t>
            </a:r>
            <a:r>
              <a:rPr lang="fr-FR" dirty="0"/>
              <a:t> high: </a:t>
            </a:r>
          </a:p>
          <a:p>
            <a:pPr lvl="1"/>
            <a:r>
              <a:rPr lang="fr-FR" dirty="0"/>
              <a:t>But </a:t>
            </a:r>
            <a:r>
              <a:rPr lang="fr-FR" dirty="0" err="1"/>
              <a:t>their</a:t>
            </a:r>
            <a:r>
              <a:rPr lang="fr-FR" dirty="0"/>
              <a:t> </a:t>
            </a:r>
            <a:r>
              <a:rPr lang="fr-FR" dirty="0" err="1"/>
              <a:t>technical</a:t>
            </a:r>
            <a:r>
              <a:rPr lang="fr-FR" dirty="0"/>
              <a:t> and </a:t>
            </a:r>
            <a:r>
              <a:rPr lang="fr-FR" dirty="0" err="1"/>
              <a:t>functional</a:t>
            </a:r>
            <a:r>
              <a:rPr lang="fr-FR" dirty="0"/>
              <a:t> </a:t>
            </a:r>
            <a:r>
              <a:rPr lang="fr-FR" dirty="0" err="1"/>
              <a:t>skills</a:t>
            </a:r>
            <a:r>
              <a:rPr lang="fr-FR" dirty="0"/>
              <a:t>, as </a:t>
            </a:r>
            <a:r>
              <a:rPr lang="fr-FR" dirty="0" err="1"/>
              <a:t>well</a:t>
            </a:r>
            <a:r>
              <a:rPr lang="fr-FR" dirty="0"/>
              <a:t> as </a:t>
            </a:r>
            <a:r>
              <a:rPr lang="fr-FR" dirty="0" err="1"/>
              <a:t>experience</a:t>
            </a:r>
            <a:r>
              <a:rPr lang="fr-FR" dirty="0"/>
              <a:t> </a:t>
            </a:r>
            <a:r>
              <a:rPr lang="fr-FR" dirty="0" err="1"/>
              <a:t>levels</a:t>
            </a:r>
            <a:r>
              <a:rPr lang="fr-FR" dirty="0"/>
              <a:t> do not </a:t>
            </a:r>
            <a:r>
              <a:rPr lang="fr-FR" dirty="0" err="1"/>
              <a:t>always</a:t>
            </a:r>
            <a:r>
              <a:rPr lang="fr-FR" dirty="0"/>
              <a:t> </a:t>
            </a:r>
            <a:r>
              <a:rPr lang="fr-FR" dirty="0" err="1"/>
              <a:t>meet</a:t>
            </a:r>
            <a:r>
              <a:rPr lang="fr-FR" dirty="0"/>
              <a:t> expectations</a:t>
            </a:r>
            <a:endParaRPr lang="fr-FR" sz="1275" dirty="0"/>
          </a:p>
          <a:p>
            <a:r>
              <a:rPr lang="fr-FR" dirty="0" err="1"/>
              <a:t>Integrators</a:t>
            </a:r>
            <a:r>
              <a:rPr lang="fr-FR" dirty="0"/>
              <a:t> </a:t>
            </a:r>
            <a:r>
              <a:rPr lang="fr-FR" dirty="0" err="1"/>
              <a:t>often</a:t>
            </a:r>
            <a:r>
              <a:rPr lang="fr-FR" dirty="0"/>
              <a:t> come </a:t>
            </a:r>
            <a:r>
              <a:rPr lang="fr-FR" dirty="0" err="1"/>
              <a:t>with</a:t>
            </a:r>
            <a:r>
              <a:rPr lang="fr-FR" dirty="0"/>
              <a:t> solutions </a:t>
            </a:r>
            <a:r>
              <a:rPr lang="fr-FR" dirty="0" err="1"/>
              <a:t>before</a:t>
            </a:r>
            <a:r>
              <a:rPr lang="fr-FR" dirty="0"/>
              <a:t> </a:t>
            </a:r>
            <a:r>
              <a:rPr lang="fr-FR" dirty="0" err="1"/>
              <a:t>listening</a:t>
            </a:r>
            <a:r>
              <a:rPr lang="fr-FR" dirty="0"/>
              <a:t> to the </a:t>
            </a:r>
            <a:r>
              <a:rPr lang="fr-FR" dirty="0" err="1"/>
              <a:t>customer</a:t>
            </a:r>
            <a:endParaRPr lang="fr-FR" dirty="0"/>
          </a:p>
          <a:p>
            <a:pPr lvl="1"/>
            <a:r>
              <a:rPr lang="fr-FR" sz="1900" dirty="0"/>
              <a:t>Service </a:t>
            </a:r>
            <a:r>
              <a:rPr lang="fr-FR" sz="1900" dirty="0" err="1"/>
              <a:t>contract</a:t>
            </a:r>
            <a:r>
              <a:rPr lang="fr-FR" sz="1900" dirty="0"/>
              <a:t> </a:t>
            </a:r>
            <a:r>
              <a:rPr lang="fr-FR" sz="1900" dirty="0" err="1"/>
              <a:t>amendments</a:t>
            </a:r>
            <a:r>
              <a:rPr lang="fr-FR" sz="1900" dirty="0"/>
              <a:t> </a:t>
            </a:r>
            <a:r>
              <a:rPr lang="fr-FR" sz="1900" dirty="0" err="1"/>
              <a:t>list</a:t>
            </a:r>
            <a:r>
              <a:rPr lang="fr-FR" sz="1900" dirty="0"/>
              <a:t> </a:t>
            </a:r>
            <a:r>
              <a:rPr lang="fr-FR" sz="1900" dirty="0" err="1"/>
              <a:t>nevers</a:t>
            </a:r>
            <a:r>
              <a:rPr lang="fr-FR" sz="1900" dirty="0"/>
              <a:t> ends </a:t>
            </a:r>
            <a:r>
              <a:rPr lang="fr-FR" sz="1900" dirty="0">
                <a:sym typeface="Wingdings" panose="05000000000000000000" pitchFamily="2" charset="2"/>
              </a:rPr>
              <a:t></a:t>
            </a:r>
            <a:r>
              <a:rPr lang="fr-FR" sz="1900" dirty="0"/>
              <a:t> </a:t>
            </a:r>
            <a:r>
              <a:rPr lang="fr-FR" sz="1900" dirty="0" err="1"/>
              <a:t>implementation</a:t>
            </a:r>
            <a:r>
              <a:rPr lang="fr-FR" sz="1900" dirty="0"/>
              <a:t> </a:t>
            </a:r>
            <a:r>
              <a:rPr lang="fr-FR" sz="1900" dirty="0" err="1"/>
              <a:t>is</a:t>
            </a:r>
            <a:r>
              <a:rPr lang="fr-FR" sz="1900" dirty="0"/>
              <a:t> </a:t>
            </a:r>
            <a:r>
              <a:rPr lang="fr-FR" sz="1900" dirty="0" err="1"/>
              <a:t>generally</a:t>
            </a:r>
            <a:r>
              <a:rPr lang="fr-FR" sz="1900" dirty="0"/>
              <a:t> </a:t>
            </a:r>
            <a:r>
              <a:rPr lang="fr-FR" sz="1900" dirty="0" err="1"/>
              <a:t>several</a:t>
            </a:r>
            <a:r>
              <a:rPr lang="fr-FR" sz="1900" dirty="0"/>
              <a:t> </a:t>
            </a:r>
            <a:r>
              <a:rPr lang="fr-FR" sz="1900" dirty="0" err="1"/>
              <a:t>years</a:t>
            </a:r>
            <a:r>
              <a:rPr lang="fr-FR" sz="1900" dirty="0"/>
              <a:t> </a:t>
            </a:r>
            <a:r>
              <a:rPr lang="fr-FR" sz="1900" dirty="0" err="1"/>
              <a:t>behind</a:t>
            </a:r>
            <a:r>
              <a:rPr lang="fr-FR" sz="1900" dirty="0"/>
              <a:t> </a:t>
            </a:r>
            <a:r>
              <a:rPr lang="fr-FR" sz="1900" dirty="0" err="1"/>
              <a:t>schedule</a:t>
            </a:r>
            <a:r>
              <a:rPr lang="fr-FR" sz="1900" dirty="0"/>
              <a:t>, </a:t>
            </a:r>
          </a:p>
          <a:p>
            <a:pPr lvl="1"/>
            <a:r>
              <a:rPr lang="fr-FR" sz="1900" dirty="0" err="1"/>
              <a:t>Implementation</a:t>
            </a:r>
            <a:r>
              <a:rPr lang="fr-FR" sz="1900" dirty="0"/>
              <a:t> </a:t>
            </a:r>
            <a:r>
              <a:rPr lang="fr-FR" sz="1900" dirty="0" err="1"/>
              <a:t>is</a:t>
            </a:r>
            <a:r>
              <a:rPr lang="fr-FR" sz="1900" dirty="0"/>
              <a:t> </a:t>
            </a:r>
            <a:r>
              <a:rPr lang="fr-FR" sz="1900" dirty="0" err="1"/>
              <a:t>generally</a:t>
            </a:r>
            <a:r>
              <a:rPr lang="fr-FR" sz="1900" dirty="0"/>
              <a:t> X (X&gt;2) times over budget,</a:t>
            </a:r>
          </a:p>
          <a:p>
            <a:pPr lvl="1"/>
            <a:r>
              <a:rPr lang="fr-FR" sz="1900" dirty="0"/>
              <a:t>A </a:t>
            </a:r>
            <a:r>
              <a:rPr lang="fr-FR" sz="1900" dirty="0" err="1"/>
              <a:t>too</a:t>
            </a:r>
            <a:r>
              <a:rPr lang="fr-FR" sz="1900" dirty="0"/>
              <a:t> high proportion of </a:t>
            </a:r>
            <a:r>
              <a:rPr lang="fr-FR" sz="1900" dirty="0" err="1"/>
              <a:t>those</a:t>
            </a:r>
            <a:r>
              <a:rPr lang="fr-FR" sz="1900" dirty="0"/>
              <a:t> </a:t>
            </a:r>
            <a:r>
              <a:rPr lang="fr-FR" sz="1900" dirty="0" err="1"/>
              <a:t>projects</a:t>
            </a:r>
            <a:r>
              <a:rPr lang="fr-FR" sz="1900" dirty="0"/>
              <a:t> </a:t>
            </a:r>
            <a:r>
              <a:rPr lang="fr-FR" sz="1900" dirty="0" err="1"/>
              <a:t>just</a:t>
            </a:r>
            <a:r>
              <a:rPr lang="fr-FR" sz="1900" dirty="0"/>
              <a:t> fail </a:t>
            </a:r>
            <a:r>
              <a:rPr lang="fr-FR" sz="1900" dirty="0" err="1"/>
              <a:t>after</a:t>
            </a:r>
            <a:r>
              <a:rPr lang="fr-FR" sz="1900" dirty="0"/>
              <a:t> a few </a:t>
            </a:r>
            <a:r>
              <a:rPr lang="fr-FR" sz="1900" dirty="0" err="1"/>
              <a:t>years</a:t>
            </a:r>
            <a:endParaRPr lang="fr-FR" sz="1900" dirty="0"/>
          </a:p>
          <a:p>
            <a:r>
              <a:rPr lang="fr-FR" dirty="0"/>
              <a:t>Customer </a:t>
            </a:r>
            <a:r>
              <a:rPr lang="fr-FR" dirty="0" err="1"/>
              <a:t>does</a:t>
            </a:r>
            <a:r>
              <a:rPr lang="fr-FR" dirty="0"/>
              <a:t> not </a:t>
            </a:r>
            <a:r>
              <a:rPr lang="fr-FR" dirty="0" err="1"/>
              <a:t>own</a:t>
            </a:r>
            <a:r>
              <a:rPr lang="fr-FR" dirty="0"/>
              <a:t> the source code of </a:t>
            </a:r>
            <a:r>
              <a:rPr lang="fr-FR" dirty="0" err="1"/>
              <a:t>his</a:t>
            </a:r>
            <a:r>
              <a:rPr lang="fr-FR" dirty="0"/>
              <a:t> </a:t>
            </a:r>
            <a:r>
              <a:rPr lang="fr-FR" dirty="0" err="1"/>
              <a:t>implementation</a:t>
            </a:r>
            <a:r>
              <a:rPr lang="fr-FR" dirty="0"/>
              <a:t>: </a:t>
            </a:r>
          </a:p>
          <a:p>
            <a:pPr lvl="1"/>
            <a:r>
              <a:rPr lang="fr-FR" sz="1900" dirty="0"/>
              <a:t>This </a:t>
            </a:r>
            <a:r>
              <a:rPr lang="fr-FR" sz="1900" dirty="0" err="1"/>
              <a:t>generates</a:t>
            </a:r>
            <a:r>
              <a:rPr lang="fr-FR" sz="1900" dirty="0"/>
              <a:t> a </a:t>
            </a:r>
            <a:r>
              <a:rPr lang="fr-FR" sz="1900" dirty="0" err="1"/>
              <a:t>strong</a:t>
            </a:r>
            <a:r>
              <a:rPr lang="fr-FR" sz="1900" dirty="0"/>
              <a:t> but </a:t>
            </a:r>
            <a:r>
              <a:rPr lang="fr-FR" sz="1900" dirty="0" err="1"/>
              <a:t>undesired</a:t>
            </a:r>
            <a:r>
              <a:rPr lang="fr-FR" sz="1900" dirty="0"/>
              <a:t> </a:t>
            </a:r>
            <a:r>
              <a:rPr lang="fr-FR" sz="1900" dirty="0" err="1"/>
              <a:t>dependence</a:t>
            </a:r>
            <a:r>
              <a:rPr lang="fr-FR" sz="1900" dirty="0"/>
              <a:t> on the software </a:t>
            </a:r>
            <a:r>
              <a:rPr lang="fr-FR" sz="1900" dirty="0" err="1"/>
              <a:t>vendor</a:t>
            </a:r>
            <a:endParaRPr lang="fr-FR" sz="1900" dirty="0"/>
          </a:p>
          <a:p>
            <a:pPr lvl="1"/>
            <a:r>
              <a:rPr lang="fr-FR" sz="1900" dirty="0"/>
              <a:t>Even if </a:t>
            </a:r>
            <a:r>
              <a:rPr lang="fr-FR" sz="1900" dirty="0" err="1"/>
              <a:t>he</a:t>
            </a:r>
            <a:r>
              <a:rPr lang="fr-FR" sz="1900" dirty="0"/>
              <a:t> </a:t>
            </a:r>
            <a:r>
              <a:rPr lang="fr-FR" sz="1900" dirty="0" err="1"/>
              <a:t>is</a:t>
            </a:r>
            <a:r>
              <a:rPr lang="fr-FR" sz="1900" dirty="0"/>
              <a:t> not happy </a:t>
            </a:r>
            <a:r>
              <a:rPr lang="fr-FR" sz="1900" dirty="0" err="1"/>
              <a:t>with</a:t>
            </a:r>
            <a:r>
              <a:rPr lang="fr-FR" sz="1900" dirty="0"/>
              <a:t> the </a:t>
            </a:r>
            <a:r>
              <a:rPr lang="fr-FR" sz="1900" dirty="0" err="1"/>
              <a:t>vendor</a:t>
            </a:r>
            <a:r>
              <a:rPr lang="fr-FR" sz="1900" dirty="0"/>
              <a:t> or the </a:t>
            </a:r>
            <a:r>
              <a:rPr lang="fr-FR" sz="1900" dirty="0" err="1"/>
              <a:t>integrator</a:t>
            </a:r>
            <a:endParaRPr lang="fr-FR" sz="1900" dirty="0"/>
          </a:p>
        </p:txBody>
      </p:sp>
    </p:spTree>
    <p:extLst>
      <p:ext uri="{BB962C8B-B14F-4D97-AF65-F5344CB8AC3E}">
        <p14:creationId xmlns:p14="http://schemas.microsoft.com/office/powerpoint/2010/main" val="27120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03E1B-87C8-4B81-BE32-2683C3CA2B80}"/>
              </a:ext>
            </a:extLst>
          </p:cNvPr>
          <p:cNvSpPr>
            <a:spLocks noGrp="1"/>
          </p:cNvSpPr>
          <p:nvPr>
            <p:ph type="title"/>
          </p:nvPr>
        </p:nvSpPr>
        <p:spPr>
          <a:xfrm>
            <a:off x="1386508" y="597727"/>
            <a:ext cx="6172200" cy="567929"/>
          </a:xfrm>
        </p:spPr>
        <p:txBody>
          <a:bodyPr>
            <a:normAutofit fontScale="90000"/>
          </a:bodyPr>
          <a:lstStyle/>
          <a:p>
            <a:r>
              <a:rPr lang="en-US" sz="2700" dirty="0">
                <a:effectLst>
                  <a:outerShdw blurRad="38100" dist="38100" dir="2700000" algn="tl">
                    <a:srgbClr val="000000">
                      <a:alpha val="43137"/>
                    </a:srgbClr>
                  </a:outerShdw>
                </a:effectLst>
              </a:rPr>
              <a:t>Why would companies like </a:t>
            </a:r>
            <a:r>
              <a:rPr lang="en-US" sz="2700" dirty="0" err="1">
                <a:effectLst>
                  <a:outerShdw blurRad="38100" dist="38100" dir="2700000" algn="tl">
                    <a:srgbClr val="000000">
                      <a:alpha val="43137"/>
                    </a:srgbClr>
                  </a:outerShdw>
                </a:effectLst>
              </a:rPr>
              <a:t>KandooERP</a:t>
            </a:r>
            <a:r>
              <a:rPr lang="en-US" sz="2700" dirty="0">
                <a:effectLst>
                  <a:outerShdw blurRad="38100" dist="38100" dir="2700000" algn="tl">
                    <a:srgbClr val="000000">
                      <a:alpha val="43137"/>
                    </a:srgbClr>
                  </a:outerShdw>
                </a:effectLst>
              </a:rPr>
              <a:t>?</a:t>
            </a:r>
          </a:p>
        </p:txBody>
      </p:sp>
      <p:sp>
        <p:nvSpPr>
          <p:cNvPr id="3" name="Espace réservé du texte 2">
            <a:extLst>
              <a:ext uri="{FF2B5EF4-FFF2-40B4-BE49-F238E27FC236}">
                <a16:creationId xmlns:a16="http://schemas.microsoft.com/office/drawing/2014/main" id="{BA1A1959-94B5-4186-91F7-87FA445AAC71}"/>
              </a:ext>
            </a:extLst>
          </p:cNvPr>
          <p:cNvSpPr>
            <a:spLocks noGrp="1"/>
          </p:cNvSpPr>
          <p:nvPr>
            <p:ph idx="1"/>
          </p:nvPr>
        </p:nvSpPr>
        <p:spPr>
          <a:xfrm>
            <a:off x="293204" y="1452090"/>
            <a:ext cx="8358809" cy="4698852"/>
          </a:xfrm>
        </p:spPr>
        <p:txBody>
          <a:bodyPr>
            <a:normAutofit lnSpcReduction="10000"/>
          </a:bodyPr>
          <a:lstStyle/>
          <a:p>
            <a:r>
              <a:rPr lang="en-US" dirty="0" err="1"/>
              <a:t>KandooERP</a:t>
            </a:r>
            <a:r>
              <a:rPr lang="en-US" dirty="0"/>
              <a:t> is Open Source: </a:t>
            </a:r>
          </a:p>
          <a:p>
            <a:pPr lvl="1"/>
            <a:r>
              <a:rPr lang="en-US" dirty="0"/>
              <a:t>The customer has full control on the development and who works on it (internal and/or external developers)</a:t>
            </a:r>
          </a:p>
          <a:p>
            <a:pPr lvl="1"/>
            <a:r>
              <a:rPr lang="en-US" dirty="0"/>
              <a:t>The customer possesses the source code</a:t>
            </a:r>
          </a:p>
          <a:p>
            <a:r>
              <a:rPr lang="en-US" dirty="0"/>
              <a:t>Your rates are probably more affordable than big integrators’ rates</a:t>
            </a:r>
          </a:p>
          <a:p>
            <a:pPr lvl="1"/>
            <a:r>
              <a:rPr lang="en-US" sz="1650" dirty="0"/>
              <a:t>Y</a:t>
            </a:r>
            <a:r>
              <a:rPr lang="en-US" dirty="0"/>
              <a:t>ou can adapt your prices according to local and daily reality, becoming competitive</a:t>
            </a:r>
          </a:p>
          <a:p>
            <a:r>
              <a:rPr lang="en-US" dirty="0"/>
              <a:t>4GL is the best language for this type of application</a:t>
            </a:r>
          </a:p>
          <a:p>
            <a:pPr lvl="1"/>
            <a:r>
              <a:rPr lang="en-US" dirty="0"/>
              <a:t>Customization is easier and faster than with any other Open Source language</a:t>
            </a:r>
          </a:p>
          <a:p>
            <a:r>
              <a:rPr lang="en-US" dirty="0" err="1"/>
              <a:t>Kandoo</a:t>
            </a:r>
            <a:r>
              <a:rPr lang="en-US" dirty="0"/>
              <a:t> is a community made of real and passionate experts</a:t>
            </a:r>
          </a:p>
          <a:p>
            <a:pPr lvl="1"/>
            <a:r>
              <a:rPr lang="en-US" dirty="0"/>
              <a:t>You will never be left by yourself when any unexpected issue arises </a:t>
            </a:r>
          </a:p>
          <a:p>
            <a:r>
              <a:rPr lang="en-US" dirty="0"/>
              <a:t>We listen to the customer and apply his requirements, </a:t>
            </a:r>
          </a:p>
          <a:p>
            <a:pPr lvl="1"/>
            <a:r>
              <a:rPr lang="en-US" dirty="0"/>
              <a:t>Not the opposite </a:t>
            </a:r>
            <a:r>
              <a:rPr lang="en-US" dirty="0">
                <a:sym typeface="Wingdings" panose="05000000000000000000" pitchFamily="2" charset="2"/>
              </a:rPr>
              <a:t></a:t>
            </a:r>
          </a:p>
          <a:p>
            <a:pPr lvl="1"/>
            <a:r>
              <a:rPr lang="en-US" dirty="0">
                <a:sym typeface="Wingdings" panose="05000000000000000000" pitchFamily="2" charset="2"/>
              </a:rPr>
              <a:t>This is a key factor for a successful implementation</a:t>
            </a:r>
            <a:endParaRPr lang="en-US" dirty="0"/>
          </a:p>
          <a:p>
            <a:endParaRPr lang="en-US" dirty="0"/>
          </a:p>
        </p:txBody>
      </p:sp>
    </p:spTree>
    <p:extLst>
      <p:ext uri="{BB962C8B-B14F-4D97-AF65-F5344CB8AC3E}">
        <p14:creationId xmlns:p14="http://schemas.microsoft.com/office/powerpoint/2010/main" val="331265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299244" y="488950"/>
            <a:ext cx="8545512" cy="501650"/>
          </a:xfrm>
        </p:spPr>
        <p:txBody>
          <a:bodyPr/>
          <a:lstStyle/>
          <a:p>
            <a:r>
              <a:rPr lang="en-US" dirty="0"/>
              <a:t>Reasons why you want to join </a:t>
            </a:r>
            <a:r>
              <a:rPr lang="en-US" dirty="0" err="1"/>
              <a:t>KandooERP</a:t>
            </a:r>
            <a:endParaRPr lang="en-US" dirty="0"/>
          </a:p>
        </p:txBody>
      </p:sp>
      <p:sp>
        <p:nvSpPr>
          <p:cNvPr id="113" name="Google Shape;113;p17"/>
          <p:cNvSpPr txBox="1">
            <a:spLocks noGrp="1"/>
          </p:cNvSpPr>
          <p:nvPr>
            <p:ph idx="1"/>
          </p:nvPr>
        </p:nvSpPr>
        <p:spPr>
          <a:xfrm>
            <a:off x="299244" y="1123123"/>
            <a:ext cx="8542338" cy="5474528"/>
          </a:xfrm>
        </p:spPr>
        <p:txBody>
          <a:bodyPr/>
          <a:lstStyle/>
          <a:p>
            <a:r>
              <a:rPr lang="en-GB" dirty="0"/>
              <a:t>Fully Open Source code = full control of the solution and guarantee on the future</a:t>
            </a:r>
          </a:p>
          <a:p>
            <a:r>
              <a:rPr lang="en-GB" dirty="0"/>
              <a:t>Written in 4GL </a:t>
            </a:r>
          </a:p>
          <a:p>
            <a:pPr lvl="1"/>
            <a:r>
              <a:rPr lang="en-GB" dirty="0"/>
              <a:t>The most productive Business Application development language, despite what others say</a:t>
            </a:r>
          </a:p>
          <a:p>
            <a:pPr lvl="1"/>
            <a:r>
              <a:rPr lang="en-GB" dirty="0"/>
              <a:t>Easy and cost effective to support and extend</a:t>
            </a:r>
          </a:p>
          <a:p>
            <a:endParaRPr lang="en-GB" dirty="0"/>
          </a:p>
          <a:p>
            <a:r>
              <a:rPr lang="en-GB" dirty="0"/>
              <a:t>IDE license free of charge = reduce development costs</a:t>
            </a:r>
          </a:p>
          <a:p>
            <a:endParaRPr lang="en-GB" dirty="0"/>
          </a:p>
          <a:p>
            <a:r>
              <a:rPr lang="en-GB" dirty="0"/>
              <a:t>Features a 4GL and Forms code generator</a:t>
            </a:r>
          </a:p>
          <a:p>
            <a:endParaRPr lang="en-GB" dirty="0"/>
          </a:p>
          <a:p>
            <a:r>
              <a:rPr lang="en-GB" dirty="0"/>
              <a:t>Modern and open architecture (truly on premises and cloud) ready for the future, fully UTF8</a:t>
            </a:r>
          </a:p>
          <a:p>
            <a:endParaRPr lang="en-GB" dirty="0"/>
          </a:p>
          <a:p>
            <a:r>
              <a:rPr lang="en-GB" dirty="0"/>
              <a:t>Great integration platform (BIRT, Java interface, REST API, Web Services, MQ messaging and more)</a:t>
            </a:r>
          </a:p>
        </p:txBody>
      </p:sp>
    </p:spTree>
    <p:extLst>
      <p:ext uri="{BB962C8B-B14F-4D97-AF65-F5344CB8AC3E}">
        <p14:creationId xmlns:p14="http://schemas.microsoft.com/office/powerpoint/2010/main" val="12331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299244" y="504273"/>
            <a:ext cx="8545512" cy="501650"/>
          </a:xfrm>
        </p:spPr>
        <p:txBody>
          <a:bodyPr/>
          <a:lstStyle/>
          <a:p>
            <a:r>
              <a:rPr lang="en-GB" dirty="0"/>
              <a:t>Unity is Strength</a:t>
            </a:r>
          </a:p>
        </p:txBody>
      </p:sp>
      <p:sp>
        <p:nvSpPr>
          <p:cNvPr id="4" name="Espace réservé du contenu 3">
            <a:extLst>
              <a:ext uri="{FF2B5EF4-FFF2-40B4-BE49-F238E27FC236}">
                <a16:creationId xmlns:a16="http://schemas.microsoft.com/office/drawing/2014/main" id="{3AE83DB6-05E9-4BC1-8C19-95621A25CD03}"/>
              </a:ext>
            </a:extLst>
          </p:cNvPr>
          <p:cNvSpPr>
            <a:spLocks noGrp="1"/>
          </p:cNvSpPr>
          <p:nvPr>
            <p:ph idx="1"/>
          </p:nvPr>
        </p:nvSpPr>
        <p:spPr>
          <a:xfrm>
            <a:off x="265113" y="1508413"/>
            <a:ext cx="8542338" cy="5099176"/>
          </a:xfrm>
        </p:spPr>
        <p:txBody>
          <a:bodyPr/>
          <a:lstStyle/>
          <a:p>
            <a:r>
              <a:rPr lang="en-GB" dirty="0"/>
              <a:t>Kandoo is a worldwide growing Community</a:t>
            </a:r>
          </a:p>
          <a:p>
            <a:pPr lvl="1"/>
            <a:r>
              <a:rPr lang="en-GB" dirty="0"/>
              <a:t>More than 20 countries involved, many languages, in 4 continents</a:t>
            </a:r>
          </a:p>
          <a:p>
            <a:pPr lvl="1"/>
            <a:r>
              <a:rPr lang="en-GB" dirty="0"/>
              <a:t>Our shared passion are the 4GL language and happy customers</a:t>
            </a:r>
          </a:p>
          <a:p>
            <a:endParaRPr lang="en-GB" dirty="0"/>
          </a:p>
          <a:p>
            <a:r>
              <a:rPr lang="en-GB" dirty="0"/>
              <a:t>Our group holds centuries/man of technical and business experience and knowledge</a:t>
            </a:r>
          </a:p>
          <a:p>
            <a:pPr lvl="1"/>
            <a:r>
              <a:rPr lang="en-GB" dirty="0"/>
              <a:t>DBAs, developers, project managers, ERP specialists  …</a:t>
            </a:r>
          </a:p>
          <a:p>
            <a:pPr lvl="1"/>
            <a:r>
              <a:rPr lang="en-GB" dirty="0"/>
              <a:t>All willing to share, cooperation is our bonding cement</a:t>
            </a:r>
          </a:p>
          <a:p>
            <a:endParaRPr lang="en-GB" dirty="0"/>
          </a:p>
          <a:p>
            <a:r>
              <a:rPr lang="en-GB" dirty="0"/>
              <a:t>With Kandoo scoreboard system, you can contribute in many different ways and cumulate benefits:</a:t>
            </a:r>
          </a:p>
          <a:p>
            <a:pPr lvl="1"/>
            <a:r>
              <a:rPr lang="en-GB" dirty="0"/>
              <a:t>Member referral, translate messages, design new functionality, donate vertical app, enhance implementation, bring new customer ….</a:t>
            </a:r>
          </a:p>
          <a:p>
            <a:pPr lvl="1"/>
            <a:r>
              <a:rPr lang="en-GB" dirty="0"/>
              <a:t>Kandoo can be your main or additional source of income, according to your investment in the community and the time you will dedicate</a:t>
            </a:r>
          </a:p>
          <a:p>
            <a:pPr lvl="1"/>
            <a:r>
              <a:rPr lang="en-GB" dirty="0"/>
              <a:t>The only pressure you will receive is your customer’s pressure, not ours</a:t>
            </a:r>
          </a:p>
          <a:p>
            <a:endParaRPr lang="en-GB" dirty="0"/>
          </a:p>
          <a:p>
            <a:endParaRPr lang="fr-FR" dirty="0"/>
          </a:p>
        </p:txBody>
      </p:sp>
    </p:spTree>
    <p:extLst>
      <p:ext uri="{BB962C8B-B14F-4D97-AF65-F5344CB8AC3E}">
        <p14:creationId xmlns:p14="http://schemas.microsoft.com/office/powerpoint/2010/main" val="23025206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5" name="Image 14" descr="Une image contenant herbe, ciel, scène, passage&#10;&#10;Description générée automatiquement">
            <a:extLst>
              <a:ext uri="{FF2B5EF4-FFF2-40B4-BE49-F238E27FC236}">
                <a16:creationId xmlns:a16="http://schemas.microsoft.com/office/drawing/2014/main" id="{A981F260-6772-4572-89FE-627C63F6A492}"/>
              </a:ext>
            </a:extLst>
          </p:cNvPr>
          <p:cNvPicPr/>
          <p:nvPr/>
        </p:nvPicPr>
        <p:blipFill rotWithShape="1">
          <a:blip r:embed="rId3">
            <a:extLst>
              <a:ext uri="{837473B0-CC2E-450A-ABE3-18F120FF3D39}">
                <a1611:picAttrSrcUrl xmlns:a1611="http://schemas.microsoft.com/office/drawing/2016/11/main" r:id="rId4"/>
              </a:ext>
            </a:extLst>
          </a:blip>
          <a:srcRect l="10195" b="-9018"/>
          <a:stretch/>
        </p:blipFill>
        <p:spPr>
          <a:xfrm>
            <a:off x="1194722" y="908002"/>
            <a:ext cx="7386223" cy="5603966"/>
          </a:xfrm>
          <a:prstGeom prst="rect">
            <a:avLst/>
          </a:prstGeom>
        </p:spPr>
      </p:pic>
      <p:sp>
        <p:nvSpPr>
          <p:cNvPr id="118" name="Google Shape;118;p18"/>
          <p:cNvSpPr txBox="1">
            <a:spLocks noGrp="1"/>
          </p:cNvSpPr>
          <p:nvPr>
            <p:ph type="title"/>
          </p:nvPr>
        </p:nvSpPr>
        <p:spPr>
          <a:xfrm>
            <a:off x="1235849" y="908003"/>
            <a:ext cx="7514035" cy="1314449"/>
          </a:xfrm>
          <a:prstGeom prst="rect">
            <a:avLst/>
          </a:prstGeom>
          <a:noFill/>
          <a:ln>
            <a:noFill/>
          </a:ln>
        </p:spPr>
        <p:txBody>
          <a:bodyPr spcFirstLastPara="1" vert="horz" wrap="square" lIns="68569" tIns="34275" rIns="68569" bIns="34275" numCol="1" rtlCol="0" anchor="ctr" anchorCtr="0" compatLnSpc="1">
            <a:prstTxWarp prst="textNoShape">
              <a:avLst/>
            </a:prstTxWarp>
            <a:noAutofit/>
          </a:bodyPr>
          <a:lstStyle/>
          <a:p>
            <a:pPr>
              <a:spcBef>
                <a:spcPts val="0"/>
              </a:spcBef>
              <a:buClr>
                <a:schemeClr val="dk1"/>
              </a:buClr>
              <a:buSzPts val="4400"/>
            </a:pPr>
            <a:r>
              <a:rPr lang="en-GB" dirty="0">
                <a:solidFill>
                  <a:schemeClr val="bg1"/>
                </a:solidFill>
              </a:rPr>
              <a:t>Kandoo ERP Road Map</a:t>
            </a:r>
            <a:br>
              <a:rPr lang="en-GB" b="1" dirty="0"/>
            </a:br>
            <a:endParaRPr dirty="0">
              <a:solidFill>
                <a:schemeClr val="bg1"/>
              </a:solidFill>
            </a:endParaRPr>
          </a:p>
        </p:txBody>
      </p:sp>
      <p:sp>
        <p:nvSpPr>
          <p:cNvPr id="2" name="ZoneTexte 1">
            <a:extLst>
              <a:ext uri="{FF2B5EF4-FFF2-40B4-BE49-F238E27FC236}">
                <a16:creationId xmlns:a16="http://schemas.microsoft.com/office/drawing/2014/main" id="{7262C737-0AEE-4269-B1DA-9FCE65DAB489}"/>
              </a:ext>
            </a:extLst>
          </p:cNvPr>
          <p:cNvSpPr txBox="1"/>
          <p:nvPr/>
        </p:nvSpPr>
        <p:spPr>
          <a:xfrm>
            <a:off x="1523079" y="3346237"/>
            <a:ext cx="6426200" cy="450123"/>
          </a:xfrm>
          <a:prstGeom prst="rect">
            <a:avLst/>
          </a:prstGeom>
          <a:noFill/>
        </p:spPr>
        <p:txBody>
          <a:bodyPr wrap="square" rtlCol="0">
            <a:spAutoFit/>
          </a:bodyPr>
          <a:lstStyle/>
          <a:p>
            <a:pPr marL="214313" indent="-214313">
              <a:spcBef>
                <a:spcPts val="480"/>
              </a:spcBef>
              <a:buClr>
                <a:schemeClr val="dk1"/>
              </a:buClr>
              <a:buSzPts val="3200"/>
              <a:buFont typeface="Arial" panose="020B0604020202020204" pitchFamily="34" charset="0"/>
              <a:buChar char="•"/>
            </a:pPr>
            <a:r>
              <a:rPr lang="en-GB" sz="2325" dirty="0">
                <a:solidFill>
                  <a:schemeClr val="dk1"/>
                </a:solidFill>
                <a:latin typeface="Calibri"/>
                <a:sym typeface="Calibri"/>
              </a:rPr>
              <a:t> </a:t>
            </a:r>
            <a:r>
              <a:rPr lang="en-GB" sz="2325" dirty="0">
                <a:solidFill>
                  <a:schemeClr val="dk1"/>
                </a:solidFill>
                <a:latin typeface="Corbel" panose="020B0503020204020204" pitchFamily="34" charset="0"/>
                <a:sym typeface="Calibri"/>
              </a:rPr>
              <a:t>Extend functionality by adding vertical markets</a:t>
            </a:r>
          </a:p>
        </p:txBody>
      </p:sp>
      <p:sp>
        <p:nvSpPr>
          <p:cNvPr id="3" name="ZoneTexte 2">
            <a:extLst>
              <a:ext uri="{FF2B5EF4-FFF2-40B4-BE49-F238E27FC236}">
                <a16:creationId xmlns:a16="http://schemas.microsoft.com/office/drawing/2014/main" id="{9C88B767-BE98-4A79-BF9D-B207D56BC75E}"/>
              </a:ext>
            </a:extLst>
          </p:cNvPr>
          <p:cNvSpPr txBox="1"/>
          <p:nvPr/>
        </p:nvSpPr>
        <p:spPr>
          <a:xfrm>
            <a:off x="1285277" y="3987150"/>
            <a:ext cx="6765151" cy="807913"/>
          </a:xfrm>
          <a:prstGeom prst="rect">
            <a:avLst/>
          </a:prstGeom>
          <a:noFill/>
        </p:spPr>
        <p:txBody>
          <a:bodyPr wrap="square" rtlCol="0">
            <a:spAutoFit/>
          </a:bodyPr>
          <a:lstStyle/>
          <a:p>
            <a:pPr marL="558404" indent="-301229">
              <a:spcBef>
                <a:spcPts val="480"/>
              </a:spcBef>
              <a:buSzPts val="3200"/>
              <a:buFont typeface="Arial" panose="020B0604020202020204" pitchFamily="34" charset="0"/>
              <a:buChar char="•"/>
            </a:pPr>
            <a:r>
              <a:rPr lang="en-GB" sz="2325" dirty="0">
                <a:solidFill>
                  <a:schemeClr val="dk1"/>
                </a:solidFill>
                <a:latin typeface="Corbel" panose="020B0503020204020204" pitchFamily="34" charset="0"/>
              </a:rPr>
              <a:t>Tackle major ERP vendors by making </a:t>
            </a:r>
            <a:r>
              <a:rPr lang="en-GB" sz="2325" dirty="0" err="1">
                <a:solidFill>
                  <a:schemeClr val="dk1"/>
                </a:solidFill>
                <a:latin typeface="Corbel" panose="020B0503020204020204" pitchFamily="34" charset="0"/>
              </a:rPr>
              <a:t>kandooERP</a:t>
            </a:r>
            <a:r>
              <a:rPr lang="en-GB" sz="2325" dirty="0">
                <a:solidFill>
                  <a:schemeClr val="dk1"/>
                </a:solidFill>
                <a:latin typeface="Corbel" panose="020B0503020204020204" pitchFamily="34" charset="0"/>
              </a:rPr>
              <a:t> compatible with their software</a:t>
            </a:r>
          </a:p>
        </p:txBody>
      </p:sp>
      <p:sp>
        <p:nvSpPr>
          <p:cNvPr id="4" name="ZoneTexte 3">
            <a:extLst>
              <a:ext uri="{FF2B5EF4-FFF2-40B4-BE49-F238E27FC236}">
                <a16:creationId xmlns:a16="http://schemas.microsoft.com/office/drawing/2014/main" id="{652F6BF5-0EF2-4B54-A13F-1615CE4DD8E3}"/>
              </a:ext>
            </a:extLst>
          </p:cNvPr>
          <p:cNvSpPr txBox="1"/>
          <p:nvPr/>
        </p:nvSpPr>
        <p:spPr>
          <a:xfrm>
            <a:off x="1523080" y="2039855"/>
            <a:ext cx="3721100"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ln w="3175" cmpd="sng">
                  <a:noFill/>
                </a:ln>
                <a:solidFill>
                  <a:schemeClr val="bg1"/>
                </a:solidFill>
                <a:latin typeface="+mj-lt"/>
                <a:ea typeface="+mj-ea"/>
                <a:cs typeface="+mj-cs"/>
                <a:sym typeface="Calibri"/>
              </a:rPr>
              <a:t>Grow the installed base</a:t>
            </a:r>
          </a:p>
        </p:txBody>
      </p:sp>
      <p:sp>
        <p:nvSpPr>
          <p:cNvPr id="11" name="ZoneTexte 10">
            <a:extLst>
              <a:ext uri="{FF2B5EF4-FFF2-40B4-BE49-F238E27FC236}">
                <a16:creationId xmlns:a16="http://schemas.microsoft.com/office/drawing/2014/main" id="{B62005D9-9106-421F-BE48-3759BF489B78}"/>
              </a:ext>
            </a:extLst>
          </p:cNvPr>
          <p:cNvSpPr txBox="1"/>
          <p:nvPr/>
        </p:nvSpPr>
        <p:spPr>
          <a:xfrm>
            <a:off x="1523079" y="2682295"/>
            <a:ext cx="4902435"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ln w="3175" cmpd="sng">
                  <a:noFill/>
                </a:ln>
                <a:solidFill>
                  <a:schemeClr val="bg1"/>
                </a:solidFill>
              </a:rPr>
              <a:t>Keep growing the community</a:t>
            </a:r>
          </a:p>
          <a:p>
            <a:pPr marL="342900" indent="-342900">
              <a:buFont typeface="Arial" panose="020B0604020202020204" pitchFamily="34" charset="0"/>
              <a:buChar char="•"/>
            </a:pPr>
            <a:endParaRPr lang="en-GB" sz="2400" dirty="0">
              <a:ln w="3175" cmpd="sng">
                <a:noFill/>
              </a:ln>
              <a:solidFill>
                <a:schemeClr val="bg1"/>
              </a:solidFill>
              <a:latin typeface="+mj-lt"/>
              <a:ea typeface="+mj-ea"/>
              <a:cs typeface="+mj-cs"/>
              <a:sym typeface="Calibri"/>
            </a:endParaRPr>
          </a:p>
        </p:txBody>
      </p:sp>
      <p:sp>
        <p:nvSpPr>
          <p:cNvPr id="13" name="ZoneTexte 12">
            <a:extLst>
              <a:ext uri="{FF2B5EF4-FFF2-40B4-BE49-F238E27FC236}">
                <a16:creationId xmlns:a16="http://schemas.microsoft.com/office/drawing/2014/main" id="{261BEA6F-9C7F-4261-9997-D4AC8CD6A2F5}"/>
              </a:ext>
            </a:extLst>
          </p:cNvPr>
          <p:cNvSpPr txBox="1"/>
          <p:nvPr/>
        </p:nvSpPr>
        <p:spPr>
          <a:xfrm>
            <a:off x="1523079" y="4730062"/>
            <a:ext cx="6426200"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ln w="3175" cmpd="sng">
                  <a:noFill/>
                </a:ln>
                <a:solidFill>
                  <a:schemeClr val="bg1"/>
                </a:solidFill>
              </a:rPr>
              <a:t>Become a significant INFORMIX Business Partner </a:t>
            </a:r>
          </a:p>
          <a:p>
            <a:pPr marL="342900" indent="-342900">
              <a:buFont typeface="Arial" panose="020B0604020202020204" pitchFamily="34" charset="0"/>
              <a:buChar char="•"/>
            </a:pPr>
            <a:endParaRPr lang="en-GB" sz="2400" dirty="0">
              <a:ln w="3175" cmpd="sng">
                <a:noFill/>
              </a:ln>
              <a:solidFill>
                <a:schemeClr val="bg1"/>
              </a:solidFill>
              <a:latin typeface="+mj-lt"/>
              <a:ea typeface="+mj-ea"/>
              <a:cs typeface="+mj-cs"/>
              <a:sym typeface="Calibri"/>
            </a:endParaRPr>
          </a:p>
        </p:txBody>
      </p:sp>
    </p:spTree>
    <p:extLst>
      <p:ext uri="{BB962C8B-B14F-4D97-AF65-F5344CB8AC3E}">
        <p14:creationId xmlns:p14="http://schemas.microsoft.com/office/powerpoint/2010/main" val="11403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
                                        <p:tgtEl>
                                          <p:spTgt spid="3">
                                            <p:txEl>
                                              <p:pRg st="0" end="0"/>
                                            </p:txEl>
                                          </p:spTgt>
                                        </p:tgtEl>
                                      </p:cBhvr>
                                    </p:animEffect>
                                    <p:anim calcmode="lin" valueType="num">
                                      <p:cBhvr>
                                        <p:cTn id="21"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p:cTn id="3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F52AD-3CA4-46BB-8386-CD388F11AE8F}"/>
              </a:ext>
            </a:extLst>
          </p:cNvPr>
          <p:cNvSpPr>
            <a:spLocks noGrp="1"/>
          </p:cNvSpPr>
          <p:nvPr>
            <p:ph type="title"/>
          </p:nvPr>
        </p:nvSpPr>
        <p:spPr>
          <a:xfrm>
            <a:off x="329885" y="551232"/>
            <a:ext cx="8615332" cy="994172"/>
          </a:xfrm>
        </p:spPr>
        <p:txBody>
          <a:bodyPr wrap="none">
            <a:normAutofit/>
          </a:bodyPr>
          <a:lstStyle/>
          <a:p>
            <a:r>
              <a:rPr lang="en-GB" b="1" dirty="0">
                <a:effectLst>
                  <a:outerShdw blurRad="38100" dist="38100" dir="2700000" algn="tl">
                    <a:srgbClr val="000000">
                      <a:alpha val="43137"/>
                    </a:srgbClr>
                  </a:outerShdw>
                </a:effectLst>
              </a:rPr>
              <a:t>Stop Thinking: Come With Us And Take Your Share!</a:t>
            </a:r>
          </a:p>
        </p:txBody>
      </p:sp>
      <p:sp>
        <p:nvSpPr>
          <p:cNvPr id="3" name="Espace réservé du texte 2">
            <a:extLst>
              <a:ext uri="{FF2B5EF4-FFF2-40B4-BE49-F238E27FC236}">
                <a16:creationId xmlns:a16="http://schemas.microsoft.com/office/drawing/2014/main" id="{A4B7B13C-89D6-4690-B1CA-A066DA7FE2E3}"/>
              </a:ext>
            </a:extLst>
          </p:cNvPr>
          <p:cNvSpPr>
            <a:spLocks noGrp="1"/>
          </p:cNvSpPr>
          <p:nvPr>
            <p:ph idx="1"/>
          </p:nvPr>
        </p:nvSpPr>
        <p:spPr>
          <a:xfrm>
            <a:off x="329885" y="1143001"/>
            <a:ext cx="8615332" cy="2574234"/>
          </a:xfrm>
        </p:spPr>
        <p:txBody>
          <a:bodyPr/>
          <a:lstStyle/>
          <a:p>
            <a:r>
              <a:rPr lang="en-GB" dirty="0"/>
              <a:t>Visit us ASAP at </a:t>
            </a:r>
            <a:r>
              <a:rPr lang="en-GB" dirty="0">
                <a:hlinkClick r:id="rId2"/>
              </a:rPr>
              <a:t>www.kandooerp.org</a:t>
            </a:r>
            <a:endParaRPr lang="en-GB" dirty="0"/>
          </a:p>
          <a:p>
            <a:r>
              <a:rPr lang="en-GB" dirty="0"/>
              <a:t>Ask us any question by email at </a:t>
            </a:r>
            <a:r>
              <a:rPr lang="en-GB" dirty="0">
                <a:hlinkClick r:id="rId3"/>
              </a:rPr>
              <a:t>info@kandooerp.org</a:t>
            </a:r>
            <a:endParaRPr lang="en-GB" dirty="0"/>
          </a:p>
          <a:p>
            <a:r>
              <a:rPr lang="en-GB" dirty="0"/>
              <a:t>Try our demo on cloud at </a:t>
            </a:r>
            <a:r>
              <a:rPr lang="en-GB" u="sng" dirty="0" err="1">
                <a:solidFill>
                  <a:schemeClr val="accent1"/>
                </a:solidFill>
              </a:rPr>
              <a:t>demo.kandooerp.org</a:t>
            </a:r>
            <a:endParaRPr lang="en-GB" u="sng" dirty="0">
              <a:solidFill>
                <a:schemeClr val="accent1"/>
              </a:solidFill>
            </a:endParaRPr>
          </a:p>
          <a:p>
            <a:r>
              <a:rPr lang="en-GB" dirty="0"/>
              <a:t>Register as a Kandoo member to have access to all your free development resources, application documentation etc</a:t>
            </a:r>
          </a:p>
          <a:p>
            <a:r>
              <a:rPr lang="en-GB" dirty="0"/>
              <a:t>And above all</a:t>
            </a:r>
          </a:p>
          <a:p>
            <a:pPr marL="85725" indent="0">
              <a:buNone/>
            </a:pPr>
            <a:r>
              <a:rPr lang="en-GB" dirty="0"/>
              <a:t>                              </a:t>
            </a:r>
            <a:r>
              <a:rPr lang="en-GB" dirty="0">
                <a:solidFill>
                  <a:srgbClr val="00B050"/>
                </a:solidFill>
                <a:latin typeface="Forte" panose="03060902040502070203" pitchFamily="66" charset="0"/>
              </a:rPr>
              <a:t>HAVE FUN</a:t>
            </a:r>
          </a:p>
        </p:txBody>
      </p:sp>
    </p:spTree>
    <p:extLst>
      <p:ext uri="{BB962C8B-B14F-4D97-AF65-F5344CB8AC3E}">
        <p14:creationId xmlns:p14="http://schemas.microsoft.com/office/powerpoint/2010/main" val="13719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80">
                                          <p:stCondLst>
                                            <p:cond delay="0"/>
                                          </p:stCondLst>
                                        </p:cTn>
                                        <p:tgtEl>
                                          <p:spTgt spid="3">
                                            <p:txEl>
                                              <p:pRg st="5" end="5"/>
                                            </p:txEl>
                                          </p:spTgt>
                                        </p:tgtEl>
                                      </p:cBhvr>
                                    </p:animEffect>
                                    <p:anim calcmode="lin" valueType="num">
                                      <p:cBhvr>
                                        <p:cTn id="2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5" end="5"/>
                                            </p:txEl>
                                          </p:spTgt>
                                        </p:tgtEl>
                                      </p:cBhvr>
                                      <p:to x="100000" y="60000"/>
                                    </p:animScale>
                                    <p:animScale>
                                      <p:cBhvr>
                                        <p:cTn id="34" dur="166" decel="50000">
                                          <p:stCondLst>
                                            <p:cond delay="676"/>
                                          </p:stCondLst>
                                        </p:cTn>
                                        <p:tgtEl>
                                          <p:spTgt spid="3">
                                            <p:txEl>
                                              <p:pRg st="5" end="5"/>
                                            </p:txEl>
                                          </p:spTgt>
                                        </p:tgtEl>
                                      </p:cBhvr>
                                      <p:to x="100000" y="100000"/>
                                    </p:animScale>
                                    <p:animScale>
                                      <p:cBhvr>
                                        <p:cTn id="35" dur="26">
                                          <p:stCondLst>
                                            <p:cond delay="1312"/>
                                          </p:stCondLst>
                                        </p:cTn>
                                        <p:tgtEl>
                                          <p:spTgt spid="3">
                                            <p:txEl>
                                              <p:pRg st="5" end="5"/>
                                            </p:txEl>
                                          </p:spTgt>
                                        </p:tgtEl>
                                      </p:cBhvr>
                                      <p:to x="100000" y="80000"/>
                                    </p:animScale>
                                    <p:animScale>
                                      <p:cBhvr>
                                        <p:cTn id="36" dur="166" decel="50000">
                                          <p:stCondLst>
                                            <p:cond delay="1338"/>
                                          </p:stCondLst>
                                        </p:cTn>
                                        <p:tgtEl>
                                          <p:spTgt spid="3">
                                            <p:txEl>
                                              <p:pRg st="5" end="5"/>
                                            </p:txEl>
                                          </p:spTgt>
                                        </p:tgtEl>
                                      </p:cBhvr>
                                      <p:to x="100000" y="100000"/>
                                    </p:animScale>
                                    <p:animScale>
                                      <p:cBhvr>
                                        <p:cTn id="37" dur="26">
                                          <p:stCondLst>
                                            <p:cond delay="1642"/>
                                          </p:stCondLst>
                                        </p:cTn>
                                        <p:tgtEl>
                                          <p:spTgt spid="3">
                                            <p:txEl>
                                              <p:pRg st="5" end="5"/>
                                            </p:txEl>
                                          </p:spTgt>
                                        </p:tgtEl>
                                      </p:cBhvr>
                                      <p:to x="100000" y="90000"/>
                                    </p:animScale>
                                    <p:animScale>
                                      <p:cBhvr>
                                        <p:cTn id="38" dur="166" decel="50000">
                                          <p:stCondLst>
                                            <p:cond delay="1668"/>
                                          </p:stCondLst>
                                        </p:cTn>
                                        <p:tgtEl>
                                          <p:spTgt spid="3">
                                            <p:txEl>
                                              <p:pRg st="5" end="5"/>
                                            </p:txEl>
                                          </p:spTgt>
                                        </p:tgtEl>
                                      </p:cBhvr>
                                      <p:to x="100000" y="100000"/>
                                    </p:animScale>
                                    <p:animScale>
                                      <p:cBhvr>
                                        <p:cTn id="39" dur="26">
                                          <p:stCondLst>
                                            <p:cond delay="1808"/>
                                          </p:stCondLst>
                                        </p:cTn>
                                        <p:tgtEl>
                                          <p:spTgt spid="3">
                                            <p:txEl>
                                              <p:pRg st="5" end="5"/>
                                            </p:txEl>
                                          </p:spTgt>
                                        </p:tgtEl>
                                      </p:cBhvr>
                                      <p:to x="100000" y="95000"/>
                                    </p:animScale>
                                    <p:animScale>
                                      <p:cBhvr>
                                        <p:cTn id="4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36805306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280988" y="869950"/>
            <a:ext cx="8596312" cy="5533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a:spAutoFit/>
          </a:bodyPr>
          <a:lstStyle>
            <a:lvl1pPr>
              <a:defRPr>
                <a:solidFill>
                  <a:schemeClr val="tx1"/>
                </a:solidFill>
                <a:latin typeface="Arial" charset="0"/>
                <a:ea typeface="ＭＳ Ｐゴシック" charset="0"/>
              </a:defRPr>
            </a:lvl1pPr>
            <a:lvl2pPr marL="233363" indent="-119063">
              <a:defRPr>
                <a:solidFill>
                  <a:schemeClr val="tx1"/>
                </a:solidFill>
                <a:latin typeface="Arial" charset="0"/>
                <a:ea typeface="ＭＳ Ｐゴシック" charset="0"/>
              </a:defRPr>
            </a:lvl2pPr>
            <a:lvl3pPr marL="1719263">
              <a:defRPr>
                <a:solidFill>
                  <a:schemeClr val="tx1"/>
                </a:solidFill>
                <a:latin typeface="Arial" charset="0"/>
                <a:ea typeface="ＭＳ Ｐゴシック" charset="0"/>
              </a:defRPr>
            </a:lvl3pPr>
            <a:lvl4pPr marL="1833563">
              <a:defRPr>
                <a:solidFill>
                  <a:schemeClr val="tx1"/>
                </a:solidFill>
                <a:latin typeface="Arial" charset="0"/>
                <a:ea typeface="ＭＳ Ｐゴシック" charset="0"/>
              </a:defRPr>
            </a:lvl4pPr>
            <a:lvl5pPr marL="1947863">
              <a:defRPr>
                <a:solidFill>
                  <a:schemeClr val="tx1"/>
                </a:solidFill>
                <a:latin typeface="Arial" charset="0"/>
                <a:ea typeface="ＭＳ Ｐゴシック" charset="0"/>
              </a:defRPr>
            </a:lvl5pPr>
            <a:lvl6pPr marL="2405063" fontAlgn="base">
              <a:spcBef>
                <a:spcPct val="0"/>
              </a:spcBef>
              <a:spcAft>
                <a:spcPct val="0"/>
              </a:spcAft>
              <a:defRPr>
                <a:solidFill>
                  <a:schemeClr val="tx1"/>
                </a:solidFill>
                <a:latin typeface="Arial" charset="0"/>
                <a:ea typeface="ＭＳ Ｐゴシック" charset="0"/>
              </a:defRPr>
            </a:lvl6pPr>
            <a:lvl7pPr marL="2862263" fontAlgn="base">
              <a:spcBef>
                <a:spcPct val="0"/>
              </a:spcBef>
              <a:spcAft>
                <a:spcPct val="0"/>
              </a:spcAft>
              <a:defRPr>
                <a:solidFill>
                  <a:schemeClr val="tx1"/>
                </a:solidFill>
                <a:latin typeface="Arial" charset="0"/>
                <a:ea typeface="ＭＳ Ｐゴシック" charset="0"/>
              </a:defRPr>
            </a:lvl7pPr>
            <a:lvl8pPr marL="3319463" fontAlgn="base">
              <a:spcBef>
                <a:spcPct val="0"/>
              </a:spcBef>
              <a:spcAft>
                <a:spcPct val="0"/>
              </a:spcAft>
              <a:defRPr>
                <a:solidFill>
                  <a:schemeClr val="tx1"/>
                </a:solidFill>
                <a:latin typeface="Arial" charset="0"/>
                <a:ea typeface="ＭＳ Ｐゴシック" charset="0"/>
              </a:defRPr>
            </a:lvl8pPr>
            <a:lvl9pPr marL="3776663" fontAlgn="base">
              <a:spcBef>
                <a:spcPct val="0"/>
              </a:spcBef>
              <a:spcAft>
                <a:spcPct val="0"/>
              </a:spcAft>
              <a:defRPr>
                <a:solidFill>
                  <a:schemeClr val="tx1"/>
                </a:solidFill>
                <a:latin typeface="Arial" charset="0"/>
                <a:ea typeface="ＭＳ Ｐゴシック" charset="0"/>
              </a:defRPr>
            </a:lvl9pPr>
          </a:lstStyle>
          <a:p>
            <a:pPr>
              <a:defRPr/>
            </a:pPr>
            <a:r>
              <a:rPr lang="en-US" sz="800" b="1" dirty="0">
                <a:solidFill>
                  <a:srgbClr val="000000"/>
                </a:solidFill>
                <a:cs typeface="+mn-cs"/>
              </a:rPr>
              <a:t>Legal Disclaimer</a:t>
            </a:r>
          </a:p>
          <a:p>
            <a:pPr>
              <a:defRPr/>
            </a:pPr>
            <a:endParaRPr lang="en-US" sz="800" b="1" dirty="0">
              <a:solidFill>
                <a:srgbClr val="000000"/>
              </a:solidFill>
              <a:cs typeface="+mn-cs"/>
            </a:endParaRPr>
          </a:p>
          <a:p>
            <a:pPr lvl="1">
              <a:buFontTx/>
              <a:buChar char="•"/>
              <a:defRPr/>
            </a:pPr>
            <a:r>
              <a:rPr lang="en-US" sz="800" dirty="0">
                <a:solidFill>
                  <a:srgbClr val="000000"/>
                </a:solidFill>
                <a:cs typeface="+mn-cs"/>
              </a:rPr>
              <a:t>© IBM Corporation 2015. All Rights Reserved.</a:t>
            </a:r>
          </a:p>
          <a:p>
            <a:pPr lvl="1">
              <a:buFontTx/>
              <a:buChar char="•"/>
              <a:defRPr/>
            </a:pPr>
            <a:r>
              <a:rPr lang="en-US" sz="800" dirty="0">
                <a:solidFill>
                  <a:srgbClr val="000000"/>
                </a:solidFill>
                <a:cs typeface="+mn-cs"/>
              </a:rPr>
              <a:t>The information contained in this publication is provided for informational purposes only. While efforts were made to verify the completeness and accuracy of the information contained in this publication, it is provided AS IS without warranty of any kind, express or implied. In addition, this information is based on IBM</a:t>
            </a:r>
            <a:r>
              <a:rPr lang="ja-JP" altLang="en-US" sz="800" dirty="0">
                <a:solidFill>
                  <a:srgbClr val="000000"/>
                </a:solidFill>
                <a:latin typeface="Arial"/>
                <a:cs typeface="+mn-cs"/>
              </a:rPr>
              <a:t>’</a:t>
            </a:r>
            <a:r>
              <a:rPr lang="en-US" sz="800" dirty="0">
                <a:solidFill>
                  <a:srgbClr val="000000"/>
                </a:solidFill>
                <a:cs typeface="+mn-cs"/>
              </a:rPr>
              <a:t>s current product plans and strategy, which are subject to change by IBM without notice. IBM shall not be responsible for any damages arising out of the use of, or otherwise related to, this publication or any other materials. Nothing contained in this publication is intended to, nor shall have the effect of, creating any warranties or representations from IBM or its suppliers or licensors, or altering the terms and conditions of the applicable license agreement governing the use of IBM software.</a:t>
            </a:r>
          </a:p>
          <a:p>
            <a:pPr lvl="1">
              <a:buFontTx/>
              <a:buChar char="•"/>
              <a:defRPr/>
            </a:pPr>
            <a:r>
              <a:rPr lang="en-US" sz="800" dirty="0">
                <a:solidFill>
                  <a:srgbClr val="000000"/>
                </a:solidFill>
                <a:cs typeface="+mn-cs"/>
              </a:rPr>
              <a:t>References in this presentation to IBM products, programs, or services do not imply that they will be available in all countries in which IBM operates. Product release dates and/or capabilities referenced in this presentation may change at any time at IBM</a:t>
            </a:r>
            <a:r>
              <a:rPr lang="ja-JP" altLang="en-US" sz="800" dirty="0">
                <a:solidFill>
                  <a:srgbClr val="000000"/>
                </a:solidFill>
                <a:latin typeface="Arial"/>
                <a:cs typeface="+mn-cs"/>
              </a:rPr>
              <a:t>’</a:t>
            </a:r>
            <a:r>
              <a:rPr lang="en-US" sz="800" dirty="0">
                <a:solidFill>
                  <a:srgbClr val="000000"/>
                </a:solidFill>
                <a:cs typeface="+mn-cs"/>
              </a:rPr>
              <a:t>s sole discretion based on market opportunities or other factors, and are not intended to be a commitment to future product or feature availability in any way.  Nothing contained in these materials is intended to, nor shall have the effect of, stating or implying that any activities undertaken by you will result in any specific sales, revenue growth or other results. </a:t>
            </a:r>
          </a:p>
          <a:p>
            <a:pPr lvl="1">
              <a:buFontTx/>
              <a:buChar char="•"/>
              <a:defRPr/>
            </a:pPr>
            <a:r>
              <a:rPr lang="en-US" sz="800" dirty="0">
                <a:solidFill>
                  <a:srgbClr val="000000"/>
                </a:solidFill>
                <a:cs typeface="+mn-cs"/>
              </a:rPr>
              <a:t>If the text contains performance statistics or references to benchmarks, insert the following language; otherwise delete:</a:t>
            </a:r>
            <a:br>
              <a:rPr lang="en-US" sz="800" dirty="0">
                <a:solidFill>
                  <a:srgbClr val="000000"/>
                </a:solidFill>
                <a:cs typeface="+mn-cs"/>
              </a:rPr>
            </a:br>
            <a:r>
              <a:rPr lang="en-US" sz="800" dirty="0">
                <a:solidFill>
                  <a:srgbClr val="000000"/>
                </a:solidFill>
                <a:cs typeface="+mn-cs"/>
              </a:rPr>
              <a:t>Performance is based on measurements and projections using standard IBM benchmarks in a controlled environment.  The actual throughput or performance that any user will experience will vary depending upon many factors, including considerations such as the amount of multiprogramming in the user's job stream, the I/O configuration, the storage configuration, and the workload processed.  Therefore, no assurance can be given that an individual user will achieve results similar to those stated here.</a:t>
            </a:r>
          </a:p>
          <a:p>
            <a:pPr lvl="1">
              <a:buFontTx/>
              <a:buChar char="•"/>
              <a:defRPr/>
            </a:pPr>
            <a:r>
              <a:rPr lang="en-US" sz="800" dirty="0">
                <a:solidFill>
                  <a:srgbClr val="000000"/>
                </a:solidFill>
                <a:cs typeface="+mn-cs"/>
              </a:rPr>
              <a:t>If the text includes any customer examples, please confirm we have prior written approval from such customer and insert the following language; otherwise delete:</a:t>
            </a:r>
            <a:br>
              <a:rPr lang="en-US" sz="800" dirty="0">
                <a:solidFill>
                  <a:srgbClr val="000000"/>
                </a:solidFill>
                <a:cs typeface="+mn-cs"/>
              </a:rPr>
            </a:br>
            <a:r>
              <a:rPr lang="en-US" sz="800" dirty="0">
                <a:solidFill>
                  <a:srgbClr val="000000"/>
                </a:solidFill>
                <a:cs typeface="+mn-cs"/>
              </a:rPr>
              <a:t>All customer examples described are presented as illustrations of how those customers have used IBM products and the results they may have achieved.  Actual environmental costs and performance characteristics may vary by customer.</a:t>
            </a:r>
          </a:p>
          <a:p>
            <a:pPr lvl="1">
              <a:buFontTx/>
              <a:buChar char="•"/>
              <a:defRPr/>
            </a:pPr>
            <a:r>
              <a:rPr lang="en-US" sz="800" dirty="0">
                <a:solidFill>
                  <a:srgbClr val="000000"/>
                </a:solidFill>
                <a:cs typeface="+mn-cs"/>
              </a:rPr>
              <a:t>Please review text for proper trademark attribution of IBM products.  At first use, each product name must be the full name and include appropriate trademark symbols (e.g., IBM Lotus® Sametime® </a:t>
            </a:r>
            <a:r>
              <a:rPr lang="en-US" sz="800" dirty="0" err="1">
                <a:solidFill>
                  <a:srgbClr val="000000"/>
                </a:solidFill>
                <a:cs typeface="+mn-cs"/>
              </a:rPr>
              <a:t>Unyte</a:t>
            </a:r>
            <a:r>
              <a:rPr lang="en-US" sz="800" dirty="0">
                <a:solidFill>
                  <a:srgbClr val="000000"/>
                </a:solidFill>
                <a:cs typeface="+mn-cs"/>
              </a:rPr>
              <a:t>™).  Subsequent references can drop </a:t>
            </a:r>
            <a:r>
              <a:rPr lang="ja-JP" altLang="en-US" sz="800" dirty="0">
                <a:solidFill>
                  <a:srgbClr val="000000"/>
                </a:solidFill>
                <a:latin typeface="Arial"/>
                <a:cs typeface="+mn-cs"/>
              </a:rPr>
              <a:t>“</a:t>
            </a:r>
            <a:r>
              <a:rPr lang="en-US" sz="800" dirty="0">
                <a:solidFill>
                  <a:srgbClr val="000000"/>
                </a:solidFill>
                <a:cs typeface="+mn-cs"/>
              </a:rPr>
              <a:t>IBM</a:t>
            </a:r>
            <a:r>
              <a:rPr lang="ja-JP" altLang="en-US" sz="800" dirty="0">
                <a:solidFill>
                  <a:srgbClr val="000000"/>
                </a:solidFill>
                <a:latin typeface="Arial"/>
                <a:cs typeface="+mn-cs"/>
              </a:rPr>
              <a:t>”</a:t>
            </a:r>
            <a:r>
              <a:rPr lang="en-US" sz="800" dirty="0">
                <a:solidFill>
                  <a:srgbClr val="000000"/>
                </a:solidFill>
                <a:cs typeface="+mn-cs"/>
              </a:rPr>
              <a:t> but should include the proper branding (e.g., Lotus </a:t>
            </a:r>
            <a:r>
              <a:rPr lang="en-US" sz="800" dirty="0" err="1">
                <a:solidFill>
                  <a:srgbClr val="000000"/>
                </a:solidFill>
                <a:cs typeface="+mn-cs"/>
              </a:rPr>
              <a:t>Sametime</a:t>
            </a:r>
            <a:r>
              <a:rPr lang="en-US" sz="800" dirty="0">
                <a:solidFill>
                  <a:srgbClr val="000000"/>
                </a:solidFill>
                <a:cs typeface="+mn-cs"/>
              </a:rPr>
              <a:t> Gateway, or </a:t>
            </a:r>
            <a:r>
              <a:rPr lang="en-US" sz="800" dirty="0" err="1">
                <a:solidFill>
                  <a:srgbClr val="000000"/>
                </a:solidFill>
                <a:cs typeface="+mn-cs"/>
              </a:rPr>
              <a:t>WebSphere</a:t>
            </a:r>
            <a:r>
              <a:rPr lang="en-US" sz="800" dirty="0">
                <a:solidFill>
                  <a:srgbClr val="000000"/>
                </a:solidFill>
                <a:cs typeface="+mn-cs"/>
              </a:rPr>
              <a:t> Application Server).  Please refer to </a:t>
            </a:r>
            <a:r>
              <a:rPr lang="en-US" sz="800" dirty="0">
                <a:solidFill>
                  <a:srgbClr val="000000"/>
                </a:solidFill>
                <a:cs typeface="+mn-cs"/>
                <a:hlinkClick r:id="rId3"/>
              </a:rPr>
              <a:t>http://www.ibm.com/legal/copytrade.shtml</a:t>
            </a:r>
            <a:r>
              <a:rPr lang="en-US" sz="800" dirty="0">
                <a:solidFill>
                  <a:srgbClr val="000000"/>
                </a:solidFill>
                <a:cs typeface="+mn-cs"/>
              </a:rPr>
              <a:t> for guidance on which trademarks require the ® or ™ symbol.  Do not use abbreviations for IBM product names in your presentation. All product names must be used as adjectives rather than nouns.  Please list all of the trademarks that you use in your presentation as follows; delete any not included in your presentation. IBM, the IBM logo, Lotus, Lotus Notes, Notes, Domino, </a:t>
            </a:r>
            <a:r>
              <a:rPr lang="en-US" sz="800" dirty="0" err="1">
                <a:solidFill>
                  <a:srgbClr val="000000"/>
                </a:solidFill>
                <a:cs typeface="+mn-cs"/>
              </a:rPr>
              <a:t>Quickr</a:t>
            </a:r>
            <a:r>
              <a:rPr lang="en-US" sz="800" dirty="0">
                <a:solidFill>
                  <a:srgbClr val="000000"/>
                </a:solidFill>
                <a:cs typeface="+mn-cs"/>
              </a:rPr>
              <a:t>, </a:t>
            </a:r>
            <a:r>
              <a:rPr lang="en-US" sz="800" dirty="0" err="1">
                <a:solidFill>
                  <a:srgbClr val="000000"/>
                </a:solidFill>
                <a:cs typeface="+mn-cs"/>
              </a:rPr>
              <a:t>Sametime</a:t>
            </a:r>
            <a:r>
              <a:rPr lang="en-US" sz="800" dirty="0">
                <a:solidFill>
                  <a:srgbClr val="000000"/>
                </a:solidFill>
                <a:cs typeface="+mn-cs"/>
              </a:rPr>
              <a:t>, </a:t>
            </a:r>
            <a:r>
              <a:rPr lang="en-US" sz="800" dirty="0" err="1">
                <a:solidFill>
                  <a:srgbClr val="000000"/>
                </a:solidFill>
                <a:cs typeface="+mn-cs"/>
              </a:rPr>
              <a:t>WebSphere</a:t>
            </a:r>
            <a:r>
              <a:rPr lang="en-US" sz="800" dirty="0">
                <a:solidFill>
                  <a:srgbClr val="000000"/>
                </a:solidFill>
                <a:cs typeface="+mn-cs"/>
              </a:rPr>
              <a:t>, UC2,  </a:t>
            </a:r>
            <a:r>
              <a:rPr lang="en-US" sz="800" dirty="0" err="1">
                <a:solidFill>
                  <a:srgbClr val="000000"/>
                </a:solidFill>
                <a:cs typeface="+mn-cs"/>
              </a:rPr>
              <a:t>PartnerWorld</a:t>
            </a:r>
            <a:r>
              <a:rPr lang="en-US" sz="800" dirty="0">
                <a:solidFill>
                  <a:srgbClr val="000000"/>
                </a:solidFill>
                <a:cs typeface="+mn-cs"/>
              </a:rPr>
              <a:t> and </a:t>
            </a:r>
            <a:r>
              <a:rPr lang="en-US" sz="800" dirty="0" err="1">
                <a:solidFill>
                  <a:srgbClr val="000000"/>
                </a:solidFill>
                <a:cs typeface="+mn-cs"/>
              </a:rPr>
              <a:t>Lotusphere</a:t>
            </a:r>
            <a:r>
              <a:rPr lang="en-US" sz="800" dirty="0">
                <a:solidFill>
                  <a:srgbClr val="000000"/>
                </a:solidFill>
                <a:cs typeface="+mn-cs"/>
              </a:rPr>
              <a:t> are trademarks of International Business Machines Corporation in the United States, other countries, or both.   </a:t>
            </a:r>
            <a:r>
              <a:rPr lang="en-US" sz="800" dirty="0" err="1">
                <a:solidFill>
                  <a:srgbClr val="000000"/>
                </a:solidFill>
                <a:cs typeface="+mn-cs"/>
              </a:rPr>
              <a:t>Unyte</a:t>
            </a:r>
            <a:r>
              <a:rPr lang="en-US" sz="800" dirty="0">
                <a:solidFill>
                  <a:srgbClr val="000000"/>
                </a:solidFill>
                <a:cs typeface="+mn-cs"/>
              </a:rPr>
              <a:t> is a trademark of </a:t>
            </a:r>
            <a:r>
              <a:rPr lang="en-US" sz="800" dirty="0" err="1">
                <a:solidFill>
                  <a:srgbClr val="000000"/>
                </a:solidFill>
                <a:cs typeface="+mn-cs"/>
              </a:rPr>
              <a:t>WebDialogs</a:t>
            </a:r>
            <a:r>
              <a:rPr lang="en-US" sz="800" dirty="0">
                <a:solidFill>
                  <a:srgbClr val="000000"/>
                </a:solidFill>
                <a:cs typeface="+mn-cs"/>
              </a:rPr>
              <a:t>, Inc., in the United States, other countries, or both.</a:t>
            </a:r>
          </a:p>
          <a:p>
            <a:pPr lvl="1">
              <a:buFontTx/>
              <a:buChar char="•"/>
              <a:defRPr/>
            </a:pPr>
            <a:r>
              <a:rPr lang="en-US" sz="800" dirty="0">
                <a:solidFill>
                  <a:srgbClr val="000000"/>
                </a:solidFill>
                <a:cs typeface="+mn-cs"/>
              </a:rPr>
              <a:t>If you reference Adobe® in the text, please mark the first use and include the following; otherwise delete:</a:t>
            </a:r>
            <a:br>
              <a:rPr lang="en-US" sz="800" dirty="0">
                <a:solidFill>
                  <a:srgbClr val="000000"/>
                </a:solidFill>
                <a:cs typeface="+mn-cs"/>
              </a:rPr>
            </a:br>
            <a:r>
              <a:rPr lang="en-US" sz="800" dirty="0">
                <a:solidFill>
                  <a:srgbClr val="000000"/>
                </a:solidFill>
                <a:cs typeface="+mn-cs"/>
              </a:rPr>
              <a:t>Adobe, the Adobe logo, PostScript, and the PostScript logo are either registered trademarks or trademarks of Adobe Systems Incorporated in the United States, and/or other countries.</a:t>
            </a:r>
          </a:p>
          <a:p>
            <a:pPr lvl="1">
              <a:buFontTx/>
              <a:buChar char="•"/>
              <a:defRPr/>
            </a:pPr>
            <a:r>
              <a:rPr lang="en-US" sz="800" dirty="0">
                <a:solidFill>
                  <a:srgbClr val="000000"/>
                </a:solidFill>
                <a:cs typeface="+mn-cs"/>
              </a:rPr>
              <a:t>If you reference Java™ in the text, please mark the first use and include the following; otherwise delete:</a:t>
            </a:r>
            <a:br>
              <a:rPr lang="en-US" sz="800" dirty="0">
                <a:solidFill>
                  <a:srgbClr val="000000"/>
                </a:solidFill>
                <a:cs typeface="+mn-cs"/>
              </a:rPr>
            </a:br>
            <a:r>
              <a:rPr lang="en-US" sz="800" dirty="0"/>
              <a:t>Java and all Java-based trademarks and logos are trademarks or registered trademarks of Oracle and/or its affiliates.</a:t>
            </a:r>
            <a:endParaRPr lang="en-US" sz="800" dirty="0">
              <a:solidFill>
                <a:srgbClr val="000000"/>
              </a:solidFill>
              <a:cs typeface="+mn-cs"/>
            </a:endParaRPr>
          </a:p>
          <a:p>
            <a:pPr lvl="1">
              <a:buFontTx/>
              <a:buChar char="•"/>
              <a:defRPr/>
            </a:pPr>
            <a:r>
              <a:rPr lang="en-US" sz="800" dirty="0">
                <a:solidFill>
                  <a:srgbClr val="000000"/>
                </a:solidFill>
                <a:cs typeface="+mn-cs"/>
              </a:rPr>
              <a:t>If you reference Microsoft® and/or Windows® in the text, please mark the first use and include the following, as applicable; otherwise delete:</a:t>
            </a:r>
            <a:br>
              <a:rPr lang="en-US" sz="800" dirty="0">
                <a:solidFill>
                  <a:srgbClr val="000000"/>
                </a:solidFill>
                <a:cs typeface="+mn-cs"/>
              </a:rPr>
            </a:br>
            <a:r>
              <a:rPr lang="en-US" sz="800" dirty="0">
                <a:solidFill>
                  <a:srgbClr val="000000"/>
                </a:solidFill>
                <a:cs typeface="+mn-cs"/>
              </a:rPr>
              <a:t>Microsoft and Windows are trademarks of Microsoft Corporation in the United States, other countries, or both.</a:t>
            </a:r>
          </a:p>
          <a:p>
            <a:pPr lvl="1">
              <a:buFontTx/>
              <a:buChar char="•"/>
              <a:defRPr/>
            </a:pPr>
            <a:r>
              <a:rPr lang="en-US" sz="800" dirty="0">
                <a:solidFill>
                  <a:srgbClr val="000000"/>
                </a:solidFill>
                <a:cs typeface="+mn-cs"/>
              </a:rPr>
              <a:t>If you reference Intel® and/or any of the following Intel products in the text, please mark the first use and include those that you use as follows; otherwise delete:</a:t>
            </a:r>
            <a:br>
              <a:rPr lang="en-US" sz="800" dirty="0">
                <a:solidFill>
                  <a:srgbClr val="000000"/>
                </a:solidFill>
                <a:cs typeface="+mn-cs"/>
              </a:rPr>
            </a:br>
            <a:r>
              <a:rPr lang="en-US" sz="800" dirty="0">
                <a:solidFill>
                  <a:srgbClr val="000000"/>
                </a:solidFill>
                <a:cs typeface="+mn-cs"/>
              </a:rPr>
              <a:t>Intel, Intel Centrino, Celeron, Intel Xeon, Intel </a:t>
            </a:r>
            <a:r>
              <a:rPr lang="en-US" sz="800" dirty="0" err="1">
                <a:solidFill>
                  <a:srgbClr val="000000"/>
                </a:solidFill>
                <a:cs typeface="+mn-cs"/>
              </a:rPr>
              <a:t>SpeedStep</a:t>
            </a:r>
            <a:r>
              <a:rPr lang="en-US" sz="800" dirty="0">
                <a:solidFill>
                  <a:srgbClr val="000000"/>
                </a:solidFill>
                <a:cs typeface="+mn-cs"/>
              </a:rPr>
              <a:t>, Itanium, and Pentium are trademarks or registered trademarks of Intel Corporation or its subsidiaries in the United States and other countries.</a:t>
            </a:r>
          </a:p>
          <a:p>
            <a:pPr lvl="1">
              <a:buFontTx/>
              <a:buChar char="•"/>
              <a:defRPr/>
            </a:pPr>
            <a:r>
              <a:rPr lang="en-US" sz="800" dirty="0">
                <a:solidFill>
                  <a:srgbClr val="000000"/>
                </a:solidFill>
                <a:cs typeface="+mn-cs"/>
              </a:rPr>
              <a:t>If you reference UNIX® in the text, please mark the first use and include the following; otherwise delete:</a:t>
            </a:r>
            <a:br>
              <a:rPr lang="en-US" sz="800" dirty="0">
                <a:solidFill>
                  <a:srgbClr val="000000"/>
                </a:solidFill>
                <a:cs typeface="+mn-cs"/>
              </a:rPr>
            </a:br>
            <a:r>
              <a:rPr lang="en-US" sz="800" dirty="0">
                <a:solidFill>
                  <a:srgbClr val="000000"/>
                </a:solidFill>
                <a:cs typeface="+mn-cs"/>
              </a:rPr>
              <a:t>UNIX is a registered trademark of The Open Group in the United States and other countries.</a:t>
            </a:r>
          </a:p>
          <a:p>
            <a:pPr lvl="1">
              <a:buFontTx/>
              <a:buChar char="•"/>
              <a:defRPr/>
            </a:pPr>
            <a:r>
              <a:rPr lang="en-US" sz="800" dirty="0">
                <a:solidFill>
                  <a:srgbClr val="000000"/>
                </a:solidFill>
                <a:cs typeface="+mn-cs"/>
              </a:rPr>
              <a:t>If you reference Linux® in your presentation, please mark the first use and include the following; otherwise delete:</a:t>
            </a:r>
            <a:br>
              <a:rPr lang="en-US" sz="800" dirty="0">
                <a:solidFill>
                  <a:srgbClr val="000000"/>
                </a:solidFill>
                <a:cs typeface="+mn-cs"/>
              </a:rPr>
            </a:br>
            <a:r>
              <a:rPr lang="en-US" sz="800" dirty="0">
                <a:solidFill>
                  <a:srgbClr val="000000"/>
                </a:solidFill>
                <a:cs typeface="+mn-cs"/>
              </a:rPr>
              <a:t>Linux is a registered trademark of Linus Torvalds in the United States, other countries, or both. Other company, product, or service names may be trademarks or service marks of others.</a:t>
            </a:r>
          </a:p>
          <a:p>
            <a:pPr lvl="1">
              <a:buFontTx/>
              <a:buChar char="•"/>
              <a:defRPr/>
            </a:pPr>
            <a:r>
              <a:rPr lang="en-US" sz="800" dirty="0">
                <a:solidFill>
                  <a:srgbClr val="000000"/>
                </a:solidFill>
                <a:cs typeface="+mn-cs"/>
              </a:rPr>
              <a:t>If the text/graphics include screenshots, no actual IBM employee names may be used (even your own), if your screenshots include fictitious company names (e.g., Renovations, Zeta Bank, Acme) please update and insert the following; otherwise delete: All references to [insert fictitious company name] refer to a fictitious company and are used for illustration purposes only.</a:t>
            </a:r>
          </a:p>
          <a:p>
            <a:pPr lvl="1">
              <a:spcBef>
                <a:spcPct val="20000"/>
              </a:spcBef>
              <a:buFontTx/>
              <a:buChar char="•"/>
              <a:defRPr/>
            </a:pPr>
            <a:endParaRPr lang="en-US" sz="800" dirty="0">
              <a:solidFill>
                <a:srgbClr val="000000"/>
              </a:solidFill>
              <a:cs typeface="+mn-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2"/>
          <p:cNvSpPr txBox="1"/>
          <p:nvPr/>
        </p:nvSpPr>
        <p:spPr>
          <a:xfrm>
            <a:off x="1352626" y="312994"/>
            <a:ext cx="6558956" cy="5991110"/>
          </a:xfrm>
          <a:prstGeom prst="rect">
            <a:avLst/>
          </a:prstGeom>
          <a:noFill/>
          <a:ln>
            <a:noFill/>
          </a:ln>
        </p:spPr>
        <p:txBody>
          <a:bodyPr lIns="0" tIns="0" rIns="0" bIns="0">
            <a:normAutofit/>
          </a:bodyPr>
          <a:lstStyle/>
          <a:p>
            <a:pPr algn="ctr"/>
            <a:endParaRPr lang="en-US" sz="3266" b="1" spc="-1" dirty="0">
              <a:solidFill>
                <a:srgbClr val="000000"/>
              </a:solidFill>
              <a:uFill>
                <a:solidFill>
                  <a:srgbClr val="FFFFFF"/>
                </a:solidFill>
              </a:uFill>
            </a:endParaRPr>
          </a:p>
          <a:p>
            <a:pPr algn="ctr"/>
            <a:endParaRPr lang="en-US" sz="3266" b="1" spc="-1" dirty="0">
              <a:solidFill>
                <a:srgbClr val="000000"/>
              </a:solidFill>
              <a:uFill>
                <a:solidFill>
                  <a:srgbClr val="FFFFFF"/>
                </a:solidFill>
              </a:uFill>
            </a:endParaRPr>
          </a:p>
          <a:p>
            <a:pPr algn="ctr"/>
            <a:endParaRPr lang="en-US" sz="3266" b="1" spc="-1" dirty="0">
              <a:solidFill>
                <a:srgbClr val="000000"/>
              </a:solidFill>
              <a:uFill>
                <a:solidFill>
                  <a:srgbClr val="FFFFFF"/>
                </a:solidFill>
              </a:uFill>
            </a:endParaRPr>
          </a:p>
          <a:p>
            <a:pPr algn="ctr"/>
            <a:endParaRPr lang="en-US" sz="3266" b="1" spc="-1" dirty="0">
              <a:solidFill>
                <a:srgbClr val="000000"/>
              </a:solidFill>
              <a:uFill>
                <a:solidFill>
                  <a:srgbClr val="FFFFFF"/>
                </a:solidFill>
              </a:uFill>
            </a:endParaRPr>
          </a:p>
          <a:p>
            <a:pPr algn="ctr"/>
            <a:endParaRPr lang="en-US" sz="3266" b="1" spc="-1" dirty="0">
              <a:solidFill>
                <a:srgbClr val="000000"/>
              </a:solidFill>
              <a:uFill>
                <a:solidFill>
                  <a:srgbClr val="FFFFFF"/>
                </a:solidFill>
              </a:uFill>
            </a:endParaRPr>
          </a:p>
          <a:p>
            <a:pPr algn="ctr"/>
            <a:r>
              <a:rPr lang="en-US" sz="3266" b="1" spc="-1" dirty="0">
                <a:solidFill>
                  <a:srgbClr val="000000"/>
                </a:solidFill>
                <a:uFill>
                  <a:solidFill>
                    <a:srgbClr val="FFFFFF"/>
                  </a:solidFill>
                </a:uFill>
              </a:rPr>
              <a:t>Thank You!</a:t>
            </a:r>
          </a:p>
        </p:txBody>
      </p:sp>
    </p:spTree>
    <p:extLst>
      <p:ext uri="{BB962C8B-B14F-4D97-AF65-F5344CB8AC3E}">
        <p14:creationId xmlns:p14="http://schemas.microsoft.com/office/powerpoint/2010/main" val="206017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4510-84C2-4E47-9386-2DB5976A8C49}"/>
              </a:ext>
            </a:extLst>
          </p:cNvPr>
          <p:cNvSpPr>
            <a:spLocks noGrp="1"/>
          </p:cNvSpPr>
          <p:nvPr>
            <p:ph type="title"/>
          </p:nvPr>
        </p:nvSpPr>
        <p:spPr/>
        <p:txBody>
          <a:bodyPr/>
          <a:lstStyle/>
          <a:p>
            <a:r>
              <a:rPr lang="en-US" dirty="0" err="1"/>
              <a:t>xtrace</a:t>
            </a:r>
            <a:endParaRPr lang="en-US" dirty="0"/>
          </a:p>
        </p:txBody>
      </p:sp>
      <p:pic>
        <p:nvPicPr>
          <p:cNvPr id="8" name="Content Placeholder 7">
            <a:extLst>
              <a:ext uri="{FF2B5EF4-FFF2-40B4-BE49-F238E27FC236}">
                <a16:creationId xmlns:a16="http://schemas.microsoft.com/office/drawing/2014/main" id="{99DEF663-E9BB-CE43-97F7-B4A0109FCCAE}"/>
              </a:ext>
            </a:extLst>
          </p:cNvPr>
          <p:cNvPicPr>
            <a:picLocks noGrp="1" noChangeAspect="1"/>
          </p:cNvPicPr>
          <p:nvPr>
            <p:ph idx="1"/>
          </p:nvPr>
        </p:nvPicPr>
        <p:blipFill>
          <a:blip r:embed="rId2"/>
          <a:stretch>
            <a:fillRect/>
          </a:stretch>
        </p:blipFill>
        <p:spPr>
          <a:xfrm>
            <a:off x="437211" y="978417"/>
            <a:ext cx="8269577" cy="5511452"/>
          </a:xfrm>
        </p:spPr>
      </p:pic>
    </p:spTree>
    <p:extLst>
      <p:ext uri="{BB962C8B-B14F-4D97-AF65-F5344CB8AC3E}">
        <p14:creationId xmlns:p14="http://schemas.microsoft.com/office/powerpoint/2010/main" val="404554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F269-A90B-B143-AEC0-3D9F4109DA43}"/>
              </a:ext>
            </a:extLst>
          </p:cNvPr>
          <p:cNvSpPr>
            <a:spLocks noGrp="1"/>
          </p:cNvSpPr>
          <p:nvPr>
            <p:ph type="title"/>
          </p:nvPr>
        </p:nvSpPr>
        <p:spPr/>
        <p:txBody>
          <a:bodyPr/>
          <a:lstStyle/>
          <a:p>
            <a:r>
              <a:rPr lang="en-US" dirty="0"/>
              <a:t>Sequential Scan Set Explain Output</a:t>
            </a:r>
          </a:p>
        </p:txBody>
      </p:sp>
      <p:sp>
        <p:nvSpPr>
          <p:cNvPr id="3" name="Content Placeholder 2">
            <a:extLst>
              <a:ext uri="{FF2B5EF4-FFF2-40B4-BE49-F238E27FC236}">
                <a16:creationId xmlns:a16="http://schemas.microsoft.com/office/drawing/2014/main" id="{BA2B5377-196E-7341-9526-02E1C28959A7}"/>
              </a:ext>
            </a:extLst>
          </p:cNvPr>
          <p:cNvSpPr>
            <a:spLocks noGrp="1"/>
          </p:cNvSpPr>
          <p:nvPr>
            <p:ph idx="1"/>
          </p:nvPr>
        </p:nvSpPr>
        <p:spPr/>
        <p:txBody>
          <a:bodyPr>
            <a:normAutofit fontScale="77500" lnSpcReduction="20000"/>
          </a:bodyPr>
          <a:lstStyle/>
          <a:p>
            <a:pPr marL="0" indent="0">
              <a:spcBef>
                <a:spcPts val="0"/>
              </a:spcBef>
              <a:buNone/>
            </a:pPr>
            <a:r>
              <a:rPr lang="en-US" dirty="0">
                <a:solidFill>
                  <a:srgbClr val="0000C4"/>
                </a:solidFill>
                <a:latin typeface="Consolas" panose="020B0609020204030204" pitchFamily="49" charset="0"/>
                <a:cs typeface="Consolas" panose="020B0609020204030204" pitchFamily="49" charset="0"/>
              </a:rPr>
              <a:t>select </a:t>
            </a:r>
            <a:r>
              <a:rPr lang="en-US" dirty="0" err="1">
                <a:solidFill>
                  <a:srgbClr val="0000C4"/>
                </a:solidFill>
                <a:latin typeface="Consolas" panose="020B0609020204030204" pitchFamily="49" charset="0"/>
                <a:cs typeface="Consolas" panose="020B0609020204030204" pitchFamily="49" charset="0"/>
              </a:rPr>
              <a:t>fname</a:t>
            </a:r>
            <a:r>
              <a:rPr lang="en-US" dirty="0">
                <a:solidFill>
                  <a:srgbClr val="0000C4"/>
                </a:solidFill>
                <a:latin typeface="Consolas" panose="020B0609020204030204" pitchFamily="49" charset="0"/>
                <a:cs typeface="Consolas" panose="020B0609020204030204" pitchFamily="49" charset="0"/>
              </a:rPr>
              <a:t>, </a:t>
            </a:r>
            <a:r>
              <a:rPr lang="en-US" dirty="0" err="1">
                <a:solidFill>
                  <a:srgbClr val="0000C4"/>
                </a:solidFill>
                <a:latin typeface="Consolas" panose="020B0609020204030204" pitchFamily="49" charset="0"/>
                <a:cs typeface="Consolas" panose="020B0609020204030204" pitchFamily="49" charset="0"/>
              </a:rPr>
              <a:t>lname</a:t>
            </a:r>
            <a:r>
              <a:rPr lang="en-US" dirty="0">
                <a:solidFill>
                  <a:srgbClr val="0000C4"/>
                </a:solidFill>
                <a:latin typeface="Consolas" panose="020B0609020204030204" pitchFamily="49" charset="0"/>
                <a:cs typeface="Consolas" panose="020B0609020204030204" pitchFamily="49" charset="0"/>
              </a:rPr>
              <a:t> from customer </a:t>
            </a:r>
          </a:p>
          <a:p>
            <a:pPr marL="0" indent="0">
              <a:spcBef>
                <a:spcPts val="0"/>
              </a:spcBef>
              <a:buNone/>
            </a:pPr>
            <a:r>
              <a:rPr lang="en-US" dirty="0">
                <a:solidFill>
                  <a:srgbClr val="0000C4"/>
                </a:solidFill>
                <a:latin typeface="Consolas" panose="020B0609020204030204" pitchFamily="49" charset="0"/>
                <a:cs typeface="Consolas" panose="020B0609020204030204" pitchFamily="49" charset="0"/>
              </a:rPr>
              <a:t>        where </a:t>
            </a:r>
            <a:r>
              <a:rPr lang="en-US" dirty="0" err="1">
                <a:solidFill>
                  <a:srgbClr val="0000C4"/>
                </a:solidFill>
                <a:latin typeface="Consolas" panose="020B0609020204030204" pitchFamily="49" charset="0"/>
                <a:cs typeface="Consolas" panose="020B0609020204030204" pitchFamily="49" charset="0"/>
              </a:rPr>
              <a:t>zipcode</a:t>
            </a:r>
            <a:r>
              <a:rPr lang="en-US" dirty="0">
                <a:solidFill>
                  <a:srgbClr val="0000C4"/>
                </a:solidFill>
                <a:latin typeface="Consolas" panose="020B0609020204030204" pitchFamily="49" charset="0"/>
                <a:cs typeface="Consolas" panose="020B0609020204030204" pitchFamily="49" charset="0"/>
              </a:rPr>
              <a:t> = '85016'</a:t>
            </a:r>
          </a:p>
          <a:p>
            <a:pPr marL="0" indent="0">
              <a:spcBef>
                <a:spcPts val="0"/>
              </a:spcBef>
              <a:buNone/>
            </a:pPr>
            <a:r>
              <a:rPr lang="en-US" dirty="0">
                <a:solidFill>
                  <a:srgbClr val="0000C4"/>
                </a:solidFill>
                <a:latin typeface="Consolas" panose="020B0609020204030204" pitchFamily="49" charset="0"/>
                <a:cs typeface="Consolas" panose="020B0609020204030204" pitchFamily="49" charset="0"/>
              </a:rPr>
              <a:t>        and state=</a:t>
            </a:r>
            <a:r>
              <a:rPr lang="en-US" dirty="0">
                <a:latin typeface="Consolas" panose="020B0609020204030204" pitchFamily="49" charset="0"/>
                <a:cs typeface="Consolas" panose="020B0609020204030204" pitchFamily="49" charset="0"/>
              </a:rPr>
              <a:t>'</a:t>
            </a:r>
            <a:r>
              <a:rPr lang="en-US" dirty="0">
                <a:solidFill>
                  <a:srgbClr val="FF0000"/>
                </a:solidFill>
                <a:latin typeface="Consolas" panose="020B0609020204030204" pitchFamily="49" charset="0"/>
                <a:cs typeface="Consolas" panose="020B0609020204030204" pitchFamily="49" charset="0"/>
              </a:rPr>
              <a:t>AZ</a:t>
            </a:r>
            <a:r>
              <a:rPr lang="en-US" dirty="0">
                <a:latin typeface="Consolas" panose="020B0609020204030204" pitchFamily="49" charset="0"/>
                <a:cs typeface="Consolas" panose="020B0609020204030204" pitchFamily="49" charset="0"/>
              </a:rPr>
              <a:t>'</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Estimated Cost: 4</a:t>
            </a:r>
          </a:p>
          <a:p>
            <a:pPr marL="0" indent="0">
              <a:spcBef>
                <a:spcPts val="0"/>
              </a:spcBef>
              <a:buNone/>
            </a:pPr>
            <a:r>
              <a:rPr lang="en-US" dirty="0">
                <a:latin typeface="Consolas" panose="020B0609020204030204" pitchFamily="49" charset="0"/>
                <a:cs typeface="Consolas" panose="020B0609020204030204" pitchFamily="49" charset="0"/>
              </a:rPr>
              <a:t>Estimated # of Rows Returned: 1</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1) </a:t>
            </a:r>
            <a:r>
              <a:rPr lang="en-US" dirty="0" err="1">
                <a:latin typeface="Consolas" panose="020B0609020204030204" pitchFamily="49" charset="0"/>
                <a:cs typeface="Consolas" panose="020B0609020204030204" pitchFamily="49" charset="0"/>
              </a:rPr>
              <a:t>informix.customer</a:t>
            </a:r>
            <a:r>
              <a:rPr lang="en-US" dirty="0">
                <a:latin typeface="Consolas" panose="020B0609020204030204" pitchFamily="49" charset="0"/>
                <a:cs typeface="Consolas" panose="020B0609020204030204" pitchFamily="49" charset="0"/>
              </a:rPr>
              <a:t>: SEQUENTIAL SCAN</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Filters: (</a:t>
            </a:r>
            <a:r>
              <a:rPr lang="en-US" dirty="0" err="1">
                <a:latin typeface="Consolas" panose="020B0609020204030204" pitchFamily="49" charset="0"/>
                <a:cs typeface="Consolas" panose="020B0609020204030204" pitchFamily="49" charset="0"/>
              </a:rPr>
              <a:t>informix.customer.zipcode</a:t>
            </a:r>
            <a:r>
              <a:rPr lang="en-US" dirty="0">
                <a:latin typeface="Consolas" panose="020B0609020204030204" pitchFamily="49" charset="0"/>
                <a:cs typeface="Consolas" panose="020B0609020204030204" pitchFamily="49" charset="0"/>
              </a:rPr>
              <a:t> = '85016' AND </a:t>
            </a:r>
            <a:r>
              <a:rPr lang="en-US" dirty="0" err="1">
                <a:latin typeface="Consolas" panose="020B0609020204030204" pitchFamily="49" charset="0"/>
                <a:cs typeface="Consolas" panose="020B0609020204030204" pitchFamily="49" charset="0"/>
              </a:rPr>
              <a:t>informix.customer.state</a:t>
            </a:r>
            <a:r>
              <a:rPr lang="en-US" dirty="0">
                <a:latin typeface="Consolas" panose="020B0609020204030204" pitchFamily="49" charset="0"/>
                <a:cs typeface="Consolas" panose="020B0609020204030204" pitchFamily="49" charset="0"/>
              </a:rPr>
              <a:t> = 'AZ' ) </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Query statistics:</a:t>
            </a:r>
          </a:p>
          <a:p>
            <a:pPr marL="0" indent="0">
              <a:spcBef>
                <a:spcPts val="0"/>
              </a:spcBef>
              <a:buNone/>
            </a:pPr>
            <a:r>
              <a:rPr lang="en-US" dirty="0">
                <a:latin typeface="Consolas" panose="020B0609020204030204" pitchFamily="49" charset="0"/>
                <a:cs typeface="Consolas" panose="020B0609020204030204" pitchFamily="49" charset="0"/>
              </a:rPr>
              <a:t>-----------------</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Table map :</a:t>
            </a:r>
          </a:p>
          <a:p>
            <a:pPr marL="0" indent="0">
              <a:spcBef>
                <a:spcPts val="0"/>
              </a:spcBef>
              <a:buNone/>
            </a:pPr>
            <a:r>
              <a:rPr lang="en-US" dirty="0">
                <a:latin typeface="Consolas" panose="020B0609020204030204" pitchFamily="49" charset="0"/>
                <a:cs typeface="Consolas" panose="020B0609020204030204" pitchFamily="49" charset="0"/>
              </a:rPr>
              <a:t>  ----------------------------</a:t>
            </a:r>
          </a:p>
          <a:p>
            <a:pPr marL="0" indent="0">
              <a:spcBef>
                <a:spcPts val="0"/>
              </a:spcBef>
              <a:buNone/>
            </a:pPr>
            <a:r>
              <a:rPr lang="en-US" dirty="0">
                <a:latin typeface="Consolas" panose="020B0609020204030204" pitchFamily="49" charset="0"/>
                <a:cs typeface="Consolas" panose="020B0609020204030204" pitchFamily="49" charset="0"/>
              </a:rPr>
              <a:t>  Internal name     Table name</a:t>
            </a:r>
          </a:p>
          <a:p>
            <a:pPr marL="0" indent="0">
              <a:spcBef>
                <a:spcPts val="0"/>
              </a:spcBef>
              <a:buNone/>
            </a:pPr>
            <a:r>
              <a:rPr lang="en-US" dirty="0">
                <a:latin typeface="Consolas" panose="020B0609020204030204" pitchFamily="49" charset="0"/>
                <a:cs typeface="Consolas" panose="020B0609020204030204" pitchFamily="49" charset="0"/>
              </a:rPr>
              <a:t>  ----------------------------</a:t>
            </a:r>
          </a:p>
          <a:p>
            <a:pPr marL="0" indent="0">
              <a:spcBef>
                <a:spcPts val="0"/>
              </a:spcBef>
              <a:buNone/>
            </a:pPr>
            <a:r>
              <a:rPr lang="en-US" dirty="0">
                <a:latin typeface="Consolas" panose="020B0609020204030204" pitchFamily="49" charset="0"/>
                <a:cs typeface="Consolas" panose="020B0609020204030204" pitchFamily="49" charset="0"/>
              </a:rPr>
              <a:t>  t1                customer</a:t>
            </a:r>
          </a:p>
          <a:p>
            <a:pPr marL="0" indent="0">
              <a:spcBef>
                <a:spcPts val="0"/>
              </a:spcBef>
              <a:buNone/>
            </a:pP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type     table  </a:t>
            </a:r>
            <a:r>
              <a:rPr lang="en-US" dirty="0" err="1">
                <a:latin typeface="Consolas" panose="020B0609020204030204" pitchFamily="49" charset="0"/>
                <a:cs typeface="Consolas" panose="020B0609020204030204" pitchFamily="49" charset="0"/>
              </a:rPr>
              <a:t>rows_prod</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est_rows</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rows_scan</a:t>
            </a:r>
            <a:r>
              <a:rPr lang="en-US" dirty="0">
                <a:latin typeface="Consolas" panose="020B0609020204030204" pitchFamily="49" charset="0"/>
                <a:cs typeface="Consolas" panose="020B0609020204030204" pitchFamily="49" charset="0"/>
              </a:rPr>
              <a:t>  time       </a:t>
            </a:r>
            <a:r>
              <a:rPr lang="en-US" dirty="0" err="1">
                <a:latin typeface="Consolas" panose="020B0609020204030204" pitchFamily="49" charset="0"/>
                <a:cs typeface="Consolas" panose="020B0609020204030204" pitchFamily="49" charset="0"/>
              </a:rPr>
              <a:t>est_cost</a:t>
            </a:r>
            <a:endParaRPr lang="en-US" dirty="0">
              <a:latin typeface="Consolas" panose="020B0609020204030204" pitchFamily="49" charset="0"/>
              <a:cs typeface="Consolas" panose="020B0609020204030204" pitchFamily="49" charset="0"/>
            </a:endParaRPr>
          </a:p>
          <a:p>
            <a:pPr marL="0" indent="0">
              <a:spcBef>
                <a:spcPts val="0"/>
              </a:spcBef>
              <a:buNone/>
            </a:pPr>
            <a:r>
              <a:rPr lang="en-US" dirty="0">
                <a:latin typeface="Consolas" panose="020B0609020204030204" pitchFamily="49" charset="0"/>
                <a:cs typeface="Consolas" panose="020B0609020204030204" pitchFamily="49" charset="0"/>
              </a:rPr>
              <a:t>  -------------------------------------------------------------------</a:t>
            </a:r>
          </a:p>
          <a:p>
            <a:pPr marL="0" indent="0">
              <a:spcBef>
                <a:spcPts val="0"/>
              </a:spcBef>
              <a:buNone/>
            </a:pPr>
            <a:r>
              <a:rPr lang="en-US" dirty="0">
                <a:latin typeface="Consolas" panose="020B0609020204030204" pitchFamily="49" charset="0"/>
                <a:cs typeface="Consolas" panose="020B0609020204030204" pitchFamily="49" charset="0"/>
              </a:rPr>
              <a:t>  scan     t1     1          1         28         00:00.00   5</a:t>
            </a:r>
          </a:p>
        </p:txBody>
      </p:sp>
    </p:spTree>
    <p:extLst>
      <p:ext uri="{BB962C8B-B14F-4D97-AF65-F5344CB8AC3E}">
        <p14:creationId xmlns:p14="http://schemas.microsoft.com/office/powerpoint/2010/main" val="64780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082E-8682-4948-97DF-3ECCD55DF531}"/>
              </a:ext>
            </a:extLst>
          </p:cNvPr>
          <p:cNvSpPr>
            <a:spLocks noGrp="1"/>
          </p:cNvSpPr>
          <p:nvPr>
            <p:ph type="title"/>
          </p:nvPr>
        </p:nvSpPr>
        <p:spPr/>
        <p:txBody>
          <a:bodyPr/>
          <a:lstStyle/>
          <a:p>
            <a:r>
              <a:rPr lang="en-US" dirty="0" err="1"/>
              <a:t>xtrace</a:t>
            </a:r>
            <a:endParaRPr lang="en-US" dirty="0"/>
          </a:p>
        </p:txBody>
      </p:sp>
      <p:pic>
        <p:nvPicPr>
          <p:cNvPr id="7" name="Content Placeholder 6">
            <a:extLst>
              <a:ext uri="{FF2B5EF4-FFF2-40B4-BE49-F238E27FC236}">
                <a16:creationId xmlns:a16="http://schemas.microsoft.com/office/drawing/2014/main" id="{A577D7BD-EA82-604F-A8BD-8657504BE185}"/>
              </a:ext>
            </a:extLst>
          </p:cNvPr>
          <p:cNvPicPr>
            <a:picLocks noGrp="1" noChangeAspect="1"/>
          </p:cNvPicPr>
          <p:nvPr>
            <p:ph idx="1"/>
          </p:nvPr>
        </p:nvPicPr>
        <p:blipFill>
          <a:blip r:embed="rId2"/>
          <a:stretch>
            <a:fillRect/>
          </a:stretch>
        </p:blipFill>
        <p:spPr>
          <a:xfrm>
            <a:off x="492863" y="1020726"/>
            <a:ext cx="7779267" cy="4816548"/>
          </a:xfrm>
        </p:spPr>
      </p:pic>
    </p:spTree>
    <p:extLst>
      <p:ext uri="{BB962C8B-B14F-4D97-AF65-F5344CB8AC3E}">
        <p14:creationId xmlns:p14="http://schemas.microsoft.com/office/powerpoint/2010/main" val="12273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5670-71EC-4A4F-A388-E80083971CE5}"/>
              </a:ext>
            </a:extLst>
          </p:cNvPr>
          <p:cNvSpPr>
            <a:spLocks noGrp="1"/>
          </p:cNvSpPr>
          <p:nvPr>
            <p:ph type="title"/>
          </p:nvPr>
        </p:nvSpPr>
        <p:spPr/>
        <p:txBody>
          <a:bodyPr/>
          <a:lstStyle/>
          <a:p>
            <a:r>
              <a:rPr lang="en-US" dirty="0"/>
              <a:t>Example with FOT Index</a:t>
            </a:r>
          </a:p>
        </p:txBody>
      </p:sp>
      <p:sp>
        <p:nvSpPr>
          <p:cNvPr id="3" name="Content Placeholder 2">
            <a:extLst>
              <a:ext uri="{FF2B5EF4-FFF2-40B4-BE49-F238E27FC236}">
                <a16:creationId xmlns:a16="http://schemas.microsoft.com/office/drawing/2014/main" id="{04250C53-C77D-D741-837C-A53CA7BD02F9}"/>
              </a:ext>
            </a:extLst>
          </p:cNvPr>
          <p:cNvSpPr>
            <a:spLocks noGrp="1"/>
          </p:cNvSpPr>
          <p:nvPr>
            <p:ph idx="1"/>
          </p:nvPr>
        </p:nvSpPr>
        <p:spPr>
          <a:xfrm>
            <a:off x="265112" y="1095375"/>
            <a:ext cx="8878887" cy="5099176"/>
          </a:xfrm>
        </p:spPr>
        <p:txBody>
          <a:bodyPr>
            <a:normAutofit/>
          </a:bodyPr>
          <a:lstStyle/>
          <a:p>
            <a:pPr marL="0" indent="0">
              <a:buNone/>
            </a:pPr>
            <a:r>
              <a:rPr lang="en-US" dirty="0">
                <a:solidFill>
                  <a:srgbClr val="0000C4"/>
                </a:solidFill>
              </a:rPr>
              <a:t>create table tab1 (n int, n2 int, n4 int, cc char(16));</a:t>
            </a:r>
          </a:p>
          <a:p>
            <a:pPr marL="0" indent="0">
              <a:buNone/>
            </a:pPr>
            <a:r>
              <a:rPr lang="en-US" dirty="0">
                <a:solidFill>
                  <a:srgbClr val="0000C4"/>
                </a:solidFill>
              </a:rPr>
              <a:t>create index idx1 on tab1(n) fragment by expression</a:t>
            </a:r>
          </a:p>
          <a:p>
            <a:pPr marL="0" indent="0">
              <a:buNone/>
            </a:pPr>
            <a:r>
              <a:rPr lang="en-US" dirty="0">
                <a:solidFill>
                  <a:srgbClr val="0000C4"/>
                </a:solidFill>
              </a:rPr>
              <a:t>        (n2 is null) in dbs1 </a:t>
            </a:r>
            <a:r>
              <a:rPr lang="en-US" dirty="0">
                <a:solidFill>
                  <a:srgbClr val="FF0000"/>
                </a:solidFill>
              </a:rPr>
              <a:t>INDEX OFF</a:t>
            </a:r>
            <a:r>
              <a:rPr lang="en-US" dirty="0">
                <a:solidFill>
                  <a:srgbClr val="0000C4"/>
                </a:solidFill>
              </a:rPr>
              <a:t>, remainder in dbs2</a:t>
            </a:r>
          </a:p>
          <a:p>
            <a:pPr marL="0" indent="0">
              <a:buNone/>
            </a:pPr>
            <a:r>
              <a:rPr lang="en-US" dirty="0">
                <a:solidFill>
                  <a:srgbClr val="00B050"/>
                </a:solidFill>
              </a:rPr>
              <a:t>hash on (n) with 100 buckets</a:t>
            </a:r>
            <a:r>
              <a:rPr lang="en-US" dirty="0">
                <a:solidFill>
                  <a:srgbClr val="0000C4"/>
                </a:solidFill>
              </a:rPr>
              <a:t>;</a:t>
            </a:r>
          </a:p>
          <a:p>
            <a:pPr marL="0" indent="0">
              <a:buNone/>
            </a:pPr>
            <a:endParaRPr lang="en-US" dirty="0">
              <a:solidFill>
                <a:srgbClr val="0000C4"/>
              </a:solidFill>
            </a:endParaRPr>
          </a:p>
          <a:p>
            <a:pPr marL="0" indent="0">
              <a:buNone/>
            </a:pPr>
            <a:r>
              <a:rPr lang="en-US" dirty="0"/>
              <a:t>-- insert 10,000 rows</a:t>
            </a:r>
          </a:p>
          <a:p>
            <a:pPr marL="0" indent="0">
              <a:buNone/>
            </a:pPr>
            <a:r>
              <a:rPr lang="en-US" dirty="0">
                <a:solidFill>
                  <a:srgbClr val="0000C4"/>
                </a:solidFill>
              </a:rPr>
              <a:t>with </a:t>
            </a:r>
            <a:r>
              <a:rPr lang="en-US" dirty="0" err="1">
                <a:solidFill>
                  <a:srgbClr val="0000C4"/>
                </a:solidFill>
              </a:rPr>
              <a:t>cte</a:t>
            </a:r>
            <a:r>
              <a:rPr lang="en-US" dirty="0">
                <a:solidFill>
                  <a:srgbClr val="0000C4"/>
                </a:solidFill>
              </a:rPr>
              <a:t>(n) as (select 1 as n  union all select n+1 from </a:t>
            </a:r>
            <a:r>
              <a:rPr lang="en-US" dirty="0" err="1">
                <a:solidFill>
                  <a:srgbClr val="0000C4"/>
                </a:solidFill>
              </a:rPr>
              <a:t>cte</a:t>
            </a:r>
            <a:r>
              <a:rPr lang="en-US" dirty="0">
                <a:solidFill>
                  <a:srgbClr val="0000C4"/>
                </a:solidFill>
              </a:rPr>
              <a:t> where n &lt; 10000)</a:t>
            </a:r>
          </a:p>
          <a:p>
            <a:pPr marL="0" indent="0">
              <a:buNone/>
            </a:pPr>
            <a:r>
              <a:rPr lang="en-US" dirty="0">
                <a:solidFill>
                  <a:srgbClr val="0000C4"/>
                </a:solidFill>
              </a:rPr>
              <a:t>insert into tab1 select n,  case when mod(n,10) == 0 then n else null end, mod(n,4), n from </a:t>
            </a:r>
            <a:r>
              <a:rPr lang="en-US" dirty="0" err="1">
                <a:solidFill>
                  <a:srgbClr val="0000C4"/>
                </a:solidFill>
              </a:rPr>
              <a:t>cte</a:t>
            </a:r>
            <a:r>
              <a:rPr lang="en-US" dirty="0">
                <a:solidFill>
                  <a:srgbClr val="0000C4"/>
                </a:solidFill>
              </a:rPr>
              <a:t>;</a:t>
            </a:r>
          </a:p>
          <a:p>
            <a:pPr marL="0" indent="0">
              <a:buNone/>
            </a:pPr>
            <a:endParaRPr lang="en-US" dirty="0"/>
          </a:p>
          <a:p>
            <a:pPr marL="0" indent="0">
              <a:buNone/>
            </a:pPr>
            <a:r>
              <a:rPr lang="en-US" dirty="0"/>
              <a:t>-- 10% index keys</a:t>
            </a:r>
          </a:p>
          <a:p>
            <a:pPr marL="0" indent="0">
              <a:buNone/>
            </a:pPr>
            <a:r>
              <a:rPr lang="en-US" dirty="0" err="1">
                <a:solidFill>
                  <a:srgbClr val="0000C4"/>
                </a:solidFill>
              </a:rPr>
              <a:t>oncheck</a:t>
            </a:r>
            <a:r>
              <a:rPr lang="en-US" dirty="0">
                <a:solidFill>
                  <a:srgbClr val="0000C4"/>
                </a:solidFill>
              </a:rPr>
              <a:t> -pk test:tab1 | grep '^Key' | </a:t>
            </a:r>
            <a:r>
              <a:rPr lang="en-US" dirty="0" err="1">
                <a:solidFill>
                  <a:srgbClr val="0000C4"/>
                </a:solidFill>
              </a:rPr>
              <a:t>wc</a:t>
            </a:r>
            <a:r>
              <a:rPr lang="en-US" dirty="0">
                <a:solidFill>
                  <a:srgbClr val="0000C4"/>
                </a:solidFill>
              </a:rPr>
              <a:t> –l 1000</a:t>
            </a:r>
          </a:p>
          <a:p>
            <a:endParaRPr lang="en-US" dirty="0"/>
          </a:p>
        </p:txBody>
      </p:sp>
    </p:spTree>
    <p:extLst>
      <p:ext uri="{BB962C8B-B14F-4D97-AF65-F5344CB8AC3E}">
        <p14:creationId xmlns:p14="http://schemas.microsoft.com/office/powerpoint/2010/main" val="177943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1060-B30B-E049-ADD2-88988BEB631C}"/>
              </a:ext>
            </a:extLst>
          </p:cNvPr>
          <p:cNvSpPr>
            <a:spLocks noGrp="1"/>
          </p:cNvSpPr>
          <p:nvPr>
            <p:ph type="title"/>
          </p:nvPr>
        </p:nvSpPr>
        <p:spPr/>
        <p:txBody>
          <a:bodyPr/>
          <a:lstStyle/>
          <a:p>
            <a:r>
              <a:rPr lang="en-US" dirty="0"/>
              <a:t>Limits and Possibilities</a:t>
            </a:r>
          </a:p>
        </p:txBody>
      </p:sp>
      <p:sp>
        <p:nvSpPr>
          <p:cNvPr id="3" name="Content Placeholder 2">
            <a:extLst>
              <a:ext uri="{FF2B5EF4-FFF2-40B4-BE49-F238E27FC236}">
                <a16:creationId xmlns:a16="http://schemas.microsoft.com/office/drawing/2014/main" id="{1A9C8A25-9AFD-8D47-850E-5E2EA797D78E}"/>
              </a:ext>
            </a:extLst>
          </p:cNvPr>
          <p:cNvSpPr>
            <a:spLocks noGrp="1"/>
          </p:cNvSpPr>
          <p:nvPr>
            <p:ph idx="1"/>
          </p:nvPr>
        </p:nvSpPr>
        <p:spPr/>
        <p:txBody>
          <a:bodyPr/>
          <a:lstStyle/>
          <a:p>
            <a:r>
              <a:rPr lang="en-US" dirty="0">
                <a:solidFill>
                  <a:srgbClr val="0000C4"/>
                </a:solidFill>
              </a:rPr>
              <a:t>CREATE INDEX … FRAGMENT BY EXPRESSION</a:t>
            </a:r>
            <a:r>
              <a:rPr lang="en-US" dirty="0"/>
              <a:t> only</a:t>
            </a:r>
          </a:p>
          <a:p>
            <a:r>
              <a:rPr lang="en-US" dirty="0"/>
              <a:t>Must return data values from a single row of a table</a:t>
            </a:r>
          </a:p>
          <a:p>
            <a:r>
              <a:rPr lang="en-US" dirty="0"/>
              <a:t>Must drop partial indexes if you revert to a previous server version</a:t>
            </a:r>
          </a:p>
          <a:p>
            <a:r>
              <a:rPr lang="en-US" dirty="0"/>
              <a:t>Futures work</a:t>
            </a:r>
          </a:p>
          <a:p>
            <a:pPr lvl="1"/>
            <a:r>
              <a:rPr lang="en-US" dirty="0"/>
              <a:t>Create table ... Fragment by … Index Off</a:t>
            </a:r>
          </a:p>
          <a:p>
            <a:pPr lvl="1"/>
            <a:r>
              <a:rPr lang="en-US" dirty="0"/>
              <a:t>Create index </a:t>
            </a:r>
            <a:r>
              <a:rPr lang="en-US" dirty="0" err="1"/>
              <a:t>idx</a:t>
            </a:r>
            <a:r>
              <a:rPr lang="en-US" dirty="0"/>
              <a:t> on tab (col) where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0632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DD22-0808-0F47-BE12-7FC3124091B0}"/>
              </a:ext>
            </a:extLst>
          </p:cNvPr>
          <p:cNvSpPr>
            <a:spLocks noGrp="1"/>
          </p:cNvSpPr>
          <p:nvPr>
            <p:ph type="title"/>
          </p:nvPr>
        </p:nvSpPr>
        <p:spPr>
          <a:xfrm>
            <a:off x="299244" y="504273"/>
            <a:ext cx="8545512" cy="501650"/>
          </a:xfrm>
        </p:spPr>
        <p:txBody>
          <a:bodyPr/>
          <a:lstStyle/>
          <a:p>
            <a:r>
              <a:rPr lang="en-US" dirty="0"/>
              <a:t>Thank You – A Query</a:t>
            </a:r>
          </a:p>
        </p:txBody>
      </p:sp>
      <p:sp>
        <p:nvSpPr>
          <p:cNvPr id="3" name="Content Placeholder 2">
            <a:extLst>
              <a:ext uri="{FF2B5EF4-FFF2-40B4-BE49-F238E27FC236}">
                <a16:creationId xmlns:a16="http://schemas.microsoft.com/office/drawing/2014/main" id="{A77FD1D9-5C25-974A-8EBC-E7007CA2C85B}"/>
              </a:ext>
            </a:extLst>
          </p:cNvPr>
          <p:cNvSpPr>
            <a:spLocks noGrp="1"/>
          </p:cNvSpPr>
          <p:nvPr>
            <p:ph idx="1"/>
          </p:nvPr>
        </p:nvSpPr>
        <p:spPr>
          <a:xfrm>
            <a:off x="0" y="1005923"/>
            <a:ext cx="9332843" cy="6184475"/>
          </a:xfrm>
        </p:spPr>
        <p:txBody>
          <a:bodyPr>
            <a:noAutofit/>
          </a:bodyPr>
          <a:lstStyle/>
          <a:p>
            <a:pPr marL="0" indent="0">
              <a:spcBef>
                <a:spcPts val="0"/>
              </a:spcBef>
              <a:buNone/>
            </a:pPr>
            <a:r>
              <a:rPr lang="en-US" sz="800" dirty="0">
                <a:latin typeface="Lucida Console" panose="020B0609040504020204" pitchFamily="49" charset="0"/>
                <a:ea typeface="Roboto Mono" pitchFamily="2" charset="0"/>
              </a:rPr>
              <a:t>with fonts(c, c1, c2,c3,c4,c5,c6,c7,c8) as (</a:t>
            </a:r>
          </a:p>
          <a:p>
            <a:pPr marL="0" indent="0">
              <a:spcBef>
                <a:spcPts val="0"/>
              </a:spcBef>
              <a:buNone/>
            </a:pPr>
            <a:r>
              <a:rPr lang="en-US" sz="800" dirty="0">
                <a:latin typeface="Lucida Console" panose="020B0609040504020204" pitchFamily="49" charset="0"/>
                <a:ea typeface="Roboto Mono" pitchFamily="2" charset="0"/>
              </a:rPr>
              <a:t>select * from table(multiset{ -- public domain </a:t>
            </a:r>
            <a:r>
              <a:rPr lang="en-US" sz="800" dirty="0" err="1">
                <a:latin typeface="Lucida Console" panose="020B0609040504020204" pitchFamily="49" charset="0"/>
                <a:ea typeface="Roboto Mono" pitchFamily="2" charset="0"/>
              </a:rPr>
              <a:t>vga</a:t>
            </a:r>
            <a:r>
              <a:rPr lang="en-US" sz="800" dirty="0">
                <a:latin typeface="Lucida Console" panose="020B0609040504020204" pitchFamily="49" charset="0"/>
                <a:ea typeface="Roboto Mono" pitchFamily="2" charset="0"/>
              </a:rPr>
              <a:t> 8x8 fonts</a:t>
            </a:r>
          </a:p>
          <a:p>
            <a:pPr marL="0" indent="0">
              <a:spcBef>
                <a:spcPts val="0"/>
              </a:spcBef>
              <a:buNone/>
            </a:pPr>
            <a:r>
              <a:rPr lang="en-US" sz="800" dirty="0">
                <a:latin typeface="Lucida Console" panose="020B0609040504020204" pitchFamily="49" charset="0"/>
                <a:ea typeface="Roboto Mono" pitchFamily="2" charset="0"/>
              </a:rPr>
              <a:t>ROW(' ', '0x00', '0x00', '0x00', '0x00', '0x00', '0x00', '0x00', '0x00'), ROW('!', '0x18', '0x3C', '0x3C', '0x18', '0x18', '0x00', '0x18', '0x00'),</a:t>
            </a:r>
          </a:p>
          <a:p>
            <a:pPr marL="0" indent="0">
              <a:spcBef>
                <a:spcPts val="0"/>
              </a:spcBef>
              <a:buNone/>
            </a:pPr>
            <a:r>
              <a:rPr lang="en-US" sz="800" dirty="0">
                <a:latin typeface="Lucida Console" panose="020B0609040504020204" pitchFamily="49" charset="0"/>
                <a:ea typeface="Roboto Mono" pitchFamily="2" charset="0"/>
              </a:rPr>
              <a:t>ROW('A', '0x0C', '0x1E', '0x33', '0x33', '0x3F', '0x33', '0x33', '0x00'), ROW('B', '0x3F', '0x66', '0x66', '0x3E', '0x66', '0x66', '0x3F', '0x00'),</a:t>
            </a:r>
          </a:p>
          <a:p>
            <a:pPr marL="0" indent="0">
              <a:spcBef>
                <a:spcPts val="0"/>
              </a:spcBef>
              <a:buNone/>
            </a:pPr>
            <a:r>
              <a:rPr lang="en-US" sz="800" dirty="0">
                <a:latin typeface="Lucida Console" panose="020B0609040504020204" pitchFamily="49" charset="0"/>
                <a:ea typeface="Roboto Mono" pitchFamily="2" charset="0"/>
              </a:rPr>
              <a:t>ROW('C', '0x3C', '0x66', '0x03', '0x03', '0x03', '0x66', '0x3C', '0x00'), ROW('D', '0x1F', '0x36', '0x66', '0x66', '0x66', '0x36', '0x1F', '0x00'),</a:t>
            </a:r>
          </a:p>
          <a:p>
            <a:pPr marL="0" indent="0">
              <a:spcBef>
                <a:spcPts val="0"/>
              </a:spcBef>
              <a:buNone/>
            </a:pPr>
            <a:r>
              <a:rPr lang="en-US" sz="800" dirty="0">
                <a:latin typeface="Lucida Console" panose="020B0609040504020204" pitchFamily="49" charset="0"/>
                <a:ea typeface="Roboto Mono" pitchFamily="2" charset="0"/>
              </a:rPr>
              <a:t>ROW('E', '0x7F', '0x46', '0x16', '0x1E', '0x16', '0x46', '0x7F', '0x00'), ROW('F', '0x7F', '0x46', '0x16', '0x1E', '0x16', '0x06', '0x0F', '0x00'),</a:t>
            </a:r>
          </a:p>
          <a:p>
            <a:pPr marL="0" indent="0">
              <a:spcBef>
                <a:spcPts val="0"/>
              </a:spcBef>
              <a:buNone/>
            </a:pPr>
            <a:r>
              <a:rPr lang="en-US" sz="800" dirty="0">
                <a:latin typeface="Lucida Console" panose="020B0609040504020204" pitchFamily="49" charset="0"/>
                <a:ea typeface="Roboto Mono" pitchFamily="2" charset="0"/>
              </a:rPr>
              <a:t>ROW('G', '0x3C', '0x66', '0x03', '0x03', '0x73', '0x66', '0x7C', '0x00'), ROW('H', '0x33', '0x33', '0x33', '0x3F', '0x33', '0x33', '0x33', '0x00'),</a:t>
            </a:r>
          </a:p>
          <a:p>
            <a:pPr marL="0" indent="0">
              <a:spcBef>
                <a:spcPts val="0"/>
              </a:spcBef>
              <a:buNone/>
            </a:pPr>
            <a:r>
              <a:rPr lang="en-US" sz="800" dirty="0">
                <a:latin typeface="Lucida Console" panose="020B0609040504020204" pitchFamily="49" charset="0"/>
                <a:ea typeface="Roboto Mono" pitchFamily="2" charset="0"/>
              </a:rPr>
              <a:t>ROW('I', '0x1E', '0x0C', '0x0C', '0x0C', '0x0C', '0x0C', '0x1E', '0x00'), ROW('J', '0x78', '0x30', '0x30', '0x30', '0x33', '0x33', '0x1E', '0x00'),</a:t>
            </a:r>
          </a:p>
          <a:p>
            <a:pPr marL="0" indent="0">
              <a:spcBef>
                <a:spcPts val="0"/>
              </a:spcBef>
              <a:buNone/>
            </a:pPr>
            <a:r>
              <a:rPr lang="en-US" sz="800" dirty="0">
                <a:latin typeface="Lucida Console" panose="020B0609040504020204" pitchFamily="49" charset="0"/>
                <a:ea typeface="Roboto Mono" pitchFamily="2" charset="0"/>
              </a:rPr>
              <a:t>ROW('K', '0x67', '0x66', '0x36', '0x1E', '0x36', '0x66', '0x67', '0x00'), ROW('L', '0x0F', '0x06', '0x06', '0x06', '0x46', '0x66', '0x7F', '0x00'),</a:t>
            </a:r>
          </a:p>
          <a:p>
            <a:pPr marL="0" indent="0">
              <a:spcBef>
                <a:spcPts val="0"/>
              </a:spcBef>
              <a:buNone/>
            </a:pPr>
            <a:r>
              <a:rPr lang="en-US" sz="800" dirty="0">
                <a:latin typeface="Lucida Console" panose="020B0609040504020204" pitchFamily="49" charset="0"/>
                <a:ea typeface="Roboto Mono" pitchFamily="2" charset="0"/>
              </a:rPr>
              <a:t>ROW('M', '0x63', '0x77', '0x7F', '0x7F', '0x6B', '0x63', '0x63', '0x00'), ROW('N', '0x63', '0x67', '0x6F', '0x7B', '0x73', '0x63', '0x63', '0x00'),</a:t>
            </a:r>
          </a:p>
          <a:p>
            <a:pPr marL="0" indent="0">
              <a:spcBef>
                <a:spcPts val="0"/>
              </a:spcBef>
              <a:buNone/>
            </a:pPr>
            <a:r>
              <a:rPr lang="en-US" sz="800" dirty="0">
                <a:latin typeface="Lucida Console" panose="020B0609040504020204" pitchFamily="49" charset="0"/>
                <a:ea typeface="Roboto Mono" pitchFamily="2" charset="0"/>
              </a:rPr>
              <a:t>ROW('O', '0x1C', '0x36', '0x63', '0x63', '0x63', '0x36', '0x1C', '0x00'), ROW('P', '0x3F', '0x66', '0x66', '0x3E', '0x06', '0x06', '0x0F', '0x00'),</a:t>
            </a:r>
          </a:p>
          <a:p>
            <a:pPr marL="0" indent="0">
              <a:spcBef>
                <a:spcPts val="0"/>
              </a:spcBef>
              <a:buNone/>
            </a:pPr>
            <a:r>
              <a:rPr lang="en-US" sz="800" dirty="0">
                <a:latin typeface="Lucida Console" panose="020B0609040504020204" pitchFamily="49" charset="0"/>
                <a:ea typeface="Roboto Mono" pitchFamily="2" charset="0"/>
              </a:rPr>
              <a:t>ROW('Q', '0x1E', '0x33', '0x33', '0x33', '0x3B', '0x1E', '0x38', '0x00'), ROW('R', '0x3F', '0x66', '0x66', '0x3E', '0x36', '0x66', '0x67', '0x00'),</a:t>
            </a:r>
          </a:p>
          <a:p>
            <a:pPr marL="0" indent="0">
              <a:spcBef>
                <a:spcPts val="0"/>
              </a:spcBef>
              <a:buNone/>
            </a:pPr>
            <a:r>
              <a:rPr lang="en-US" sz="800" dirty="0">
                <a:latin typeface="Lucida Console" panose="020B0609040504020204" pitchFamily="49" charset="0"/>
                <a:ea typeface="Roboto Mono" pitchFamily="2" charset="0"/>
              </a:rPr>
              <a:t>ROW('S', '0x1E', '0x33', '0x07', '0x0E', '0x38', '0x33', '0x1E', '0x00'), ROW('T', '0x3F', '0x2D', '0x0C', '0x0C', '0x0C', '0x0C', '0x1E', '0x00'),</a:t>
            </a:r>
          </a:p>
          <a:p>
            <a:pPr marL="0" indent="0">
              <a:spcBef>
                <a:spcPts val="0"/>
              </a:spcBef>
              <a:buNone/>
            </a:pPr>
            <a:r>
              <a:rPr lang="en-US" sz="800" dirty="0">
                <a:latin typeface="Lucida Console" panose="020B0609040504020204" pitchFamily="49" charset="0"/>
                <a:ea typeface="Roboto Mono" pitchFamily="2" charset="0"/>
              </a:rPr>
              <a:t>ROW('U', '0x33', '0x33', '0x33', '0x33', '0x33', '0x33', '0x3F', '0x00'), ROW('V', '0x33', '0x33', '0x33', '0x33', '0x33', '0x1E', '0x0C', '0x00'),</a:t>
            </a:r>
          </a:p>
          <a:p>
            <a:pPr marL="0" indent="0">
              <a:spcBef>
                <a:spcPts val="0"/>
              </a:spcBef>
              <a:buNone/>
            </a:pPr>
            <a:r>
              <a:rPr lang="en-US" sz="800" dirty="0">
                <a:latin typeface="Lucida Console" panose="020B0609040504020204" pitchFamily="49" charset="0"/>
                <a:ea typeface="Roboto Mono" pitchFamily="2" charset="0"/>
              </a:rPr>
              <a:t>ROW('W', '0x63', '0x63', '0x63', '0x6B', '0x7F', '0x77', '0x63', '0x00'), ROW('X', '0x63', '0x63', '0x36', '0x1C', '0x1C', '0x36', '0x63', '0x00'),</a:t>
            </a:r>
          </a:p>
          <a:p>
            <a:pPr marL="0" indent="0">
              <a:spcBef>
                <a:spcPts val="0"/>
              </a:spcBef>
              <a:buNone/>
            </a:pPr>
            <a:r>
              <a:rPr lang="en-US" sz="800" dirty="0">
                <a:latin typeface="Lucida Console" panose="020B0609040504020204" pitchFamily="49" charset="0"/>
                <a:ea typeface="Roboto Mono" pitchFamily="2" charset="0"/>
              </a:rPr>
              <a:t>ROW('Y', '0x33', '0x33', '0x33', '0x1E', '0x0C', '0x0C', '0x1E', '0x00'), ROW('Z', '0x7F', '0x63', '0x31', '0x18', '0x4C', '0x66', '0x7F', '0x00'),</a:t>
            </a:r>
          </a:p>
          <a:p>
            <a:pPr marL="0" indent="0">
              <a:spcBef>
                <a:spcPts val="0"/>
              </a:spcBef>
              <a:buNone/>
            </a:pPr>
            <a:r>
              <a:rPr lang="en-US" sz="800" dirty="0">
                <a:latin typeface="Lucida Console" panose="020B0609040504020204" pitchFamily="49" charset="0"/>
                <a:ea typeface="Roboto Mono" pitchFamily="2" charset="0"/>
              </a:rPr>
              <a:t>ROW('~', '0x6E', '0x3B', '0x00', '0x00', '0x00', '0x00', '0x00', '0x00')})),</a:t>
            </a:r>
          </a:p>
          <a:p>
            <a:pPr marL="0" indent="0">
              <a:spcBef>
                <a:spcPts val="0"/>
              </a:spcBef>
              <a:buNone/>
            </a:pPr>
            <a:r>
              <a:rPr lang="en-US" sz="800" dirty="0">
                <a:latin typeface="Lucida Console" panose="020B0609040504020204" pitchFamily="49" charset="0"/>
                <a:ea typeface="Roboto Mono" pitchFamily="2" charset="0"/>
              </a:rPr>
              <a:t>text(</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 as (select 'THANK YOU!'),</a:t>
            </a:r>
          </a:p>
          <a:p>
            <a:pPr marL="0" indent="0">
              <a:spcBef>
                <a:spcPts val="0"/>
              </a:spcBef>
              <a:buNone/>
            </a:pPr>
            <a:r>
              <a:rPr lang="en-US" sz="800" dirty="0" err="1">
                <a:latin typeface="Lucida Console" panose="020B0609040504020204" pitchFamily="49" charset="0"/>
                <a:ea typeface="Roboto Mono" pitchFamily="2" charset="0"/>
              </a:rPr>
              <a:t>xword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 o, c, c1, c2,c3,c4,c5,c6,c7,c8) as (</a:t>
            </a:r>
          </a:p>
          <a:p>
            <a:pPr marL="0" indent="0">
              <a:spcBef>
                <a:spcPts val="0"/>
              </a:spcBef>
              <a:buNone/>
            </a:pPr>
            <a:r>
              <a:rPr lang="en-US" sz="800" dirty="0">
                <a:latin typeface="Lucida Console" panose="020B0609040504020204" pitchFamily="49" charset="0"/>
                <a:ea typeface="Roboto Mono" pitchFamily="2" charset="0"/>
              </a:rPr>
              <a:t>    select </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 1, c, c1, c2,c3,c4,c5,c6,c7,c8 from text, fonts where c = </a:t>
            </a:r>
            <a:r>
              <a:rPr lang="en-US" sz="800" dirty="0" err="1">
                <a:latin typeface="Lucida Console" panose="020B0609040504020204" pitchFamily="49" charset="0"/>
                <a:ea typeface="Roboto Mono" pitchFamily="2" charset="0"/>
              </a:rPr>
              <a:t>substr</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 1, 1)</a:t>
            </a:r>
          </a:p>
          <a:p>
            <a:pPr marL="0" indent="0">
              <a:spcBef>
                <a:spcPts val="0"/>
              </a:spcBef>
              <a:buNone/>
            </a:pPr>
            <a:r>
              <a:rPr lang="en-US" sz="800" dirty="0">
                <a:latin typeface="Lucida Console" panose="020B0609040504020204" pitchFamily="49" charset="0"/>
                <a:ea typeface="Roboto Mono" pitchFamily="2" charset="0"/>
              </a:rPr>
              <a:t>    union all</a:t>
            </a:r>
          </a:p>
          <a:p>
            <a:pPr marL="0" indent="0">
              <a:spcBef>
                <a:spcPts val="0"/>
              </a:spcBef>
              <a:buNone/>
            </a:pPr>
            <a:r>
              <a:rPr lang="en-US" sz="800" dirty="0">
                <a:latin typeface="Lucida Console" panose="020B0609040504020204" pitchFamily="49" charset="0"/>
                <a:ea typeface="Roboto Mono" pitchFamily="2" charset="0"/>
              </a:rPr>
              <a:t>    select </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 o+1, c, c1, c2,c3,c4,c5,c6,c7,c8 from fonts, </a:t>
            </a:r>
            <a:r>
              <a:rPr lang="en-US" sz="800" dirty="0" err="1">
                <a:latin typeface="Lucida Console" panose="020B0609040504020204" pitchFamily="49" charset="0"/>
                <a:ea typeface="Roboto Mono" pitchFamily="2" charset="0"/>
              </a:rPr>
              <a:t>xword</a:t>
            </a:r>
            <a:r>
              <a:rPr lang="en-US" sz="800" dirty="0">
                <a:latin typeface="Lucida Console" panose="020B0609040504020204" pitchFamily="49" charset="0"/>
                <a:ea typeface="Roboto Mono" pitchFamily="2" charset="0"/>
              </a:rPr>
              <a:t> where </a:t>
            </a:r>
            <a:r>
              <a:rPr lang="en-US" sz="800" dirty="0" err="1">
                <a:latin typeface="Lucida Console" panose="020B0609040504020204" pitchFamily="49" charset="0"/>
                <a:ea typeface="Roboto Mono" pitchFamily="2" charset="0"/>
              </a:rPr>
              <a:t>fonts.c</a:t>
            </a:r>
            <a:r>
              <a:rPr lang="en-US" sz="800" dirty="0">
                <a:latin typeface="Lucida Console" panose="020B0609040504020204" pitchFamily="49" charset="0"/>
                <a:ea typeface="Roboto Mono" pitchFamily="2" charset="0"/>
              </a:rPr>
              <a:t> = </a:t>
            </a:r>
            <a:r>
              <a:rPr lang="en-US" sz="800" dirty="0" err="1">
                <a:latin typeface="Lucida Console" panose="020B0609040504020204" pitchFamily="49" charset="0"/>
                <a:ea typeface="Roboto Mono" pitchFamily="2" charset="0"/>
              </a:rPr>
              <a:t>substr</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 o+1, 1) and o &lt; length(</a:t>
            </a:r>
            <a:r>
              <a:rPr lang="en-US" sz="800" dirty="0" err="1">
                <a:latin typeface="Lucida Console" panose="020B0609040504020204" pitchFamily="49" charset="0"/>
                <a:ea typeface="Roboto Mono" pitchFamily="2" charset="0"/>
              </a:rPr>
              <a:t>str</a:t>
            </a:r>
            <a:r>
              <a:rPr lang="en-US" sz="800" dirty="0">
                <a:latin typeface="Lucida Console" panose="020B0609040504020204" pitchFamily="49" charset="0"/>
                <a:ea typeface="Roboto Mono" pitchFamily="2" charset="0"/>
              </a:rPr>
              <a:t>)),</a:t>
            </a:r>
          </a:p>
          <a:p>
            <a:pPr marL="0" indent="0">
              <a:spcBef>
                <a:spcPts val="0"/>
              </a:spcBef>
              <a:buNone/>
            </a:pPr>
            <a:r>
              <a:rPr lang="en-US" sz="800" dirty="0">
                <a:latin typeface="Lucida Console" panose="020B0609040504020204" pitchFamily="49" charset="0"/>
                <a:ea typeface="Roboto Mono" pitchFamily="2" charset="0"/>
              </a:rPr>
              <a:t>x(n, p) as (    select 1, 128 union all select n+1, p/2 from x where n &lt; 8),</a:t>
            </a:r>
          </a:p>
          <a:p>
            <a:pPr marL="0" indent="0">
              <a:spcBef>
                <a:spcPts val="0"/>
              </a:spcBef>
              <a:buNone/>
            </a:pPr>
            <a:r>
              <a:rPr lang="en-US" sz="800" dirty="0">
                <a:latin typeface="Lucida Console" panose="020B0609040504020204" pitchFamily="49" charset="0"/>
                <a:ea typeface="Roboto Mono" pitchFamily="2" charset="0"/>
              </a:rPr>
              <a:t>show as (select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(c1)::</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c1,</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(c2)::</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c2,</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(c3)::</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c3,</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(c4)::</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c4,</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(c5)::</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c5,</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(c6)::</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c6,</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(c7)::</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c7,</a:t>
            </a:r>
          </a:p>
          <a:p>
            <a:pPr marL="0" indent="0">
              <a:spcBef>
                <a:spcPts val="0"/>
              </a:spcBef>
              <a:buNone/>
            </a:pPr>
            <a:r>
              <a:rPr lang="en-US" sz="800" dirty="0">
                <a:latin typeface="Lucida Console" panose="020B0609040504020204" pitchFamily="49" charset="0"/>
                <a:ea typeface="Roboto Mono" pitchFamily="2" charset="0"/>
              </a:rPr>
              <a:t>        sum ((case when </a:t>
            </a:r>
            <a:r>
              <a:rPr lang="en-US" sz="800" dirty="0" err="1">
                <a:latin typeface="Lucida Console" panose="020B0609040504020204" pitchFamily="49" charset="0"/>
                <a:ea typeface="Roboto Mono" pitchFamily="2" charset="0"/>
              </a:rPr>
              <a:t>bitand</a:t>
            </a:r>
            <a:r>
              <a:rPr lang="en-US" sz="800" dirty="0">
                <a:latin typeface="Lucida Console" panose="020B0609040504020204" pitchFamily="49" charset="0"/>
                <a:ea typeface="Roboto Mono" pitchFamily="2" charset="0"/>
              </a:rPr>
              <a:t>(</a:t>
            </a:r>
            <a:r>
              <a:rPr lang="en-US" sz="800" dirty="0" err="1">
                <a:latin typeface="Lucida Console" panose="020B0609040504020204" pitchFamily="49" charset="0"/>
                <a:ea typeface="Roboto Mono" pitchFamily="2" charset="0"/>
              </a:rPr>
              <a:t>to_number</a:t>
            </a:r>
            <a:r>
              <a:rPr lang="en-US" sz="800" dirty="0">
                <a:latin typeface="Lucida Console" panose="020B0609040504020204" pitchFamily="49" charset="0"/>
                <a:ea typeface="Roboto Mono" pitchFamily="2" charset="0"/>
              </a:rPr>
              <a:t>(c8)::</a:t>
            </a:r>
            <a:r>
              <a:rPr lang="en-US" sz="800" dirty="0" err="1">
                <a:latin typeface="Lucida Console" panose="020B0609040504020204" pitchFamily="49" charset="0"/>
                <a:ea typeface="Roboto Mono" pitchFamily="2" charset="0"/>
              </a:rPr>
              <a:t>int</a:t>
            </a:r>
            <a:r>
              <a:rPr lang="en-US" sz="800" dirty="0">
                <a:latin typeface="Lucida Console" panose="020B0609040504020204" pitchFamily="49" charset="0"/>
                <a:ea typeface="Roboto Mono" pitchFamily="2" charset="0"/>
              </a:rPr>
              <a:t>, p) &gt; 0 then '#' else ' ' end)::</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)::char(8) as c8</a:t>
            </a:r>
          </a:p>
          <a:p>
            <a:pPr marL="0" indent="0">
              <a:spcBef>
                <a:spcPts val="0"/>
              </a:spcBef>
              <a:buNone/>
            </a:pPr>
            <a:r>
              <a:rPr lang="en-US" sz="800" dirty="0">
                <a:latin typeface="Lucida Console" panose="020B0609040504020204" pitchFamily="49" charset="0"/>
                <a:ea typeface="Roboto Mono" pitchFamily="2" charset="0"/>
              </a:rPr>
              <a:t>from x cross join </a:t>
            </a:r>
            <a:r>
              <a:rPr lang="en-US" sz="800" dirty="0" err="1">
                <a:latin typeface="Lucida Console" panose="020B0609040504020204" pitchFamily="49" charset="0"/>
                <a:ea typeface="Roboto Mono" pitchFamily="2" charset="0"/>
              </a:rPr>
              <a:t>xword</a:t>
            </a:r>
            <a:r>
              <a:rPr lang="en-US" sz="800" dirty="0">
                <a:latin typeface="Lucida Console" panose="020B0609040504020204" pitchFamily="49" charset="0"/>
                <a:ea typeface="Roboto Mono" pitchFamily="2" charset="0"/>
              </a:rPr>
              <a:t> group by </a:t>
            </a:r>
            <a:r>
              <a:rPr lang="en-US" sz="800" dirty="0" err="1">
                <a:latin typeface="Lucida Console" panose="020B0609040504020204" pitchFamily="49" charset="0"/>
                <a:ea typeface="Roboto Mono" pitchFamily="2" charset="0"/>
              </a:rPr>
              <a:t>xword.o</a:t>
            </a:r>
            <a:r>
              <a:rPr lang="en-US" sz="800" dirty="0">
                <a:latin typeface="Lucida Console" panose="020B0609040504020204" pitchFamily="49" charset="0"/>
                <a:ea typeface="Roboto Mono" pitchFamily="2" charset="0"/>
              </a:rPr>
              <a:t> order by </a:t>
            </a:r>
            <a:r>
              <a:rPr lang="en-US" sz="800" dirty="0" err="1">
                <a:latin typeface="Lucida Console" panose="020B0609040504020204" pitchFamily="49" charset="0"/>
                <a:ea typeface="Roboto Mono" pitchFamily="2" charset="0"/>
              </a:rPr>
              <a:t>xword.o</a:t>
            </a:r>
            <a:r>
              <a:rPr lang="en-US" sz="800" dirty="0">
                <a:latin typeface="Lucida Console" panose="020B0609040504020204" pitchFamily="49" charset="0"/>
                <a:ea typeface="Roboto Mono" pitchFamily="2" charset="0"/>
              </a:rPr>
              <a:t> </a:t>
            </a:r>
            <a:r>
              <a:rPr lang="en-US" sz="800" dirty="0" err="1">
                <a:latin typeface="Lucida Console" panose="020B0609040504020204" pitchFamily="49" charset="0"/>
                <a:ea typeface="Roboto Mono" pitchFamily="2" charset="0"/>
              </a:rPr>
              <a:t>desc</a:t>
            </a:r>
            <a:r>
              <a:rPr lang="en-US" sz="800" dirty="0">
                <a:latin typeface="Lucida Console" panose="020B0609040504020204" pitchFamily="49" charset="0"/>
                <a:ea typeface="Roboto Mono" pitchFamily="2" charset="0"/>
              </a:rPr>
              <a:t>)</a:t>
            </a:r>
          </a:p>
          <a:p>
            <a:pPr marL="0" indent="0">
              <a:spcBef>
                <a:spcPts val="0"/>
              </a:spcBef>
              <a:buNone/>
            </a:pPr>
            <a:r>
              <a:rPr lang="en-US" sz="800" dirty="0">
                <a:latin typeface="Lucida Console" panose="020B0609040504020204" pitchFamily="49" charset="0"/>
                <a:ea typeface="Roboto Mono" pitchFamily="2" charset="0"/>
              </a:rPr>
              <a:t>select  sum(c1::</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_1, sum(c2::</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_2, sum(c3::</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_3, sum(c4::</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_4,</a:t>
            </a:r>
          </a:p>
          <a:p>
            <a:pPr marL="0" indent="0">
              <a:spcBef>
                <a:spcPts val="0"/>
              </a:spcBef>
              <a:buNone/>
            </a:pPr>
            <a:r>
              <a:rPr lang="en-US" sz="800" dirty="0">
                <a:latin typeface="Lucida Console" panose="020B0609040504020204" pitchFamily="49" charset="0"/>
                <a:ea typeface="Roboto Mono" pitchFamily="2" charset="0"/>
              </a:rPr>
              <a:t>        sum(c5::</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_5, sum(c6::</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_6, sum(c7::</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_7, sum(c8::</a:t>
            </a:r>
            <a:r>
              <a:rPr lang="en-US" sz="800" dirty="0" err="1">
                <a:latin typeface="Lucida Console" panose="020B0609040504020204" pitchFamily="49" charset="0"/>
                <a:ea typeface="Roboto Mono" pitchFamily="2" charset="0"/>
              </a:rPr>
              <a:t>lvarchar</a:t>
            </a:r>
            <a:r>
              <a:rPr lang="en-US" sz="800" dirty="0">
                <a:latin typeface="Lucida Console" panose="020B0609040504020204" pitchFamily="49" charset="0"/>
                <a:ea typeface="Roboto Mono" pitchFamily="2" charset="0"/>
              </a:rPr>
              <a:t>) as _8 from show;</a:t>
            </a:r>
          </a:p>
        </p:txBody>
      </p:sp>
    </p:spTree>
    <p:extLst>
      <p:ext uri="{BB962C8B-B14F-4D97-AF65-F5344CB8AC3E}">
        <p14:creationId xmlns:p14="http://schemas.microsoft.com/office/powerpoint/2010/main" val="219748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DC7B-45C8-47AF-97CC-8EBD0AC94FE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88D1A5A-B88C-43A3-977E-14BAF8765396}"/>
              </a:ext>
            </a:extLst>
          </p:cNvPr>
          <p:cNvSpPr>
            <a:spLocks noGrp="1"/>
          </p:cNvSpPr>
          <p:nvPr>
            <p:ph idx="1"/>
          </p:nvPr>
        </p:nvSpPr>
        <p:spPr>
          <a:xfrm>
            <a:off x="268287" y="1301771"/>
            <a:ext cx="8542338" cy="5099176"/>
          </a:xfrm>
        </p:spPr>
        <p:txBody>
          <a:bodyPr/>
          <a:lstStyle/>
          <a:p>
            <a:r>
              <a:rPr lang="en-US" dirty="0"/>
              <a:t>KMIP </a:t>
            </a:r>
            <a:r>
              <a:rPr lang="en-US" dirty="0" err="1"/>
              <a:t>Keystores</a:t>
            </a:r>
            <a:endParaRPr lang="en-US" dirty="0"/>
          </a:p>
          <a:p>
            <a:r>
              <a:rPr lang="en-US" dirty="0"/>
              <a:t>Partial Indexes</a:t>
            </a:r>
          </a:p>
          <a:p>
            <a:r>
              <a:rPr lang="en-US" dirty="0"/>
              <a:t>Statement Cache Improvements</a:t>
            </a:r>
          </a:p>
          <a:p>
            <a:r>
              <a:rPr lang="en-US" dirty="0"/>
              <a:t>Docker and Informix</a:t>
            </a:r>
          </a:p>
          <a:p>
            <a:r>
              <a:rPr lang="en-US" dirty="0"/>
              <a:t>Change Data Stream API</a:t>
            </a:r>
          </a:p>
          <a:p>
            <a:r>
              <a:rPr lang="en-US" dirty="0"/>
              <a:t>Some New UDR’s</a:t>
            </a:r>
          </a:p>
          <a:p>
            <a:r>
              <a:rPr lang="en-US" dirty="0"/>
              <a:t>JDBC, Wire Listener &amp; Shard Join Improvements</a:t>
            </a:r>
          </a:p>
          <a:p>
            <a:r>
              <a:rPr lang="en-US" dirty="0" err="1"/>
              <a:t>InformixHQ</a:t>
            </a:r>
            <a:endParaRPr lang="en-US" dirty="0"/>
          </a:p>
          <a:p>
            <a:r>
              <a:rPr lang="en-US" dirty="0" err="1"/>
              <a:t>KandooERP</a:t>
            </a:r>
            <a:endParaRPr lang="en-US" dirty="0"/>
          </a:p>
        </p:txBody>
      </p:sp>
    </p:spTree>
    <p:extLst>
      <p:ext uri="{BB962C8B-B14F-4D97-AF65-F5344CB8AC3E}">
        <p14:creationId xmlns:p14="http://schemas.microsoft.com/office/powerpoint/2010/main" val="400658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C75D-A526-4ED9-A9E9-6002B39B4DA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5CF92FD-1647-4FA1-9AD6-56A18A79367D}"/>
              </a:ext>
            </a:extLst>
          </p:cNvPr>
          <p:cNvSpPr>
            <a:spLocks noGrp="1"/>
          </p:cNvSpPr>
          <p:nvPr>
            <p:ph idx="1"/>
          </p:nvPr>
        </p:nvSpPr>
        <p:spPr>
          <a:xfrm>
            <a:off x="116832" y="1148366"/>
            <a:ext cx="8910336" cy="5099176"/>
          </a:xfrm>
        </p:spPr>
        <p:txBody>
          <a:bodyPr/>
          <a:lstStyle/>
          <a:p>
            <a:pPr marL="0" indent="0">
              <a:buNone/>
            </a:pPr>
            <a:r>
              <a:rPr lang="en-US" sz="1700" dirty="0">
                <a:latin typeface="Consolas" panose="020B0609020204030204" pitchFamily="49" charset="0"/>
                <a:cs typeface="Consolas" panose="020B0609020204030204" pitchFamily="49" charset="0"/>
              </a:rPr>
              <a:t>Database selected.</a:t>
            </a:r>
          </a:p>
          <a:p>
            <a:pPr marL="0" indent="0">
              <a:buNone/>
            </a:pPr>
            <a:endParaRPr lang="en-US" sz="1700" dirty="0">
              <a:latin typeface="Consolas" panose="020B0609020204030204" pitchFamily="49" charset="0"/>
              <a:cs typeface="Consolas" panose="020B0609020204030204" pitchFamily="49" charset="0"/>
            </a:endParaRPr>
          </a:p>
          <a:p>
            <a:pPr marL="0" indent="0">
              <a:spcBef>
                <a:spcPts val="0"/>
              </a:spcBef>
              <a:buNone/>
            </a:pPr>
            <a:r>
              <a:rPr lang="en-US" sz="1700" dirty="0">
                <a:latin typeface="Consolas" panose="020B0609020204030204" pitchFamily="49" charset="0"/>
                <a:cs typeface="Consolas" panose="020B0609020204030204" pitchFamily="49" charset="0"/>
              </a:rPr>
              <a:t>_1  ######  ##  ##    ##    ##   ## ###  ##         ##  ##    ###   ##  ##   </a:t>
            </a:r>
          </a:p>
          <a:p>
            <a:pPr marL="0" indent="0">
              <a:spcBef>
                <a:spcPts val="0"/>
              </a:spcBef>
              <a:buNone/>
            </a:pPr>
            <a:r>
              <a:rPr lang="en-US" sz="1700" dirty="0">
                <a:latin typeface="Consolas" panose="020B0609020204030204" pitchFamily="49" charset="0"/>
                <a:cs typeface="Consolas" panose="020B0609020204030204" pitchFamily="49" charset="0"/>
              </a:rPr>
              <a:t>_2  # ## #  ##  ##   ####   ###  ##  ##  ##         ##  ##   ## ##  ##  ##   </a:t>
            </a:r>
          </a:p>
          <a:p>
            <a:pPr marL="0" indent="0">
              <a:spcBef>
                <a:spcPts val="0"/>
              </a:spcBef>
              <a:buNone/>
            </a:pPr>
            <a:r>
              <a:rPr lang="en-US" sz="1700" dirty="0">
                <a:latin typeface="Consolas" panose="020B0609020204030204" pitchFamily="49" charset="0"/>
                <a:cs typeface="Consolas" panose="020B0609020204030204" pitchFamily="49" charset="0"/>
              </a:rPr>
              <a:t>_3    ##    ##  ##  ##  ##  #### ##  ## ##          ##  ##  ##   ## ##  ##   </a:t>
            </a:r>
          </a:p>
          <a:p>
            <a:pPr marL="0" indent="0">
              <a:spcBef>
                <a:spcPts val="0"/>
              </a:spcBef>
              <a:buNone/>
            </a:pPr>
            <a:r>
              <a:rPr lang="en-US" sz="1700" dirty="0">
                <a:latin typeface="Consolas" panose="020B0609020204030204" pitchFamily="49" charset="0"/>
                <a:cs typeface="Consolas" panose="020B0609020204030204" pitchFamily="49" charset="0"/>
              </a:rPr>
              <a:t>_4    ##    ######  ##  ##  ## ####  ####            ####   ##   ## ##  ##   </a:t>
            </a:r>
          </a:p>
          <a:p>
            <a:pPr marL="0" indent="0">
              <a:spcBef>
                <a:spcPts val="0"/>
              </a:spcBef>
              <a:buNone/>
            </a:pPr>
            <a:r>
              <a:rPr lang="en-US" sz="1700" dirty="0">
                <a:latin typeface="Consolas" panose="020B0609020204030204" pitchFamily="49" charset="0"/>
                <a:cs typeface="Consolas" panose="020B0609020204030204" pitchFamily="49" charset="0"/>
              </a:rPr>
              <a:t>_5    ##    ##  ##  ######  ##  ###  ## ##            ##    ##   ## ##  ##   </a:t>
            </a:r>
          </a:p>
          <a:p>
            <a:pPr marL="0" indent="0">
              <a:spcBef>
                <a:spcPts val="0"/>
              </a:spcBef>
              <a:buNone/>
            </a:pPr>
            <a:r>
              <a:rPr lang="en-US" sz="1700" dirty="0">
                <a:latin typeface="Consolas" panose="020B0609020204030204" pitchFamily="49" charset="0"/>
                <a:cs typeface="Consolas" panose="020B0609020204030204" pitchFamily="49" charset="0"/>
              </a:rPr>
              <a:t>_6    ##    ##  ##  ##  ##  ##   ##  ##  ##           ##     ## ##  ##  ##   </a:t>
            </a:r>
          </a:p>
          <a:p>
            <a:pPr marL="0" indent="0">
              <a:spcBef>
                <a:spcPts val="0"/>
              </a:spcBef>
              <a:buNone/>
            </a:pPr>
            <a:r>
              <a:rPr lang="en-US" sz="1700" dirty="0">
                <a:latin typeface="Consolas" panose="020B0609020204030204" pitchFamily="49" charset="0"/>
                <a:cs typeface="Consolas" panose="020B0609020204030204" pitchFamily="49" charset="0"/>
              </a:rPr>
              <a:t>_7   ####   ##  ##  ##  ##  ##   ## ###  ##          ####     ###   ######   </a:t>
            </a:r>
          </a:p>
          <a:p>
            <a:pPr marL="0" indent="0">
              <a:spcBef>
                <a:spcPts val="0"/>
              </a:spcBef>
              <a:buNone/>
            </a:pPr>
            <a:r>
              <a:rPr lang="en-US" sz="1700" dirty="0">
                <a:latin typeface="Consolas" panose="020B0609020204030204" pitchFamily="49" charset="0"/>
                <a:cs typeface="Consolas" panose="020B0609020204030204" pitchFamily="49" charset="0"/>
              </a:rPr>
              <a:t>_8                                                                           </a:t>
            </a:r>
          </a:p>
          <a:p>
            <a:pPr marL="0" indent="0">
              <a:buNone/>
            </a:pPr>
            <a:endParaRPr lang="en-US" sz="1700" dirty="0">
              <a:latin typeface="Consolas" panose="020B0609020204030204" pitchFamily="49" charset="0"/>
              <a:cs typeface="Consolas" panose="020B0609020204030204" pitchFamily="49" charset="0"/>
            </a:endParaRPr>
          </a:p>
          <a:p>
            <a:pPr marL="0" indent="0">
              <a:buNone/>
            </a:pPr>
            <a:r>
              <a:rPr lang="en-US" sz="1700" dirty="0">
                <a:latin typeface="Consolas" panose="020B0609020204030204" pitchFamily="49" charset="0"/>
                <a:cs typeface="Consolas" panose="020B0609020204030204" pitchFamily="49" charset="0"/>
              </a:rPr>
              <a:t>1 row(s) retrieved.</a:t>
            </a:r>
          </a:p>
          <a:p>
            <a:pPr marL="0" indent="0">
              <a:buNone/>
            </a:pPr>
            <a:endParaRPr lang="en-US" sz="1700" dirty="0">
              <a:latin typeface="Consolas" panose="020B0609020204030204" pitchFamily="49" charset="0"/>
              <a:cs typeface="Consolas" panose="020B0609020204030204" pitchFamily="49" charset="0"/>
            </a:endParaRPr>
          </a:p>
          <a:p>
            <a:pPr marL="0" indent="0">
              <a:buNone/>
            </a:pPr>
            <a:r>
              <a:rPr lang="en-US" sz="1700" dirty="0">
                <a:latin typeface="Consolas" panose="020B0609020204030204" pitchFamily="49" charset="0"/>
                <a:cs typeface="Consolas" panose="020B0609020204030204" pitchFamily="49" charset="0"/>
              </a:rPr>
              <a:t>Database closed.</a:t>
            </a:r>
          </a:p>
          <a:p>
            <a:pPr marL="0" indent="0">
              <a:buNone/>
            </a:pPr>
            <a:endParaRPr lang="en-US" sz="1700" dirty="0">
              <a:latin typeface="Consolas" panose="020B0609020204030204" pitchFamily="49" charset="0"/>
              <a:cs typeface="Consolas" panose="020B0609020204030204" pitchFamily="49" charset="0"/>
            </a:endParaRPr>
          </a:p>
          <a:p>
            <a:endParaRPr lang="en-US" dirty="0"/>
          </a:p>
        </p:txBody>
      </p:sp>
    </p:spTree>
    <p:extLst>
      <p:ext uri="{BB962C8B-B14F-4D97-AF65-F5344CB8AC3E}">
        <p14:creationId xmlns:p14="http://schemas.microsoft.com/office/powerpoint/2010/main" val="134166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336065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a:t>Inform</a:t>
            </a:r>
            <a:r>
              <a:rPr lang="en-US" i="1" dirty="0">
                <a:solidFill>
                  <a:srgbClr val="FF0000"/>
                </a:solidFill>
              </a:rPr>
              <a:t>i</a:t>
            </a:r>
            <a:r>
              <a:rPr lang="en-US" dirty="0">
                <a:solidFill>
                  <a:srgbClr val="0000C4"/>
                </a:solidFill>
              </a:rPr>
              <a:t>x</a:t>
            </a:r>
            <a:r>
              <a:rPr lang="en-US" dirty="0"/>
              <a:t> 14</a:t>
            </a:r>
            <a:br>
              <a:rPr lang="en-US" dirty="0"/>
            </a:br>
            <a:r>
              <a:rPr lang="en-US" dirty="0"/>
              <a:t>Statement Cache Improvements</a:t>
            </a:r>
          </a:p>
        </p:txBody>
      </p:sp>
    </p:spTree>
    <p:extLst>
      <p:ext uri="{BB962C8B-B14F-4D97-AF65-F5344CB8AC3E}">
        <p14:creationId xmlns:p14="http://schemas.microsoft.com/office/powerpoint/2010/main" val="2922443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3A5A-8683-4741-93AB-5A8D1ED5779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84C92C2-F203-4836-B163-76AC430CCC8F}"/>
              </a:ext>
            </a:extLst>
          </p:cNvPr>
          <p:cNvSpPr>
            <a:spLocks noGrp="1"/>
          </p:cNvSpPr>
          <p:nvPr>
            <p:ph idx="1"/>
          </p:nvPr>
        </p:nvSpPr>
        <p:spPr>
          <a:xfrm>
            <a:off x="266700" y="1269874"/>
            <a:ext cx="8877300" cy="5099176"/>
          </a:xfrm>
        </p:spPr>
        <p:txBody>
          <a:bodyPr>
            <a:normAutofit/>
          </a:bodyPr>
          <a:lstStyle/>
          <a:p>
            <a:r>
              <a:rPr lang="en-US" dirty="0"/>
              <a:t>What problems are we trying to solve?</a:t>
            </a:r>
          </a:p>
          <a:p>
            <a:pPr>
              <a:tabLst>
                <a:tab pos="1031875" algn="l"/>
              </a:tabLst>
            </a:pPr>
            <a:r>
              <a:rPr lang="en-US" dirty="0"/>
              <a:t>New </a:t>
            </a:r>
            <a:r>
              <a:rPr lang="en-US" dirty="0" err="1">
                <a:solidFill>
                  <a:srgbClr val="0000C4"/>
                </a:solidFill>
              </a:rPr>
              <a:t>sysmaster:syssscelem</a:t>
            </a:r>
            <a:r>
              <a:rPr lang="en-US" dirty="0">
                <a:solidFill>
                  <a:srgbClr val="0000C4"/>
                </a:solidFill>
              </a:rPr>
              <a:t> </a:t>
            </a:r>
            <a:r>
              <a:rPr lang="en-US" dirty="0"/>
              <a:t>pseudo table similar to </a:t>
            </a:r>
            <a:r>
              <a:rPr lang="en-US" dirty="0" err="1">
                <a:solidFill>
                  <a:srgbClr val="0000C4"/>
                </a:solidFill>
              </a:rPr>
              <a:t>onstat</a:t>
            </a:r>
            <a:r>
              <a:rPr lang="en-US" dirty="0">
                <a:solidFill>
                  <a:srgbClr val="0000C4"/>
                </a:solidFill>
              </a:rPr>
              <a:t> -g </a:t>
            </a:r>
            <a:r>
              <a:rPr lang="en-US" dirty="0" err="1">
                <a:solidFill>
                  <a:srgbClr val="0000C4"/>
                </a:solidFill>
              </a:rPr>
              <a:t>ssc</a:t>
            </a:r>
            <a:endParaRPr lang="en-US" dirty="0">
              <a:solidFill>
                <a:srgbClr val="0000C4"/>
              </a:solidFill>
            </a:endParaRPr>
          </a:p>
          <a:p>
            <a:r>
              <a:rPr lang="en-US" dirty="0"/>
              <a:t>Dump query plan from statement(s) in Statement Cache</a:t>
            </a:r>
          </a:p>
          <a:p>
            <a:r>
              <a:rPr lang="en-US" dirty="0"/>
              <a:t>Invalidate specific statement(s) in the Statement Cache</a:t>
            </a:r>
          </a:p>
          <a:p>
            <a:r>
              <a:rPr lang="en-US" dirty="0"/>
              <a:t>Lock query plan(s) in the Statement Cache</a:t>
            </a:r>
          </a:p>
          <a:p>
            <a:endParaRPr lang="en-US" dirty="0"/>
          </a:p>
        </p:txBody>
      </p:sp>
    </p:spTree>
    <p:extLst>
      <p:ext uri="{BB962C8B-B14F-4D97-AF65-F5344CB8AC3E}">
        <p14:creationId xmlns:p14="http://schemas.microsoft.com/office/powerpoint/2010/main" val="313436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3A5A-8683-4741-93AB-5A8D1ED57790}"/>
              </a:ext>
            </a:extLst>
          </p:cNvPr>
          <p:cNvSpPr>
            <a:spLocks noGrp="1"/>
          </p:cNvSpPr>
          <p:nvPr>
            <p:ph type="title"/>
          </p:nvPr>
        </p:nvSpPr>
        <p:spPr/>
        <p:txBody>
          <a:bodyPr/>
          <a:lstStyle/>
          <a:p>
            <a:r>
              <a:rPr lang="en-US" dirty="0"/>
              <a:t>What problem are we trying to solve?</a:t>
            </a:r>
          </a:p>
        </p:txBody>
      </p:sp>
      <p:sp>
        <p:nvSpPr>
          <p:cNvPr id="3" name="Content Placeholder 2">
            <a:extLst>
              <a:ext uri="{FF2B5EF4-FFF2-40B4-BE49-F238E27FC236}">
                <a16:creationId xmlns:a16="http://schemas.microsoft.com/office/drawing/2014/main" id="{584C92C2-F203-4836-B163-76AC430CCC8F}"/>
              </a:ext>
            </a:extLst>
          </p:cNvPr>
          <p:cNvSpPr>
            <a:spLocks noGrp="1"/>
          </p:cNvSpPr>
          <p:nvPr>
            <p:ph idx="1"/>
          </p:nvPr>
        </p:nvSpPr>
        <p:spPr/>
        <p:txBody>
          <a:bodyPr>
            <a:normAutofit/>
          </a:bodyPr>
          <a:lstStyle/>
          <a:p>
            <a:r>
              <a:rPr lang="en-US" dirty="0"/>
              <a:t>System is stable and the statement cache is in a steady state</a:t>
            </a:r>
          </a:p>
          <a:p>
            <a:pPr lvl="1"/>
            <a:r>
              <a:rPr lang="en-US" dirty="0"/>
              <a:t>Suddenly there is a performance problem:</a:t>
            </a:r>
          </a:p>
          <a:p>
            <a:pPr lvl="1"/>
            <a:r>
              <a:rPr lang="en-US" dirty="0"/>
              <a:t>Customer analysis discovers ‘</a:t>
            </a:r>
            <a:r>
              <a:rPr lang="en-US" b="1" dirty="0">
                <a:solidFill>
                  <a:srgbClr val="0000C4"/>
                </a:solidFill>
              </a:rPr>
              <a:t>update statistics</a:t>
            </a:r>
            <a:r>
              <a:rPr lang="en-US" dirty="0"/>
              <a:t>’ was run on some table(s)  </a:t>
            </a:r>
          </a:p>
          <a:p>
            <a:pPr lvl="2"/>
            <a:r>
              <a:rPr lang="en-US" dirty="0"/>
              <a:t>Statement Cache entries with those tables are invalidated, by design</a:t>
            </a:r>
          </a:p>
          <a:p>
            <a:pPr lvl="2"/>
            <a:r>
              <a:rPr lang="en-US" dirty="0"/>
              <a:t>Statements are reoptimized</a:t>
            </a:r>
          </a:p>
          <a:p>
            <a:pPr lvl="2"/>
            <a:r>
              <a:rPr lang="en-US" dirty="0"/>
              <a:t>New optimization produces query plans that are less desirable</a:t>
            </a:r>
          </a:p>
          <a:p>
            <a:endParaRPr lang="en-US" dirty="0"/>
          </a:p>
          <a:p>
            <a:pPr marL="233363"/>
            <a:r>
              <a:rPr lang="en-US" dirty="0"/>
              <a:t>Prior to 14.10.xC2,, the ONLY option is to flush the entire Statement Cache with ‘</a:t>
            </a:r>
            <a:r>
              <a:rPr lang="en-US" dirty="0" err="1">
                <a:solidFill>
                  <a:srgbClr val="0000C4"/>
                </a:solidFill>
              </a:rPr>
              <a:t>onmode</a:t>
            </a:r>
            <a:r>
              <a:rPr lang="en-US" dirty="0">
                <a:solidFill>
                  <a:srgbClr val="0000C4"/>
                </a:solidFill>
              </a:rPr>
              <a:t> –e flush</a:t>
            </a:r>
            <a:r>
              <a:rPr lang="en-US" dirty="0"/>
              <a:t>’</a:t>
            </a:r>
          </a:p>
          <a:p>
            <a:endParaRPr lang="en-US" dirty="0"/>
          </a:p>
          <a:p>
            <a:r>
              <a:rPr lang="en-US" dirty="0"/>
              <a:t>Having the ability to view query plans, lock and invalidate specific statements, gives the user more leverage to control and react to these situations</a:t>
            </a:r>
          </a:p>
          <a:p>
            <a:endParaRPr lang="en-US" dirty="0"/>
          </a:p>
        </p:txBody>
      </p:sp>
    </p:spTree>
    <p:extLst>
      <p:ext uri="{BB962C8B-B14F-4D97-AF65-F5344CB8AC3E}">
        <p14:creationId xmlns:p14="http://schemas.microsoft.com/office/powerpoint/2010/main" val="284167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8783-2C17-4029-B048-9F1675742C63}"/>
              </a:ext>
            </a:extLst>
          </p:cNvPr>
          <p:cNvSpPr>
            <a:spLocks noGrp="1"/>
          </p:cNvSpPr>
          <p:nvPr>
            <p:ph type="title"/>
          </p:nvPr>
        </p:nvSpPr>
        <p:spPr/>
        <p:txBody>
          <a:bodyPr/>
          <a:lstStyle/>
          <a:p>
            <a:r>
              <a:rPr lang="en-US" dirty="0">
                <a:latin typeface="+mj-lt"/>
                <a:cs typeface="Courier New" panose="02070309020205020404" pitchFamily="49" charset="0"/>
              </a:rPr>
              <a:t>New </a:t>
            </a:r>
            <a:r>
              <a:rPr lang="en-US" dirty="0" err="1">
                <a:solidFill>
                  <a:srgbClr val="0000C4"/>
                </a:solidFill>
                <a:latin typeface="+mj-lt"/>
                <a:cs typeface="Courier New" panose="02070309020205020404" pitchFamily="49" charset="0"/>
              </a:rPr>
              <a:t>sysmaster:syssscelem</a:t>
            </a:r>
            <a:r>
              <a:rPr lang="en-US" dirty="0">
                <a:solidFill>
                  <a:srgbClr val="0000C4"/>
                </a:solidFill>
                <a:latin typeface="+mj-lt"/>
                <a:cs typeface="Courier New" panose="02070309020205020404" pitchFamily="49" charset="0"/>
              </a:rPr>
              <a:t> </a:t>
            </a:r>
            <a:r>
              <a:rPr lang="en-US" dirty="0">
                <a:latin typeface="+mj-lt"/>
                <a:cs typeface="Courier New" panose="02070309020205020404" pitchFamily="49" charset="0"/>
              </a:rPr>
              <a:t>table</a:t>
            </a:r>
          </a:p>
        </p:txBody>
      </p:sp>
      <p:sp>
        <p:nvSpPr>
          <p:cNvPr id="3" name="Content Placeholder 2">
            <a:extLst>
              <a:ext uri="{FF2B5EF4-FFF2-40B4-BE49-F238E27FC236}">
                <a16:creationId xmlns:a16="http://schemas.microsoft.com/office/drawing/2014/main" id="{DAF9300D-6513-4C6F-8836-0DF8CFC98894}"/>
              </a:ext>
            </a:extLst>
          </p:cNvPr>
          <p:cNvSpPr>
            <a:spLocks noGrp="1"/>
          </p:cNvSpPr>
          <p:nvPr>
            <p:ph idx="1"/>
          </p:nvPr>
        </p:nvSpPr>
        <p:spPr>
          <a:xfrm>
            <a:off x="300831" y="1165099"/>
            <a:ext cx="8542338" cy="5099176"/>
          </a:xfrm>
        </p:spPr>
        <p:txBody>
          <a:bodyPr/>
          <a:lstStyle/>
          <a:p>
            <a:pPr marL="0" indent="0">
              <a:buNone/>
            </a:pPr>
            <a:r>
              <a:rPr lang="en-US" sz="1400" dirty="0">
                <a:latin typeface="Courier New" panose="02070309020205020404" pitchFamily="49" charset="0"/>
                <a:cs typeface="Courier New" panose="02070309020205020404" pitchFamily="49" charset="0"/>
              </a:rPr>
              <a:t>Column name          Type                  Nulls</a:t>
            </a:r>
          </a:p>
          <a:p>
            <a:pPr marL="0" indent="0">
              <a:buNone/>
            </a:pPr>
            <a:r>
              <a:rPr lang="en-US" sz="1400" dirty="0" err="1">
                <a:solidFill>
                  <a:srgbClr val="0000C4"/>
                </a:solidFill>
                <a:latin typeface="Courier New" panose="02070309020205020404" pitchFamily="49" charset="0"/>
                <a:cs typeface="Courier New" panose="02070309020205020404" pitchFamily="49" charset="0"/>
              </a:rPr>
              <a:t>uniqid</a:t>
            </a:r>
            <a:r>
              <a:rPr lang="en-US" sz="1400" dirty="0">
                <a:solidFill>
                  <a:srgbClr val="0000C4"/>
                </a:solidFill>
                <a:latin typeface="Courier New" panose="02070309020205020404" pitchFamily="49" charset="0"/>
                <a:cs typeface="Courier New" panose="02070309020205020404" pitchFamily="49" charset="0"/>
              </a:rPr>
              <a:t>               integer                yes</a:t>
            </a:r>
          </a:p>
          <a:p>
            <a:pPr marL="0" indent="0">
              <a:buNone/>
            </a:pPr>
            <a:r>
              <a:rPr lang="en-US" sz="1400" dirty="0" err="1">
                <a:solidFill>
                  <a:srgbClr val="0000C4"/>
                </a:solidFill>
                <a:latin typeface="Courier New" panose="02070309020205020404" pitchFamily="49" charset="0"/>
                <a:cs typeface="Courier New" panose="02070309020205020404" pitchFamily="49" charset="0"/>
              </a:rPr>
              <a:t>lru</a:t>
            </a:r>
            <a:r>
              <a:rPr lang="en-US" sz="1400" dirty="0">
                <a:solidFill>
                  <a:srgbClr val="0000C4"/>
                </a:solidFill>
                <a:latin typeface="Courier New" panose="02070309020205020404" pitchFamily="49" charset="0"/>
                <a:cs typeface="Courier New" panose="02070309020205020404" pitchFamily="49" charset="0"/>
              </a:rPr>
              <a:t>                  integer                yes</a:t>
            </a:r>
          </a:p>
          <a:p>
            <a:pPr marL="0" indent="0">
              <a:buNone/>
            </a:pPr>
            <a:r>
              <a:rPr lang="en-US" sz="1400" dirty="0">
                <a:solidFill>
                  <a:srgbClr val="0000C4"/>
                </a:solidFill>
                <a:latin typeface="Courier New" panose="02070309020205020404" pitchFamily="49" charset="0"/>
                <a:cs typeface="Courier New" panose="02070309020205020404" pitchFamily="49" charset="0"/>
              </a:rPr>
              <a:t>hash                 integer                yes</a:t>
            </a:r>
          </a:p>
          <a:p>
            <a:pPr marL="0" indent="0">
              <a:buNone/>
            </a:pPr>
            <a:r>
              <a:rPr lang="en-US" sz="1400" dirty="0" err="1">
                <a:solidFill>
                  <a:srgbClr val="0000C4"/>
                </a:solidFill>
                <a:latin typeface="Courier New" panose="02070309020205020404" pitchFamily="49" charset="0"/>
                <a:cs typeface="Courier New" panose="02070309020205020404" pitchFamily="49" charset="0"/>
              </a:rPr>
              <a:t>ref_cnt</a:t>
            </a:r>
            <a:r>
              <a:rPr lang="en-US" sz="1400" dirty="0">
                <a:solidFill>
                  <a:srgbClr val="0000C4"/>
                </a:solidFill>
                <a:latin typeface="Courier New" panose="02070309020205020404" pitchFamily="49" charset="0"/>
                <a:cs typeface="Courier New" panose="02070309020205020404" pitchFamily="49" charset="0"/>
              </a:rPr>
              <a:t>              integer                yes</a:t>
            </a:r>
          </a:p>
          <a:p>
            <a:pPr marL="0" indent="0">
              <a:buNone/>
            </a:pPr>
            <a:r>
              <a:rPr lang="en-US" sz="1400" dirty="0">
                <a:solidFill>
                  <a:srgbClr val="0000C4"/>
                </a:solidFill>
                <a:latin typeface="Courier New" panose="02070309020205020404" pitchFamily="49" charset="0"/>
                <a:cs typeface="Courier New" panose="02070309020205020404" pitchFamily="49" charset="0"/>
              </a:rPr>
              <a:t>hits                 integer                yes</a:t>
            </a:r>
          </a:p>
          <a:p>
            <a:pPr marL="0" indent="0">
              <a:buNone/>
            </a:pPr>
            <a:r>
              <a:rPr lang="en-US" sz="1400" dirty="0">
                <a:solidFill>
                  <a:srgbClr val="0000C4"/>
                </a:solidFill>
                <a:latin typeface="Courier New" panose="02070309020205020404" pitchFamily="49" charset="0"/>
                <a:cs typeface="Courier New" panose="02070309020205020404" pitchFamily="49" charset="0"/>
              </a:rPr>
              <a:t>flag                 integer                yes</a:t>
            </a:r>
          </a:p>
          <a:p>
            <a:pPr marL="0" indent="0">
              <a:buNone/>
            </a:pPr>
            <a:r>
              <a:rPr lang="en-US" sz="1400" dirty="0">
                <a:solidFill>
                  <a:srgbClr val="0000C4"/>
                </a:solidFill>
                <a:latin typeface="Courier New" panose="02070309020205020404" pitchFamily="49" charset="0"/>
                <a:cs typeface="Courier New" panose="02070309020205020404" pitchFamily="49" charset="0"/>
              </a:rPr>
              <a:t>valid                integer                yes</a:t>
            </a:r>
            <a:r>
              <a:rPr lang="en-US" sz="1400" dirty="0">
                <a:latin typeface="Courier New" panose="02070309020205020404" pitchFamily="49" charset="0"/>
                <a:cs typeface="Courier New" panose="02070309020205020404" pitchFamily="49" charset="0"/>
              </a:rPr>
              <a:t>   // differs from </a:t>
            </a:r>
            <a:r>
              <a:rPr lang="en-US" sz="1400" dirty="0" err="1">
                <a:solidFill>
                  <a:srgbClr val="0000C4"/>
                </a:solidFill>
                <a:latin typeface="Courier New" panose="02070309020205020404" pitchFamily="49" charset="0"/>
                <a:cs typeface="Courier New" panose="02070309020205020404" pitchFamily="49" charset="0"/>
              </a:rPr>
              <a:t>onstat</a:t>
            </a:r>
            <a:r>
              <a:rPr lang="en-US" sz="1400" dirty="0">
                <a:solidFill>
                  <a:srgbClr val="0000C4"/>
                </a:solidFill>
                <a:latin typeface="Courier New" panose="02070309020205020404" pitchFamily="49" charset="0"/>
                <a:cs typeface="Courier New" panose="02070309020205020404" pitchFamily="49" charset="0"/>
              </a:rPr>
              <a:t> –g </a:t>
            </a:r>
            <a:r>
              <a:rPr lang="en-US" sz="1400" dirty="0" err="1">
                <a:solidFill>
                  <a:srgbClr val="0000C4"/>
                </a:solidFill>
                <a:latin typeface="Courier New" panose="02070309020205020404" pitchFamily="49" charset="0"/>
                <a:cs typeface="Courier New" panose="02070309020205020404" pitchFamily="49" charset="0"/>
              </a:rPr>
              <a:t>ssc</a:t>
            </a:r>
            <a:endParaRPr lang="en-US" sz="1400" dirty="0">
              <a:solidFill>
                <a:srgbClr val="0000C4"/>
              </a:solidFill>
              <a:latin typeface="Courier New" panose="02070309020205020404" pitchFamily="49" charset="0"/>
              <a:cs typeface="Courier New" panose="02070309020205020404" pitchFamily="49" charset="0"/>
            </a:endParaRPr>
          </a:p>
          <a:p>
            <a:pPr marL="0" indent="0">
              <a:buNone/>
            </a:pPr>
            <a:r>
              <a:rPr lang="en-US" sz="1400" dirty="0">
                <a:solidFill>
                  <a:srgbClr val="0000C4"/>
                </a:solidFill>
                <a:latin typeface="Courier New" panose="02070309020205020404" pitchFamily="49" charset="0"/>
                <a:cs typeface="Courier New" panose="02070309020205020404" pitchFamily="49" charset="0"/>
              </a:rPr>
              <a:t>locked               integer                yes</a:t>
            </a:r>
            <a:r>
              <a:rPr lang="en-US" sz="1400" dirty="0">
                <a:latin typeface="Courier New" panose="02070309020205020404" pitchFamily="49" charset="0"/>
                <a:cs typeface="Courier New" panose="02070309020205020404" pitchFamily="49" charset="0"/>
              </a:rPr>
              <a:t>   // differs from </a:t>
            </a:r>
            <a:r>
              <a:rPr lang="en-US" sz="1400" dirty="0" err="1">
                <a:solidFill>
                  <a:srgbClr val="0000C4"/>
                </a:solidFill>
                <a:latin typeface="Courier New" panose="02070309020205020404" pitchFamily="49" charset="0"/>
                <a:cs typeface="Courier New" panose="02070309020205020404" pitchFamily="49" charset="0"/>
              </a:rPr>
              <a:t>onstat</a:t>
            </a:r>
            <a:r>
              <a:rPr lang="en-US" sz="1400" dirty="0">
                <a:solidFill>
                  <a:srgbClr val="0000C4"/>
                </a:solidFill>
                <a:latin typeface="Courier New" panose="02070309020205020404" pitchFamily="49" charset="0"/>
                <a:cs typeface="Courier New" panose="02070309020205020404" pitchFamily="49" charset="0"/>
              </a:rPr>
              <a:t> –g </a:t>
            </a:r>
            <a:r>
              <a:rPr lang="en-US" sz="1400" dirty="0" err="1">
                <a:solidFill>
                  <a:srgbClr val="0000C4"/>
                </a:solidFill>
                <a:latin typeface="Courier New" panose="02070309020205020404" pitchFamily="49" charset="0"/>
                <a:cs typeface="Courier New" panose="02070309020205020404" pitchFamily="49" charset="0"/>
              </a:rPr>
              <a:t>ssc</a:t>
            </a:r>
            <a:endParaRPr lang="en-US" sz="1400" dirty="0">
              <a:solidFill>
                <a:srgbClr val="0000C4"/>
              </a:solidFill>
              <a:latin typeface="Courier New" panose="02070309020205020404" pitchFamily="49" charset="0"/>
              <a:cs typeface="Courier New" panose="02070309020205020404" pitchFamily="49" charset="0"/>
            </a:endParaRPr>
          </a:p>
          <a:p>
            <a:pPr marL="0" indent="0">
              <a:buNone/>
            </a:pPr>
            <a:r>
              <a:rPr lang="en-US" sz="1400" dirty="0" err="1">
                <a:solidFill>
                  <a:srgbClr val="0000C4"/>
                </a:solidFill>
                <a:latin typeface="Courier New" panose="02070309020205020404" pitchFamily="49" charset="0"/>
                <a:cs typeface="Courier New" panose="02070309020205020404" pitchFamily="49" charset="0"/>
              </a:rPr>
              <a:t>heap_ptr</a:t>
            </a:r>
            <a:r>
              <a:rPr lang="en-US" sz="1400" dirty="0">
                <a:solidFill>
                  <a:srgbClr val="0000C4"/>
                </a:solidFill>
                <a:latin typeface="Courier New" panose="02070309020205020404" pitchFamily="49" charset="0"/>
                <a:cs typeface="Courier New" panose="02070309020205020404" pitchFamily="49" charset="0"/>
              </a:rPr>
              <a:t>             </a:t>
            </a:r>
            <a:r>
              <a:rPr lang="en-US" sz="1400" dirty="0" err="1">
                <a:solidFill>
                  <a:srgbClr val="0000C4"/>
                </a:solidFill>
                <a:latin typeface="Courier New" panose="02070309020205020404" pitchFamily="49" charset="0"/>
                <a:cs typeface="Courier New" panose="02070309020205020404" pitchFamily="49" charset="0"/>
              </a:rPr>
              <a:t>bigint</a:t>
            </a:r>
            <a:r>
              <a:rPr lang="en-US" sz="1400" dirty="0">
                <a:solidFill>
                  <a:srgbClr val="0000C4"/>
                </a:solidFill>
                <a:latin typeface="Courier New" panose="02070309020205020404" pitchFamily="49" charset="0"/>
                <a:cs typeface="Courier New" panose="02070309020205020404" pitchFamily="49" charset="0"/>
              </a:rPr>
              <a:t>                 yes</a:t>
            </a:r>
          </a:p>
          <a:p>
            <a:pPr marL="0" indent="0">
              <a:buNone/>
            </a:pPr>
            <a:r>
              <a:rPr lang="en-US" sz="1400" dirty="0">
                <a:solidFill>
                  <a:srgbClr val="0000C4"/>
                </a:solidFill>
                <a:latin typeface="Courier New" panose="02070309020205020404" pitchFamily="49" charset="0"/>
                <a:cs typeface="Courier New" panose="02070309020205020404" pitchFamily="49" charset="0"/>
              </a:rPr>
              <a:t>database             char(128) 		 yes</a:t>
            </a:r>
          </a:p>
          <a:p>
            <a:pPr marL="0" indent="0">
              <a:buNone/>
            </a:pPr>
            <a:r>
              <a:rPr lang="en-US" sz="1400" dirty="0">
                <a:solidFill>
                  <a:srgbClr val="0000C4"/>
                </a:solidFill>
                <a:latin typeface="Courier New" panose="02070309020205020404" pitchFamily="49" charset="0"/>
                <a:cs typeface="Courier New" panose="02070309020205020404" pitchFamily="49" charset="0"/>
              </a:rPr>
              <a:t>user                 char(32) 		 yes</a:t>
            </a:r>
          </a:p>
          <a:p>
            <a:pPr marL="0" indent="0">
              <a:buNone/>
            </a:pPr>
            <a:r>
              <a:rPr lang="en-US" sz="1400" dirty="0" err="1">
                <a:solidFill>
                  <a:srgbClr val="0000C4"/>
                </a:solidFill>
                <a:latin typeface="Courier New" panose="02070309020205020404" pitchFamily="49" charset="0"/>
                <a:cs typeface="Courier New" panose="02070309020205020404" pitchFamily="49" charset="0"/>
              </a:rPr>
              <a:t>stmtstring</a:t>
            </a:r>
            <a:r>
              <a:rPr lang="en-US" sz="1400" dirty="0">
                <a:solidFill>
                  <a:srgbClr val="0000C4"/>
                </a:solidFill>
                <a:latin typeface="Courier New" panose="02070309020205020404" pitchFamily="49" charset="0"/>
                <a:cs typeface="Courier New" panose="02070309020205020404" pitchFamily="49" charset="0"/>
              </a:rPr>
              <a:t>           char(16000) 		 yes</a:t>
            </a:r>
          </a:p>
          <a:p>
            <a:pPr marL="0" indent="0">
              <a:buNone/>
            </a:pPr>
            <a:r>
              <a:rPr lang="en-US" sz="1400" dirty="0" err="1">
                <a:latin typeface="Courier New" panose="02070309020205020404" pitchFamily="49" charset="0"/>
                <a:cs typeface="Courier New" panose="02070309020205020404" pitchFamily="49" charset="0"/>
              </a:rPr>
              <a:t>q</a:t>
            </a:r>
            <a:r>
              <a:rPr lang="en-US" sz="1400" dirty="0" err="1">
                <a:solidFill>
                  <a:srgbClr val="0000C4"/>
                </a:solidFill>
                <a:latin typeface="Courier New" panose="02070309020205020404" pitchFamily="49" charset="0"/>
                <a:cs typeface="Courier New" panose="02070309020205020404" pitchFamily="49" charset="0"/>
              </a:rPr>
              <a:t>ueryplan</a:t>
            </a:r>
            <a:r>
              <a:rPr lang="en-US" sz="1400" dirty="0">
                <a:solidFill>
                  <a:srgbClr val="0000C4"/>
                </a:solidFill>
                <a:latin typeface="Courier New" panose="02070309020205020404" pitchFamily="49" charset="0"/>
                <a:cs typeface="Courier New" panose="02070309020205020404" pitchFamily="49" charset="0"/>
              </a:rPr>
              <a:t>            char(16000) 		 yes</a:t>
            </a:r>
            <a:r>
              <a:rPr lang="en-US" sz="1400" dirty="0">
                <a:latin typeface="Courier New" panose="02070309020205020404" pitchFamily="49" charset="0"/>
                <a:cs typeface="Courier New" panose="02070309020205020404" pitchFamily="49" charset="0"/>
              </a:rPr>
              <a:t>   // differs from </a:t>
            </a:r>
            <a:r>
              <a:rPr lang="en-US" sz="1400" dirty="0" err="1">
                <a:solidFill>
                  <a:srgbClr val="0000C4"/>
                </a:solidFill>
                <a:latin typeface="Courier New" panose="02070309020205020404" pitchFamily="49" charset="0"/>
                <a:cs typeface="Courier New" panose="02070309020205020404" pitchFamily="49" charset="0"/>
              </a:rPr>
              <a:t>onstat</a:t>
            </a:r>
            <a:r>
              <a:rPr lang="en-US" sz="1400" dirty="0">
                <a:solidFill>
                  <a:srgbClr val="0000C4"/>
                </a:solidFill>
                <a:latin typeface="Courier New" panose="02070309020205020404" pitchFamily="49" charset="0"/>
                <a:cs typeface="Courier New" panose="02070309020205020404" pitchFamily="49" charset="0"/>
              </a:rPr>
              <a:t> –g </a:t>
            </a:r>
            <a:r>
              <a:rPr lang="en-US" sz="1400" dirty="0" err="1">
                <a:solidFill>
                  <a:srgbClr val="0000C4"/>
                </a:solidFill>
                <a:latin typeface="Courier New" panose="02070309020205020404" pitchFamily="49" charset="0"/>
                <a:cs typeface="Courier New" panose="02070309020205020404" pitchFamily="49" charset="0"/>
              </a:rPr>
              <a:t>ssc</a:t>
            </a:r>
            <a:endParaRPr lang="en-US" sz="1400" dirty="0">
              <a:solidFill>
                <a:srgbClr val="0000C4"/>
              </a:solidFill>
              <a:latin typeface="Courier New" panose="02070309020205020404" pitchFamily="49" charset="0"/>
              <a:cs typeface="Courier New" panose="02070309020205020404" pitchFamily="49" charset="0"/>
            </a:endParaRPr>
          </a:p>
          <a:p>
            <a:pPr marL="0" indent="0">
              <a:buNone/>
            </a:pPr>
            <a:endParaRPr lang="en-US" sz="9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078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693-DBFA-4B5A-BB85-92901C1328BF}"/>
              </a:ext>
            </a:extLst>
          </p:cNvPr>
          <p:cNvSpPr>
            <a:spLocks noGrp="1"/>
          </p:cNvSpPr>
          <p:nvPr>
            <p:ph type="title"/>
          </p:nvPr>
        </p:nvSpPr>
        <p:spPr/>
        <p:txBody>
          <a:bodyPr/>
          <a:lstStyle/>
          <a:p>
            <a:r>
              <a:rPr lang="en-US" dirty="0" err="1">
                <a:solidFill>
                  <a:srgbClr val="0000C4"/>
                </a:solidFill>
              </a:rPr>
              <a:t>onstat</a:t>
            </a:r>
            <a:r>
              <a:rPr lang="en-US" dirty="0">
                <a:solidFill>
                  <a:srgbClr val="0000C4"/>
                </a:solidFill>
              </a:rPr>
              <a:t> –g </a:t>
            </a:r>
            <a:r>
              <a:rPr lang="en-US" dirty="0" err="1">
                <a:solidFill>
                  <a:srgbClr val="0000C4"/>
                </a:solidFill>
              </a:rPr>
              <a:t>ssc</a:t>
            </a:r>
            <a:endParaRPr lang="en-US" dirty="0">
              <a:solidFill>
                <a:srgbClr val="0000C4"/>
              </a:solidFill>
            </a:endParaRPr>
          </a:p>
        </p:txBody>
      </p:sp>
      <p:sp>
        <p:nvSpPr>
          <p:cNvPr id="3" name="Content Placeholder 2">
            <a:extLst>
              <a:ext uri="{FF2B5EF4-FFF2-40B4-BE49-F238E27FC236}">
                <a16:creationId xmlns:a16="http://schemas.microsoft.com/office/drawing/2014/main" id="{6C9A90E5-3285-467D-A1B8-578EEDDA7DBD}"/>
              </a:ext>
            </a:extLst>
          </p:cNvPr>
          <p:cNvSpPr>
            <a:spLocks noGrp="1"/>
          </p:cNvSpPr>
          <p:nvPr>
            <p:ph idx="1"/>
          </p:nvPr>
        </p:nvSpPr>
        <p:spPr/>
        <p:txBody>
          <a:bodyPr/>
          <a:lstStyle/>
          <a:p>
            <a:pPr marL="0" indent="0">
              <a:buNone/>
            </a:pPr>
            <a:r>
              <a:rPr lang="en-US" sz="1350" dirty="0">
                <a:latin typeface="Courier New" panose="02070309020205020404" pitchFamily="49" charset="0"/>
                <a:cs typeface="Courier New" panose="02070309020205020404" pitchFamily="49" charset="0"/>
              </a:rPr>
              <a:t>Statement Cache Entries: </a:t>
            </a:r>
          </a:p>
          <a:p>
            <a:pPr marL="0" indent="0">
              <a:buNone/>
            </a:pPr>
            <a:r>
              <a:rPr lang="en-US" sz="1350" dirty="0" err="1">
                <a:latin typeface="Courier New" panose="02070309020205020404" pitchFamily="49" charset="0"/>
                <a:cs typeface="Courier New" panose="02070309020205020404" pitchFamily="49" charset="0"/>
              </a:rPr>
              <a:t>uniqid</a:t>
            </a:r>
            <a:r>
              <a:rPr lang="en-US" sz="1350" dirty="0">
                <a:latin typeface="Courier New" panose="02070309020205020404" pitchFamily="49" charset="0"/>
                <a:cs typeface="Courier New" panose="02070309020205020404" pitchFamily="49" charset="0"/>
              </a:rPr>
              <a:t> </a:t>
            </a:r>
            <a:r>
              <a:rPr lang="en-US" sz="1350" dirty="0" err="1">
                <a:latin typeface="Courier New" panose="02070309020205020404" pitchFamily="49" charset="0"/>
                <a:cs typeface="Courier New" panose="02070309020205020404" pitchFamily="49" charset="0"/>
              </a:rPr>
              <a:t>lru</a:t>
            </a:r>
            <a:r>
              <a:rPr lang="en-US" sz="1350" dirty="0">
                <a:latin typeface="Courier New" panose="02070309020205020404" pitchFamily="49" charset="0"/>
                <a:cs typeface="Courier New" panose="02070309020205020404" pitchFamily="49" charset="0"/>
              </a:rPr>
              <a:t> hash </a:t>
            </a:r>
            <a:r>
              <a:rPr lang="en-US" sz="1350" dirty="0" err="1">
                <a:latin typeface="Courier New" panose="02070309020205020404" pitchFamily="49" charset="0"/>
                <a:cs typeface="Courier New" panose="02070309020205020404" pitchFamily="49" charset="0"/>
              </a:rPr>
              <a:t>ref_cnt</a:t>
            </a:r>
            <a:r>
              <a:rPr lang="en-US" sz="1350" dirty="0">
                <a:latin typeface="Courier New" panose="02070309020205020404" pitchFamily="49" charset="0"/>
                <a:cs typeface="Courier New" panose="02070309020205020404" pitchFamily="49" charset="0"/>
              </a:rPr>
              <a:t> hits flag </a:t>
            </a:r>
            <a:r>
              <a:rPr lang="en-US" sz="1350" dirty="0" err="1">
                <a:latin typeface="Courier New" panose="02070309020205020404" pitchFamily="49" charset="0"/>
                <a:cs typeface="Courier New" panose="02070309020205020404" pitchFamily="49" charset="0"/>
              </a:rPr>
              <a:t>heap_ptr</a:t>
            </a:r>
            <a:r>
              <a:rPr lang="en-US" sz="1350" dirty="0">
                <a:latin typeface="Courier New" panose="02070309020205020404" pitchFamily="49" charset="0"/>
                <a:cs typeface="Courier New" panose="02070309020205020404" pitchFamily="49" charset="0"/>
              </a:rPr>
              <a:t>       database           user</a:t>
            </a:r>
          </a:p>
          <a:p>
            <a:pPr marL="0" indent="0">
              <a:buNone/>
            </a:pPr>
            <a:r>
              <a:rPr lang="en-US" sz="1350" dirty="0">
                <a:latin typeface="Courier New" panose="02070309020205020404" pitchFamily="49" charset="0"/>
                <a:cs typeface="Courier New" panose="02070309020205020404" pitchFamily="49" charset="0"/>
              </a:rPr>
              <a:t>--------------------------------------------------------------------------------</a:t>
            </a:r>
          </a:p>
          <a:p>
            <a:pPr marL="0" indent="0">
              <a:buNone/>
            </a:pPr>
            <a:r>
              <a:rPr lang="en-US" sz="1350" dirty="0">
                <a:latin typeface="Courier New" panose="02070309020205020404" pitchFamily="49" charset="0"/>
                <a:cs typeface="Courier New" panose="02070309020205020404" pitchFamily="49" charset="0"/>
              </a:rPr>
              <a:t>     5   0 2404       0    0  -F- 461b1038       </a:t>
            </a:r>
            <a:r>
              <a:rPr lang="en-US" sz="1350" dirty="0" err="1">
                <a:latin typeface="Courier New" panose="02070309020205020404" pitchFamily="49" charset="0"/>
                <a:cs typeface="Courier New" panose="02070309020205020404" pitchFamily="49" charset="0"/>
              </a:rPr>
              <a:t>stores_demo</a:t>
            </a:r>
            <a:r>
              <a:rPr lang="en-US" sz="1350" dirty="0">
                <a:latin typeface="Courier New" panose="02070309020205020404" pitchFamily="49" charset="0"/>
                <a:cs typeface="Courier New" panose="02070309020205020404" pitchFamily="49" charset="0"/>
              </a:rPr>
              <a:t>        </a:t>
            </a:r>
            <a:r>
              <a:rPr lang="en-US" sz="1350" dirty="0" err="1">
                <a:latin typeface="Courier New" panose="02070309020205020404" pitchFamily="49" charset="0"/>
                <a:cs typeface="Courier New" panose="02070309020205020404" pitchFamily="49" charset="0"/>
              </a:rPr>
              <a:t>jmcmahon</a:t>
            </a:r>
            <a:endParaRPr lang="en-US" sz="1350" dirty="0">
              <a:latin typeface="Courier New" panose="02070309020205020404" pitchFamily="49" charset="0"/>
              <a:cs typeface="Courier New" panose="02070309020205020404" pitchFamily="49" charset="0"/>
            </a:endParaRPr>
          </a:p>
          <a:p>
            <a:pPr marL="0" indent="0">
              <a:buNone/>
            </a:pPr>
            <a:r>
              <a:rPr lang="en-US" sz="1350" dirty="0">
                <a:latin typeface="Courier New" panose="02070309020205020404" pitchFamily="49" charset="0"/>
                <a:cs typeface="Courier New" panose="02070309020205020404" pitchFamily="49" charset="0"/>
              </a:rPr>
              <a:t>  select count(*) from items</a:t>
            </a:r>
          </a:p>
          <a:p>
            <a:endParaRPr lang="en-US" dirty="0"/>
          </a:p>
        </p:txBody>
      </p:sp>
    </p:spTree>
    <p:extLst>
      <p:ext uri="{BB962C8B-B14F-4D97-AF65-F5344CB8AC3E}">
        <p14:creationId xmlns:p14="http://schemas.microsoft.com/office/powerpoint/2010/main" val="781169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693-DBFA-4B5A-BB85-92901C1328BF}"/>
              </a:ext>
            </a:extLst>
          </p:cNvPr>
          <p:cNvSpPr>
            <a:spLocks noGrp="1"/>
          </p:cNvSpPr>
          <p:nvPr>
            <p:ph type="title"/>
          </p:nvPr>
        </p:nvSpPr>
        <p:spPr/>
        <p:txBody>
          <a:bodyPr/>
          <a:lstStyle/>
          <a:p>
            <a:r>
              <a:rPr lang="en-US" dirty="0" err="1">
                <a:solidFill>
                  <a:srgbClr val="0000C4"/>
                </a:solidFill>
              </a:rPr>
              <a:t>Sysmaster:syssscelem</a:t>
            </a:r>
            <a:r>
              <a:rPr lang="en-US" dirty="0">
                <a:solidFill>
                  <a:srgbClr val="0000C4"/>
                </a:solidFill>
              </a:rPr>
              <a:t> </a:t>
            </a:r>
            <a:r>
              <a:rPr lang="en-US" dirty="0"/>
              <a:t>–</a:t>
            </a:r>
            <a:r>
              <a:rPr lang="en-US" dirty="0">
                <a:solidFill>
                  <a:srgbClr val="0000C4"/>
                </a:solidFill>
              </a:rPr>
              <a:t> </a:t>
            </a:r>
            <a:r>
              <a:rPr lang="en-US" dirty="0"/>
              <a:t>sample output </a:t>
            </a:r>
          </a:p>
        </p:txBody>
      </p:sp>
      <p:sp>
        <p:nvSpPr>
          <p:cNvPr id="3" name="Content Placeholder 2">
            <a:extLst>
              <a:ext uri="{FF2B5EF4-FFF2-40B4-BE49-F238E27FC236}">
                <a16:creationId xmlns:a16="http://schemas.microsoft.com/office/drawing/2014/main" id="{6C9A90E5-3285-467D-A1B8-578EEDDA7DBD}"/>
              </a:ext>
            </a:extLst>
          </p:cNvPr>
          <p:cNvSpPr>
            <a:spLocks noGrp="1"/>
          </p:cNvSpPr>
          <p:nvPr>
            <p:ph idx="1"/>
          </p:nvPr>
        </p:nvSpPr>
        <p:spPr>
          <a:xfrm>
            <a:off x="298173" y="1421296"/>
            <a:ext cx="8501339" cy="4333461"/>
          </a:xfrm>
        </p:spPr>
        <p:txBody>
          <a:bodyPr vert="horz">
            <a:noAutofit/>
          </a:bodyPr>
          <a:lstStyle/>
          <a:p>
            <a:pPr marL="0" indent="0" fontAlgn="t">
              <a:spcBef>
                <a:spcPts val="100"/>
              </a:spcBef>
              <a:spcAft>
                <a:spcPts val="0"/>
              </a:spcAft>
              <a:buNone/>
            </a:pPr>
            <a:r>
              <a:rPr lang="en-US" dirty="0" err="1">
                <a:solidFill>
                  <a:srgbClr val="0000C4"/>
                </a:solidFill>
                <a:latin typeface="Courier New" panose="02070309020205020404" pitchFamily="49" charset="0"/>
                <a:cs typeface="Courier New" panose="02070309020205020404" pitchFamily="49" charset="0"/>
              </a:rPr>
              <a:t>uniqid</a:t>
            </a:r>
            <a:r>
              <a:rPr lang="en-US" dirty="0">
                <a:solidFill>
                  <a:srgbClr val="0000C4"/>
                </a:solidFill>
                <a:latin typeface="Courier New" panose="02070309020205020404" pitchFamily="49" charset="0"/>
                <a:cs typeface="Courier New" panose="02070309020205020404" pitchFamily="49" charset="0"/>
              </a:rPr>
              <a:t>          5</a:t>
            </a:r>
          </a:p>
          <a:p>
            <a:pPr marL="0" indent="0" fontAlgn="t">
              <a:spcBef>
                <a:spcPts val="100"/>
              </a:spcBef>
              <a:spcAft>
                <a:spcPts val="0"/>
              </a:spcAft>
              <a:buNone/>
            </a:pPr>
            <a:r>
              <a:rPr lang="en-US" dirty="0" err="1">
                <a:solidFill>
                  <a:srgbClr val="0000C4"/>
                </a:solidFill>
                <a:latin typeface="Courier New" panose="02070309020205020404" pitchFamily="49" charset="0"/>
                <a:cs typeface="Courier New" panose="02070309020205020404" pitchFamily="49" charset="0"/>
              </a:rPr>
              <a:t>lru</a:t>
            </a:r>
            <a:r>
              <a:rPr lang="en-US" dirty="0">
                <a:solidFill>
                  <a:srgbClr val="0000C4"/>
                </a:solidFill>
                <a:latin typeface="Courier New" panose="02070309020205020404" pitchFamily="49" charset="0"/>
                <a:cs typeface="Courier New" panose="02070309020205020404" pitchFamily="49" charset="0"/>
              </a:rPr>
              <a:t>             0</a:t>
            </a: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hash            2404</a:t>
            </a:r>
          </a:p>
          <a:p>
            <a:pPr marL="0" indent="0" fontAlgn="t">
              <a:spcBef>
                <a:spcPts val="100"/>
              </a:spcBef>
              <a:spcAft>
                <a:spcPts val="0"/>
              </a:spcAft>
              <a:buNone/>
            </a:pPr>
            <a:r>
              <a:rPr lang="en-US" dirty="0" err="1">
                <a:solidFill>
                  <a:srgbClr val="0000C4"/>
                </a:solidFill>
                <a:latin typeface="Courier New" panose="02070309020205020404" pitchFamily="49" charset="0"/>
                <a:cs typeface="Courier New" panose="02070309020205020404" pitchFamily="49" charset="0"/>
              </a:rPr>
              <a:t>ref_cnt</a:t>
            </a:r>
            <a:r>
              <a:rPr lang="en-US" dirty="0">
                <a:solidFill>
                  <a:srgbClr val="0000C4"/>
                </a:solidFill>
                <a:latin typeface="Courier New" panose="02070309020205020404" pitchFamily="49" charset="0"/>
                <a:cs typeface="Courier New" panose="02070309020205020404" pitchFamily="49" charset="0"/>
              </a:rPr>
              <a:t>         0</a:t>
            </a: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hits            0</a:t>
            </a: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flag            2</a:t>
            </a: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valid           1</a:t>
            </a: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locked          0</a:t>
            </a:r>
          </a:p>
          <a:p>
            <a:pPr marL="0" indent="0" fontAlgn="t">
              <a:spcBef>
                <a:spcPts val="100"/>
              </a:spcBef>
              <a:spcAft>
                <a:spcPts val="0"/>
              </a:spcAft>
              <a:buNone/>
            </a:pPr>
            <a:r>
              <a:rPr lang="en-US" dirty="0" err="1">
                <a:solidFill>
                  <a:srgbClr val="0000C4"/>
                </a:solidFill>
                <a:latin typeface="Courier New" panose="02070309020205020404" pitchFamily="49" charset="0"/>
                <a:cs typeface="Courier New" panose="02070309020205020404" pitchFamily="49" charset="0"/>
              </a:rPr>
              <a:t>heap_ptr</a:t>
            </a:r>
            <a:r>
              <a:rPr lang="en-US" dirty="0">
                <a:solidFill>
                  <a:srgbClr val="0000C4"/>
                </a:solidFill>
                <a:latin typeface="Courier New" panose="02070309020205020404" pitchFamily="49" charset="0"/>
                <a:cs typeface="Courier New" panose="02070309020205020404" pitchFamily="49" charset="0"/>
              </a:rPr>
              <a:t>        1176178744</a:t>
            </a: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database        </a:t>
            </a:r>
            <a:r>
              <a:rPr lang="en-US" dirty="0" err="1">
                <a:solidFill>
                  <a:srgbClr val="0000C4"/>
                </a:solidFill>
                <a:latin typeface="Courier New" panose="02070309020205020404" pitchFamily="49" charset="0"/>
                <a:cs typeface="Courier New" panose="02070309020205020404" pitchFamily="49" charset="0"/>
              </a:rPr>
              <a:t>stores_demo</a:t>
            </a:r>
            <a:endParaRPr lang="en-US" dirty="0">
              <a:solidFill>
                <a:srgbClr val="0000C4"/>
              </a:solidFill>
              <a:latin typeface="Courier New" panose="02070309020205020404" pitchFamily="49" charset="0"/>
              <a:cs typeface="Courier New" panose="02070309020205020404" pitchFamily="49" charset="0"/>
            </a:endParaRPr>
          </a:p>
          <a:p>
            <a:pPr marL="0" indent="0" fontAlgn="t">
              <a:spcBef>
                <a:spcPts val="100"/>
              </a:spcBef>
              <a:spcAft>
                <a:spcPts val="0"/>
              </a:spcAft>
              <a:buNone/>
            </a:pPr>
            <a:r>
              <a:rPr lang="en-US" dirty="0">
                <a:solidFill>
                  <a:srgbClr val="0000C4"/>
                </a:solidFill>
                <a:latin typeface="Courier New" panose="02070309020205020404" pitchFamily="49" charset="0"/>
                <a:cs typeface="Courier New" panose="02070309020205020404" pitchFamily="49" charset="0"/>
              </a:rPr>
              <a:t>user            </a:t>
            </a:r>
            <a:r>
              <a:rPr lang="en-US" dirty="0" err="1">
                <a:solidFill>
                  <a:srgbClr val="0000C4"/>
                </a:solidFill>
                <a:latin typeface="Courier New" panose="02070309020205020404" pitchFamily="49" charset="0"/>
                <a:cs typeface="Courier New" panose="02070309020205020404" pitchFamily="49" charset="0"/>
              </a:rPr>
              <a:t>jmcmahon</a:t>
            </a:r>
            <a:endParaRPr lang="en-US" dirty="0">
              <a:solidFill>
                <a:srgbClr val="0000C4"/>
              </a:solidFill>
              <a:latin typeface="Courier New" panose="02070309020205020404" pitchFamily="49" charset="0"/>
              <a:cs typeface="Courier New" panose="02070309020205020404" pitchFamily="49" charset="0"/>
            </a:endParaRPr>
          </a:p>
          <a:p>
            <a:pPr marL="0" indent="0" fontAlgn="t">
              <a:spcBef>
                <a:spcPts val="100"/>
              </a:spcBef>
              <a:spcAft>
                <a:spcPts val="0"/>
              </a:spcAft>
              <a:buNone/>
            </a:pPr>
            <a:r>
              <a:rPr lang="en-US" dirty="0" err="1">
                <a:solidFill>
                  <a:srgbClr val="0000C4"/>
                </a:solidFill>
                <a:latin typeface="Courier New" panose="02070309020205020404" pitchFamily="49" charset="0"/>
                <a:cs typeface="Courier New" panose="02070309020205020404" pitchFamily="49" charset="0"/>
              </a:rPr>
              <a:t>stmtstring</a:t>
            </a:r>
            <a:r>
              <a:rPr lang="en-US" dirty="0">
                <a:solidFill>
                  <a:srgbClr val="0000C4"/>
                </a:solidFill>
                <a:latin typeface="Courier New" panose="02070309020205020404" pitchFamily="49" charset="0"/>
                <a:cs typeface="Courier New" panose="02070309020205020404" pitchFamily="49" charset="0"/>
              </a:rPr>
              <a:t>      select count(*) from items</a:t>
            </a:r>
          </a:p>
          <a:p>
            <a:pPr marL="0" indent="0" fontAlgn="t">
              <a:spcBef>
                <a:spcPts val="100"/>
              </a:spcBef>
              <a:spcAft>
                <a:spcPts val="0"/>
              </a:spcAft>
              <a:buNone/>
            </a:pPr>
            <a:r>
              <a:rPr lang="en-US" dirty="0" err="1">
                <a:solidFill>
                  <a:srgbClr val="0000C4"/>
                </a:solidFill>
                <a:latin typeface="Courier New" panose="02070309020205020404" pitchFamily="49" charset="0"/>
                <a:cs typeface="Courier New" panose="02070309020205020404" pitchFamily="49" charset="0"/>
              </a:rPr>
              <a:t>queryplan</a:t>
            </a:r>
            <a:r>
              <a:rPr lang="en-US" dirty="0">
                <a:solidFill>
                  <a:srgbClr val="0000C4"/>
                </a:solidFill>
                <a:latin typeface="Courier New" panose="02070309020205020404" pitchFamily="49" charset="0"/>
                <a:cs typeface="Courier New" panose="02070309020205020404" pitchFamily="49" charset="0"/>
              </a:rPr>
              <a:t>       DISABLED</a:t>
            </a:r>
          </a:p>
        </p:txBody>
      </p:sp>
    </p:spTree>
    <p:extLst>
      <p:ext uri="{BB962C8B-B14F-4D97-AF65-F5344CB8AC3E}">
        <p14:creationId xmlns:p14="http://schemas.microsoft.com/office/powerpoint/2010/main" val="289378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Dump query plan from queries in Statement Cache</a:t>
            </a:r>
          </a:p>
        </p:txBody>
      </p:sp>
      <p:sp>
        <p:nvSpPr>
          <p:cNvPr id="3" name="Content Placeholder 2">
            <a:extLst>
              <a:ext uri="{FF2B5EF4-FFF2-40B4-BE49-F238E27FC236}">
                <a16:creationId xmlns:a16="http://schemas.microsoft.com/office/drawing/2014/main" id="{D10BCBF5-DE57-4DE7-8931-B47D2742F643}"/>
              </a:ext>
            </a:extLst>
          </p:cNvPr>
          <p:cNvSpPr>
            <a:spLocks noGrp="1"/>
          </p:cNvSpPr>
          <p:nvPr>
            <p:ph idx="1"/>
          </p:nvPr>
        </p:nvSpPr>
        <p:spPr>
          <a:xfrm>
            <a:off x="266700" y="1269874"/>
            <a:ext cx="8877300" cy="5099176"/>
          </a:xfrm>
        </p:spPr>
        <p:txBody>
          <a:bodyPr>
            <a:normAutofit/>
          </a:bodyPr>
          <a:lstStyle/>
          <a:p>
            <a:r>
              <a:rPr lang="en-US" dirty="0"/>
              <a:t> New </a:t>
            </a:r>
            <a:r>
              <a:rPr lang="en-US" dirty="0" err="1">
                <a:solidFill>
                  <a:srgbClr val="0000C4"/>
                </a:solidFill>
              </a:rPr>
              <a:t>onconfig</a:t>
            </a:r>
            <a:r>
              <a:rPr lang="en-US" dirty="0"/>
              <a:t> parameter </a:t>
            </a:r>
            <a:r>
              <a:rPr lang="en-US" dirty="0">
                <a:solidFill>
                  <a:srgbClr val="0000C4"/>
                </a:solidFill>
              </a:rPr>
              <a:t>STMT_CACHE_QUERY_PLAN</a:t>
            </a:r>
          </a:p>
          <a:p>
            <a:pPr marL="339329" lvl="2" indent="0">
              <a:buNone/>
            </a:pPr>
            <a:r>
              <a:rPr lang="en-US" dirty="0">
                <a:latin typeface="Courier New" panose="02070309020205020404" pitchFamily="49" charset="0"/>
                <a:cs typeface="Courier New" panose="02070309020205020404" pitchFamily="49" charset="0"/>
              </a:rPr>
              <a:t># STMT_CACHE_QUERY_PLAN - Stores query plan for each SQL statement</a:t>
            </a:r>
          </a:p>
          <a:p>
            <a:pPr marL="339329" lvl="2" indent="0">
              <a:buNone/>
            </a:pPr>
            <a:r>
              <a:rPr lang="en-US" dirty="0">
                <a:latin typeface="Courier New" panose="02070309020205020404" pitchFamily="49" charset="0"/>
                <a:cs typeface="Courier New" panose="02070309020205020404" pitchFamily="49" charset="0"/>
              </a:rPr>
              <a:t>#                         Acceptable values are:</a:t>
            </a:r>
          </a:p>
          <a:p>
            <a:pPr marL="339329" lvl="2" indent="0">
              <a:buNone/>
            </a:pPr>
            <a:r>
              <a:rPr lang="en-US" dirty="0">
                <a:latin typeface="Courier New" panose="02070309020205020404" pitchFamily="49" charset="0"/>
                <a:cs typeface="Courier New" panose="02070309020205020404" pitchFamily="49" charset="0"/>
              </a:rPr>
              <a:t>#                         0 Disabled</a:t>
            </a:r>
          </a:p>
          <a:p>
            <a:pPr marL="339329" lvl="2" indent="0">
              <a:buNone/>
            </a:pPr>
            <a:r>
              <a:rPr lang="en-US" dirty="0">
                <a:latin typeface="Courier New" panose="02070309020205020404" pitchFamily="49" charset="0"/>
                <a:cs typeface="Courier New" panose="02070309020205020404" pitchFamily="49" charset="0"/>
              </a:rPr>
              <a:t>#                         1 Enabled</a:t>
            </a:r>
          </a:p>
          <a:p>
            <a:endParaRPr lang="en-US" dirty="0"/>
          </a:p>
          <a:p>
            <a:r>
              <a:rPr lang="en-US" dirty="0"/>
              <a:t>Disabled by default</a:t>
            </a:r>
          </a:p>
          <a:p>
            <a:r>
              <a:rPr lang="en-US" dirty="0"/>
              <a:t>Dynamically tunable with </a:t>
            </a:r>
            <a:r>
              <a:rPr lang="en-US" dirty="0" err="1">
                <a:solidFill>
                  <a:srgbClr val="0000C4"/>
                </a:solidFill>
              </a:rPr>
              <a:t>onmode</a:t>
            </a:r>
            <a:r>
              <a:rPr lang="en-US" dirty="0">
                <a:solidFill>
                  <a:srgbClr val="0000C4"/>
                </a:solidFill>
              </a:rPr>
              <a:t> –</a:t>
            </a:r>
            <a:r>
              <a:rPr lang="en-US" dirty="0" err="1">
                <a:solidFill>
                  <a:srgbClr val="0000C4"/>
                </a:solidFill>
              </a:rPr>
              <a:t>wf</a:t>
            </a:r>
            <a:r>
              <a:rPr lang="en-US" dirty="0">
                <a:solidFill>
                  <a:schemeClr val="tx1"/>
                </a:solidFill>
              </a:rPr>
              <a:t>/</a:t>
            </a:r>
            <a:r>
              <a:rPr lang="en-US" dirty="0">
                <a:solidFill>
                  <a:srgbClr val="0000C4"/>
                </a:solidFill>
              </a:rPr>
              <a:t>-</a:t>
            </a:r>
            <a:r>
              <a:rPr lang="en-US" dirty="0" err="1">
                <a:solidFill>
                  <a:srgbClr val="0000C4"/>
                </a:solidFill>
              </a:rPr>
              <a:t>wm</a:t>
            </a:r>
            <a:endParaRPr lang="en-US" dirty="0">
              <a:solidFill>
                <a:srgbClr val="0000C4"/>
              </a:solidFill>
            </a:endParaRPr>
          </a:p>
          <a:p>
            <a:r>
              <a:rPr lang="en-US" dirty="0"/>
              <a:t>Note that if enabled, this WILL consume more of your </a:t>
            </a:r>
            <a:r>
              <a:rPr lang="en-US" dirty="0">
                <a:solidFill>
                  <a:srgbClr val="0000C4"/>
                </a:solidFill>
              </a:rPr>
              <a:t>STMT_CACHE_SIZE </a:t>
            </a:r>
            <a:r>
              <a:rPr lang="en-US" dirty="0"/>
              <a:t>memory!!!!</a:t>
            </a:r>
          </a:p>
          <a:p>
            <a:r>
              <a:rPr lang="en-US" dirty="0"/>
              <a:t>Query plan is viewable in </a:t>
            </a:r>
            <a:r>
              <a:rPr lang="en-US" dirty="0" err="1">
                <a:solidFill>
                  <a:srgbClr val="0000C4"/>
                </a:solidFill>
              </a:rPr>
              <a:t>sysmaster:syssscelem.queryplan</a:t>
            </a:r>
            <a:r>
              <a:rPr lang="en-US" dirty="0">
                <a:solidFill>
                  <a:srgbClr val="0000C4"/>
                </a:solidFill>
              </a:rPr>
              <a:t> </a:t>
            </a:r>
            <a:r>
              <a:rPr lang="en-US" dirty="0"/>
              <a:t>column</a:t>
            </a:r>
          </a:p>
          <a:p>
            <a:pPr marL="0" indent="0">
              <a:buNone/>
            </a:pPr>
            <a:endParaRPr lang="en-US" dirty="0"/>
          </a:p>
        </p:txBody>
      </p:sp>
    </p:spTree>
    <p:extLst>
      <p:ext uri="{BB962C8B-B14F-4D97-AF65-F5344CB8AC3E}">
        <p14:creationId xmlns:p14="http://schemas.microsoft.com/office/powerpoint/2010/main" val="2426426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693-DBFA-4B5A-BB85-92901C1328BF}"/>
              </a:ext>
            </a:extLst>
          </p:cNvPr>
          <p:cNvSpPr>
            <a:spLocks noGrp="1"/>
          </p:cNvSpPr>
          <p:nvPr>
            <p:ph type="title"/>
          </p:nvPr>
        </p:nvSpPr>
        <p:spPr/>
        <p:txBody>
          <a:bodyPr/>
          <a:lstStyle/>
          <a:p>
            <a:r>
              <a:rPr lang="en-US" dirty="0" err="1">
                <a:solidFill>
                  <a:srgbClr val="0000C4"/>
                </a:solidFill>
              </a:rPr>
              <a:t>syssscelem.queryplan</a:t>
            </a:r>
            <a:r>
              <a:rPr lang="en-US" dirty="0">
                <a:solidFill>
                  <a:srgbClr val="0000C4"/>
                </a:solidFill>
              </a:rPr>
              <a:t> </a:t>
            </a:r>
            <a:r>
              <a:rPr lang="en-US" dirty="0"/>
              <a:t>– </a:t>
            </a:r>
            <a:r>
              <a:rPr lang="en-US" dirty="0" err="1">
                <a:solidFill>
                  <a:srgbClr val="0000C4"/>
                </a:solidFill>
              </a:rPr>
              <a:t>sqexplain.out</a:t>
            </a:r>
            <a:r>
              <a:rPr lang="en-US" dirty="0">
                <a:solidFill>
                  <a:srgbClr val="0000C4"/>
                </a:solidFill>
              </a:rPr>
              <a:t> </a:t>
            </a:r>
            <a:r>
              <a:rPr lang="en-US" dirty="0"/>
              <a:t>is the same</a:t>
            </a:r>
          </a:p>
        </p:txBody>
      </p:sp>
      <p:sp>
        <p:nvSpPr>
          <p:cNvPr id="3" name="Content Placeholder 2">
            <a:extLst>
              <a:ext uri="{FF2B5EF4-FFF2-40B4-BE49-F238E27FC236}">
                <a16:creationId xmlns:a16="http://schemas.microsoft.com/office/drawing/2014/main" id="{6C9A90E5-3285-467D-A1B8-578EEDDA7DBD}"/>
              </a:ext>
            </a:extLst>
          </p:cNvPr>
          <p:cNvSpPr>
            <a:spLocks noGrp="1"/>
          </p:cNvSpPr>
          <p:nvPr>
            <p:ph idx="1"/>
          </p:nvPr>
        </p:nvSpPr>
        <p:spPr>
          <a:xfrm>
            <a:off x="304800" y="1582340"/>
            <a:ext cx="8534400" cy="4403790"/>
          </a:xfrm>
        </p:spPr>
        <p:txBody>
          <a:bodyPr vert="horz">
            <a:noAutofit/>
          </a:bodyPr>
          <a:lstStyle/>
          <a:p>
            <a:pPr marL="0" indent="0" fontAlgn="t">
              <a:lnSpc>
                <a:spcPts val="1080"/>
              </a:lnSpc>
              <a:buNone/>
            </a:pPr>
            <a:r>
              <a:rPr lang="en-US" sz="900" dirty="0">
                <a:latin typeface="Courier New" panose="02070309020205020404" pitchFamily="49" charset="0"/>
                <a:cs typeface="Courier New" panose="02070309020205020404" pitchFamily="49" charset="0"/>
                <a:sym typeface="Wingdings" pitchFamily="2" charset="2"/>
              </a:rPr>
              <a:t>----- </a:t>
            </a:r>
            <a:endParaRPr lang="en-US" sz="900" dirty="0">
              <a:latin typeface="Courier New" panose="02070309020205020404" pitchFamily="49" charset="0"/>
              <a:cs typeface="Courier New" panose="02070309020205020404" pitchFamily="49" charset="0"/>
            </a:endParaRPr>
          </a:p>
          <a:p>
            <a:pPr marL="0" indent="0" fontAlgn="t">
              <a:lnSpc>
                <a:spcPts val="1080"/>
              </a:lnSpc>
              <a:buNone/>
            </a:pPr>
            <a:r>
              <a:rPr lang="en-US" sz="1800" dirty="0">
                <a:latin typeface="Courier New" panose="02070309020205020404" pitchFamily="49" charset="0"/>
                <a:cs typeface="Courier New" panose="02070309020205020404" pitchFamily="49" charset="0"/>
              </a:rPr>
              <a:t>database    </a:t>
            </a:r>
            <a:r>
              <a:rPr lang="en-US" sz="1800" dirty="0" err="1">
                <a:latin typeface="Courier New" panose="02070309020205020404" pitchFamily="49" charset="0"/>
                <a:cs typeface="Courier New" panose="02070309020205020404" pitchFamily="49" charset="0"/>
              </a:rPr>
              <a:t>stores_demo</a:t>
            </a:r>
            <a:endParaRPr lang="en-US" sz="1800" dirty="0">
              <a:latin typeface="Courier New" panose="02070309020205020404" pitchFamily="49" charset="0"/>
              <a:cs typeface="Courier New" panose="02070309020205020404" pitchFamily="49" charset="0"/>
            </a:endParaRPr>
          </a:p>
          <a:p>
            <a:pPr marL="0" indent="0" fontAlgn="t">
              <a:lnSpc>
                <a:spcPts val="1080"/>
              </a:lnSpc>
              <a:buNone/>
            </a:pPr>
            <a:r>
              <a:rPr lang="en-US" sz="1800" dirty="0">
                <a:latin typeface="Courier New" panose="02070309020205020404" pitchFamily="49" charset="0"/>
                <a:cs typeface="Courier New" panose="02070309020205020404" pitchFamily="49" charset="0"/>
              </a:rPr>
              <a:t>user        </a:t>
            </a:r>
            <a:r>
              <a:rPr lang="en-US" sz="1800" dirty="0" err="1">
                <a:latin typeface="Courier New" panose="02070309020205020404" pitchFamily="49" charset="0"/>
                <a:cs typeface="Courier New" panose="02070309020205020404" pitchFamily="49" charset="0"/>
              </a:rPr>
              <a:t>jmcmahon</a:t>
            </a:r>
            <a:endParaRPr lang="en-US" sz="1800" dirty="0">
              <a:latin typeface="Courier New" panose="02070309020205020404" pitchFamily="49" charset="0"/>
              <a:cs typeface="Courier New" panose="02070309020205020404" pitchFamily="49" charset="0"/>
            </a:endParaRPr>
          </a:p>
          <a:p>
            <a:pPr marL="0" indent="0" fontAlgn="t">
              <a:lnSpc>
                <a:spcPts val="1080"/>
              </a:lnSpc>
              <a:buNone/>
            </a:pPr>
            <a:r>
              <a:rPr lang="en-US" sz="1800" dirty="0" err="1">
                <a:latin typeface="Courier New" panose="02070309020205020404" pitchFamily="49" charset="0"/>
                <a:cs typeface="Courier New" panose="02070309020205020404" pitchFamily="49" charset="0"/>
              </a:rPr>
              <a:t>stmtstring</a:t>
            </a:r>
            <a:r>
              <a:rPr lang="en-US" sz="1800" dirty="0">
                <a:latin typeface="Courier New" panose="02070309020205020404" pitchFamily="49" charset="0"/>
                <a:cs typeface="Courier New" panose="02070309020205020404" pitchFamily="49" charset="0"/>
              </a:rPr>
              <a:t>  select count(*) from items</a:t>
            </a:r>
          </a:p>
          <a:p>
            <a:pPr marL="0" indent="0" fontAlgn="t">
              <a:lnSpc>
                <a:spcPts val="1080"/>
              </a:lnSpc>
              <a:buNone/>
            </a:pPr>
            <a:r>
              <a:rPr lang="en-US" sz="1800" dirty="0" err="1">
                <a:latin typeface="Courier New" panose="02070309020205020404" pitchFamily="49" charset="0"/>
                <a:cs typeface="Courier New" panose="02070309020205020404" pitchFamily="49" charset="0"/>
              </a:rPr>
              <a:t>queryplan</a:t>
            </a:r>
            <a:r>
              <a:rPr lang="en-US" sz="1800" dirty="0">
                <a:latin typeface="Courier New" panose="02070309020205020404" pitchFamily="49" charset="0"/>
                <a:cs typeface="Courier New" panose="02070309020205020404" pitchFamily="49" charset="0"/>
              </a:rPr>
              <a:t>   </a:t>
            </a:r>
          </a:p>
          <a:p>
            <a:pPr marL="0" indent="0" fontAlgn="t">
              <a:lnSpc>
                <a:spcPts val="1080"/>
              </a:lnSpc>
              <a:buNone/>
            </a:pPr>
            <a:r>
              <a:rPr lang="en-US" sz="1800" dirty="0">
                <a:latin typeface="Courier New" panose="02070309020205020404" pitchFamily="49" charset="0"/>
                <a:cs typeface="Courier New" panose="02070309020205020404" pitchFamily="49" charset="0"/>
              </a:rPr>
              <a:t>            QUERY:</a:t>
            </a:r>
          </a:p>
          <a:p>
            <a:pPr marL="0" indent="0" fontAlgn="t">
              <a:lnSpc>
                <a:spcPts val="1080"/>
              </a:lnSpc>
              <a:buNone/>
            </a:pPr>
            <a:r>
              <a:rPr lang="en-US" sz="1800" dirty="0">
                <a:latin typeface="Courier New" panose="02070309020205020404" pitchFamily="49" charset="0"/>
                <a:cs typeface="Courier New" panose="02070309020205020404" pitchFamily="49" charset="0"/>
              </a:rPr>
              <a:t>            ------</a:t>
            </a:r>
          </a:p>
          <a:p>
            <a:pPr marL="0" indent="0" fontAlgn="t">
              <a:lnSpc>
                <a:spcPts val="1080"/>
              </a:lnSpc>
              <a:buNone/>
            </a:pPr>
            <a:r>
              <a:rPr lang="en-US" sz="1800" dirty="0">
                <a:latin typeface="Courier New" panose="02070309020205020404" pitchFamily="49" charset="0"/>
                <a:cs typeface="Courier New" panose="02070309020205020404" pitchFamily="49" charset="0"/>
              </a:rPr>
              <a:t>            select count(*) from items</a:t>
            </a:r>
          </a:p>
          <a:p>
            <a:pPr marL="0" indent="0" fontAlgn="t">
              <a:lnSpc>
                <a:spcPts val="1080"/>
              </a:lnSpc>
              <a:buNone/>
            </a:pPr>
            <a:r>
              <a:rPr lang="en-US" sz="1800" dirty="0">
                <a:latin typeface="Courier New" panose="02070309020205020404" pitchFamily="49" charset="0"/>
                <a:cs typeface="Courier New" panose="02070309020205020404" pitchFamily="49" charset="0"/>
              </a:rPr>
              <a:t>            </a:t>
            </a:r>
          </a:p>
          <a:p>
            <a:pPr marL="0" indent="0" fontAlgn="t">
              <a:lnSpc>
                <a:spcPts val="1080"/>
              </a:lnSpc>
              <a:buNone/>
            </a:pPr>
            <a:r>
              <a:rPr lang="en-US" sz="1800" dirty="0">
                <a:latin typeface="Courier New" panose="02070309020205020404" pitchFamily="49" charset="0"/>
                <a:cs typeface="Courier New" panose="02070309020205020404" pitchFamily="49" charset="0"/>
              </a:rPr>
              <a:t>            Estimated Cost: 1</a:t>
            </a:r>
          </a:p>
          <a:p>
            <a:pPr marL="0" indent="0" fontAlgn="t">
              <a:lnSpc>
                <a:spcPts val="1080"/>
              </a:lnSpc>
              <a:buNone/>
            </a:pPr>
            <a:r>
              <a:rPr lang="en-US" sz="1800" dirty="0">
                <a:latin typeface="Courier New" panose="02070309020205020404" pitchFamily="49" charset="0"/>
                <a:cs typeface="Courier New" panose="02070309020205020404" pitchFamily="49" charset="0"/>
              </a:rPr>
              <a:t>            Estimated # of Rows Returned: 1</a:t>
            </a:r>
          </a:p>
          <a:p>
            <a:pPr marL="0" indent="0" fontAlgn="t">
              <a:lnSpc>
                <a:spcPts val="1080"/>
              </a:lnSpc>
              <a:buNone/>
            </a:pPr>
            <a:r>
              <a:rPr lang="en-US" sz="1800" dirty="0">
                <a:latin typeface="Courier New" panose="02070309020205020404" pitchFamily="49" charset="0"/>
                <a:cs typeface="Courier New" panose="02070309020205020404" pitchFamily="49" charset="0"/>
              </a:rPr>
              <a:t>              1) </a:t>
            </a:r>
            <a:r>
              <a:rPr lang="en-US" sz="1800" dirty="0" err="1">
                <a:latin typeface="Courier New" panose="02070309020205020404" pitchFamily="49" charset="0"/>
                <a:cs typeface="Courier New" panose="02070309020205020404" pitchFamily="49" charset="0"/>
              </a:rPr>
              <a:t>informix.items</a:t>
            </a:r>
            <a:r>
              <a:rPr lang="en-US" sz="1800" dirty="0">
                <a:latin typeface="Courier New" panose="02070309020205020404" pitchFamily="49" charset="0"/>
                <a:cs typeface="Courier New" panose="02070309020205020404" pitchFamily="49" charset="0"/>
              </a:rPr>
              <a:t>: INDEX PATH</a:t>
            </a:r>
          </a:p>
          <a:p>
            <a:pPr marL="0" indent="0" fontAlgn="t">
              <a:lnSpc>
                <a:spcPts val="1080"/>
              </a:lnSpc>
              <a:buNone/>
            </a:pPr>
            <a:r>
              <a:rPr lang="en-US" sz="1800" dirty="0">
                <a:latin typeface="Courier New" panose="02070309020205020404" pitchFamily="49" charset="0"/>
                <a:cs typeface="Courier New" panose="02070309020205020404" pitchFamily="49" charset="0"/>
              </a:rPr>
              <a:t>                (1) Index Keys: (count)</a:t>
            </a:r>
          </a:p>
        </p:txBody>
      </p:sp>
    </p:spTree>
    <p:extLst>
      <p:ext uri="{BB962C8B-B14F-4D97-AF65-F5344CB8AC3E}">
        <p14:creationId xmlns:p14="http://schemas.microsoft.com/office/powerpoint/2010/main" val="94799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56193" y="2351087"/>
            <a:ext cx="8631614" cy="1077913"/>
          </a:xfrm>
        </p:spPr>
        <p:txBody>
          <a:bodyPr/>
          <a:lstStyle/>
          <a:p>
            <a:r>
              <a:rPr lang="en-US" dirty="0"/>
              <a:t>Inform</a:t>
            </a:r>
            <a:r>
              <a:rPr lang="en-US" i="1" dirty="0">
                <a:solidFill>
                  <a:srgbClr val="FF0000"/>
                </a:solidFill>
              </a:rPr>
              <a:t>i</a:t>
            </a:r>
            <a:r>
              <a:rPr lang="en-US" dirty="0">
                <a:solidFill>
                  <a:srgbClr val="0000C4"/>
                </a:solidFill>
              </a:rPr>
              <a:t>x</a:t>
            </a:r>
            <a:r>
              <a:rPr lang="en-US" dirty="0"/>
              <a:t> KMIP </a:t>
            </a:r>
            <a:r>
              <a:rPr lang="en-US" dirty="0" err="1"/>
              <a:t>Keystores</a:t>
            </a:r>
            <a:endParaRPr lang="en-US" dirty="0"/>
          </a:p>
        </p:txBody>
      </p:sp>
    </p:spTree>
    <p:extLst>
      <p:ext uri="{BB962C8B-B14F-4D97-AF65-F5344CB8AC3E}">
        <p14:creationId xmlns:p14="http://schemas.microsoft.com/office/powerpoint/2010/main" val="300128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Invalidate specific statement in the Statement Cache</a:t>
            </a:r>
          </a:p>
        </p:txBody>
      </p:sp>
      <p:sp>
        <p:nvSpPr>
          <p:cNvPr id="3" name="Content Placeholder 2">
            <a:extLst>
              <a:ext uri="{FF2B5EF4-FFF2-40B4-BE49-F238E27FC236}">
                <a16:creationId xmlns:a16="http://schemas.microsoft.com/office/drawing/2014/main" id="{D10BCBF5-DE57-4DE7-8931-B47D2742F643}"/>
              </a:ext>
            </a:extLst>
          </p:cNvPr>
          <p:cNvSpPr>
            <a:spLocks noGrp="1"/>
          </p:cNvSpPr>
          <p:nvPr>
            <p:ph idx="1"/>
          </p:nvPr>
        </p:nvSpPr>
        <p:spPr/>
        <p:txBody>
          <a:bodyPr>
            <a:normAutofit/>
          </a:bodyPr>
          <a:lstStyle/>
          <a:p>
            <a:pPr marL="233363" indent="-233363"/>
            <a:r>
              <a:rPr lang="en-US" dirty="0"/>
              <a:t>Set </a:t>
            </a:r>
            <a:r>
              <a:rPr lang="en-US" dirty="0" err="1">
                <a:solidFill>
                  <a:srgbClr val="0000C4"/>
                </a:solidFill>
              </a:rPr>
              <a:t>sysmaster:syssscelem.valid</a:t>
            </a:r>
            <a:r>
              <a:rPr lang="en-US" dirty="0">
                <a:solidFill>
                  <a:srgbClr val="0000C4"/>
                </a:solidFill>
              </a:rPr>
              <a:t> </a:t>
            </a:r>
            <a:r>
              <a:rPr lang="en-US" dirty="0"/>
              <a:t>column to </a:t>
            </a:r>
            <a:r>
              <a:rPr lang="en-US" dirty="0">
                <a:solidFill>
                  <a:srgbClr val="0000C4"/>
                </a:solidFill>
              </a:rPr>
              <a:t>0</a:t>
            </a:r>
            <a:r>
              <a:rPr lang="en-US" dirty="0"/>
              <a:t> (as user Informix)</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update </a:t>
            </a:r>
            <a:r>
              <a:rPr lang="en-US" b="1" dirty="0" err="1">
                <a:solidFill>
                  <a:srgbClr val="0000C4"/>
                </a:solidFill>
                <a:latin typeface="Courier New" panose="02070309020205020404" pitchFamily="49" charset="0"/>
                <a:cs typeface="Courier New" panose="02070309020205020404" pitchFamily="49" charset="0"/>
              </a:rPr>
              <a:t>syssscelem</a:t>
            </a:r>
            <a:r>
              <a:rPr lang="en-US" b="1" dirty="0">
                <a:solidFill>
                  <a:srgbClr val="0000C4"/>
                </a:solidFill>
                <a:latin typeface="Courier New" panose="02070309020205020404" pitchFamily="49" charset="0"/>
                <a:cs typeface="Courier New" panose="02070309020205020404" pitchFamily="49" charset="0"/>
              </a:rPr>
              <a:t> set valid = 0 where </a:t>
            </a:r>
            <a:r>
              <a:rPr lang="en-US" b="1" dirty="0" err="1">
                <a:solidFill>
                  <a:srgbClr val="0000C4"/>
                </a:solidFill>
                <a:latin typeface="Courier New" panose="02070309020205020404" pitchFamily="49" charset="0"/>
                <a:cs typeface="Courier New" panose="02070309020205020404" pitchFamily="49" charset="0"/>
              </a:rPr>
              <a:t>uniqid</a:t>
            </a:r>
            <a:r>
              <a:rPr lang="en-US" b="1" dirty="0">
                <a:solidFill>
                  <a:srgbClr val="0000C4"/>
                </a:solidFill>
                <a:latin typeface="Courier New" panose="02070309020205020404" pitchFamily="49" charset="0"/>
                <a:cs typeface="Courier New" panose="02070309020205020404" pitchFamily="49" charset="0"/>
              </a:rPr>
              <a:t> = 6</a:t>
            </a:r>
          </a:p>
          <a:p>
            <a:pPr marL="339329" lvl="2" indent="0">
              <a:buNone/>
            </a:pPr>
            <a:r>
              <a:rPr lang="en-US" dirty="0">
                <a:latin typeface="Courier New" panose="02070309020205020404" pitchFamily="49" charset="0"/>
                <a:cs typeface="Courier New" panose="02070309020205020404" pitchFamily="49" charset="0"/>
              </a:rPr>
              <a:t>1 row(s) updated.</a:t>
            </a:r>
          </a:p>
          <a:p>
            <a:pPr marL="214313" indent="-214313"/>
            <a:endParaRPr lang="en-US" dirty="0"/>
          </a:p>
          <a:p>
            <a:pPr marL="214313" indent="-214313"/>
            <a:r>
              <a:rPr lang="en-US" dirty="0"/>
              <a:t>Once statement is invalidated, it cannot be re-validated</a:t>
            </a:r>
          </a:p>
          <a:p>
            <a:pPr marL="214313" indent="-214313"/>
            <a:endParaRPr lang="en-US" dirty="0">
              <a:solidFill>
                <a:srgbClr val="0000C4"/>
              </a:solidFill>
            </a:endParaRPr>
          </a:p>
          <a:p>
            <a:pPr marL="214313" indent="-214313"/>
            <a:r>
              <a:rPr lang="en-US" dirty="0" err="1">
                <a:solidFill>
                  <a:srgbClr val="0000C4"/>
                </a:solidFill>
              </a:rPr>
              <a:t>onstat</a:t>
            </a:r>
            <a:r>
              <a:rPr lang="en-US" dirty="0">
                <a:solidFill>
                  <a:srgbClr val="0000C4"/>
                </a:solidFill>
              </a:rPr>
              <a:t> –g </a:t>
            </a:r>
            <a:r>
              <a:rPr lang="en-US" dirty="0" err="1">
                <a:solidFill>
                  <a:srgbClr val="0000C4"/>
                </a:solidFill>
              </a:rPr>
              <a:t>ssc</a:t>
            </a:r>
            <a:r>
              <a:rPr lang="en-US" dirty="0">
                <a:solidFill>
                  <a:srgbClr val="0000C4"/>
                </a:solidFill>
              </a:rPr>
              <a:t> </a:t>
            </a:r>
            <a:r>
              <a:rPr lang="en-US" dirty="0"/>
              <a:t>(notice ‘</a:t>
            </a:r>
            <a:r>
              <a:rPr lang="en-US" dirty="0">
                <a:solidFill>
                  <a:srgbClr val="0000C4"/>
                </a:solidFill>
              </a:rPr>
              <a:t>D</a:t>
            </a:r>
            <a:r>
              <a:rPr lang="en-US" dirty="0"/>
              <a:t>’ flag indicating entry is now invalid)</a:t>
            </a:r>
          </a:p>
          <a:p>
            <a:pPr marL="214313" indent="-214313"/>
            <a:endParaRPr lang="en-US" dirty="0"/>
          </a:p>
          <a:p>
            <a:pPr marL="0" indent="0">
              <a:buNone/>
            </a:pPr>
            <a:r>
              <a:rPr lang="en-US" sz="1275" dirty="0">
                <a:latin typeface="Courier New" panose="02070309020205020404" pitchFamily="49" charset="0"/>
                <a:cs typeface="Courier New" panose="02070309020205020404" pitchFamily="49" charset="0"/>
              </a:rPr>
              <a:t>Statement Cache Entries: </a:t>
            </a:r>
          </a:p>
          <a:p>
            <a:pPr marL="0" indent="0">
              <a:buNone/>
            </a:pPr>
            <a:r>
              <a:rPr lang="en-US" sz="1275" dirty="0" err="1">
                <a:latin typeface="Courier New" panose="02070309020205020404" pitchFamily="49" charset="0"/>
                <a:cs typeface="Courier New" panose="02070309020205020404" pitchFamily="49" charset="0"/>
              </a:rPr>
              <a:t>uniqid</a:t>
            </a:r>
            <a:r>
              <a:rPr lang="en-US" sz="1275" dirty="0">
                <a:latin typeface="Courier New" panose="02070309020205020404" pitchFamily="49" charset="0"/>
                <a:cs typeface="Courier New" panose="02070309020205020404" pitchFamily="49" charset="0"/>
              </a:rPr>
              <a:t> </a:t>
            </a:r>
            <a:r>
              <a:rPr lang="en-US" sz="1275" dirty="0" err="1">
                <a:latin typeface="Courier New" panose="02070309020205020404" pitchFamily="49" charset="0"/>
                <a:cs typeface="Courier New" panose="02070309020205020404" pitchFamily="49" charset="0"/>
              </a:rPr>
              <a:t>lru</a:t>
            </a:r>
            <a:r>
              <a:rPr lang="en-US" sz="1275" dirty="0">
                <a:latin typeface="Courier New" panose="02070309020205020404" pitchFamily="49" charset="0"/>
                <a:cs typeface="Courier New" panose="02070309020205020404" pitchFamily="49" charset="0"/>
              </a:rPr>
              <a:t> hash </a:t>
            </a:r>
            <a:r>
              <a:rPr lang="en-US" sz="1275" dirty="0" err="1">
                <a:latin typeface="Courier New" panose="02070309020205020404" pitchFamily="49" charset="0"/>
                <a:cs typeface="Courier New" panose="02070309020205020404" pitchFamily="49" charset="0"/>
              </a:rPr>
              <a:t>ref_cnt</a:t>
            </a:r>
            <a:r>
              <a:rPr lang="en-US" sz="1275" dirty="0">
                <a:latin typeface="Courier New" panose="02070309020205020404" pitchFamily="49" charset="0"/>
                <a:cs typeface="Courier New" panose="02070309020205020404" pitchFamily="49" charset="0"/>
              </a:rPr>
              <a:t> hits flag </a:t>
            </a:r>
            <a:r>
              <a:rPr lang="en-US" sz="1275" dirty="0" err="1">
                <a:latin typeface="Courier New" panose="02070309020205020404" pitchFamily="49" charset="0"/>
                <a:cs typeface="Courier New" panose="02070309020205020404" pitchFamily="49" charset="0"/>
              </a:rPr>
              <a:t>heap_ptr</a:t>
            </a:r>
            <a:r>
              <a:rPr lang="en-US" sz="1275" dirty="0">
                <a:latin typeface="Courier New" panose="02070309020205020404" pitchFamily="49" charset="0"/>
                <a:cs typeface="Courier New" panose="02070309020205020404" pitchFamily="49" charset="0"/>
              </a:rPr>
              <a:t>       database           user</a:t>
            </a:r>
          </a:p>
          <a:p>
            <a:pPr marL="0" indent="0">
              <a:buNone/>
            </a:pPr>
            <a:r>
              <a:rPr lang="en-US" sz="1275" dirty="0">
                <a:latin typeface="Courier New" panose="02070309020205020404" pitchFamily="49" charset="0"/>
                <a:cs typeface="Courier New" panose="02070309020205020404" pitchFamily="49" charset="0"/>
              </a:rPr>
              <a:t>--------------------------------------------------------------------------------</a:t>
            </a:r>
          </a:p>
          <a:p>
            <a:pPr marL="0" indent="0">
              <a:buNone/>
            </a:pPr>
            <a:r>
              <a:rPr lang="en-US" sz="1275" dirty="0">
                <a:latin typeface="Courier New" panose="02070309020205020404" pitchFamily="49" charset="0"/>
                <a:cs typeface="Courier New" panose="02070309020205020404" pitchFamily="49" charset="0"/>
              </a:rPr>
              <a:t>     6   0 2404       0    0  DF- 46431038       </a:t>
            </a:r>
            <a:r>
              <a:rPr lang="en-US" sz="1275" dirty="0" err="1">
                <a:latin typeface="Courier New" panose="02070309020205020404" pitchFamily="49" charset="0"/>
                <a:cs typeface="Courier New" panose="02070309020205020404" pitchFamily="49" charset="0"/>
              </a:rPr>
              <a:t>stores_demo</a:t>
            </a:r>
            <a:r>
              <a:rPr lang="en-US" sz="1275" dirty="0">
                <a:latin typeface="Courier New" panose="02070309020205020404" pitchFamily="49" charset="0"/>
                <a:cs typeface="Courier New" panose="02070309020205020404" pitchFamily="49" charset="0"/>
              </a:rPr>
              <a:t>        </a:t>
            </a:r>
            <a:r>
              <a:rPr lang="en-US" sz="1275" dirty="0" err="1">
                <a:latin typeface="Courier New" panose="02070309020205020404" pitchFamily="49" charset="0"/>
                <a:cs typeface="Courier New" panose="02070309020205020404" pitchFamily="49" charset="0"/>
              </a:rPr>
              <a:t>jmcmahon</a:t>
            </a:r>
            <a:endParaRPr lang="en-US" sz="1275" dirty="0">
              <a:latin typeface="Courier New" panose="02070309020205020404" pitchFamily="49" charset="0"/>
              <a:cs typeface="Courier New" panose="02070309020205020404" pitchFamily="49" charset="0"/>
            </a:endParaRPr>
          </a:p>
          <a:p>
            <a:pPr marL="0" indent="0">
              <a:buNone/>
            </a:pPr>
            <a:r>
              <a:rPr lang="en-US" sz="1275" dirty="0">
                <a:solidFill>
                  <a:srgbClr val="0000C4"/>
                </a:solidFill>
                <a:latin typeface="Courier New" panose="02070309020205020404" pitchFamily="49" charset="0"/>
                <a:cs typeface="Courier New" panose="02070309020205020404" pitchFamily="49" charset="0"/>
              </a:rPr>
              <a:t>  select count(*) from items</a:t>
            </a:r>
          </a:p>
          <a:p>
            <a:pPr marL="214313" indent="-214313"/>
            <a:endParaRPr lang="en-US" dirty="0"/>
          </a:p>
          <a:p>
            <a:endParaRPr lang="en-US" dirty="0"/>
          </a:p>
        </p:txBody>
      </p:sp>
    </p:spTree>
    <p:extLst>
      <p:ext uri="{BB962C8B-B14F-4D97-AF65-F5344CB8AC3E}">
        <p14:creationId xmlns:p14="http://schemas.microsoft.com/office/powerpoint/2010/main" val="3060476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Invalidate specific query in the Statement Cache</a:t>
            </a:r>
          </a:p>
        </p:txBody>
      </p:sp>
      <p:sp>
        <p:nvSpPr>
          <p:cNvPr id="3" name="Content Placeholder 2">
            <a:extLst>
              <a:ext uri="{FF2B5EF4-FFF2-40B4-BE49-F238E27FC236}">
                <a16:creationId xmlns:a16="http://schemas.microsoft.com/office/drawing/2014/main" id="{D10BCBF5-DE57-4DE7-8931-B47D2742F643}"/>
              </a:ext>
            </a:extLst>
          </p:cNvPr>
          <p:cNvSpPr>
            <a:spLocks noGrp="1"/>
          </p:cNvSpPr>
          <p:nvPr>
            <p:ph idx="1"/>
          </p:nvPr>
        </p:nvSpPr>
        <p:spPr/>
        <p:txBody>
          <a:bodyPr>
            <a:normAutofit/>
          </a:bodyPr>
          <a:lstStyle/>
          <a:p>
            <a:r>
              <a:rPr lang="en-US" dirty="0"/>
              <a:t>Also notice </a:t>
            </a:r>
            <a:r>
              <a:rPr lang="en-US" dirty="0">
                <a:solidFill>
                  <a:srgbClr val="0000C4"/>
                </a:solidFill>
              </a:rPr>
              <a:t>flag</a:t>
            </a:r>
            <a:r>
              <a:rPr lang="en-US" dirty="0"/>
              <a:t> is 0x3 (invalid 0x1 | fully inserted 0x2) and </a:t>
            </a:r>
            <a:r>
              <a:rPr lang="en-US" dirty="0">
                <a:solidFill>
                  <a:srgbClr val="0000C4"/>
                </a:solidFill>
              </a:rPr>
              <a:t>valid</a:t>
            </a:r>
            <a:r>
              <a:rPr lang="en-US" dirty="0"/>
              <a:t> is now 0 (invalid)</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uniqid</a:t>
            </a:r>
            <a:r>
              <a:rPr lang="en-US" b="1" dirty="0">
                <a:solidFill>
                  <a:srgbClr val="0000C4"/>
                </a:solidFill>
                <a:latin typeface="Courier New" panose="02070309020205020404" pitchFamily="49" charset="0"/>
                <a:cs typeface="Courier New" panose="02070309020205020404" pitchFamily="49" charset="0"/>
              </a:rPr>
              <a:t>      6</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lru</a:t>
            </a:r>
            <a:r>
              <a:rPr lang="en-US" b="1" dirty="0">
                <a:solidFill>
                  <a:srgbClr val="0000C4"/>
                </a:solidFill>
                <a:latin typeface="Courier New" panose="02070309020205020404" pitchFamily="49" charset="0"/>
                <a:cs typeface="Courier New" panose="02070309020205020404" pitchFamily="49" charset="0"/>
              </a:rPr>
              <a:t>         0</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hash        2404</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ref_cnt</a:t>
            </a:r>
            <a:r>
              <a:rPr lang="en-US" b="1" dirty="0">
                <a:solidFill>
                  <a:srgbClr val="0000C4"/>
                </a:solidFill>
                <a:latin typeface="Courier New" panose="02070309020205020404" pitchFamily="49" charset="0"/>
                <a:cs typeface="Courier New" panose="02070309020205020404" pitchFamily="49" charset="0"/>
              </a:rPr>
              <a:t>     0</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hits        0</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flag        3</a:t>
            </a:r>
          </a:p>
          <a:p>
            <a:pPr marL="339329" lvl="2" indent="0">
              <a:buNone/>
            </a:pPr>
            <a:r>
              <a:rPr lang="en-US" b="1" dirty="0">
                <a:solidFill>
                  <a:srgbClr val="FF0000"/>
                </a:solidFill>
                <a:latin typeface="Courier New" panose="02070309020205020404" pitchFamily="49" charset="0"/>
                <a:cs typeface="Courier New" panose="02070309020205020404" pitchFamily="49" charset="0"/>
              </a:rPr>
              <a:t>valid       0</a:t>
            </a:r>
          </a:p>
          <a:p>
            <a:pPr marL="339329" lvl="2" indent="0">
              <a:buNone/>
            </a:pPr>
            <a:r>
              <a:rPr lang="en-US" b="1" dirty="0">
                <a:solidFill>
                  <a:srgbClr val="FF0000"/>
                </a:solidFill>
                <a:latin typeface="Courier New" panose="02070309020205020404" pitchFamily="49" charset="0"/>
                <a:cs typeface="Courier New" panose="02070309020205020404" pitchFamily="49" charset="0"/>
              </a:rPr>
              <a:t>locked      0</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heap_ptr</a:t>
            </a:r>
            <a:r>
              <a:rPr lang="en-US" b="1" dirty="0">
                <a:solidFill>
                  <a:srgbClr val="0000C4"/>
                </a:solidFill>
                <a:latin typeface="Courier New" panose="02070309020205020404" pitchFamily="49" charset="0"/>
                <a:cs typeface="Courier New" panose="02070309020205020404" pitchFamily="49" charset="0"/>
              </a:rPr>
              <a:t>    1178800184</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database    </a:t>
            </a:r>
            <a:r>
              <a:rPr lang="en-US" b="1" dirty="0" err="1">
                <a:solidFill>
                  <a:srgbClr val="0000C4"/>
                </a:solidFill>
                <a:latin typeface="Courier New" panose="02070309020205020404" pitchFamily="49" charset="0"/>
                <a:cs typeface="Courier New" panose="02070309020205020404" pitchFamily="49" charset="0"/>
              </a:rPr>
              <a:t>stores_demo</a:t>
            </a:r>
            <a:endParaRPr lang="en-US" b="1" dirty="0">
              <a:solidFill>
                <a:srgbClr val="0000C4"/>
              </a:solidFill>
              <a:latin typeface="Courier New" panose="02070309020205020404" pitchFamily="49" charset="0"/>
              <a:cs typeface="Courier New" panose="02070309020205020404" pitchFamily="49" charset="0"/>
            </a:endParaRPr>
          </a:p>
          <a:p>
            <a:pPr marL="339329" lvl="2" indent="0">
              <a:buNone/>
            </a:pPr>
            <a:r>
              <a:rPr lang="en-US" b="1" dirty="0">
                <a:solidFill>
                  <a:srgbClr val="0000C4"/>
                </a:solidFill>
                <a:latin typeface="Courier New" panose="02070309020205020404" pitchFamily="49" charset="0"/>
                <a:cs typeface="Courier New" panose="02070309020205020404" pitchFamily="49" charset="0"/>
              </a:rPr>
              <a:t>user        </a:t>
            </a:r>
            <a:r>
              <a:rPr lang="en-US" b="1" dirty="0" err="1">
                <a:solidFill>
                  <a:srgbClr val="0000C4"/>
                </a:solidFill>
                <a:latin typeface="Courier New" panose="02070309020205020404" pitchFamily="49" charset="0"/>
                <a:cs typeface="Courier New" panose="02070309020205020404" pitchFamily="49" charset="0"/>
              </a:rPr>
              <a:t>jmcmahon</a:t>
            </a:r>
            <a:endParaRPr lang="en-US" b="1" dirty="0">
              <a:solidFill>
                <a:srgbClr val="0000C4"/>
              </a:solidFill>
              <a:latin typeface="Courier New" panose="02070309020205020404" pitchFamily="49" charset="0"/>
              <a:cs typeface="Courier New" panose="02070309020205020404" pitchFamily="49" charset="0"/>
            </a:endParaRP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stmtstring</a:t>
            </a:r>
            <a:r>
              <a:rPr lang="en-US" b="1" dirty="0">
                <a:solidFill>
                  <a:srgbClr val="0000C4"/>
                </a:solidFill>
                <a:latin typeface="Courier New" panose="02070309020205020404" pitchFamily="49" charset="0"/>
                <a:cs typeface="Courier New" panose="02070309020205020404" pitchFamily="49" charset="0"/>
              </a:rPr>
              <a:t>  select count(*) from items</a:t>
            </a:r>
          </a:p>
          <a:p>
            <a:pPr marL="339329" lvl="2" indent="0">
              <a:buNone/>
            </a:pPr>
            <a:r>
              <a:rPr lang="en-US" b="1" dirty="0" err="1">
                <a:solidFill>
                  <a:srgbClr val="FF0000"/>
                </a:solidFill>
                <a:latin typeface="Courier New" panose="02070309020205020404" pitchFamily="49" charset="0"/>
                <a:cs typeface="Courier New" panose="02070309020205020404" pitchFamily="49" charset="0"/>
              </a:rPr>
              <a:t>queryplan</a:t>
            </a:r>
            <a:r>
              <a:rPr lang="en-US" b="1" dirty="0">
                <a:solidFill>
                  <a:srgbClr val="FF0000"/>
                </a:solidFill>
                <a:latin typeface="Courier New" panose="02070309020205020404" pitchFamily="49" charset="0"/>
                <a:cs typeface="Courier New" panose="02070309020205020404" pitchFamily="49" charset="0"/>
              </a:rPr>
              <a:t>   DISABLED</a:t>
            </a:r>
            <a:endParaRPr lang="en-US" b="1" dirty="0">
              <a:solidFill>
                <a:srgbClr val="FF0000"/>
              </a:solidFill>
            </a:endParaRPr>
          </a:p>
          <a:p>
            <a:endParaRPr lang="en-US" dirty="0"/>
          </a:p>
        </p:txBody>
      </p:sp>
    </p:spTree>
    <p:extLst>
      <p:ext uri="{BB962C8B-B14F-4D97-AF65-F5344CB8AC3E}">
        <p14:creationId xmlns:p14="http://schemas.microsoft.com/office/powerpoint/2010/main" val="2851927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Lock a query plan in the Statement Cache</a:t>
            </a:r>
          </a:p>
        </p:txBody>
      </p:sp>
      <p:sp>
        <p:nvSpPr>
          <p:cNvPr id="3" name="Content Placeholder 2">
            <a:extLst>
              <a:ext uri="{FF2B5EF4-FFF2-40B4-BE49-F238E27FC236}">
                <a16:creationId xmlns:a16="http://schemas.microsoft.com/office/drawing/2014/main" id="{D10BCBF5-DE57-4DE7-8931-B47D2742F643}"/>
              </a:ext>
            </a:extLst>
          </p:cNvPr>
          <p:cNvSpPr>
            <a:spLocks noGrp="1"/>
          </p:cNvSpPr>
          <p:nvPr>
            <p:ph idx="1"/>
          </p:nvPr>
        </p:nvSpPr>
        <p:spPr/>
        <p:txBody>
          <a:bodyPr>
            <a:normAutofit/>
          </a:bodyPr>
          <a:lstStyle/>
          <a:p>
            <a:r>
              <a:rPr lang="en-US" dirty="0"/>
              <a:t>Locking statement will avoid re-optimization when minor version of any table in statement changes (i.e. update statistics)</a:t>
            </a:r>
          </a:p>
          <a:p>
            <a:endParaRPr lang="en-US" dirty="0"/>
          </a:p>
          <a:p>
            <a:r>
              <a:rPr lang="en-US" dirty="0"/>
              <a:t>Set </a:t>
            </a:r>
            <a:r>
              <a:rPr lang="en-US" dirty="0" err="1">
                <a:solidFill>
                  <a:srgbClr val="0000C4"/>
                </a:solidFill>
              </a:rPr>
              <a:t>sysmaster:syssscelem.locked</a:t>
            </a:r>
            <a:r>
              <a:rPr lang="en-US" dirty="0">
                <a:solidFill>
                  <a:srgbClr val="0000C4"/>
                </a:solidFill>
              </a:rPr>
              <a:t> </a:t>
            </a:r>
            <a:r>
              <a:rPr lang="en-US" dirty="0"/>
              <a:t>column to </a:t>
            </a:r>
            <a:r>
              <a:rPr lang="en-US" dirty="0">
                <a:solidFill>
                  <a:srgbClr val="0000C4"/>
                </a:solidFill>
              </a:rPr>
              <a:t>1</a:t>
            </a:r>
            <a:r>
              <a:rPr lang="en-US" dirty="0"/>
              <a:t> (as user Informix)</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update </a:t>
            </a:r>
            <a:r>
              <a:rPr lang="en-US" b="1" dirty="0" err="1">
                <a:solidFill>
                  <a:srgbClr val="0000C4"/>
                </a:solidFill>
                <a:latin typeface="Courier New" panose="02070309020205020404" pitchFamily="49" charset="0"/>
                <a:cs typeface="Courier New" panose="02070309020205020404" pitchFamily="49" charset="0"/>
              </a:rPr>
              <a:t>syssscelem</a:t>
            </a:r>
            <a:r>
              <a:rPr lang="en-US" b="1" dirty="0">
                <a:solidFill>
                  <a:srgbClr val="0000C4"/>
                </a:solidFill>
                <a:latin typeface="Courier New" panose="02070309020205020404" pitchFamily="49" charset="0"/>
                <a:cs typeface="Courier New" panose="02070309020205020404" pitchFamily="49" charset="0"/>
              </a:rPr>
              <a:t> set locked = 1 where </a:t>
            </a:r>
            <a:r>
              <a:rPr lang="en-US" b="1" dirty="0" err="1">
                <a:solidFill>
                  <a:srgbClr val="0000C4"/>
                </a:solidFill>
                <a:latin typeface="Courier New" panose="02070309020205020404" pitchFamily="49" charset="0"/>
                <a:cs typeface="Courier New" panose="02070309020205020404" pitchFamily="49" charset="0"/>
              </a:rPr>
              <a:t>uniqid</a:t>
            </a:r>
            <a:r>
              <a:rPr lang="en-US" b="1" dirty="0">
                <a:solidFill>
                  <a:srgbClr val="0000C4"/>
                </a:solidFill>
                <a:latin typeface="Courier New" panose="02070309020205020404" pitchFamily="49" charset="0"/>
                <a:cs typeface="Courier New" panose="02070309020205020404" pitchFamily="49" charset="0"/>
              </a:rPr>
              <a:t> = 7</a:t>
            </a:r>
          </a:p>
          <a:p>
            <a:pPr marL="339329" lvl="2" indent="0">
              <a:buNone/>
            </a:pPr>
            <a:r>
              <a:rPr lang="en-US" dirty="0">
                <a:latin typeface="Courier New" panose="02070309020205020404" pitchFamily="49" charset="0"/>
                <a:cs typeface="Courier New" panose="02070309020205020404" pitchFamily="49" charset="0"/>
              </a:rPr>
              <a:t>1 row(s) updated.</a:t>
            </a:r>
          </a:p>
          <a:p>
            <a:pPr marL="214313" indent="-214313"/>
            <a:endParaRPr lang="en-US" dirty="0"/>
          </a:p>
          <a:p>
            <a:pPr marL="214313" indent="-214313"/>
            <a:r>
              <a:rPr lang="en-US" dirty="0"/>
              <a:t>Statement can be locked and unlocked at any time.</a:t>
            </a:r>
          </a:p>
          <a:p>
            <a:pPr marL="214313" indent="-214313"/>
            <a:endParaRPr lang="en-US" dirty="0"/>
          </a:p>
          <a:p>
            <a:pPr marL="214313" indent="-214313"/>
            <a:r>
              <a:rPr lang="en-US" dirty="0" err="1">
                <a:solidFill>
                  <a:srgbClr val="0000C4"/>
                </a:solidFill>
              </a:rPr>
              <a:t>onstat</a:t>
            </a:r>
            <a:r>
              <a:rPr lang="en-US" dirty="0">
                <a:solidFill>
                  <a:srgbClr val="0000C4"/>
                </a:solidFill>
              </a:rPr>
              <a:t> –g </a:t>
            </a:r>
            <a:r>
              <a:rPr lang="en-US" dirty="0" err="1">
                <a:solidFill>
                  <a:srgbClr val="0000C4"/>
                </a:solidFill>
              </a:rPr>
              <a:t>ssc</a:t>
            </a:r>
            <a:r>
              <a:rPr lang="en-US" dirty="0">
                <a:solidFill>
                  <a:srgbClr val="0000C4"/>
                </a:solidFill>
              </a:rPr>
              <a:t> </a:t>
            </a:r>
            <a:r>
              <a:rPr lang="en-US" dirty="0"/>
              <a:t>(notice ‘</a:t>
            </a:r>
            <a:r>
              <a:rPr lang="en-US" dirty="0">
                <a:solidFill>
                  <a:srgbClr val="0000C4"/>
                </a:solidFill>
              </a:rPr>
              <a:t>L</a:t>
            </a:r>
            <a:r>
              <a:rPr lang="en-US" dirty="0"/>
              <a:t>’ flag indicating entry is now locked)</a:t>
            </a:r>
          </a:p>
          <a:p>
            <a:pPr marL="0" indent="0">
              <a:buNone/>
            </a:pPr>
            <a:r>
              <a:rPr lang="en-US" sz="1275" dirty="0">
                <a:latin typeface="Courier New" panose="02070309020205020404" pitchFamily="49" charset="0"/>
                <a:cs typeface="Courier New" panose="02070309020205020404" pitchFamily="49" charset="0"/>
              </a:rPr>
              <a:t>Statement Cache Entries: </a:t>
            </a:r>
          </a:p>
          <a:p>
            <a:pPr marL="0" indent="0">
              <a:buNone/>
            </a:pPr>
            <a:r>
              <a:rPr lang="en-US" sz="1275" dirty="0" err="1">
                <a:latin typeface="Courier New" panose="02070309020205020404" pitchFamily="49" charset="0"/>
                <a:cs typeface="Courier New" panose="02070309020205020404" pitchFamily="49" charset="0"/>
              </a:rPr>
              <a:t>uniqid</a:t>
            </a:r>
            <a:r>
              <a:rPr lang="en-US" sz="1275" dirty="0">
                <a:latin typeface="Courier New" panose="02070309020205020404" pitchFamily="49" charset="0"/>
                <a:cs typeface="Courier New" panose="02070309020205020404" pitchFamily="49" charset="0"/>
              </a:rPr>
              <a:t> </a:t>
            </a:r>
            <a:r>
              <a:rPr lang="en-US" sz="1275" dirty="0" err="1">
                <a:latin typeface="Courier New" panose="02070309020205020404" pitchFamily="49" charset="0"/>
                <a:cs typeface="Courier New" panose="02070309020205020404" pitchFamily="49" charset="0"/>
              </a:rPr>
              <a:t>lru</a:t>
            </a:r>
            <a:r>
              <a:rPr lang="en-US" sz="1275" dirty="0">
                <a:latin typeface="Courier New" panose="02070309020205020404" pitchFamily="49" charset="0"/>
                <a:cs typeface="Courier New" panose="02070309020205020404" pitchFamily="49" charset="0"/>
              </a:rPr>
              <a:t> hash </a:t>
            </a:r>
            <a:r>
              <a:rPr lang="en-US" sz="1275" dirty="0" err="1">
                <a:latin typeface="Courier New" panose="02070309020205020404" pitchFamily="49" charset="0"/>
                <a:cs typeface="Courier New" panose="02070309020205020404" pitchFamily="49" charset="0"/>
              </a:rPr>
              <a:t>ref_cnt</a:t>
            </a:r>
            <a:r>
              <a:rPr lang="en-US" sz="1275" dirty="0">
                <a:latin typeface="Courier New" panose="02070309020205020404" pitchFamily="49" charset="0"/>
                <a:cs typeface="Courier New" panose="02070309020205020404" pitchFamily="49" charset="0"/>
              </a:rPr>
              <a:t> hits flag </a:t>
            </a:r>
            <a:r>
              <a:rPr lang="en-US" sz="1275" dirty="0" err="1">
                <a:latin typeface="Courier New" panose="02070309020205020404" pitchFamily="49" charset="0"/>
                <a:cs typeface="Courier New" panose="02070309020205020404" pitchFamily="49" charset="0"/>
              </a:rPr>
              <a:t>heap_ptr</a:t>
            </a:r>
            <a:r>
              <a:rPr lang="en-US" sz="1275" dirty="0">
                <a:latin typeface="Courier New" panose="02070309020205020404" pitchFamily="49" charset="0"/>
                <a:cs typeface="Courier New" panose="02070309020205020404" pitchFamily="49" charset="0"/>
              </a:rPr>
              <a:t>       database           user</a:t>
            </a:r>
          </a:p>
          <a:p>
            <a:pPr marL="0" indent="0">
              <a:buNone/>
            </a:pPr>
            <a:r>
              <a:rPr lang="en-US" sz="1275" dirty="0">
                <a:latin typeface="Courier New" panose="02070309020205020404" pitchFamily="49" charset="0"/>
                <a:cs typeface="Courier New" panose="02070309020205020404" pitchFamily="49" charset="0"/>
              </a:rPr>
              <a:t>--------------------------------------------------------------------------------</a:t>
            </a:r>
          </a:p>
          <a:p>
            <a:pPr marL="0" indent="0">
              <a:buNone/>
            </a:pPr>
            <a:r>
              <a:rPr lang="en-US" sz="1275" dirty="0">
                <a:latin typeface="Courier New" panose="02070309020205020404" pitchFamily="49" charset="0"/>
                <a:cs typeface="Courier New" panose="02070309020205020404" pitchFamily="49" charset="0"/>
              </a:rPr>
              <a:t>      7   1 2404       0    0  -F</a:t>
            </a:r>
            <a:r>
              <a:rPr lang="en-US" sz="1275" b="0" dirty="0">
                <a:solidFill>
                  <a:srgbClr val="FF0000"/>
                </a:solidFill>
                <a:latin typeface="Courier New" panose="02070309020205020404" pitchFamily="49" charset="0"/>
                <a:cs typeface="Courier New" panose="02070309020205020404" pitchFamily="49" charset="0"/>
              </a:rPr>
              <a:t>L</a:t>
            </a:r>
            <a:r>
              <a:rPr lang="en-US" sz="1275" dirty="0">
                <a:latin typeface="Courier New" panose="02070309020205020404" pitchFamily="49" charset="0"/>
                <a:cs typeface="Courier New" panose="02070309020205020404" pitchFamily="49" charset="0"/>
              </a:rPr>
              <a:t> 4621e038       </a:t>
            </a:r>
            <a:r>
              <a:rPr lang="en-US" sz="1275" dirty="0" err="1">
                <a:latin typeface="Courier New" panose="02070309020205020404" pitchFamily="49" charset="0"/>
                <a:cs typeface="Courier New" panose="02070309020205020404" pitchFamily="49" charset="0"/>
              </a:rPr>
              <a:t>stores_demo</a:t>
            </a:r>
            <a:r>
              <a:rPr lang="en-US" sz="1275" dirty="0">
                <a:latin typeface="Courier New" panose="02070309020205020404" pitchFamily="49" charset="0"/>
                <a:cs typeface="Courier New" panose="02070309020205020404" pitchFamily="49" charset="0"/>
              </a:rPr>
              <a:t>        </a:t>
            </a:r>
            <a:r>
              <a:rPr lang="en-US" sz="1275" dirty="0" err="1">
                <a:latin typeface="Courier New" panose="02070309020205020404" pitchFamily="49" charset="0"/>
                <a:cs typeface="Courier New" panose="02070309020205020404" pitchFamily="49" charset="0"/>
              </a:rPr>
              <a:t>jmcmahon</a:t>
            </a:r>
            <a:endParaRPr lang="en-US" sz="1275" dirty="0">
              <a:latin typeface="Courier New" panose="02070309020205020404" pitchFamily="49" charset="0"/>
              <a:cs typeface="Courier New" panose="02070309020205020404" pitchFamily="49" charset="0"/>
            </a:endParaRPr>
          </a:p>
          <a:p>
            <a:pPr marL="0" indent="0">
              <a:buNone/>
            </a:pPr>
            <a:r>
              <a:rPr lang="en-US" sz="1275" dirty="0">
                <a:latin typeface="Courier New" panose="02070309020205020404" pitchFamily="49" charset="0"/>
                <a:cs typeface="Courier New" panose="02070309020205020404" pitchFamily="49" charset="0"/>
              </a:rPr>
              <a:t>  select count(*) from items</a:t>
            </a:r>
            <a:endParaRPr lang="en-US" dirty="0"/>
          </a:p>
        </p:txBody>
      </p:sp>
    </p:spTree>
    <p:extLst>
      <p:ext uri="{BB962C8B-B14F-4D97-AF65-F5344CB8AC3E}">
        <p14:creationId xmlns:p14="http://schemas.microsoft.com/office/powerpoint/2010/main" val="1163811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Lock a query plan in the Statement Cache</a:t>
            </a:r>
          </a:p>
        </p:txBody>
      </p:sp>
      <p:sp>
        <p:nvSpPr>
          <p:cNvPr id="3" name="Content Placeholder 2">
            <a:extLst>
              <a:ext uri="{FF2B5EF4-FFF2-40B4-BE49-F238E27FC236}">
                <a16:creationId xmlns:a16="http://schemas.microsoft.com/office/drawing/2014/main" id="{D10BCBF5-DE57-4DE7-8931-B47D2742F643}"/>
              </a:ext>
            </a:extLst>
          </p:cNvPr>
          <p:cNvSpPr>
            <a:spLocks noGrp="1"/>
          </p:cNvSpPr>
          <p:nvPr>
            <p:ph idx="1"/>
          </p:nvPr>
        </p:nvSpPr>
        <p:spPr/>
        <p:txBody>
          <a:bodyPr>
            <a:normAutofit/>
          </a:bodyPr>
          <a:lstStyle/>
          <a:p>
            <a:r>
              <a:rPr lang="en-US" dirty="0"/>
              <a:t>Also notice </a:t>
            </a:r>
            <a:r>
              <a:rPr lang="en-US" dirty="0">
                <a:solidFill>
                  <a:srgbClr val="0000C4"/>
                </a:solidFill>
              </a:rPr>
              <a:t>flag</a:t>
            </a:r>
            <a:r>
              <a:rPr lang="en-US" dirty="0"/>
              <a:t> is 0x10 (locked  0x8| fully inserted 0x2) and </a:t>
            </a:r>
            <a:r>
              <a:rPr lang="en-US" dirty="0">
                <a:solidFill>
                  <a:srgbClr val="0000C4"/>
                </a:solidFill>
              </a:rPr>
              <a:t>locked</a:t>
            </a:r>
            <a:r>
              <a:rPr lang="en-US" dirty="0"/>
              <a:t> is now </a:t>
            </a:r>
            <a:r>
              <a:rPr lang="en-US" dirty="0">
                <a:solidFill>
                  <a:srgbClr val="0000C4"/>
                </a:solidFill>
              </a:rPr>
              <a:t>1</a:t>
            </a:r>
            <a:r>
              <a:rPr lang="en-US" dirty="0"/>
              <a:t> (locked)</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uniqid</a:t>
            </a:r>
            <a:r>
              <a:rPr lang="en-US" b="1" dirty="0">
                <a:solidFill>
                  <a:srgbClr val="0000C4"/>
                </a:solidFill>
                <a:latin typeface="Courier New" panose="02070309020205020404" pitchFamily="49" charset="0"/>
                <a:cs typeface="Courier New" panose="02070309020205020404" pitchFamily="49" charset="0"/>
              </a:rPr>
              <a:t>      7</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lru</a:t>
            </a:r>
            <a:r>
              <a:rPr lang="en-US" b="1" dirty="0">
                <a:solidFill>
                  <a:srgbClr val="0000C4"/>
                </a:solidFill>
                <a:latin typeface="Courier New" panose="02070309020205020404" pitchFamily="49" charset="0"/>
                <a:cs typeface="Courier New" panose="02070309020205020404" pitchFamily="49" charset="0"/>
              </a:rPr>
              <a:t>         1</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hash        2404</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ref_cnt</a:t>
            </a:r>
            <a:r>
              <a:rPr lang="en-US" b="1" dirty="0">
                <a:solidFill>
                  <a:srgbClr val="0000C4"/>
                </a:solidFill>
                <a:latin typeface="Courier New" panose="02070309020205020404" pitchFamily="49" charset="0"/>
                <a:cs typeface="Courier New" panose="02070309020205020404" pitchFamily="49" charset="0"/>
              </a:rPr>
              <a:t>     0</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hits        0</a:t>
            </a:r>
          </a:p>
          <a:p>
            <a:pPr marL="339329" lvl="2" indent="0">
              <a:buNone/>
            </a:pPr>
            <a:r>
              <a:rPr lang="en-US" b="1" dirty="0">
                <a:solidFill>
                  <a:srgbClr val="FF0000"/>
                </a:solidFill>
                <a:latin typeface="Courier New" panose="02070309020205020404" pitchFamily="49" charset="0"/>
                <a:cs typeface="Courier New" panose="02070309020205020404" pitchFamily="49" charset="0"/>
              </a:rPr>
              <a:t>flag        10</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valid       1</a:t>
            </a:r>
          </a:p>
          <a:p>
            <a:pPr marL="339329" lvl="2" indent="0">
              <a:buNone/>
            </a:pPr>
            <a:r>
              <a:rPr lang="en-US" b="1" dirty="0">
                <a:solidFill>
                  <a:srgbClr val="FF0000"/>
                </a:solidFill>
                <a:latin typeface="Courier New" panose="02070309020205020404" pitchFamily="49" charset="0"/>
                <a:cs typeface="Courier New" panose="02070309020205020404" pitchFamily="49" charset="0"/>
              </a:rPr>
              <a:t>locked      1</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heap_ptr</a:t>
            </a:r>
            <a:r>
              <a:rPr lang="en-US" b="1" dirty="0">
                <a:solidFill>
                  <a:srgbClr val="0000C4"/>
                </a:solidFill>
                <a:latin typeface="Courier New" panose="02070309020205020404" pitchFamily="49" charset="0"/>
                <a:cs typeface="Courier New" panose="02070309020205020404" pitchFamily="49" charset="0"/>
              </a:rPr>
              <a:t>    1176625208</a:t>
            </a:r>
          </a:p>
          <a:p>
            <a:pPr marL="339329" lvl="2" indent="0">
              <a:buNone/>
            </a:pPr>
            <a:r>
              <a:rPr lang="en-US" b="1" dirty="0">
                <a:solidFill>
                  <a:srgbClr val="0000C4"/>
                </a:solidFill>
                <a:latin typeface="Courier New" panose="02070309020205020404" pitchFamily="49" charset="0"/>
                <a:cs typeface="Courier New" panose="02070309020205020404" pitchFamily="49" charset="0"/>
              </a:rPr>
              <a:t>database    </a:t>
            </a:r>
            <a:r>
              <a:rPr lang="en-US" b="1" dirty="0" err="1">
                <a:solidFill>
                  <a:srgbClr val="0000C4"/>
                </a:solidFill>
                <a:latin typeface="Courier New" panose="02070309020205020404" pitchFamily="49" charset="0"/>
                <a:cs typeface="Courier New" panose="02070309020205020404" pitchFamily="49" charset="0"/>
              </a:rPr>
              <a:t>stores_demo</a:t>
            </a:r>
            <a:endParaRPr lang="en-US" b="1" dirty="0">
              <a:solidFill>
                <a:srgbClr val="0000C4"/>
              </a:solidFill>
              <a:latin typeface="Courier New" panose="02070309020205020404" pitchFamily="49" charset="0"/>
              <a:cs typeface="Courier New" panose="02070309020205020404" pitchFamily="49" charset="0"/>
            </a:endParaRPr>
          </a:p>
          <a:p>
            <a:pPr marL="339329" lvl="2" indent="0">
              <a:buNone/>
            </a:pPr>
            <a:r>
              <a:rPr lang="en-US" b="1" dirty="0">
                <a:solidFill>
                  <a:srgbClr val="0000C4"/>
                </a:solidFill>
                <a:latin typeface="Courier New" panose="02070309020205020404" pitchFamily="49" charset="0"/>
                <a:cs typeface="Courier New" panose="02070309020205020404" pitchFamily="49" charset="0"/>
              </a:rPr>
              <a:t>user        </a:t>
            </a:r>
            <a:r>
              <a:rPr lang="en-US" b="1" dirty="0" err="1">
                <a:solidFill>
                  <a:srgbClr val="0000C4"/>
                </a:solidFill>
                <a:latin typeface="Courier New" panose="02070309020205020404" pitchFamily="49" charset="0"/>
                <a:cs typeface="Courier New" panose="02070309020205020404" pitchFamily="49" charset="0"/>
              </a:rPr>
              <a:t>jmcmahon</a:t>
            </a:r>
            <a:endParaRPr lang="en-US" b="1" dirty="0">
              <a:solidFill>
                <a:srgbClr val="0000C4"/>
              </a:solidFill>
              <a:latin typeface="Courier New" panose="02070309020205020404" pitchFamily="49" charset="0"/>
              <a:cs typeface="Courier New" panose="02070309020205020404" pitchFamily="49" charset="0"/>
            </a:endParaRP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stmtstring</a:t>
            </a:r>
            <a:r>
              <a:rPr lang="en-US" b="1" dirty="0">
                <a:solidFill>
                  <a:srgbClr val="0000C4"/>
                </a:solidFill>
                <a:latin typeface="Courier New" panose="02070309020205020404" pitchFamily="49" charset="0"/>
                <a:cs typeface="Courier New" panose="02070309020205020404" pitchFamily="49" charset="0"/>
              </a:rPr>
              <a:t>  select count(*) from items</a:t>
            </a:r>
          </a:p>
          <a:p>
            <a:pPr marL="339329" lvl="2" indent="0">
              <a:buNone/>
            </a:pPr>
            <a:r>
              <a:rPr lang="en-US" b="1" dirty="0" err="1">
                <a:solidFill>
                  <a:srgbClr val="0000C4"/>
                </a:solidFill>
                <a:latin typeface="Courier New" panose="02070309020205020404" pitchFamily="49" charset="0"/>
                <a:cs typeface="Courier New" panose="02070309020205020404" pitchFamily="49" charset="0"/>
              </a:rPr>
              <a:t>queryplan</a:t>
            </a:r>
            <a:r>
              <a:rPr lang="en-US" b="1" dirty="0">
                <a:solidFill>
                  <a:srgbClr val="0000C4"/>
                </a:solidFill>
                <a:latin typeface="Courier New" panose="02070309020205020404" pitchFamily="49" charset="0"/>
                <a:cs typeface="Courier New" panose="02070309020205020404" pitchFamily="49" charset="0"/>
              </a:rPr>
              <a:t>   DISABLED</a:t>
            </a:r>
            <a:endParaRPr lang="en-US" b="1" dirty="0">
              <a:solidFill>
                <a:srgbClr val="0000C4"/>
              </a:solidFill>
            </a:endParaRPr>
          </a:p>
          <a:p>
            <a:endParaRPr lang="en-US" dirty="0"/>
          </a:p>
        </p:txBody>
      </p:sp>
    </p:spTree>
    <p:extLst>
      <p:ext uri="{BB962C8B-B14F-4D97-AF65-F5344CB8AC3E}">
        <p14:creationId xmlns:p14="http://schemas.microsoft.com/office/powerpoint/2010/main" val="249974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2426374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a:t>Inform</a:t>
            </a:r>
            <a:r>
              <a:rPr lang="en-US" i="1" dirty="0">
                <a:solidFill>
                  <a:srgbClr val="FF0000"/>
                </a:solidFill>
              </a:rPr>
              <a:t>i</a:t>
            </a:r>
            <a:r>
              <a:rPr lang="en-US" dirty="0">
                <a:solidFill>
                  <a:srgbClr val="0000C4"/>
                </a:solidFill>
              </a:rPr>
              <a:t>x</a:t>
            </a:r>
            <a:r>
              <a:rPr lang="en-US" dirty="0"/>
              <a:t> and Docker</a:t>
            </a:r>
          </a:p>
        </p:txBody>
      </p:sp>
    </p:spTree>
    <p:extLst>
      <p:ext uri="{BB962C8B-B14F-4D97-AF65-F5344CB8AC3E}">
        <p14:creationId xmlns:p14="http://schemas.microsoft.com/office/powerpoint/2010/main" val="439358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8AF5-99E2-4B27-9D54-E06C437E688A}"/>
              </a:ext>
            </a:extLst>
          </p:cNvPr>
          <p:cNvSpPr>
            <a:spLocks noGrp="1"/>
          </p:cNvSpPr>
          <p:nvPr>
            <p:ph type="title"/>
          </p:nvPr>
        </p:nvSpPr>
        <p:spPr/>
        <p:txBody>
          <a:bodyPr/>
          <a:lstStyle/>
          <a:p>
            <a:r>
              <a:rPr lang="en-US" dirty="0"/>
              <a:t>What is Docker</a:t>
            </a:r>
          </a:p>
        </p:txBody>
      </p:sp>
      <p:sp>
        <p:nvSpPr>
          <p:cNvPr id="3" name="Content Placeholder 2">
            <a:extLst>
              <a:ext uri="{FF2B5EF4-FFF2-40B4-BE49-F238E27FC236}">
                <a16:creationId xmlns:a16="http://schemas.microsoft.com/office/drawing/2014/main" id="{8F3B8F74-44E4-430B-9D2D-DD065CA82C98}"/>
              </a:ext>
            </a:extLst>
          </p:cNvPr>
          <p:cNvSpPr>
            <a:spLocks noGrp="1"/>
          </p:cNvSpPr>
          <p:nvPr>
            <p:ph idx="1"/>
          </p:nvPr>
        </p:nvSpPr>
        <p:spPr>
          <a:xfrm>
            <a:off x="315224" y="1314449"/>
            <a:ext cx="5109392" cy="5354707"/>
          </a:xfrm>
        </p:spPr>
        <p:txBody>
          <a:bodyPr>
            <a:normAutofit fontScale="77500" lnSpcReduction="20000"/>
          </a:bodyPr>
          <a:lstStyle/>
          <a:p>
            <a:r>
              <a:rPr lang="en-US" sz="2600" dirty="0"/>
              <a:t>A tool designed to make it easier to </a:t>
            </a:r>
            <a:r>
              <a:rPr lang="en-US" sz="2600" b="1" dirty="0"/>
              <a:t>create, deploy, and run </a:t>
            </a:r>
            <a:r>
              <a:rPr lang="en-US" sz="2600" dirty="0"/>
              <a:t>applications by using containers</a:t>
            </a:r>
          </a:p>
          <a:p>
            <a:endParaRPr lang="en-US" sz="2600" dirty="0"/>
          </a:p>
          <a:p>
            <a:r>
              <a:rPr lang="en-US" sz="2600" dirty="0"/>
              <a:t>Containers allow a developer to </a:t>
            </a:r>
            <a:r>
              <a:rPr lang="en-US" sz="2600" b="1" dirty="0"/>
              <a:t>package up an application </a:t>
            </a:r>
            <a:r>
              <a:rPr lang="en-US" sz="2600" dirty="0"/>
              <a:t>with all parts needed, such as libraries and other dependencies, and ship it all out as one package</a:t>
            </a:r>
          </a:p>
          <a:p>
            <a:endParaRPr lang="en-US" sz="2600" dirty="0"/>
          </a:p>
          <a:p>
            <a:r>
              <a:rPr lang="en-US" sz="2600" dirty="0"/>
              <a:t>The application will run on any other Linux machine regardless of any </a:t>
            </a:r>
            <a:r>
              <a:rPr lang="en-US" sz="2600" b="1" dirty="0"/>
              <a:t>customized settings </a:t>
            </a:r>
            <a:r>
              <a:rPr lang="en-US" sz="2600" dirty="0"/>
              <a:t>that machine might have that could differ from the machine used for writing and testing the code</a:t>
            </a:r>
          </a:p>
          <a:p>
            <a:endParaRPr lang="en-US" sz="2600" dirty="0"/>
          </a:p>
          <a:p>
            <a:r>
              <a:rPr lang="en-US" sz="2600" dirty="0"/>
              <a:t>Simple method to create </a:t>
            </a:r>
            <a:r>
              <a:rPr lang="en-US" sz="2600" b="1" dirty="0"/>
              <a:t>microservices</a:t>
            </a:r>
            <a:endParaRPr lang="en-US" sz="2600" dirty="0"/>
          </a:p>
          <a:p>
            <a:pPr marL="254794" lvl="1" indent="0">
              <a:buNone/>
            </a:pPr>
            <a:endParaRPr lang="en-US"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291" y="2890109"/>
            <a:ext cx="2186804" cy="107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38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Images &amp; Containers</a:t>
            </a:r>
          </a:p>
        </p:txBody>
      </p:sp>
      <p:sp>
        <p:nvSpPr>
          <p:cNvPr id="3" name="Content Placeholder 2">
            <a:extLst>
              <a:ext uri="{FF2B5EF4-FFF2-40B4-BE49-F238E27FC236}">
                <a16:creationId xmlns:a16="http://schemas.microsoft.com/office/drawing/2014/main" id="{D10BCBF5-DE57-4DE7-8931-B47D2742F643}"/>
              </a:ext>
            </a:extLst>
          </p:cNvPr>
          <p:cNvSpPr>
            <a:spLocks noGrp="1"/>
          </p:cNvSpPr>
          <p:nvPr>
            <p:ph idx="1"/>
          </p:nvPr>
        </p:nvSpPr>
        <p:spPr>
          <a:xfrm>
            <a:off x="265113" y="1400947"/>
            <a:ext cx="6165575" cy="3732610"/>
          </a:xfrm>
        </p:spPr>
        <p:txBody>
          <a:bodyPr>
            <a:normAutofit/>
          </a:bodyPr>
          <a:lstStyle/>
          <a:p>
            <a:r>
              <a:rPr lang="en-US" dirty="0"/>
              <a:t>An </a:t>
            </a:r>
            <a:r>
              <a:rPr lang="en-US" b="1" dirty="0">
                <a:solidFill>
                  <a:schemeClr val="bg2">
                    <a:lumMod val="75000"/>
                  </a:schemeClr>
                </a:solidFill>
              </a:rPr>
              <a:t>image</a:t>
            </a:r>
            <a:r>
              <a:rPr lang="en-US" dirty="0"/>
              <a:t> is an inert, immutable, object/file created with the </a:t>
            </a:r>
            <a:r>
              <a:rPr lang="en-US" b="1" dirty="0">
                <a:solidFill>
                  <a:srgbClr val="0000C4"/>
                </a:solidFill>
              </a:rPr>
              <a:t>docker build</a:t>
            </a:r>
            <a:r>
              <a:rPr lang="en-US" dirty="0"/>
              <a:t> command, and your application and all of its dependencies installed</a:t>
            </a:r>
          </a:p>
          <a:p>
            <a:pPr lvl="1"/>
            <a:r>
              <a:rPr lang="en-US" dirty="0"/>
              <a:t>Images are typically stored in a Docker registry such as </a:t>
            </a:r>
            <a:r>
              <a:rPr lang="en-US" b="1" dirty="0"/>
              <a:t>Docker Hub </a:t>
            </a:r>
            <a:r>
              <a:rPr lang="en-US" dirty="0"/>
              <a:t>or a private registry</a:t>
            </a:r>
          </a:p>
          <a:p>
            <a:endParaRPr lang="en-US" dirty="0"/>
          </a:p>
          <a:p>
            <a:r>
              <a:rPr lang="en-US" dirty="0"/>
              <a:t>A </a:t>
            </a:r>
            <a:r>
              <a:rPr lang="en-US" b="1" dirty="0">
                <a:solidFill>
                  <a:schemeClr val="bg2">
                    <a:lumMod val="75000"/>
                  </a:schemeClr>
                </a:solidFill>
              </a:rPr>
              <a:t>container</a:t>
            </a:r>
            <a:r>
              <a:rPr lang="en-US" dirty="0"/>
              <a:t> is a </a:t>
            </a:r>
            <a:r>
              <a:rPr lang="en-US" b="1" dirty="0"/>
              <a:t>running instance </a:t>
            </a:r>
            <a:r>
              <a:rPr lang="en-US" dirty="0"/>
              <a:t>of an image</a:t>
            </a:r>
          </a:p>
          <a:p>
            <a:pPr marL="0" indent="0">
              <a:buNone/>
            </a:pPr>
            <a:endParaRPr lang="en-US" dirty="0"/>
          </a:p>
          <a:p>
            <a:endParaRPr lang="en-US" dirty="0"/>
          </a:p>
          <a:p>
            <a:endParaRPr lang="en-US" dirty="0"/>
          </a:p>
        </p:txBody>
      </p:sp>
      <p:pic>
        <p:nvPicPr>
          <p:cNvPr id="4" name="Picture 2" descr="Image result for docker contai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780" y="1526526"/>
            <a:ext cx="2241845" cy="174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86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Informix Images on Dockerhub</a:t>
            </a:r>
          </a:p>
        </p:txBody>
      </p:sp>
      <p:sp>
        <p:nvSpPr>
          <p:cNvPr id="7" name="Text Placeholder 5"/>
          <p:cNvSpPr txBox="1">
            <a:spLocks/>
          </p:cNvSpPr>
          <p:nvPr/>
        </p:nvSpPr>
        <p:spPr>
          <a:xfrm>
            <a:off x="335304" y="1289454"/>
            <a:ext cx="2450426" cy="4622248"/>
          </a:xfrm>
          <a:prstGeom prst="rect">
            <a:avLst/>
          </a:prstGeom>
        </p:spPr>
        <p:txBody>
          <a:bodyPr/>
          <a:lstStyle>
            <a:lvl1pPr marL="346075" indent="-346075" algn="l" rtl="0" eaLnBrk="0" fontAlgn="base" hangingPunct="0">
              <a:spcBef>
                <a:spcPct val="100000"/>
              </a:spcBef>
              <a:spcAft>
                <a:spcPct val="0"/>
              </a:spcAft>
              <a:buClr>
                <a:schemeClr val="tx1"/>
              </a:buClr>
              <a:buFont typeface="Webdings" pitchFamily="2" charset="2"/>
              <a:buChar char="4"/>
              <a:defRPr sz="2000">
                <a:solidFill>
                  <a:schemeClr val="tx1"/>
                </a:solidFill>
                <a:latin typeface="Calibri" panose="020F0502020204030204" pitchFamily="34" charset="0"/>
                <a:ea typeface="+mn-ea"/>
                <a:cs typeface="+mn-cs"/>
              </a:defRPr>
            </a:lvl1pPr>
            <a:lvl2pPr marL="568325" indent="-228600" algn="l" rtl="0" eaLnBrk="0" fontAlgn="base" hangingPunct="0">
              <a:spcBef>
                <a:spcPct val="50000"/>
              </a:spcBef>
              <a:spcAft>
                <a:spcPct val="0"/>
              </a:spcAft>
              <a:buClr>
                <a:schemeClr val="tx1"/>
              </a:buClr>
              <a:buFont typeface="Wingdings" pitchFamily="2" charset="2"/>
              <a:buChar char="§"/>
              <a:defRPr>
                <a:solidFill>
                  <a:schemeClr val="tx1"/>
                </a:solidFill>
                <a:latin typeface="Calibri" panose="020F0502020204030204" pitchFamily="34" charset="0"/>
              </a:defRPr>
            </a:lvl2pPr>
            <a:lvl3pPr marL="798513" indent="-228600" algn="l" rtl="0" eaLnBrk="0" fontAlgn="base" hangingPunct="0">
              <a:spcBef>
                <a:spcPct val="50000"/>
              </a:spcBef>
              <a:spcAft>
                <a:spcPct val="0"/>
              </a:spcAft>
              <a:buClr>
                <a:schemeClr val="tx1"/>
              </a:buClr>
              <a:buFont typeface="Symbol" pitchFamily="2" charset="2"/>
              <a:buChar char="·"/>
              <a:defRPr>
                <a:solidFill>
                  <a:schemeClr val="tx1"/>
                </a:solidFill>
                <a:latin typeface="Calibri" panose="020F0502020204030204" pitchFamily="34" charset="0"/>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buNone/>
            </a:pPr>
            <a:r>
              <a:rPr lang="en-US" sz="1500" b="1" kern="0" dirty="0"/>
              <a:t>Informix Innovator-C Edition</a:t>
            </a:r>
          </a:p>
          <a:p>
            <a:pPr lvl="1"/>
            <a:r>
              <a:rPr lang="en-US" kern="0" dirty="0"/>
              <a:t>Free IBM Informix Database for limited production use.</a:t>
            </a:r>
          </a:p>
          <a:p>
            <a:pPr marL="0" indent="0">
              <a:buNone/>
            </a:pPr>
            <a:r>
              <a:rPr lang="en-US" sz="1500" b="1" kern="0" dirty="0"/>
              <a:t>Informix Developer Edition</a:t>
            </a:r>
          </a:p>
          <a:p>
            <a:pPr lvl="1"/>
            <a:r>
              <a:rPr lang="en-US" kern="0" dirty="0"/>
              <a:t>Fully featured IBM Informix Database free for non-production use.</a:t>
            </a:r>
          </a:p>
        </p:txBody>
      </p:sp>
      <p:pic>
        <p:nvPicPr>
          <p:cNvPr id="8" name="Picture 7"/>
          <p:cNvPicPr>
            <a:picLocks noChangeAspect="1"/>
          </p:cNvPicPr>
          <p:nvPr/>
        </p:nvPicPr>
        <p:blipFill>
          <a:blip r:embed="rId2"/>
          <a:stretch>
            <a:fillRect/>
          </a:stretch>
        </p:blipFill>
        <p:spPr>
          <a:xfrm>
            <a:off x="4543469" y="3196991"/>
            <a:ext cx="3786716" cy="1149506"/>
          </a:xfrm>
          <a:prstGeom prst="rect">
            <a:avLst/>
          </a:prstGeom>
        </p:spPr>
      </p:pic>
      <p:pic>
        <p:nvPicPr>
          <p:cNvPr id="9" name="Picture 8"/>
          <p:cNvPicPr>
            <a:picLocks noChangeAspect="1"/>
          </p:cNvPicPr>
          <p:nvPr/>
        </p:nvPicPr>
        <p:blipFill>
          <a:blip r:embed="rId3"/>
          <a:stretch>
            <a:fillRect/>
          </a:stretch>
        </p:blipFill>
        <p:spPr>
          <a:xfrm>
            <a:off x="4432213" y="1342861"/>
            <a:ext cx="4246121" cy="1288307"/>
          </a:xfrm>
          <a:prstGeom prst="rect">
            <a:avLst/>
          </a:prstGeom>
        </p:spPr>
      </p:pic>
      <p:sp>
        <p:nvSpPr>
          <p:cNvPr id="10" name="Shape 162"/>
          <p:cNvSpPr/>
          <p:nvPr/>
        </p:nvSpPr>
        <p:spPr>
          <a:xfrm>
            <a:off x="4997362" y="4523645"/>
            <a:ext cx="3115821" cy="164321"/>
          </a:xfrm>
          <a:prstGeom prst="roundRect">
            <a:avLst>
              <a:gd name="adj" fmla="val 32592"/>
            </a:avLst>
          </a:prstGeom>
          <a:solidFill>
            <a:srgbClr val="92D050"/>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2000">
                <a:solidFill>
                  <a:srgbClr val="FFFFFF"/>
                </a:solidFill>
                <a:latin typeface="Courier"/>
                <a:ea typeface="Courier"/>
                <a:cs typeface="Courier"/>
                <a:sym typeface="Courier"/>
              </a:defRPr>
            </a:lvl1pPr>
          </a:lstStyle>
          <a:p>
            <a:pPr lvl="0">
              <a:defRPr sz="1800">
                <a:solidFill>
                  <a:srgbClr val="000000"/>
                </a:solidFill>
              </a:defRPr>
            </a:pPr>
            <a:r>
              <a:rPr sz="825" dirty="0"/>
              <a:t>$docker</a:t>
            </a:r>
            <a:r>
              <a:rPr lang="en-US" sz="825" dirty="0"/>
              <a:t> pull ibmcom/informix-developer-database</a:t>
            </a:r>
            <a:endParaRPr sz="825" dirty="0"/>
          </a:p>
        </p:txBody>
      </p:sp>
      <p:sp>
        <p:nvSpPr>
          <p:cNvPr id="11" name="Shape 162"/>
          <p:cNvSpPr/>
          <p:nvPr/>
        </p:nvSpPr>
        <p:spPr>
          <a:xfrm>
            <a:off x="5021291" y="2691201"/>
            <a:ext cx="3115821" cy="164321"/>
          </a:xfrm>
          <a:prstGeom prst="roundRect">
            <a:avLst>
              <a:gd name="adj" fmla="val 32592"/>
            </a:avLst>
          </a:prstGeom>
          <a:solidFill>
            <a:srgbClr val="92D050"/>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2000">
                <a:solidFill>
                  <a:srgbClr val="FFFFFF"/>
                </a:solidFill>
                <a:latin typeface="Courier"/>
                <a:ea typeface="Courier"/>
                <a:cs typeface="Courier"/>
                <a:sym typeface="Courier"/>
              </a:defRPr>
            </a:lvl1pPr>
          </a:lstStyle>
          <a:p>
            <a:pPr lvl="0">
              <a:defRPr sz="1800">
                <a:solidFill>
                  <a:srgbClr val="000000"/>
                </a:solidFill>
              </a:defRPr>
            </a:pPr>
            <a:r>
              <a:rPr sz="825" dirty="0"/>
              <a:t>$docker</a:t>
            </a:r>
            <a:r>
              <a:rPr lang="en-US" sz="825" dirty="0"/>
              <a:t> pull ibmcom/informix-innovator-c</a:t>
            </a:r>
            <a:endParaRPr sz="825" dirty="0"/>
          </a:p>
        </p:txBody>
      </p:sp>
      <p:sp>
        <p:nvSpPr>
          <p:cNvPr id="12" name="Text Placeholder 5"/>
          <p:cNvSpPr txBox="1">
            <a:spLocks/>
          </p:cNvSpPr>
          <p:nvPr/>
        </p:nvSpPr>
        <p:spPr>
          <a:xfrm>
            <a:off x="2741311" y="3383377"/>
            <a:ext cx="1588558" cy="388367"/>
          </a:xfrm>
          <a:prstGeom prst="rect">
            <a:avLst/>
          </a:prstGeom>
        </p:spPr>
        <p:txBody>
          <a:bodyPr/>
          <a:lstStyle>
            <a:lvl1pPr marL="346075" indent="-346075" algn="l" rtl="0" eaLnBrk="0" fontAlgn="base" hangingPunct="0">
              <a:spcBef>
                <a:spcPct val="100000"/>
              </a:spcBef>
              <a:spcAft>
                <a:spcPct val="0"/>
              </a:spcAft>
              <a:buClr>
                <a:schemeClr val="tx1"/>
              </a:buClr>
              <a:buFont typeface="Webdings" pitchFamily="2" charset="2"/>
              <a:buChar char="4"/>
              <a:defRPr sz="2000">
                <a:solidFill>
                  <a:schemeClr val="tx1"/>
                </a:solidFill>
                <a:latin typeface="Calibri" panose="020F0502020204030204" pitchFamily="34" charset="0"/>
                <a:ea typeface="+mn-ea"/>
                <a:cs typeface="+mn-cs"/>
              </a:defRPr>
            </a:lvl1pPr>
            <a:lvl2pPr marL="568325" indent="-228600" algn="l" rtl="0" eaLnBrk="0" fontAlgn="base" hangingPunct="0">
              <a:spcBef>
                <a:spcPct val="50000"/>
              </a:spcBef>
              <a:spcAft>
                <a:spcPct val="0"/>
              </a:spcAft>
              <a:buClr>
                <a:schemeClr val="tx1"/>
              </a:buClr>
              <a:buFont typeface="Wingdings" pitchFamily="2" charset="2"/>
              <a:buChar char="§"/>
              <a:defRPr>
                <a:solidFill>
                  <a:schemeClr val="tx1"/>
                </a:solidFill>
                <a:latin typeface="Calibri" panose="020F0502020204030204" pitchFamily="34" charset="0"/>
              </a:defRPr>
            </a:lvl2pPr>
            <a:lvl3pPr marL="798513" indent="-228600" algn="l" rtl="0" eaLnBrk="0" fontAlgn="base" hangingPunct="0">
              <a:spcBef>
                <a:spcPct val="50000"/>
              </a:spcBef>
              <a:spcAft>
                <a:spcPct val="0"/>
              </a:spcAft>
              <a:buClr>
                <a:schemeClr val="tx1"/>
              </a:buClr>
              <a:buFont typeface="Symbol" pitchFamily="2" charset="2"/>
              <a:buChar char="·"/>
              <a:defRPr>
                <a:solidFill>
                  <a:schemeClr val="tx1"/>
                </a:solidFill>
                <a:latin typeface="Calibri" panose="020F0502020204030204" pitchFamily="34" charset="0"/>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buNone/>
            </a:pPr>
            <a:r>
              <a:rPr lang="en-US" sz="1500" kern="0" dirty="0">
                <a:solidFill>
                  <a:schemeClr val="accent4">
                    <a:lumMod val="75000"/>
                  </a:schemeClr>
                </a:solidFill>
              </a:rPr>
              <a:t>100k+ downloads</a:t>
            </a:r>
          </a:p>
        </p:txBody>
      </p:sp>
      <p:grpSp>
        <p:nvGrpSpPr>
          <p:cNvPr id="13" name="Group 12"/>
          <p:cNvGrpSpPr/>
          <p:nvPr/>
        </p:nvGrpSpPr>
        <p:grpSpPr>
          <a:xfrm>
            <a:off x="2948467" y="2536970"/>
            <a:ext cx="1174244" cy="472784"/>
            <a:chOff x="3457575" y="1910751"/>
            <a:chExt cx="2228850" cy="1035845"/>
          </a:xfrm>
        </p:grpSpPr>
        <p:pic>
          <p:nvPicPr>
            <p:cNvPr id="14" name="image13.png"/>
            <p:cNvPicPr/>
            <p:nvPr/>
          </p:nvPicPr>
          <p:blipFill>
            <a:blip r:embed="rId4"/>
            <a:stretch>
              <a:fillRect/>
            </a:stretch>
          </p:blipFill>
          <p:spPr>
            <a:xfrm>
              <a:off x="3457575" y="1910751"/>
              <a:ext cx="2228850" cy="1035845"/>
            </a:xfrm>
            <a:prstGeom prst="rect">
              <a:avLst/>
            </a:prstGeom>
            <a:ln w="12700" cap="flat">
              <a:noFill/>
              <a:miter lim="400000"/>
            </a:ln>
            <a:effectLst/>
          </p:spPr>
        </p:pic>
        <p:sp>
          <p:nvSpPr>
            <p:cNvPr id="15" name="Shape 159"/>
            <p:cNvSpPr/>
            <p:nvPr/>
          </p:nvSpPr>
          <p:spPr>
            <a:xfrm>
              <a:off x="3857625" y="2524790"/>
              <a:ext cx="1428751" cy="3415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defTabSz="914246">
                <a:defRPr sz="1600" b="1">
                  <a:latin typeface="Arial"/>
                  <a:ea typeface="Arial"/>
                  <a:cs typeface="Arial"/>
                  <a:sym typeface="Arial"/>
                </a:defRPr>
              </a:lvl1pPr>
            </a:lstStyle>
            <a:p>
              <a:pPr lvl="0">
                <a:defRPr sz="1800" b="0"/>
              </a:pPr>
              <a:r>
                <a:rPr sz="1013" dirty="0"/>
                <a:t>Docker Hub</a:t>
              </a:r>
            </a:p>
          </p:txBody>
        </p:sp>
        <p:pic>
          <p:nvPicPr>
            <p:cNvPr id="16" name="image14.png"/>
            <p:cNvPicPr/>
            <p:nvPr/>
          </p:nvPicPr>
          <p:blipFill>
            <a:blip r:embed="rId5"/>
            <a:stretch>
              <a:fillRect/>
            </a:stretch>
          </p:blipFill>
          <p:spPr>
            <a:xfrm>
              <a:off x="3926237" y="2039339"/>
              <a:ext cx="1074389" cy="642938"/>
            </a:xfrm>
            <a:prstGeom prst="rect">
              <a:avLst/>
            </a:prstGeom>
            <a:ln w="12700" cap="flat">
              <a:noFill/>
              <a:miter lim="400000"/>
            </a:ln>
            <a:effectLst/>
          </p:spPr>
        </p:pic>
      </p:grpSp>
    </p:spTree>
    <p:extLst>
      <p:ext uri="{BB962C8B-B14F-4D97-AF65-F5344CB8AC3E}">
        <p14:creationId xmlns:p14="http://schemas.microsoft.com/office/powerpoint/2010/main" val="401075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Build Your Own</a:t>
            </a:r>
          </a:p>
        </p:txBody>
      </p:sp>
      <p:sp>
        <p:nvSpPr>
          <p:cNvPr id="6" name="Text Placeholder 5"/>
          <p:cNvSpPr txBox="1">
            <a:spLocks/>
          </p:cNvSpPr>
          <p:nvPr/>
        </p:nvSpPr>
        <p:spPr>
          <a:xfrm>
            <a:off x="142093" y="1320093"/>
            <a:ext cx="2359473" cy="4217814"/>
          </a:xfrm>
          <a:prstGeom prst="rect">
            <a:avLst/>
          </a:prstGeom>
        </p:spPr>
        <p:txBody>
          <a:bodyPr/>
          <a:lstStyle>
            <a:lvl1pPr marL="346075" indent="-346075" algn="l" rtl="0" eaLnBrk="0" fontAlgn="base" hangingPunct="0">
              <a:spcBef>
                <a:spcPct val="100000"/>
              </a:spcBef>
              <a:spcAft>
                <a:spcPct val="0"/>
              </a:spcAft>
              <a:buClr>
                <a:schemeClr val="tx1"/>
              </a:buClr>
              <a:buFont typeface="Webdings" pitchFamily="2" charset="2"/>
              <a:buChar char="4"/>
              <a:defRPr sz="2000">
                <a:solidFill>
                  <a:schemeClr val="tx1"/>
                </a:solidFill>
                <a:latin typeface="Calibri" panose="020F0502020204030204" pitchFamily="34" charset="0"/>
                <a:ea typeface="+mn-ea"/>
                <a:cs typeface="+mn-cs"/>
              </a:defRPr>
            </a:lvl1pPr>
            <a:lvl2pPr marL="568325" indent="-228600" algn="l" rtl="0" eaLnBrk="0" fontAlgn="base" hangingPunct="0">
              <a:spcBef>
                <a:spcPct val="50000"/>
              </a:spcBef>
              <a:spcAft>
                <a:spcPct val="0"/>
              </a:spcAft>
              <a:buClr>
                <a:schemeClr val="tx1"/>
              </a:buClr>
              <a:buFont typeface="Wingdings" pitchFamily="2" charset="2"/>
              <a:buChar char="§"/>
              <a:defRPr>
                <a:solidFill>
                  <a:schemeClr val="tx1"/>
                </a:solidFill>
                <a:latin typeface="Calibri" panose="020F0502020204030204" pitchFamily="34" charset="0"/>
              </a:defRPr>
            </a:lvl2pPr>
            <a:lvl3pPr marL="798513" indent="-228600" algn="l" rtl="0" eaLnBrk="0" fontAlgn="base" hangingPunct="0">
              <a:spcBef>
                <a:spcPct val="50000"/>
              </a:spcBef>
              <a:spcAft>
                <a:spcPct val="0"/>
              </a:spcAft>
              <a:buClr>
                <a:schemeClr val="tx1"/>
              </a:buClr>
              <a:buFont typeface="Symbol" pitchFamily="2" charset="2"/>
              <a:buChar char="·"/>
              <a:defRPr>
                <a:solidFill>
                  <a:schemeClr val="tx1"/>
                </a:solidFill>
                <a:latin typeface="Calibri" panose="020F0502020204030204" pitchFamily="34" charset="0"/>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buNone/>
            </a:pPr>
            <a:r>
              <a:rPr lang="en-US" sz="1500" b="1" kern="0" dirty="0"/>
              <a:t>Docker</a:t>
            </a:r>
          </a:p>
          <a:p>
            <a:pPr lvl="1"/>
            <a:r>
              <a:rPr lang="en-US" kern="0" dirty="0"/>
              <a:t>This repo contains docker build files used by the Informix Docker images on Dockerhub.</a:t>
            </a:r>
          </a:p>
          <a:p>
            <a:pPr lvl="1"/>
            <a:r>
              <a:rPr lang="en-US" kern="0" dirty="0"/>
              <a:t>This is an open source project.  These build files are not supported through IBM/HCL.  </a:t>
            </a:r>
          </a:p>
        </p:txBody>
      </p:sp>
      <p:pic>
        <p:nvPicPr>
          <p:cNvPr id="7" name="Picture 2" descr="Image result for g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484" y="2070477"/>
            <a:ext cx="2406112" cy="1004635"/>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62"/>
          <p:cNvSpPr/>
          <p:nvPr/>
        </p:nvSpPr>
        <p:spPr>
          <a:xfrm>
            <a:off x="2500125" y="5054847"/>
            <a:ext cx="6501782" cy="279235"/>
          </a:xfrm>
          <a:prstGeom prst="roundRect">
            <a:avLst>
              <a:gd name="adj" fmla="val 32592"/>
            </a:avLst>
          </a:prstGeom>
          <a:solidFill>
            <a:srgbClr val="92D050"/>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2000">
                <a:solidFill>
                  <a:srgbClr val="FFFFFF"/>
                </a:solidFill>
                <a:latin typeface="Courier"/>
                <a:ea typeface="Courier"/>
                <a:cs typeface="Courier"/>
                <a:sym typeface="Courier"/>
              </a:defRPr>
            </a:lvl1pPr>
          </a:lstStyle>
          <a:p>
            <a:pPr lvl="0">
              <a:defRPr sz="1800">
                <a:solidFill>
                  <a:srgbClr val="000000"/>
                </a:solidFill>
              </a:defRPr>
            </a:pPr>
            <a:r>
              <a:rPr lang="en-US" sz="1238" dirty="0"/>
              <a:t>$git clone https://github.com/informix/informix-server-dockerfiles</a:t>
            </a:r>
            <a:endParaRPr sz="1238" dirty="0"/>
          </a:p>
        </p:txBody>
      </p:sp>
      <p:sp>
        <p:nvSpPr>
          <p:cNvPr id="9" name="Text Placeholder 4"/>
          <p:cNvSpPr txBox="1">
            <a:spLocks/>
          </p:cNvSpPr>
          <p:nvPr/>
        </p:nvSpPr>
        <p:spPr>
          <a:xfrm>
            <a:off x="2500125" y="4264979"/>
            <a:ext cx="4335134" cy="262013"/>
          </a:xfrm>
          <a:prstGeom prst="rect">
            <a:avLst/>
          </a:prstGeom>
        </p:spPr>
        <p:txBody>
          <a:bodyPr/>
          <a:lstStyle>
            <a:lvl1pPr marL="346075" indent="-346075" algn="l" rtl="0" eaLnBrk="0" fontAlgn="base" hangingPunct="0">
              <a:spcBef>
                <a:spcPct val="100000"/>
              </a:spcBef>
              <a:spcAft>
                <a:spcPct val="0"/>
              </a:spcAft>
              <a:buClr>
                <a:schemeClr val="tx1"/>
              </a:buClr>
              <a:buFont typeface="Webdings" pitchFamily="2" charset="2"/>
              <a:buChar char="4"/>
              <a:defRPr sz="2000">
                <a:solidFill>
                  <a:schemeClr val="tx1"/>
                </a:solidFill>
                <a:latin typeface="Calibri" panose="020F0502020204030204" pitchFamily="34" charset="0"/>
                <a:ea typeface="+mn-ea"/>
                <a:cs typeface="+mn-cs"/>
              </a:defRPr>
            </a:lvl1pPr>
            <a:lvl2pPr marL="568325" indent="-228600" algn="l" rtl="0" eaLnBrk="0" fontAlgn="base" hangingPunct="0">
              <a:spcBef>
                <a:spcPct val="50000"/>
              </a:spcBef>
              <a:spcAft>
                <a:spcPct val="0"/>
              </a:spcAft>
              <a:buClr>
                <a:schemeClr val="tx1"/>
              </a:buClr>
              <a:buFont typeface="Wingdings" pitchFamily="2" charset="2"/>
              <a:buChar char="§"/>
              <a:defRPr>
                <a:solidFill>
                  <a:schemeClr val="tx1"/>
                </a:solidFill>
                <a:latin typeface="Calibri" panose="020F0502020204030204" pitchFamily="34" charset="0"/>
              </a:defRPr>
            </a:lvl2pPr>
            <a:lvl3pPr marL="798513" indent="-228600" algn="l" rtl="0" eaLnBrk="0" fontAlgn="base" hangingPunct="0">
              <a:spcBef>
                <a:spcPct val="50000"/>
              </a:spcBef>
              <a:spcAft>
                <a:spcPct val="0"/>
              </a:spcAft>
              <a:buClr>
                <a:schemeClr val="tx1"/>
              </a:buClr>
              <a:buFont typeface="Symbol" pitchFamily="2" charset="2"/>
              <a:buChar char="·"/>
              <a:defRPr>
                <a:solidFill>
                  <a:schemeClr val="tx1"/>
                </a:solidFill>
                <a:latin typeface="Calibri" panose="020F0502020204030204" pitchFamily="34" charset="0"/>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buNone/>
              <a:defRPr sz="1800"/>
            </a:pPr>
            <a:r>
              <a:rPr lang="en-US" sz="1350" u="sng" kern="0" dirty="0">
                <a:solidFill>
                  <a:srgbClr val="0000FF"/>
                </a:solidFill>
                <a:uFill>
                  <a:solidFill>
                    <a:srgbClr val="0000FF"/>
                  </a:solidFill>
                </a:uFill>
              </a:rPr>
              <a:t>https://github.com/informix/informix-server-dockerfiles</a:t>
            </a:r>
            <a:endParaRPr lang="en-US" sz="1350" kern="0" dirty="0"/>
          </a:p>
        </p:txBody>
      </p:sp>
    </p:spTree>
    <p:extLst>
      <p:ext uri="{BB962C8B-B14F-4D97-AF65-F5344CB8AC3E}">
        <p14:creationId xmlns:p14="http://schemas.microsoft.com/office/powerpoint/2010/main" val="142743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8AE-9002-4644-BA92-A98EF477AD66}"/>
              </a:ext>
            </a:extLst>
          </p:cNvPr>
          <p:cNvSpPr>
            <a:spLocks noGrp="1"/>
          </p:cNvSpPr>
          <p:nvPr>
            <p:ph type="title"/>
          </p:nvPr>
        </p:nvSpPr>
        <p:spPr/>
        <p:txBody>
          <a:bodyPr/>
          <a:lstStyle/>
          <a:p>
            <a:r>
              <a:rPr lang="en-US" dirty="0"/>
              <a:t>KMIP </a:t>
            </a:r>
            <a:r>
              <a:rPr lang="en-US" dirty="0" err="1"/>
              <a:t>Keystores</a:t>
            </a:r>
            <a:endParaRPr lang="en-US" dirty="0"/>
          </a:p>
        </p:txBody>
      </p:sp>
      <p:sp>
        <p:nvSpPr>
          <p:cNvPr id="3" name="Content Placeholder 2">
            <a:extLst>
              <a:ext uri="{FF2B5EF4-FFF2-40B4-BE49-F238E27FC236}">
                <a16:creationId xmlns:a16="http://schemas.microsoft.com/office/drawing/2014/main" id="{85371007-A069-4869-910C-A064471B5BE5}"/>
              </a:ext>
            </a:extLst>
          </p:cNvPr>
          <p:cNvSpPr>
            <a:spLocks noGrp="1"/>
          </p:cNvSpPr>
          <p:nvPr>
            <p:ph idx="1"/>
          </p:nvPr>
        </p:nvSpPr>
        <p:spPr/>
        <p:txBody>
          <a:bodyPr/>
          <a:lstStyle/>
          <a:p>
            <a:r>
              <a:rPr lang="en-US" dirty="0"/>
              <a:t>If a remote key server in a server/cluster supports the KMIP standard, a KMIP </a:t>
            </a:r>
            <a:r>
              <a:rPr lang="en-US" dirty="0" err="1"/>
              <a:t>keystore</a:t>
            </a:r>
            <a:r>
              <a:rPr lang="en-US" dirty="0"/>
              <a:t> can be created:</a:t>
            </a:r>
          </a:p>
          <a:p>
            <a:pPr lvl="1"/>
            <a:r>
              <a:rPr lang="en-US" dirty="0"/>
              <a:t>Can be used by Storage Space Encryption and Integrated Backup Encryption</a:t>
            </a:r>
          </a:p>
          <a:p>
            <a:pPr lvl="1">
              <a:buClr>
                <a:schemeClr val="bg1"/>
              </a:buClr>
            </a:pPr>
            <a:r>
              <a:rPr lang="en-US" b="1" dirty="0" err="1">
                <a:solidFill>
                  <a:srgbClr val="0000C4"/>
                </a:solidFill>
              </a:rPr>
              <a:t>onkstore</a:t>
            </a:r>
            <a:r>
              <a:rPr lang="en-US" b="1" dirty="0">
                <a:solidFill>
                  <a:srgbClr val="0000C4"/>
                </a:solidFill>
              </a:rPr>
              <a:t> ….. –type KMIP</a:t>
            </a:r>
          </a:p>
          <a:p>
            <a:endParaRPr lang="en-US" dirty="0"/>
          </a:p>
          <a:p>
            <a:r>
              <a:rPr lang="en-US" dirty="0"/>
              <a:t>For Integrated Backup Encryption, this type of </a:t>
            </a:r>
            <a:r>
              <a:rPr lang="en-US" dirty="0" err="1"/>
              <a:t>keystore</a:t>
            </a:r>
            <a:r>
              <a:rPr lang="en-US" dirty="0"/>
              <a:t> works similarly with Azure and AWS: </a:t>
            </a:r>
          </a:p>
          <a:p>
            <a:pPr lvl="1"/>
            <a:r>
              <a:rPr lang="en-US" b="0" dirty="0"/>
              <a:t>We provide the Key name of a Remote Master Encryption Key that is used to encrypt the Backup Encryption Keys.</a:t>
            </a:r>
            <a:endParaRPr lang="en-US" dirty="0"/>
          </a:p>
          <a:p>
            <a:endParaRPr lang="en-US" dirty="0"/>
          </a:p>
          <a:p>
            <a:r>
              <a:rPr lang="en-US" dirty="0"/>
              <a:t>For Storage Space Encryption, the Key Name provided is the IDS Master Encryption Key.</a:t>
            </a:r>
          </a:p>
          <a:p>
            <a:endParaRPr lang="en-US" dirty="0"/>
          </a:p>
        </p:txBody>
      </p:sp>
    </p:spTree>
    <p:extLst>
      <p:ext uri="{BB962C8B-B14F-4D97-AF65-F5344CB8AC3E}">
        <p14:creationId xmlns:p14="http://schemas.microsoft.com/office/powerpoint/2010/main" val="3989419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What is Supported?</a:t>
            </a:r>
          </a:p>
        </p:txBody>
      </p:sp>
      <p:sp>
        <p:nvSpPr>
          <p:cNvPr id="10" name="Content Placeholder 2"/>
          <p:cNvSpPr>
            <a:spLocks noGrp="1"/>
          </p:cNvSpPr>
          <p:nvPr>
            <p:ph idx="1"/>
          </p:nvPr>
        </p:nvSpPr>
        <p:spPr>
          <a:xfrm>
            <a:off x="155943" y="1229388"/>
            <a:ext cx="6867583" cy="5628612"/>
          </a:xfrm>
        </p:spPr>
        <p:txBody>
          <a:bodyPr>
            <a:normAutofit fontScale="92500" lnSpcReduction="10000"/>
          </a:bodyPr>
          <a:lstStyle/>
          <a:p>
            <a:r>
              <a:rPr lang="en-US" dirty="0"/>
              <a:t>Informix </a:t>
            </a:r>
            <a:r>
              <a:rPr lang="en-US" b="1" dirty="0"/>
              <a:t>usage </a:t>
            </a:r>
            <a:r>
              <a:rPr lang="en-US" dirty="0"/>
              <a:t>in containerized or virtual environments </a:t>
            </a:r>
            <a:r>
              <a:rPr lang="en-US" b="1" dirty="0"/>
              <a:t>is fully supported</a:t>
            </a:r>
            <a:endParaRPr lang="en-US" dirty="0"/>
          </a:p>
          <a:p>
            <a:endParaRPr lang="en-US" dirty="0"/>
          </a:p>
          <a:p>
            <a:r>
              <a:rPr lang="en-US" dirty="0"/>
              <a:t>If a customer runs supported Informix versions, they can open support tickets for Informix product</a:t>
            </a:r>
          </a:p>
          <a:p>
            <a:endParaRPr lang="en-US" dirty="0"/>
          </a:p>
          <a:p>
            <a:r>
              <a:rPr lang="en-US" dirty="0"/>
              <a:t>Informix Developer and Innovator-C Editions are made available on dockerhub as a convenience</a:t>
            </a:r>
          </a:p>
          <a:p>
            <a:endParaRPr lang="en-US" dirty="0"/>
          </a:p>
          <a:p>
            <a:r>
              <a:rPr lang="en-US" dirty="0"/>
              <a:t>Docker files used to build the image and scripts used for custom setup are open sourced and available under the Apache 2.0 license</a:t>
            </a:r>
          </a:p>
          <a:p>
            <a:endParaRPr lang="en-US" dirty="0"/>
          </a:p>
          <a:p>
            <a:r>
              <a:rPr lang="en-US" dirty="0"/>
              <a:t>D</a:t>
            </a:r>
            <a:r>
              <a:rPr lang="en-US" b="1" dirty="0"/>
              <a:t>ocker files </a:t>
            </a:r>
            <a:r>
              <a:rPr lang="en-US" dirty="0"/>
              <a:t>and associated scripts are maintained by the Informix community and </a:t>
            </a:r>
            <a:r>
              <a:rPr lang="en-US" b="1" dirty="0"/>
              <a:t>not entitled for support through IBM</a:t>
            </a:r>
            <a:endParaRPr lang="en-US" dirty="0"/>
          </a:p>
          <a:p>
            <a:endParaRPr lang="en-US" dirty="0"/>
          </a:p>
          <a:p>
            <a:r>
              <a:rPr lang="en-US" dirty="0"/>
              <a:t>As open source, files &amp; scripts may change frequently</a:t>
            </a:r>
          </a:p>
        </p:txBody>
      </p:sp>
      <p:pic>
        <p:nvPicPr>
          <p:cNvPr id="2050" name="Picture 2" descr="Image result for images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526" y="2725340"/>
            <a:ext cx="1964531" cy="140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65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Run the Docker Image</a:t>
            </a:r>
          </a:p>
        </p:txBody>
      </p:sp>
      <p:sp>
        <p:nvSpPr>
          <p:cNvPr id="10" name="Content Placeholder 2"/>
          <p:cNvSpPr>
            <a:spLocks noGrp="1"/>
          </p:cNvSpPr>
          <p:nvPr>
            <p:ph idx="1"/>
          </p:nvPr>
        </p:nvSpPr>
        <p:spPr>
          <a:xfrm>
            <a:off x="304800" y="1771650"/>
            <a:ext cx="4351867" cy="3732610"/>
          </a:xfrm>
        </p:spPr>
        <p:txBody>
          <a:bodyPr>
            <a:normAutofit/>
          </a:bodyPr>
          <a:lstStyle/>
          <a:p>
            <a:r>
              <a:rPr lang="en-US" dirty="0"/>
              <a:t>To run the docker image use the </a:t>
            </a:r>
            <a:r>
              <a:rPr lang="en-US" b="1" dirty="0">
                <a:solidFill>
                  <a:srgbClr val="0000C4"/>
                </a:solidFill>
              </a:rPr>
              <a:t>docker run </a:t>
            </a:r>
            <a:r>
              <a:rPr lang="en-US" dirty="0"/>
              <a:t>command  </a:t>
            </a:r>
          </a:p>
          <a:p>
            <a:r>
              <a:rPr lang="en-US" dirty="0"/>
              <a:t>Provide any docker run options as necessary</a:t>
            </a:r>
          </a:p>
          <a:p>
            <a:r>
              <a:rPr lang="en-US" dirty="0"/>
              <a:t>Provide appropriate environment options to configure the docker container accordingly at run time. (ex.  </a:t>
            </a:r>
            <a:r>
              <a:rPr lang="en-US" b="1" dirty="0"/>
              <a:t>-e </a:t>
            </a:r>
            <a:r>
              <a:rPr lang="en-US" b="1" dirty="0">
                <a:solidFill>
                  <a:srgbClr val="0000C4"/>
                </a:solidFill>
              </a:rPr>
              <a:t>LICENSE=accept</a:t>
            </a:r>
            <a:r>
              <a:rPr lang="en-US" dirty="0"/>
              <a:t>)</a:t>
            </a:r>
          </a:p>
          <a:p>
            <a:r>
              <a:rPr lang="en-US" dirty="0"/>
              <a:t>When the container is run for the first time the database server is initialized with </a:t>
            </a:r>
            <a:r>
              <a:rPr lang="en-US" dirty="0">
                <a:solidFill>
                  <a:srgbClr val="0000C4"/>
                </a:solidFill>
              </a:rPr>
              <a:t>oninit –</a:t>
            </a:r>
            <a:r>
              <a:rPr lang="en-US" dirty="0" err="1">
                <a:solidFill>
                  <a:srgbClr val="0000C4"/>
                </a:solidFill>
              </a:rPr>
              <a:t>iy</a:t>
            </a:r>
            <a:endParaRPr lang="en-US" dirty="0"/>
          </a:p>
        </p:txBody>
      </p:sp>
      <p:sp>
        <p:nvSpPr>
          <p:cNvPr id="11" name="Shape 162"/>
          <p:cNvSpPr/>
          <p:nvPr/>
        </p:nvSpPr>
        <p:spPr>
          <a:xfrm>
            <a:off x="4800600" y="1868025"/>
            <a:ext cx="4038600" cy="1455023"/>
          </a:xfrm>
          <a:prstGeom prst="roundRect">
            <a:avLst>
              <a:gd name="adj" fmla="val 32592"/>
            </a:avLst>
          </a:prstGeom>
          <a:solidFill>
            <a:srgbClr val="92D050"/>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2000">
                <a:solidFill>
                  <a:srgbClr val="FFFFFF"/>
                </a:solidFill>
                <a:latin typeface="Courier"/>
                <a:ea typeface="Courier"/>
                <a:cs typeface="Courier"/>
                <a:sym typeface="Courier"/>
              </a:defRPr>
            </a:lvl1pPr>
          </a:lstStyle>
          <a:p>
            <a:pPr lvl="0" algn="l">
              <a:defRPr sz="1800">
                <a:solidFill>
                  <a:srgbClr val="000000"/>
                </a:solidFill>
              </a:defRPr>
            </a:pPr>
            <a:r>
              <a:rPr lang="en-US" sz="1238" dirty="0"/>
              <a:t>docker run –it –name ifx –h ifx     \</a:t>
            </a:r>
          </a:p>
          <a:p>
            <a:pPr lvl="0" algn="l">
              <a:defRPr sz="1800">
                <a:solidFill>
                  <a:srgbClr val="000000"/>
                </a:solidFill>
              </a:defRPr>
            </a:pPr>
            <a:r>
              <a:rPr lang="en-US" sz="1238" dirty="0"/>
              <a:t>    -p 9088:9088                    \</a:t>
            </a:r>
          </a:p>
          <a:p>
            <a:pPr lvl="0" algn="l">
              <a:defRPr sz="1800">
                <a:solidFill>
                  <a:srgbClr val="000000"/>
                </a:solidFill>
              </a:defRPr>
            </a:pPr>
            <a:r>
              <a:rPr lang="en-US" sz="1238" dirty="0"/>
              <a:t>    -p 27018:27018                  \   </a:t>
            </a:r>
          </a:p>
          <a:p>
            <a:pPr lvl="0" algn="l">
              <a:defRPr sz="1800">
                <a:solidFill>
                  <a:srgbClr val="000000"/>
                </a:solidFill>
              </a:defRPr>
            </a:pPr>
            <a:r>
              <a:rPr lang="en-US" sz="1238" dirty="0"/>
              <a:t>    -e LICENSE=accept               \</a:t>
            </a:r>
          </a:p>
          <a:p>
            <a:pPr lvl="0" algn="l">
              <a:defRPr sz="1800">
                <a:solidFill>
                  <a:srgbClr val="000000"/>
                </a:solidFill>
              </a:defRPr>
            </a:pPr>
            <a:r>
              <a:rPr lang="en-US" sz="1238" dirty="0"/>
              <a:t>    ibmcom/informix-developer-database         </a:t>
            </a:r>
            <a:endParaRPr sz="1238" dirty="0"/>
          </a:p>
        </p:txBody>
      </p:sp>
    </p:spTree>
    <p:extLst>
      <p:ext uri="{BB962C8B-B14F-4D97-AF65-F5344CB8AC3E}">
        <p14:creationId xmlns:p14="http://schemas.microsoft.com/office/powerpoint/2010/main" val="3502556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Docker Image Options</a:t>
            </a:r>
          </a:p>
        </p:txBody>
      </p:sp>
      <p:sp>
        <p:nvSpPr>
          <p:cNvPr id="10" name="Content Placeholder 2"/>
          <p:cNvSpPr>
            <a:spLocks noGrp="1"/>
          </p:cNvSpPr>
          <p:nvPr>
            <p:ph idx="1"/>
          </p:nvPr>
        </p:nvSpPr>
        <p:spPr>
          <a:xfrm>
            <a:off x="287723" y="1271920"/>
            <a:ext cx="5588558" cy="3732610"/>
          </a:xfrm>
        </p:spPr>
        <p:txBody>
          <a:bodyPr>
            <a:normAutofit/>
          </a:bodyPr>
          <a:lstStyle/>
          <a:p>
            <a:r>
              <a:rPr lang="en-US" dirty="0"/>
              <a:t>All docker image options are provided through an environment variable passed in on the </a:t>
            </a:r>
            <a:r>
              <a:rPr lang="en-US" dirty="0">
                <a:solidFill>
                  <a:srgbClr val="0000C4"/>
                </a:solidFill>
              </a:rPr>
              <a:t>docker run </a:t>
            </a:r>
            <a:r>
              <a:rPr lang="en-US" dirty="0"/>
              <a:t>command</a:t>
            </a:r>
          </a:p>
          <a:p>
            <a:pPr lvl="1"/>
            <a:r>
              <a:rPr lang="en-US" dirty="0"/>
              <a:t>Specify a </a:t>
            </a:r>
            <a:r>
              <a:rPr lang="en-US" b="1" dirty="0">
                <a:solidFill>
                  <a:srgbClr val="0000C4"/>
                </a:solidFill>
              </a:rPr>
              <a:t>SIZE</a:t>
            </a:r>
            <a:r>
              <a:rPr lang="en-US" dirty="0"/>
              <a:t> option that will auto configure the Informix database</a:t>
            </a:r>
          </a:p>
          <a:p>
            <a:pPr lvl="2"/>
            <a:r>
              <a:rPr lang="en-US" dirty="0"/>
              <a:t>Small/medium/large</a:t>
            </a:r>
          </a:p>
          <a:p>
            <a:pPr lvl="1"/>
            <a:r>
              <a:rPr lang="en-US" dirty="0"/>
              <a:t>Storage of data can be of the following:</a:t>
            </a:r>
          </a:p>
          <a:p>
            <a:pPr lvl="2"/>
            <a:r>
              <a:rPr lang="en-US" dirty="0"/>
              <a:t>Volume – managed by docker</a:t>
            </a:r>
          </a:p>
          <a:p>
            <a:pPr lvl="2"/>
            <a:r>
              <a:rPr lang="en-US" dirty="0"/>
              <a:t>Mount Point – user managed directory mount point</a:t>
            </a:r>
          </a:p>
          <a:p>
            <a:pPr lvl="2"/>
            <a:r>
              <a:rPr lang="en-US" dirty="0"/>
              <a:t>Local storage – data stored inside the container</a:t>
            </a:r>
          </a:p>
          <a:p>
            <a:pPr lvl="1"/>
            <a:r>
              <a:rPr lang="en-US" dirty="0"/>
              <a:t>Disable various connection ports at runtime</a:t>
            </a:r>
          </a:p>
          <a:p>
            <a:pPr lvl="2"/>
            <a:r>
              <a:rPr lang="en-US" dirty="0"/>
              <a:t>All connectivity ports are enabled by default</a:t>
            </a:r>
          </a:p>
          <a:p>
            <a:pPr lvl="1"/>
            <a:endParaRPr lang="en-US" dirty="0"/>
          </a:p>
        </p:txBody>
      </p:sp>
      <p:pic>
        <p:nvPicPr>
          <p:cNvPr id="7" name="Picture 6" descr="Image result for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563" y="3338971"/>
            <a:ext cx="1060101" cy="773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o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391" y="1630345"/>
            <a:ext cx="1946319" cy="194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5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Docker Image Options </a:t>
            </a:r>
            <a:r>
              <a:rPr lang="en-US" sz="1800" dirty="0"/>
              <a:t>(cont’d)</a:t>
            </a:r>
          </a:p>
        </p:txBody>
      </p:sp>
      <p:sp>
        <p:nvSpPr>
          <p:cNvPr id="10" name="Content Placeholder 2"/>
          <p:cNvSpPr>
            <a:spLocks noGrp="1"/>
          </p:cNvSpPr>
          <p:nvPr>
            <p:ph idx="1"/>
          </p:nvPr>
        </p:nvSpPr>
        <p:spPr>
          <a:xfrm>
            <a:off x="304801" y="1771649"/>
            <a:ext cx="6284842" cy="4492625"/>
          </a:xfrm>
        </p:spPr>
        <p:txBody>
          <a:bodyPr>
            <a:normAutofit/>
          </a:bodyPr>
          <a:lstStyle/>
          <a:p>
            <a:pPr lvl="1"/>
            <a:r>
              <a:rPr lang="en-US" dirty="0"/>
              <a:t>Provide an </a:t>
            </a:r>
            <a:r>
              <a:rPr lang="en-US" b="1" dirty="0" err="1">
                <a:solidFill>
                  <a:srgbClr val="0000C4"/>
                </a:solidFill>
              </a:rPr>
              <a:t>sql_init_informix.sql</a:t>
            </a:r>
            <a:r>
              <a:rPr lang="en-US" b="1" dirty="0">
                <a:solidFill>
                  <a:srgbClr val="0000C4"/>
                </a:solidFill>
              </a:rPr>
              <a:t> </a:t>
            </a:r>
            <a:r>
              <a:rPr lang="en-US" dirty="0"/>
              <a:t>file:</a:t>
            </a:r>
          </a:p>
          <a:p>
            <a:pPr lvl="2"/>
            <a:r>
              <a:rPr lang="en-US" dirty="0"/>
              <a:t>Used to configure/create your Informix instance and databases</a:t>
            </a:r>
          </a:p>
          <a:p>
            <a:pPr lvl="1"/>
            <a:r>
              <a:rPr lang="en-US" dirty="0"/>
              <a:t>Provide a user supplied </a:t>
            </a:r>
            <a:r>
              <a:rPr lang="en-US" b="1" dirty="0">
                <a:solidFill>
                  <a:srgbClr val="0000C4"/>
                </a:solidFill>
              </a:rPr>
              <a:t>ONCONFIG</a:t>
            </a:r>
            <a:r>
              <a:rPr lang="en-US" dirty="0"/>
              <a:t> and </a:t>
            </a:r>
            <a:r>
              <a:rPr lang="en-US" b="1" dirty="0">
                <a:solidFill>
                  <a:srgbClr val="0000C4"/>
                </a:solidFill>
              </a:rPr>
              <a:t>SQLHOSTS</a:t>
            </a:r>
            <a:r>
              <a:rPr lang="en-US" dirty="0"/>
              <a:t> file</a:t>
            </a:r>
          </a:p>
          <a:p>
            <a:pPr lvl="1"/>
            <a:r>
              <a:rPr lang="en-US" dirty="0"/>
              <a:t>Provide scripts to run pre/post </a:t>
            </a:r>
            <a:r>
              <a:rPr lang="en-US" b="1" dirty="0">
                <a:solidFill>
                  <a:srgbClr val="0000C4"/>
                </a:solidFill>
              </a:rPr>
              <a:t>oninit</a:t>
            </a:r>
            <a:r>
              <a:rPr lang="en-US" dirty="0"/>
              <a:t> within the container</a:t>
            </a:r>
          </a:p>
          <a:p>
            <a:pPr lvl="1"/>
            <a:r>
              <a:rPr lang="en-US" dirty="0"/>
              <a:t>Provide a user supplied shell script to configure the system 100% manually</a:t>
            </a:r>
          </a:p>
          <a:p>
            <a:pPr lvl="1"/>
            <a:r>
              <a:rPr lang="en-US" dirty="0"/>
              <a:t>Provide a way to bypass initialization and configuration at runtime</a:t>
            </a:r>
          </a:p>
          <a:p>
            <a:pPr lvl="1"/>
            <a:r>
              <a:rPr lang="en-US" dirty="0"/>
              <a:t>Allow the Informix HQ server to be started</a:t>
            </a:r>
          </a:p>
          <a:p>
            <a:pPr lvl="1"/>
            <a:r>
              <a:rPr lang="en-US" dirty="0"/>
              <a:t>Allow the Informix HQ agent to be started and auto configure with the HQ server</a:t>
            </a:r>
          </a:p>
          <a:p>
            <a:pPr lvl="1"/>
            <a:endParaRPr lang="en-US" dirty="0"/>
          </a:p>
          <a:p>
            <a:pPr lvl="1"/>
            <a:endParaRPr lang="en-US" dirty="0"/>
          </a:p>
          <a:p>
            <a:pPr lvl="1"/>
            <a:endParaRPr lang="en-US" dirty="0"/>
          </a:p>
        </p:txBody>
      </p:sp>
      <p:pic>
        <p:nvPicPr>
          <p:cNvPr id="5" name="Picture 4" descr="Image result for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563" y="3338971"/>
            <a:ext cx="1060101" cy="77317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do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391" y="1630345"/>
            <a:ext cx="1946319" cy="194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360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Use Case – Create a test system</a:t>
            </a:r>
          </a:p>
        </p:txBody>
      </p:sp>
      <p:sp>
        <p:nvSpPr>
          <p:cNvPr id="10" name="Content Placeholder 2"/>
          <p:cNvSpPr>
            <a:spLocks noGrp="1"/>
          </p:cNvSpPr>
          <p:nvPr>
            <p:ph idx="1"/>
          </p:nvPr>
        </p:nvSpPr>
        <p:spPr>
          <a:xfrm>
            <a:off x="304800" y="1212111"/>
            <a:ext cx="6319654" cy="5476923"/>
          </a:xfrm>
        </p:spPr>
        <p:txBody>
          <a:bodyPr>
            <a:normAutofit fontScale="92500" lnSpcReduction="10000"/>
          </a:bodyPr>
          <a:lstStyle/>
          <a:p>
            <a:r>
              <a:rPr lang="en-US" dirty="0"/>
              <a:t>Create a </a:t>
            </a:r>
            <a:r>
              <a:rPr lang="en-US" b="1" dirty="0"/>
              <a:t>self contained</a:t>
            </a:r>
            <a:r>
              <a:rPr lang="en-US" dirty="0"/>
              <a:t> test system using the Informix image on dockerhub with all storage saved within container and saved as a re-usable docker image</a:t>
            </a:r>
          </a:p>
          <a:p>
            <a:pPr lvl="1"/>
            <a:r>
              <a:rPr lang="en-US" dirty="0"/>
              <a:t>Run the initial image with an option </a:t>
            </a:r>
            <a:r>
              <a:rPr lang="en-US" b="1" dirty="0">
                <a:solidFill>
                  <a:srgbClr val="0000C4"/>
                </a:solidFill>
              </a:rPr>
              <a:t>–e</a:t>
            </a:r>
            <a:r>
              <a:rPr lang="en-US" b="1" dirty="0"/>
              <a:t> </a:t>
            </a:r>
            <a:r>
              <a:rPr lang="en-US" b="1" dirty="0">
                <a:solidFill>
                  <a:srgbClr val="0000C4"/>
                </a:solidFill>
              </a:rPr>
              <a:t>STORAGE=local</a:t>
            </a:r>
          </a:p>
          <a:p>
            <a:pPr lvl="1"/>
            <a:r>
              <a:rPr lang="en-US" dirty="0"/>
              <a:t>Connect to the docker container and create any dbspaces/chunks</a:t>
            </a:r>
          </a:p>
          <a:p>
            <a:pPr lvl="1"/>
            <a:r>
              <a:rPr lang="en-US" dirty="0"/>
              <a:t>Create databases and tables and load any data needed for a test system</a:t>
            </a:r>
          </a:p>
          <a:p>
            <a:pPr lvl="1"/>
            <a:r>
              <a:rPr lang="en-US" dirty="0"/>
              <a:t>Take </a:t>
            </a:r>
            <a:r>
              <a:rPr lang="en-US" dirty="0" err="1"/>
              <a:t>informix</a:t>
            </a:r>
            <a:r>
              <a:rPr lang="en-US" dirty="0"/>
              <a:t> offline</a:t>
            </a:r>
          </a:p>
          <a:p>
            <a:pPr lvl="1"/>
            <a:r>
              <a:rPr lang="en-US" dirty="0"/>
              <a:t>Commit &amp; save the new docker image</a:t>
            </a:r>
          </a:p>
          <a:p>
            <a:endParaRPr lang="en-US" dirty="0"/>
          </a:p>
          <a:p>
            <a:r>
              <a:rPr lang="en-US" dirty="0"/>
              <a:t>New docker image can be used as a test system and is configured with the dbspaces and data that you created</a:t>
            </a:r>
          </a:p>
          <a:p>
            <a:endParaRPr lang="en-US" dirty="0"/>
          </a:p>
          <a:p>
            <a:r>
              <a:rPr lang="en-US" dirty="0"/>
              <a:t>Can be passed around to your development teams for development and testing purposes</a:t>
            </a:r>
          </a:p>
          <a:p>
            <a:pPr lvl="1"/>
            <a:endParaRPr lang="en-US" dirty="0"/>
          </a:p>
          <a:p>
            <a:pPr lvl="1"/>
            <a:endParaRPr lang="en-US" dirty="0"/>
          </a:p>
        </p:txBody>
      </p:sp>
      <p:pic>
        <p:nvPicPr>
          <p:cNvPr id="7170" name="Picture 2" descr="Image result for test and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454" y="1849095"/>
            <a:ext cx="2014538"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58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Use Case – Upgrade to Enterprise Edition</a:t>
            </a:r>
          </a:p>
        </p:txBody>
      </p:sp>
      <p:sp>
        <p:nvSpPr>
          <p:cNvPr id="10" name="Content Placeholder 2"/>
          <p:cNvSpPr>
            <a:spLocks noGrp="1"/>
          </p:cNvSpPr>
          <p:nvPr>
            <p:ph idx="1"/>
          </p:nvPr>
        </p:nvSpPr>
        <p:spPr>
          <a:xfrm>
            <a:off x="304799" y="1254642"/>
            <a:ext cx="8690920" cy="4249618"/>
          </a:xfrm>
        </p:spPr>
        <p:txBody>
          <a:bodyPr>
            <a:normAutofit/>
          </a:bodyPr>
          <a:lstStyle/>
          <a:p>
            <a:r>
              <a:rPr lang="en-US" dirty="0"/>
              <a:t>Use the docker image as an installed product and not run any setup/configuration scripts during startup:</a:t>
            </a:r>
          </a:p>
          <a:p>
            <a:pPr lvl="1"/>
            <a:r>
              <a:rPr lang="en-US" dirty="0"/>
              <a:t>Run the initial image with an option </a:t>
            </a:r>
            <a:r>
              <a:rPr lang="en-US" b="1" dirty="0">
                <a:solidFill>
                  <a:srgbClr val="0000C4"/>
                </a:solidFill>
              </a:rPr>
              <a:t>–e CONFIGURE_INIT=no</a:t>
            </a:r>
          </a:p>
          <a:p>
            <a:pPr lvl="1"/>
            <a:r>
              <a:rPr lang="en-US" dirty="0"/>
              <a:t>Connect to the docker container </a:t>
            </a:r>
          </a:p>
          <a:p>
            <a:pPr lvl="1"/>
            <a:r>
              <a:rPr lang="en-US" dirty="0"/>
              <a:t>You are now into an environment where Informix is installed but not configured</a:t>
            </a:r>
          </a:p>
          <a:p>
            <a:pPr lvl="1"/>
            <a:r>
              <a:rPr lang="en-US" dirty="0"/>
              <a:t>Run the Edition installer to upgrade the database server and create an Informix database instance per your requirements</a:t>
            </a:r>
          </a:p>
          <a:p>
            <a:pPr lvl="1"/>
            <a:r>
              <a:rPr lang="en-US" dirty="0"/>
              <a:t>Take </a:t>
            </a:r>
            <a:r>
              <a:rPr lang="en-US" dirty="0" err="1"/>
              <a:t>informix</a:t>
            </a:r>
            <a:r>
              <a:rPr lang="en-US" dirty="0"/>
              <a:t> offline</a:t>
            </a:r>
          </a:p>
          <a:p>
            <a:pPr lvl="1"/>
            <a:r>
              <a:rPr lang="en-US" dirty="0"/>
              <a:t>Commit and save the new docker image</a:t>
            </a:r>
          </a:p>
          <a:p>
            <a:endParaRPr lang="en-US" dirty="0"/>
          </a:p>
          <a:p>
            <a:r>
              <a:rPr lang="en-US" dirty="0"/>
              <a:t>This new docker image can be used in your production environment assuming the correct licensing</a:t>
            </a:r>
          </a:p>
          <a:p>
            <a:pPr lvl="1"/>
            <a:endParaRPr lang="en-US" dirty="0"/>
          </a:p>
          <a:p>
            <a:pPr lvl="1"/>
            <a:endParaRPr lang="en-US" dirty="0"/>
          </a:p>
        </p:txBody>
      </p:sp>
    </p:spTree>
    <p:extLst>
      <p:ext uri="{BB962C8B-B14F-4D97-AF65-F5344CB8AC3E}">
        <p14:creationId xmlns:p14="http://schemas.microsoft.com/office/powerpoint/2010/main" val="1196047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8E0-18B8-4482-A76B-1AAEA83ED9E7}"/>
              </a:ext>
            </a:extLst>
          </p:cNvPr>
          <p:cNvSpPr>
            <a:spLocks noGrp="1"/>
          </p:cNvSpPr>
          <p:nvPr>
            <p:ph type="title"/>
          </p:nvPr>
        </p:nvSpPr>
        <p:spPr/>
        <p:txBody>
          <a:bodyPr/>
          <a:lstStyle/>
          <a:p>
            <a:r>
              <a:rPr lang="en-US" dirty="0"/>
              <a:t>ICP – (Cloud Pak for Data/</a:t>
            </a:r>
            <a:r>
              <a:rPr lang="en-US" dirty="0" err="1"/>
              <a:t>Openshift</a:t>
            </a:r>
            <a:r>
              <a:rPr lang="en-US" dirty="0"/>
              <a:t>)</a:t>
            </a:r>
          </a:p>
        </p:txBody>
      </p:sp>
      <p:sp>
        <p:nvSpPr>
          <p:cNvPr id="10" name="Content Placeholder 2"/>
          <p:cNvSpPr>
            <a:spLocks noGrp="1"/>
          </p:cNvSpPr>
          <p:nvPr>
            <p:ph idx="1"/>
          </p:nvPr>
        </p:nvSpPr>
        <p:spPr>
          <a:xfrm>
            <a:off x="304800" y="1771650"/>
            <a:ext cx="7823200" cy="3732610"/>
          </a:xfrm>
        </p:spPr>
        <p:txBody>
          <a:bodyPr>
            <a:normAutofit/>
          </a:bodyPr>
          <a:lstStyle/>
          <a:p>
            <a:r>
              <a:rPr lang="en-US" dirty="0"/>
              <a:t>We are working with the ICP team to onboard Informix as an Add on in the Cloud Pak for Data for a later Q4 2019 release:</a:t>
            </a:r>
          </a:p>
          <a:p>
            <a:pPr lvl="1"/>
            <a:endParaRPr lang="en-US" dirty="0"/>
          </a:p>
          <a:p>
            <a:pPr lvl="1"/>
            <a:endParaRPr lang="en-US" dirty="0"/>
          </a:p>
        </p:txBody>
      </p:sp>
      <p:pic>
        <p:nvPicPr>
          <p:cNvPr id="6146" name="Picture 2" descr="Image result for opensh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243" y="3300431"/>
            <a:ext cx="1153456" cy="12321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bm cloud pak f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004" y="3078563"/>
            <a:ext cx="2643275" cy="167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32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4189241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a:t>Informix Change Data Stream API </a:t>
            </a:r>
          </a:p>
        </p:txBody>
      </p:sp>
    </p:spTree>
    <p:extLst>
      <p:ext uri="{BB962C8B-B14F-4D97-AF65-F5344CB8AC3E}">
        <p14:creationId xmlns:p14="http://schemas.microsoft.com/office/powerpoint/2010/main" val="378356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D419-6655-46AB-B7D2-499C5EA04BDE}"/>
              </a:ext>
            </a:extLst>
          </p:cNvPr>
          <p:cNvSpPr>
            <a:spLocks noGrp="1"/>
          </p:cNvSpPr>
          <p:nvPr>
            <p:ph type="title"/>
          </p:nvPr>
        </p:nvSpPr>
        <p:spPr/>
        <p:txBody>
          <a:bodyPr/>
          <a:lstStyle/>
          <a:p>
            <a:r>
              <a:rPr lang="fr-FR" spc="-5" dirty="0"/>
              <a:t>Informix </a:t>
            </a:r>
            <a:r>
              <a:rPr lang="fr-FR" spc="-10" dirty="0"/>
              <a:t>Change Data Capture</a:t>
            </a:r>
            <a:r>
              <a:rPr lang="fr-FR" spc="55" dirty="0"/>
              <a:t> </a:t>
            </a:r>
            <a:r>
              <a:rPr lang="fr-FR" spc="-10" dirty="0"/>
              <a:t>(CDC)</a:t>
            </a:r>
            <a:endParaRPr lang="en-US" dirty="0"/>
          </a:p>
        </p:txBody>
      </p:sp>
      <p:sp>
        <p:nvSpPr>
          <p:cNvPr id="3" name="Content Placeholder 2">
            <a:extLst>
              <a:ext uri="{FF2B5EF4-FFF2-40B4-BE49-F238E27FC236}">
                <a16:creationId xmlns:a16="http://schemas.microsoft.com/office/drawing/2014/main" id="{60ECC78C-6755-4D9D-ADCE-0F568911CC81}"/>
              </a:ext>
            </a:extLst>
          </p:cNvPr>
          <p:cNvSpPr>
            <a:spLocks noGrp="1"/>
          </p:cNvSpPr>
          <p:nvPr>
            <p:ph idx="1"/>
          </p:nvPr>
        </p:nvSpPr>
        <p:spPr/>
        <p:txBody>
          <a:bodyPr/>
          <a:lstStyle/>
          <a:p>
            <a:r>
              <a:rPr lang="en-US" dirty="0"/>
              <a:t>Processes Informix logical logs (log replay)</a:t>
            </a:r>
          </a:p>
          <a:p>
            <a:endParaRPr lang="en-US" dirty="0"/>
          </a:p>
          <a:p>
            <a:r>
              <a:rPr lang="en-US" dirty="0"/>
              <a:t>Data processed sent to the client application over a large object API found in many drivers</a:t>
            </a:r>
          </a:p>
          <a:p>
            <a:pPr lvl="1"/>
            <a:r>
              <a:rPr lang="en-US" dirty="0"/>
              <a:t>ESQL/C example in </a:t>
            </a:r>
            <a:r>
              <a:rPr lang="en-US" b="1" dirty="0">
                <a:solidFill>
                  <a:srgbClr val="0000C4"/>
                </a:solidFill>
              </a:rPr>
              <a:t>$INFORMIXDIR/demo/</a:t>
            </a:r>
            <a:r>
              <a:rPr lang="en-US" b="1" dirty="0" err="1">
                <a:solidFill>
                  <a:srgbClr val="0000C4"/>
                </a:solidFill>
              </a:rPr>
              <a:t>cdc</a:t>
            </a:r>
            <a:endParaRPr lang="en-US" b="1" dirty="0">
              <a:solidFill>
                <a:srgbClr val="0000C4"/>
              </a:solidFill>
            </a:endParaRPr>
          </a:p>
          <a:p>
            <a:r>
              <a:rPr lang="en-US" dirty="0"/>
              <a:t>Java API releasing with 14.10.xC2</a:t>
            </a:r>
          </a:p>
          <a:p>
            <a:endParaRPr lang="en-US" dirty="0"/>
          </a:p>
          <a:p>
            <a:r>
              <a:rPr lang="en-US" dirty="0"/>
              <a:t>Supports basic data types as well as LOBs</a:t>
            </a:r>
          </a:p>
          <a:p>
            <a:pPr lvl="1"/>
            <a:r>
              <a:rPr lang="en-US" dirty="0"/>
              <a:t>Does not support UDT’s</a:t>
            </a:r>
          </a:p>
          <a:p>
            <a:endParaRPr lang="en-US" dirty="0"/>
          </a:p>
          <a:p>
            <a:r>
              <a:rPr lang="en-US" dirty="0"/>
              <a:t>Supports a large set of record types</a:t>
            </a:r>
          </a:p>
          <a:p>
            <a:pPr lvl="1"/>
            <a:r>
              <a:rPr lang="en-US" dirty="0"/>
              <a:t>Begin work, commit/rollback, truncate, insert/update/delete records</a:t>
            </a:r>
          </a:p>
          <a:p>
            <a:endParaRPr lang="en-US" dirty="0"/>
          </a:p>
          <a:p>
            <a:r>
              <a:rPr lang="en-US" dirty="0"/>
              <a:t>Can be used to stream entire database systems for heterogeneous replication</a:t>
            </a:r>
          </a:p>
        </p:txBody>
      </p:sp>
    </p:spTree>
    <p:extLst>
      <p:ext uri="{BB962C8B-B14F-4D97-AF65-F5344CB8AC3E}">
        <p14:creationId xmlns:p14="http://schemas.microsoft.com/office/powerpoint/2010/main" val="154753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8AE-9002-4644-BA92-A98EF477AD66}"/>
              </a:ext>
            </a:extLst>
          </p:cNvPr>
          <p:cNvSpPr>
            <a:spLocks noGrp="1"/>
          </p:cNvSpPr>
          <p:nvPr>
            <p:ph type="title"/>
          </p:nvPr>
        </p:nvSpPr>
        <p:spPr/>
        <p:txBody>
          <a:bodyPr/>
          <a:lstStyle/>
          <a:p>
            <a:r>
              <a:rPr lang="en-US" dirty="0"/>
              <a:t>Things Needed to Create a KMIP </a:t>
            </a:r>
            <a:r>
              <a:rPr lang="en-US" dirty="0" err="1"/>
              <a:t>Keystore</a:t>
            </a:r>
            <a:r>
              <a:rPr lang="en-US" dirty="0"/>
              <a:t> (1)</a:t>
            </a:r>
          </a:p>
        </p:txBody>
      </p:sp>
      <p:sp>
        <p:nvSpPr>
          <p:cNvPr id="3" name="Content Placeholder 2">
            <a:extLst>
              <a:ext uri="{FF2B5EF4-FFF2-40B4-BE49-F238E27FC236}">
                <a16:creationId xmlns:a16="http://schemas.microsoft.com/office/drawing/2014/main" id="{85371007-A069-4869-910C-A064471B5BE5}"/>
              </a:ext>
            </a:extLst>
          </p:cNvPr>
          <p:cNvSpPr>
            <a:spLocks noGrp="1"/>
          </p:cNvSpPr>
          <p:nvPr>
            <p:ph idx="1"/>
          </p:nvPr>
        </p:nvSpPr>
        <p:spPr>
          <a:xfrm>
            <a:off x="266700" y="1269874"/>
            <a:ext cx="8877300" cy="5588126"/>
          </a:xfrm>
        </p:spPr>
        <p:txBody>
          <a:bodyPr/>
          <a:lstStyle/>
          <a:p>
            <a:r>
              <a:rPr lang="en-US" dirty="0"/>
              <a:t>The operators must have following information beforehand:</a:t>
            </a:r>
          </a:p>
          <a:p>
            <a:pPr lvl="1"/>
            <a:r>
              <a:rPr lang="en-US" dirty="0"/>
              <a:t>KMIP Server</a:t>
            </a:r>
          </a:p>
          <a:p>
            <a:pPr lvl="2"/>
            <a:r>
              <a:rPr lang="en-US" dirty="0"/>
              <a:t>The IP address or hostname where the KMIP server is listening: </a:t>
            </a:r>
          </a:p>
          <a:p>
            <a:pPr lvl="2"/>
            <a:r>
              <a:rPr lang="en-US" dirty="0"/>
              <a:t>If the port where the server listens is different from the default (5696), the port must be specified (</a:t>
            </a:r>
            <a:r>
              <a:rPr lang="en-US" dirty="0" err="1"/>
              <a:t>ie</a:t>
            </a:r>
            <a:r>
              <a:rPr lang="en-US" dirty="0"/>
              <a:t> “myserver.hcl.com:2356)</a:t>
            </a:r>
          </a:p>
          <a:p>
            <a:pPr lvl="1"/>
            <a:r>
              <a:rPr lang="en-US" dirty="0"/>
              <a:t>KMIP Username</a:t>
            </a:r>
          </a:p>
          <a:p>
            <a:pPr lvl="2"/>
            <a:r>
              <a:rPr lang="en-US" dirty="0"/>
              <a:t>Username to access the KMIP server</a:t>
            </a:r>
          </a:p>
          <a:p>
            <a:pPr lvl="3"/>
            <a:r>
              <a:rPr lang="en-US" dirty="0"/>
              <a:t>Optional since in most cases, the access to the server is done by using SSL certificates</a:t>
            </a:r>
          </a:p>
          <a:p>
            <a:pPr lvl="1"/>
            <a:r>
              <a:rPr lang="en-US" dirty="0"/>
              <a:t>KMIP Password </a:t>
            </a:r>
          </a:p>
          <a:p>
            <a:pPr lvl="2"/>
            <a:r>
              <a:rPr lang="en-US" dirty="0"/>
              <a:t>Password for the given username (optional)</a:t>
            </a:r>
          </a:p>
          <a:p>
            <a:pPr lvl="1"/>
            <a:r>
              <a:rPr lang="en-US" dirty="0"/>
              <a:t>KMIP Client Certificate File</a:t>
            </a:r>
          </a:p>
          <a:p>
            <a:pPr lvl="2"/>
            <a:r>
              <a:rPr lang="en-US" dirty="0"/>
              <a:t>A file containing the certificate for the client</a:t>
            </a:r>
          </a:p>
          <a:p>
            <a:pPr lvl="2"/>
            <a:r>
              <a:rPr lang="en-US" dirty="0"/>
              <a:t>The file must also contain the Private Key matching the certificate </a:t>
            </a:r>
          </a:p>
          <a:p>
            <a:pPr lvl="2"/>
            <a:r>
              <a:rPr lang="en-US" dirty="0"/>
              <a:t>The private key is expected to be a PKCS#8 key</a:t>
            </a:r>
          </a:p>
          <a:p>
            <a:pPr lvl="2"/>
            <a:r>
              <a:rPr lang="en-US" dirty="0"/>
              <a:t>The certificate is expected to have Authentication extensions</a:t>
            </a:r>
          </a:p>
          <a:p>
            <a:pPr lvl="1"/>
            <a:r>
              <a:rPr lang="en-US" dirty="0"/>
              <a:t>KMIP CA Certificate File</a:t>
            </a:r>
          </a:p>
          <a:p>
            <a:pPr lvl="2"/>
            <a:r>
              <a:rPr lang="en-US" dirty="0"/>
              <a:t>File containing the root CA signing both the KMIP Client Certificate File and the KMIP Server Certificate File</a:t>
            </a:r>
          </a:p>
        </p:txBody>
      </p:sp>
    </p:spTree>
    <p:extLst>
      <p:ext uri="{BB962C8B-B14F-4D97-AF65-F5344CB8AC3E}">
        <p14:creationId xmlns:p14="http://schemas.microsoft.com/office/powerpoint/2010/main" val="3575222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05C9-564A-42A0-9096-61204B9DFCBB}"/>
              </a:ext>
            </a:extLst>
          </p:cNvPr>
          <p:cNvSpPr>
            <a:spLocks noGrp="1"/>
          </p:cNvSpPr>
          <p:nvPr>
            <p:ph type="title"/>
          </p:nvPr>
        </p:nvSpPr>
        <p:spPr/>
        <p:txBody>
          <a:bodyPr/>
          <a:lstStyle/>
          <a:p>
            <a:r>
              <a:rPr lang="en-US" dirty="0"/>
              <a:t>Informix Data Streaming</a:t>
            </a:r>
          </a:p>
        </p:txBody>
      </p:sp>
      <p:sp>
        <p:nvSpPr>
          <p:cNvPr id="3" name="Content Placeholder 2">
            <a:extLst>
              <a:ext uri="{FF2B5EF4-FFF2-40B4-BE49-F238E27FC236}">
                <a16:creationId xmlns:a16="http://schemas.microsoft.com/office/drawing/2014/main" id="{1330926E-4F99-41B3-AF52-56BC035F1B03}"/>
              </a:ext>
            </a:extLst>
          </p:cNvPr>
          <p:cNvSpPr>
            <a:spLocks noGrp="1"/>
          </p:cNvSpPr>
          <p:nvPr>
            <p:ph idx="1"/>
          </p:nvPr>
        </p:nvSpPr>
        <p:spPr/>
        <p:txBody>
          <a:bodyPr/>
          <a:lstStyle/>
          <a:p>
            <a:r>
              <a:rPr lang="en-US" dirty="0"/>
              <a:t>A practice whereby data is manipulated within a database and events (triggers) are generated by it that can be processed by either a database or an external application:</a:t>
            </a:r>
          </a:p>
          <a:p>
            <a:pPr lvl="1"/>
            <a:r>
              <a:rPr lang="en-US" dirty="0"/>
              <a:t>No changes to your configurations or topologies</a:t>
            </a:r>
          </a:p>
          <a:p>
            <a:pPr lvl="1"/>
            <a:r>
              <a:rPr lang="en-US" dirty="0"/>
              <a:t>Applications are unaffected</a:t>
            </a:r>
          </a:p>
          <a:p>
            <a:pPr lvl="1"/>
            <a:endParaRPr lang="en-US" dirty="0"/>
          </a:p>
          <a:p>
            <a:r>
              <a:rPr lang="en-US" dirty="0"/>
              <a:t>Data is pushed out to users by the server</a:t>
            </a:r>
          </a:p>
          <a:p>
            <a:pPr lvl="1"/>
            <a:r>
              <a:rPr lang="en-US" dirty="0"/>
              <a:t>Subscription model, get only the data you want to see (rows, changes, </a:t>
            </a:r>
            <a:r>
              <a:rPr lang="en-US" dirty="0" err="1"/>
              <a:t>etc</a:t>
            </a:r>
            <a:r>
              <a:rPr lang="en-US" dirty="0"/>
              <a:t>)</a:t>
            </a:r>
          </a:p>
          <a:p>
            <a:pPr lvl="2"/>
            <a:r>
              <a:rPr lang="en-US" dirty="0"/>
              <a:t>No polling of the database</a:t>
            </a:r>
          </a:p>
          <a:p>
            <a:pPr lvl="2"/>
            <a:r>
              <a:rPr lang="en-US" dirty="0"/>
              <a:t>All data can be filtered and preprocessed</a:t>
            </a:r>
          </a:p>
        </p:txBody>
      </p:sp>
    </p:spTree>
    <p:extLst>
      <p:ext uri="{BB962C8B-B14F-4D97-AF65-F5344CB8AC3E}">
        <p14:creationId xmlns:p14="http://schemas.microsoft.com/office/powerpoint/2010/main" val="3335732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AFD8E2-5140-4B4C-97BE-EB05074C0428}"/>
              </a:ext>
            </a:extLst>
          </p:cNvPr>
          <p:cNvSpPr>
            <a:spLocks noGrp="1"/>
          </p:cNvSpPr>
          <p:nvPr>
            <p:ph type="title"/>
          </p:nvPr>
        </p:nvSpPr>
        <p:spPr/>
        <p:txBody>
          <a:bodyPr/>
          <a:lstStyle/>
          <a:p>
            <a:r>
              <a:rPr lang="en-US" dirty="0"/>
              <a:t>Informix Java Change Data Stream Library API</a:t>
            </a:r>
          </a:p>
        </p:txBody>
      </p:sp>
      <p:sp>
        <p:nvSpPr>
          <p:cNvPr id="4" name="Content Placeholder 3">
            <a:extLst>
              <a:ext uri="{FF2B5EF4-FFF2-40B4-BE49-F238E27FC236}">
                <a16:creationId xmlns:a16="http://schemas.microsoft.com/office/drawing/2014/main" id="{EB533C50-AE22-4B11-A6DE-B5003E5FCFA9}"/>
              </a:ext>
            </a:extLst>
          </p:cNvPr>
          <p:cNvSpPr>
            <a:spLocks noGrp="1"/>
          </p:cNvSpPr>
          <p:nvPr>
            <p:ph idx="1"/>
          </p:nvPr>
        </p:nvSpPr>
        <p:spPr>
          <a:xfrm>
            <a:off x="265113" y="1333870"/>
            <a:ext cx="8542338" cy="5099176"/>
          </a:xfrm>
        </p:spPr>
        <p:txBody>
          <a:bodyPr/>
          <a:lstStyle/>
          <a:p>
            <a:r>
              <a:rPr lang="en-US" dirty="0"/>
              <a:t>Java client library for working with Informix change data capture</a:t>
            </a:r>
          </a:p>
          <a:p>
            <a:endParaRPr lang="en-US" dirty="0"/>
          </a:p>
          <a:p>
            <a:r>
              <a:rPr lang="en-US" dirty="0"/>
              <a:t>Must have JDBC 4.50.JC2 installed</a:t>
            </a:r>
          </a:p>
          <a:p>
            <a:pPr lvl="1"/>
            <a:r>
              <a:rPr lang="en-US" dirty="0"/>
              <a:t>Includes </a:t>
            </a:r>
            <a:r>
              <a:rPr lang="en-US" dirty="0" err="1"/>
              <a:t>javadocs</a:t>
            </a:r>
            <a:r>
              <a:rPr lang="en-US" dirty="0"/>
              <a:t>, JDBC installer </a:t>
            </a:r>
          </a:p>
          <a:p>
            <a:pPr lvl="1"/>
            <a:endParaRPr lang="en-US" dirty="0"/>
          </a:p>
          <a:p>
            <a:r>
              <a:rPr lang="en-US" b="1" dirty="0">
                <a:solidFill>
                  <a:srgbClr val="0000C4"/>
                </a:solidFill>
              </a:rPr>
              <a:t>syscdcv1</a:t>
            </a:r>
            <a:r>
              <a:rPr lang="en-US" dirty="0"/>
              <a:t> database needs to be created and connected to</a:t>
            </a:r>
          </a:p>
          <a:p>
            <a:pPr lvl="1"/>
            <a:r>
              <a:rPr lang="en-US" dirty="0"/>
              <a:t>Execute the </a:t>
            </a:r>
            <a:r>
              <a:rPr lang="en-US" b="1" dirty="0">
                <a:solidFill>
                  <a:srgbClr val="0000C4"/>
                </a:solidFill>
              </a:rPr>
              <a:t>$INFORMIXDIR/</a:t>
            </a:r>
            <a:r>
              <a:rPr lang="en-US" b="1" dirty="0" err="1">
                <a:solidFill>
                  <a:srgbClr val="0000C4"/>
                </a:solidFill>
              </a:rPr>
              <a:t>etc</a:t>
            </a:r>
            <a:r>
              <a:rPr lang="en-US" b="1" dirty="0">
                <a:solidFill>
                  <a:srgbClr val="0000C4"/>
                </a:solidFill>
              </a:rPr>
              <a:t>/syscdcv1.sql </a:t>
            </a:r>
            <a:r>
              <a:rPr lang="en-US" dirty="0"/>
              <a:t>script beforehand</a:t>
            </a:r>
          </a:p>
          <a:p>
            <a:endParaRPr lang="en-US" dirty="0"/>
          </a:p>
          <a:p>
            <a:r>
              <a:rPr lang="en-US" dirty="0"/>
              <a:t>Takes a Data Source objects as a constructor</a:t>
            </a:r>
          </a:p>
          <a:p>
            <a:endParaRPr lang="en-US" dirty="0"/>
          </a:p>
        </p:txBody>
      </p:sp>
    </p:spTree>
    <p:extLst>
      <p:ext uri="{BB962C8B-B14F-4D97-AF65-F5344CB8AC3E}">
        <p14:creationId xmlns:p14="http://schemas.microsoft.com/office/powerpoint/2010/main" val="2096187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389B-93C6-4FE4-892E-100E1D0BEEE1}"/>
              </a:ext>
            </a:extLst>
          </p:cNvPr>
          <p:cNvSpPr>
            <a:spLocks noGrp="1"/>
          </p:cNvSpPr>
          <p:nvPr>
            <p:ph type="title"/>
          </p:nvPr>
        </p:nvSpPr>
        <p:spPr/>
        <p:txBody>
          <a:bodyPr/>
          <a:lstStyle/>
          <a:p>
            <a:r>
              <a:rPr lang="en-US" dirty="0"/>
              <a:t>Java Sample Code</a:t>
            </a:r>
          </a:p>
        </p:txBody>
      </p:sp>
      <p:pic>
        <p:nvPicPr>
          <p:cNvPr id="9" name="Content Placeholder 8">
            <a:extLst>
              <a:ext uri="{FF2B5EF4-FFF2-40B4-BE49-F238E27FC236}">
                <a16:creationId xmlns:a16="http://schemas.microsoft.com/office/drawing/2014/main" id="{F66D83ED-193C-489B-BDB4-11BAF034C60C}"/>
              </a:ext>
            </a:extLst>
          </p:cNvPr>
          <p:cNvPicPr>
            <a:picLocks noGrp="1" noChangeAspect="1"/>
          </p:cNvPicPr>
          <p:nvPr>
            <p:ph idx="1"/>
          </p:nvPr>
        </p:nvPicPr>
        <p:blipFill>
          <a:blip r:embed="rId3"/>
          <a:stretch>
            <a:fillRect/>
          </a:stretch>
        </p:blipFill>
        <p:spPr>
          <a:xfrm>
            <a:off x="371551" y="1511850"/>
            <a:ext cx="8843169" cy="4877163"/>
          </a:xfrm>
          <a:prstGeom prst="rect">
            <a:avLst/>
          </a:prstGeom>
        </p:spPr>
      </p:pic>
      <p:sp>
        <p:nvSpPr>
          <p:cNvPr id="10" name="TextBox 9">
            <a:extLst>
              <a:ext uri="{FF2B5EF4-FFF2-40B4-BE49-F238E27FC236}">
                <a16:creationId xmlns:a16="http://schemas.microsoft.com/office/drawing/2014/main" id="{977E2E54-FF15-474F-8C6A-BAEEF9FBAC77}"/>
              </a:ext>
            </a:extLst>
          </p:cNvPr>
          <p:cNvSpPr txBox="1"/>
          <p:nvPr/>
        </p:nvSpPr>
        <p:spPr>
          <a:xfrm>
            <a:off x="6188149" y="1552353"/>
            <a:ext cx="2018501" cy="369332"/>
          </a:xfrm>
          <a:prstGeom prst="rect">
            <a:avLst/>
          </a:prstGeom>
          <a:noFill/>
        </p:spPr>
        <p:txBody>
          <a:bodyPr wrap="none" rtlCol="0">
            <a:spAutoFit/>
          </a:bodyPr>
          <a:lstStyle/>
          <a:p>
            <a:r>
              <a:rPr lang="en-US" dirty="0">
                <a:solidFill>
                  <a:srgbClr val="FF0000"/>
                </a:solidFill>
              </a:rPr>
              <a:t>Connection String</a:t>
            </a:r>
          </a:p>
        </p:txBody>
      </p:sp>
      <p:cxnSp>
        <p:nvCxnSpPr>
          <p:cNvPr id="12" name="Straight Arrow Connector 11">
            <a:extLst>
              <a:ext uri="{FF2B5EF4-FFF2-40B4-BE49-F238E27FC236}">
                <a16:creationId xmlns:a16="http://schemas.microsoft.com/office/drawing/2014/main" id="{B710D56F-C809-411D-8823-DD1077C643E6}"/>
              </a:ext>
            </a:extLst>
          </p:cNvPr>
          <p:cNvCxnSpPr>
            <a:cxnSpLocks/>
            <a:stCxn id="10" idx="1"/>
          </p:cNvCxnSpPr>
          <p:nvPr/>
        </p:nvCxnSpPr>
        <p:spPr>
          <a:xfrm flipH="1">
            <a:off x="5039833" y="1737019"/>
            <a:ext cx="1148316" cy="470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F908E5-6816-427E-822B-17F63DCB80CC}"/>
              </a:ext>
            </a:extLst>
          </p:cNvPr>
          <p:cNvCxnSpPr>
            <a:cxnSpLocks/>
          </p:cNvCxnSpPr>
          <p:nvPr/>
        </p:nvCxnSpPr>
        <p:spPr>
          <a:xfrm flipH="1">
            <a:off x="5608675" y="5315311"/>
            <a:ext cx="1148316" cy="1178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F5CFC44-5354-4BCA-A6D8-AB13BAC5BEE1}"/>
              </a:ext>
            </a:extLst>
          </p:cNvPr>
          <p:cNvSpPr txBox="1"/>
          <p:nvPr/>
        </p:nvSpPr>
        <p:spPr>
          <a:xfrm>
            <a:off x="6305107" y="2484106"/>
            <a:ext cx="2467342" cy="369332"/>
          </a:xfrm>
          <a:prstGeom prst="rect">
            <a:avLst/>
          </a:prstGeom>
          <a:noFill/>
        </p:spPr>
        <p:txBody>
          <a:bodyPr wrap="none" rtlCol="0">
            <a:spAutoFit/>
          </a:bodyPr>
          <a:lstStyle/>
          <a:p>
            <a:r>
              <a:rPr lang="en-US" dirty="0">
                <a:solidFill>
                  <a:srgbClr val="FF0000"/>
                </a:solidFill>
              </a:rPr>
              <a:t>Data Source &amp; Builder</a:t>
            </a:r>
          </a:p>
        </p:txBody>
      </p:sp>
      <p:sp>
        <p:nvSpPr>
          <p:cNvPr id="22" name="TextBox 21">
            <a:extLst>
              <a:ext uri="{FF2B5EF4-FFF2-40B4-BE49-F238E27FC236}">
                <a16:creationId xmlns:a16="http://schemas.microsoft.com/office/drawing/2014/main" id="{78BFBF65-04A7-4208-B943-E3DF3D2C4F30}"/>
              </a:ext>
            </a:extLst>
          </p:cNvPr>
          <p:cNvSpPr txBox="1"/>
          <p:nvPr/>
        </p:nvSpPr>
        <p:spPr>
          <a:xfrm>
            <a:off x="6570921" y="3848985"/>
            <a:ext cx="2467343" cy="1200329"/>
          </a:xfrm>
          <a:prstGeom prst="rect">
            <a:avLst/>
          </a:prstGeom>
          <a:noFill/>
        </p:spPr>
        <p:txBody>
          <a:bodyPr wrap="square" rtlCol="0">
            <a:spAutoFit/>
          </a:bodyPr>
          <a:lstStyle/>
          <a:p>
            <a:r>
              <a:rPr lang="en-US" dirty="0">
                <a:solidFill>
                  <a:srgbClr val="FF0000"/>
                </a:solidFill>
              </a:rPr>
              <a:t>Initialize CDC engine, Connection creation,</a:t>
            </a:r>
          </a:p>
          <a:p>
            <a:r>
              <a:rPr lang="en-US" dirty="0">
                <a:solidFill>
                  <a:srgbClr val="FF0000"/>
                </a:solidFill>
              </a:rPr>
              <a:t>Listens for data changes</a:t>
            </a:r>
          </a:p>
        </p:txBody>
      </p:sp>
      <p:cxnSp>
        <p:nvCxnSpPr>
          <p:cNvPr id="23" name="Straight Arrow Connector 22">
            <a:extLst>
              <a:ext uri="{FF2B5EF4-FFF2-40B4-BE49-F238E27FC236}">
                <a16:creationId xmlns:a16="http://schemas.microsoft.com/office/drawing/2014/main" id="{0A0F724C-3AA6-4DCC-BAC5-A5D3ED728454}"/>
              </a:ext>
            </a:extLst>
          </p:cNvPr>
          <p:cNvCxnSpPr>
            <a:cxnSpLocks/>
          </p:cNvCxnSpPr>
          <p:nvPr/>
        </p:nvCxnSpPr>
        <p:spPr>
          <a:xfrm flipH="1" flipV="1">
            <a:off x="3242930" y="3950432"/>
            <a:ext cx="3327991" cy="54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4BBFCEC-4B11-4B31-BD3A-12445F86624C}"/>
              </a:ext>
            </a:extLst>
          </p:cNvPr>
          <p:cNvSpPr txBox="1"/>
          <p:nvPr/>
        </p:nvSpPr>
        <p:spPr>
          <a:xfrm>
            <a:off x="6720071" y="5147722"/>
            <a:ext cx="2169041" cy="1200329"/>
          </a:xfrm>
          <a:prstGeom prst="rect">
            <a:avLst/>
          </a:prstGeom>
          <a:noFill/>
        </p:spPr>
        <p:txBody>
          <a:bodyPr wrap="square" rtlCol="0">
            <a:spAutoFit/>
          </a:bodyPr>
          <a:lstStyle/>
          <a:p>
            <a:r>
              <a:rPr lang="en-US" dirty="0">
                <a:solidFill>
                  <a:srgbClr val="FF0000"/>
                </a:solidFill>
              </a:rPr>
              <a:t>Loop pulls up changes in the data you are watching to the app</a:t>
            </a:r>
          </a:p>
        </p:txBody>
      </p:sp>
      <p:cxnSp>
        <p:nvCxnSpPr>
          <p:cNvPr id="26" name="Straight Arrow Connector 25">
            <a:extLst>
              <a:ext uri="{FF2B5EF4-FFF2-40B4-BE49-F238E27FC236}">
                <a16:creationId xmlns:a16="http://schemas.microsoft.com/office/drawing/2014/main" id="{781BB022-C187-4850-B5E3-9B57FA7C804D}"/>
              </a:ext>
            </a:extLst>
          </p:cNvPr>
          <p:cNvCxnSpPr>
            <a:cxnSpLocks/>
          </p:cNvCxnSpPr>
          <p:nvPr/>
        </p:nvCxnSpPr>
        <p:spPr>
          <a:xfrm flipH="1">
            <a:off x="5192233" y="2821172"/>
            <a:ext cx="1148316" cy="1178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155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3A85-6B07-4752-A23F-D557AEFB3892}"/>
              </a:ext>
            </a:extLst>
          </p:cNvPr>
          <p:cNvSpPr>
            <a:spLocks noGrp="1"/>
          </p:cNvSpPr>
          <p:nvPr>
            <p:ph type="title"/>
          </p:nvPr>
        </p:nvSpPr>
        <p:spPr/>
        <p:txBody>
          <a:bodyPr/>
          <a:lstStyle/>
          <a:p>
            <a:r>
              <a:rPr lang="en-US" dirty="0"/>
              <a:t>A Lot More Accomplished in A Lot Less Time and Code</a:t>
            </a:r>
          </a:p>
        </p:txBody>
      </p:sp>
      <p:sp>
        <p:nvSpPr>
          <p:cNvPr id="3" name="Content Placeholder 2">
            <a:extLst>
              <a:ext uri="{FF2B5EF4-FFF2-40B4-BE49-F238E27FC236}">
                <a16:creationId xmlns:a16="http://schemas.microsoft.com/office/drawing/2014/main" id="{8B913E22-062B-4940-8D7F-6A549E6F8869}"/>
              </a:ext>
            </a:extLst>
          </p:cNvPr>
          <p:cNvSpPr>
            <a:spLocks noGrp="1"/>
          </p:cNvSpPr>
          <p:nvPr>
            <p:ph idx="1"/>
          </p:nvPr>
        </p:nvSpPr>
        <p:spPr/>
        <p:txBody>
          <a:bodyPr/>
          <a:lstStyle/>
          <a:p>
            <a:r>
              <a:rPr lang="en-US" dirty="0"/>
              <a:t>Important:</a:t>
            </a:r>
          </a:p>
          <a:p>
            <a:pPr lvl="1"/>
            <a:r>
              <a:rPr lang="en-US" dirty="0"/>
              <a:t>What was seen on the previous slide was done in ~20 or so lines of code</a:t>
            </a:r>
          </a:p>
          <a:p>
            <a:pPr lvl="1"/>
            <a:r>
              <a:rPr lang="en-US" dirty="0"/>
              <a:t>Same exact functionality was originally done in Changed Data Capture (CDC) in Informix version 12 and earlier with Informix ESQL/C and this was approximately 2000 lines of code</a:t>
            </a:r>
          </a:p>
          <a:p>
            <a:endParaRPr lang="en-US" dirty="0"/>
          </a:p>
          <a:p>
            <a:r>
              <a:rPr lang="en-US" dirty="0"/>
              <a:t>A very powerful method to stream data server changes out of the engine</a:t>
            </a:r>
          </a:p>
          <a:p>
            <a:endParaRPr lang="en-US" dirty="0"/>
          </a:p>
          <a:p>
            <a:r>
              <a:rPr lang="en-US" dirty="0"/>
              <a:t>Comes with Informix 14.10.xC2 at no extra cost</a:t>
            </a:r>
          </a:p>
          <a:p>
            <a:endParaRPr lang="en-US" dirty="0"/>
          </a:p>
        </p:txBody>
      </p:sp>
    </p:spTree>
    <p:extLst>
      <p:ext uri="{BB962C8B-B14F-4D97-AF65-F5344CB8AC3E}">
        <p14:creationId xmlns:p14="http://schemas.microsoft.com/office/powerpoint/2010/main" val="952037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9821-26C4-4C54-8D5C-E433C68E0740}"/>
              </a:ext>
            </a:extLst>
          </p:cNvPr>
          <p:cNvSpPr>
            <a:spLocks noGrp="1"/>
          </p:cNvSpPr>
          <p:nvPr>
            <p:ph type="title"/>
          </p:nvPr>
        </p:nvSpPr>
        <p:spPr/>
        <p:txBody>
          <a:bodyPr/>
          <a:lstStyle/>
          <a:p>
            <a:r>
              <a:rPr lang="en-US" dirty="0"/>
              <a:t>Informix Data Streaming Technology Summary</a:t>
            </a:r>
          </a:p>
        </p:txBody>
      </p:sp>
      <p:pic>
        <p:nvPicPr>
          <p:cNvPr id="4" name="Content Placeholder 3">
            <a:extLst>
              <a:ext uri="{FF2B5EF4-FFF2-40B4-BE49-F238E27FC236}">
                <a16:creationId xmlns:a16="http://schemas.microsoft.com/office/drawing/2014/main" id="{DF8FFD2F-C90F-4D6D-A987-BC041EAB3A54}"/>
              </a:ext>
            </a:extLst>
          </p:cNvPr>
          <p:cNvPicPr>
            <a:picLocks noGrp="1" noChangeAspect="1"/>
          </p:cNvPicPr>
          <p:nvPr>
            <p:ph idx="1"/>
          </p:nvPr>
        </p:nvPicPr>
        <p:blipFill>
          <a:blip r:embed="rId2"/>
          <a:stretch>
            <a:fillRect/>
          </a:stretch>
        </p:blipFill>
        <p:spPr>
          <a:xfrm>
            <a:off x="265113" y="1406458"/>
            <a:ext cx="8542338" cy="4045084"/>
          </a:xfrm>
          <a:prstGeom prst="rect">
            <a:avLst/>
          </a:prstGeom>
        </p:spPr>
      </p:pic>
    </p:spTree>
    <p:extLst>
      <p:ext uri="{BB962C8B-B14F-4D97-AF65-F5344CB8AC3E}">
        <p14:creationId xmlns:p14="http://schemas.microsoft.com/office/powerpoint/2010/main" val="405707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1028335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a:t>Informix Some New UDR’s</a:t>
            </a:r>
          </a:p>
        </p:txBody>
      </p:sp>
    </p:spTree>
    <p:extLst>
      <p:ext uri="{BB962C8B-B14F-4D97-AF65-F5344CB8AC3E}">
        <p14:creationId xmlns:p14="http://schemas.microsoft.com/office/powerpoint/2010/main" val="3306036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565-4986-4A9E-8EC0-6FB920B4DD32}"/>
              </a:ext>
            </a:extLst>
          </p:cNvPr>
          <p:cNvSpPr>
            <a:spLocks noGrp="1"/>
          </p:cNvSpPr>
          <p:nvPr>
            <p:ph type="title"/>
          </p:nvPr>
        </p:nvSpPr>
        <p:spPr/>
        <p:txBody>
          <a:bodyPr/>
          <a:lstStyle/>
          <a:p>
            <a:r>
              <a:rPr lang="en-US" dirty="0"/>
              <a:t>Additional Built in UDR’s</a:t>
            </a:r>
          </a:p>
        </p:txBody>
      </p:sp>
      <p:sp>
        <p:nvSpPr>
          <p:cNvPr id="3" name="Content Placeholder 2">
            <a:extLst>
              <a:ext uri="{FF2B5EF4-FFF2-40B4-BE49-F238E27FC236}">
                <a16:creationId xmlns:a16="http://schemas.microsoft.com/office/drawing/2014/main" id="{ED62BF02-683C-4F7B-BDCE-5E42B2A0E162}"/>
              </a:ext>
            </a:extLst>
          </p:cNvPr>
          <p:cNvSpPr>
            <a:spLocks noGrp="1"/>
          </p:cNvSpPr>
          <p:nvPr>
            <p:ph idx="1"/>
          </p:nvPr>
        </p:nvSpPr>
        <p:spPr/>
        <p:txBody>
          <a:bodyPr/>
          <a:lstStyle/>
          <a:p>
            <a:r>
              <a:rPr lang="en-US" dirty="0"/>
              <a:t>Defined per database</a:t>
            </a:r>
          </a:p>
          <a:p>
            <a:r>
              <a:rPr lang="en-US" dirty="0"/>
              <a:t>Easy for Java to add</a:t>
            </a:r>
          </a:p>
          <a:p>
            <a:endParaRPr lang="en-US" dirty="0"/>
          </a:p>
          <a:p>
            <a:r>
              <a:rPr lang="en-US" dirty="0"/>
              <a:t>Automatically built-in to the server </a:t>
            </a:r>
          </a:p>
          <a:p>
            <a:endParaRPr lang="en-US" dirty="0"/>
          </a:p>
          <a:p>
            <a:r>
              <a:rPr lang="en-US" dirty="0"/>
              <a:t>Manual registration process</a:t>
            </a:r>
          </a:p>
          <a:p>
            <a:pPr lvl="1"/>
            <a:r>
              <a:rPr lang="en-US" dirty="0"/>
              <a:t>May auto register in the future</a:t>
            </a:r>
          </a:p>
        </p:txBody>
      </p:sp>
    </p:spTree>
    <p:extLst>
      <p:ext uri="{BB962C8B-B14F-4D97-AF65-F5344CB8AC3E}">
        <p14:creationId xmlns:p14="http://schemas.microsoft.com/office/powerpoint/2010/main" val="669734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D70E-A522-4338-8892-B7FB667196C8}"/>
              </a:ext>
            </a:extLst>
          </p:cNvPr>
          <p:cNvSpPr>
            <a:spLocks noGrp="1"/>
          </p:cNvSpPr>
          <p:nvPr>
            <p:ph type="title"/>
          </p:nvPr>
        </p:nvSpPr>
        <p:spPr>
          <a:xfrm>
            <a:off x="265112" y="593725"/>
            <a:ext cx="8878887" cy="501650"/>
          </a:xfrm>
        </p:spPr>
        <p:txBody>
          <a:bodyPr/>
          <a:lstStyle/>
          <a:p>
            <a:r>
              <a:rPr lang="en-US" dirty="0"/>
              <a:t>UUID – Built-in UDR to J/Foundation – Customer Requested</a:t>
            </a:r>
          </a:p>
        </p:txBody>
      </p:sp>
      <p:pic>
        <p:nvPicPr>
          <p:cNvPr id="4" name="Content Placeholder 3">
            <a:extLst>
              <a:ext uri="{FF2B5EF4-FFF2-40B4-BE49-F238E27FC236}">
                <a16:creationId xmlns:a16="http://schemas.microsoft.com/office/drawing/2014/main" id="{206A0E02-1098-4215-8371-495DDB790D27}"/>
              </a:ext>
            </a:extLst>
          </p:cNvPr>
          <p:cNvPicPr>
            <a:picLocks noGrp="1" noChangeAspect="1"/>
          </p:cNvPicPr>
          <p:nvPr>
            <p:ph idx="1"/>
          </p:nvPr>
        </p:nvPicPr>
        <p:blipFill>
          <a:blip r:embed="rId3"/>
          <a:stretch>
            <a:fillRect/>
          </a:stretch>
        </p:blipFill>
        <p:spPr>
          <a:xfrm>
            <a:off x="300830" y="1188657"/>
            <a:ext cx="8744315" cy="3872441"/>
          </a:xfrm>
          <a:prstGeom prst="rect">
            <a:avLst/>
          </a:prstGeom>
        </p:spPr>
      </p:pic>
      <p:sp>
        <p:nvSpPr>
          <p:cNvPr id="5" name="TextBox 4">
            <a:extLst>
              <a:ext uri="{FF2B5EF4-FFF2-40B4-BE49-F238E27FC236}">
                <a16:creationId xmlns:a16="http://schemas.microsoft.com/office/drawing/2014/main" id="{EFD4D271-C6F5-44DE-8FA7-38E9DEB6036D}"/>
              </a:ext>
            </a:extLst>
          </p:cNvPr>
          <p:cNvSpPr txBox="1"/>
          <p:nvPr/>
        </p:nvSpPr>
        <p:spPr>
          <a:xfrm>
            <a:off x="435935" y="5061098"/>
            <a:ext cx="4737194" cy="369332"/>
          </a:xfrm>
          <a:prstGeom prst="rect">
            <a:avLst/>
          </a:prstGeom>
          <a:noFill/>
        </p:spPr>
        <p:txBody>
          <a:bodyPr wrap="none" rtlCol="0">
            <a:spAutoFit/>
          </a:bodyPr>
          <a:lstStyle/>
          <a:p>
            <a:r>
              <a:rPr lang="en-US" dirty="0"/>
              <a:t>Based on a Java function to provide a UUID.</a:t>
            </a:r>
          </a:p>
        </p:txBody>
      </p:sp>
    </p:spTree>
    <p:extLst>
      <p:ext uri="{BB962C8B-B14F-4D97-AF65-F5344CB8AC3E}">
        <p14:creationId xmlns:p14="http://schemas.microsoft.com/office/powerpoint/2010/main" val="3921904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8FBE-7987-4BD3-A552-3F9A3A217E0F}"/>
              </a:ext>
            </a:extLst>
          </p:cNvPr>
          <p:cNvSpPr>
            <a:spLocks noGrp="1"/>
          </p:cNvSpPr>
          <p:nvPr>
            <p:ph type="title"/>
          </p:nvPr>
        </p:nvSpPr>
        <p:spPr/>
        <p:txBody>
          <a:bodyPr/>
          <a:lstStyle/>
          <a:p>
            <a:r>
              <a:rPr lang="en-US" dirty="0" err="1"/>
              <a:t>Replace_All</a:t>
            </a:r>
            <a:r>
              <a:rPr lang="en-US" dirty="0"/>
              <a:t> UDR</a:t>
            </a:r>
          </a:p>
        </p:txBody>
      </p:sp>
      <p:sp>
        <p:nvSpPr>
          <p:cNvPr id="3" name="Content Placeholder 2">
            <a:extLst>
              <a:ext uri="{FF2B5EF4-FFF2-40B4-BE49-F238E27FC236}">
                <a16:creationId xmlns:a16="http://schemas.microsoft.com/office/drawing/2014/main" id="{65A2E97D-4B61-423F-A1C3-70D784EFE922}"/>
              </a:ext>
            </a:extLst>
          </p:cNvPr>
          <p:cNvSpPr>
            <a:spLocks noGrp="1"/>
          </p:cNvSpPr>
          <p:nvPr>
            <p:ph idx="1"/>
          </p:nvPr>
        </p:nvSpPr>
        <p:spPr/>
        <p:txBody>
          <a:bodyPr/>
          <a:lstStyle/>
          <a:p>
            <a:pPr marL="12700">
              <a:lnSpc>
                <a:spcPct val="100000"/>
              </a:lnSpc>
            </a:pPr>
            <a:r>
              <a:rPr lang="en-US" dirty="0" err="1">
                <a:solidFill>
                  <a:srgbClr val="0000C4"/>
                </a:solidFill>
                <a:latin typeface="+mj-lt"/>
                <a:cs typeface="Calibri"/>
              </a:rPr>
              <a:t>Replace</a:t>
            </a:r>
            <a:r>
              <a:rPr lang="en-US" spc="145" dirty="0" err="1">
                <a:solidFill>
                  <a:srgbClr val="0000C4"/>
                </a:solidFill>
                <a:latin typeface="+mj-lt"/>
                <a:cs typeface="Calibri"/>
              </a:rPr>
              <a:t>_</a:t>
            </a:r>
            <a:r>
              <a:rPr lang="en-US" dirty="0" err="1">
                <a:solidFill>
                  <a:srgbClr val="0000C4"/>
                </a:solidFill>
                <a:latin typeface="+mj-lt"/>
                <a:cs typeface="Calibri"/>
              </a:rPr>
              <a:t>All</a:t>
            </a:r>
            <a:endParaRPr lang="en-US" dirty="0">
              <a:solidFill>
                <a:srgbClr val="0000C4"/>
              </a:solidFill>
              <a:latin typeface="+mj-lt"/>
              <a:cs typeface="Calibri"/>
            </a:endParaRPr>
          </a:p>
          <a:p>
            <a:pPr marL="625475" indent="-273050">
              <a:lnSpc>
                <a:spcPct val="100000"/>
              </a:lnSpc>
              <a:spcBef>
                <a:spcPts val="1085"/>
              </a:spcBef>
              <a:buFont typeface="Arial" panose="020B0604020202020204" pitchFamily="34" charset="0"/>
              <a:buChar char="-"/>
              <a:tabLst>
                <a:tab pos="581660" algn="l"/>
              </a:tabLst>
            </a:pPr>
            <a:r>
              <a:rPr lang="en-US" b="0" spc="-5" dirty="0">
                <a:cs typeface="Calibri"/>
              </a:rPr>
              <a:t>Replace all matches of </a:t>
            </a:r>
            <a:r>
              <a:rPr lang="en-US" b="0" dirty="0">
                <a:cs typeface="Calibri"/>
              </a:rPr>
              <a:t>a </a:t>
            </a:r>
            <a:r>
              <a:rPr lang="en-US" b="0" spc="-5" dirty="0">
                <a:cs typeface="Calibri"/>
              </a:rPr>
              <a:t>character string with </a:t>
            </a:r>
            <a:r>
              <a:rPr lang="en-US" b="0" dirty="0">
                <a:cs typeface="Calibri"/>
              </a:rPr>
              <a:t>another</a:t>
            </a:r>
            <a:r>
              <a:rPr lang="en-US" b="0" spc="120" dirty="0">
                <a:cs typeface="Calibri"/>
              </a:rPr>
              <a:t> </a:t>
            </a:r>
            <a:r>
              <a:rPr lang="en-US" b="0" spc="-5" dirty="0">
                <a:cs typeface="Calibri"/>
              </a:rPr>
              <a:t>string</a:t>
            </a:r>
            <a:endParaRPr lang="en-US" b="0" dirty="0">
              <a:cs typeface="Calibri"/>
            </a:endParaRPr>
          </a:p>
          <a:p>
            <a:pPr marL="625475" indent="-273050">
              <a:spcBef>
                <a:spcPts val="1080"/>
              </a:spcBef>
              <a:buClr>
                <a:srgbClr val="000000"/>
              </a:buClr>
              <a:buFont typeface="Arial" panose="020B0604020202020204" pitchFamily="34" charset="0"/>
              <a:buChar char="-"/>
              <a:tabLst>
                <a:tab pos="581660" algn="l"/>
              </a:tabLst>
            </a:pPr>
            <a:r>
              <a:rPr lang="en-US" b="0" u="heavy" spc="-5" dirty="0">
                <a:solidFill>
                  <a:srgbClr val="0066FF"/>
                </a:solidFill>
                <a:cs typeface="Calibri"/>
                <a:hlinkClick r:id="rId2"/>
              </a:rPr>
              <a:t>https://docs.oracle.com/javase/8/docs/api/java/lang/String.html#replaceAll-java.lang.String-java.lang.String-</a:t>
            </a:r>
            <a:endParaRPr lang="en-US" b="0" dirty="0">
              <a:cs typeface="Calibri"/>
            </a:endParaRPr>
          </a:p>
          <a:p>
            <a:endParaRPr lang="en-US" dirty="0"/>
          </a:p>
          <a:p>
            <a:pPr marL="12700" lvl="0" indent="0" fontAlgn="auto">
              <a:spcBef>
                <a:spcPts val="0"/>
              </a:spcBef>
              <a:spcAft>
                <a:spcPts val="0"/>
              </a:spcAft>
              <a:buClrTx/>
              <a:buNone/>
            </a:pPr>
            <a:r>
              <a:rPr lang="en-US" sz="1200" b="0" kern="1200" dirty="0">
                <a:solidFill>
                  <a:srgbClr val="172B4D"/>
                </a:solidFill>
                <a:latin typeface="Lucida Console"/>
                <a:cs typeface="Lucida Console"/>
              </a:rPr>
              <a:t>create function REPLACE_ALL(VARCHAR(255), VARCHAR(255), VARCHAR(255)) RETURNING</a:t>
            </a:r>
            <a:r>
              <a:rPr lang="en-US" sz="1200" b="0" kern="1200" spc="-55" dirty="0">
                <a:solidFill>
                  <a:srgbClr val="172B4D"/>
                </a:solidFill>
                <a:latin typeface="Lucida Console"/>
                <a:cs typeface="Lucida Console"/>
              </a:rPr>
              <a:t> </a:t>
            </a:r>
            <a:r>
              <a:rPr lang="en-US" sz="1200" b="0" kern="1200" dirty="0">
                <a:solidFill>
                  <a:srgbClr val="172B4D"/>
                </a:solidFill>
                <a:latin typeface="Lucida Console"/>
                <a:cs typeface="Lucida Console"/>
              </a:rPr>
              <a:t>VARCHAR(255)</a:t>
            </a:r>
            <a:endParaRPr lang="en-US" sz="1200" b="0" kern="1200" dirty="0">
              <a:solidFill>
                <a:prstClr val="black"/>
              </a:solidFill>
              <a:latin typeface="Lucida Console"/>
              <a:cs typeface="Lucida Console"/>
            </a:endParaRPr>
          </a:p>
          <a:p>
            <a:pPr marL="12700" lvl="0" indent="0" fontAlgn="auto">
              <a:spcBef>
                <a:spcPts val="0"/>
              </a:spcBef>
              <a:spcAft>
                <a:spcPts val="0"/>
              </a:spcAft>
              <a:buClrTx/>
              <a:buNone/>
            </a:pPr>
            <a:r>
              <a:rPr lang="en-US" sz="1200" b="0" kern="1200" spc="-5" dirty="0">
                <a:solidFill>
                  <a:srgbClr val="172B4D"/>
                </a:solidFill>
                <a:latin typeface="Lucida Console"/>
                <a:cs typeface="Lucida Console"/>
              </a:rPr>
              <a:t>EXTERNAL NAME </a:t>
            </a:r>
            <a:r>
              <a:rPr lang="en-US" sz="1200" b="0" kern="1200" dirty="0">
                <a:solidFill>
                  <a:srgbClr val="172B4D"/>
                </a:solidFill>
                <a:latin typeface="Lucida Console"/>
                <a:cs typeface="Lucida Console"/>
              </a:rPr>
              <a:t>'</a:t>
            </a:r>
            <a:r>
              <a:rPr lang="en-US" sz="1200" b="0" kern="1200" dirty="0" err="1">
                <a:solidFill>
                  <a:srgbClr val="172B4D"/>
                </a:solidFill>
                <a:latin typeface="Lucida Console"/>
                <a:cs typeface="Lucida Console"/>
              </a:rPr>
              <a:t>com.informix.judrs.IfxStrings.replaceAll</a:t>
            </a:r>
            <a:r>
              <a:rPr lang="en-US" sz="1200" b="0" kern="1200" dirty="0">
                <a:solidFill>
                  <a:srgbClr val="172B4D"/>
                </a:solidFill>
                <a:latin typeface="Lucida Console"/>
                <a:cs typeface="Lucida Console"/>
              </a:rPr>
              <a:t>(String, String, String)' language</a:t>
            </a:r>
            <a:r>
              <a:rPr lang="en-US" sz="1200" b="0" kern="1200" spc="125" dirty="0">
                <a:solidFill>
                  <a:srgbClr val="172B4D"/>
                </a:solidFill>
                <a:latin typeface="Lucida Console"/>
                <a:cs typeface="Lucida Console"/>
              </a:rPr>
              <a:t> </a:t>
            </a:r>
            <a:r>
              <a:rPr lang="en-US" sz="1200" b="0" kern="1200" spc="-5" dirty="0">
                <a:solidFill>
                  <a:srgbClr val="172B4D"/>
                </a:solidFill>
                <a:latin typeface="Lucida Console"/>
                <a:cs typeface="Lucida Console"/>
              </a:rPr>
              <a:t>java;</a:t>
            </a:r>
            <a:endParaRPr lang="en-US" sz="1200" b="0" kern="1200" dirty="0">
              <a:solidFill>
                <a:prstClr val="black"/>
              </a:solidFill>
              <a:latin typeface="Lucida Console"/>
              <a:cs typeface="Lucida Console"/>
            </a:endParaRPr>
          </a:p>
          <a:p>
            <a:pPr marL="12700" lvl="0" indent="0" fontAlgn="auto">
              <a:spcBef>
                <a:spcPts val="0"/>
              </a:spcBef>
              <a:spcAft>
                <a:spcPts val="0"/>
              </a:spcAft>
              <a:buClrTx/>
              <a:buNone/>
            </a:pPr>
            <a:r>
              <a:rPr lang="en-US" sz="1200" b="0" kern="1200" spc="-5" dirty="0">
                <a:solidFill>
                  <a:srgbClr val="172B4D"/>
                </a:solidFill>
                <a:latin typeface="Lucida Console"/>
                <a:cs typeface="Lucida Console"/>
              </a:rPr>
              <a:t>$ </a:t>
            </a:r>
            <a:r>
              <a:rPr lang="en-US" sz="1200" b="0" kern="1200" dirty="0">
                <a:solidFill>
                  <a:srgbClr val="172B4D"/>
                </a:solidFill>
                <a:latin typeface="Lucida Console"/>
                <a:cs typeface="Lucida Console"/>
              </a:rPr>
              <a:t>CREATE TABLE test(a</a:t>
            </a:r>
            <a:r>
              <a:rPr lang="en-US" sz="1200" b="0" kern="1200" spc="-75" dirty="0">
                <a:solidFill>
                  <a:srgbClr val="172B4D"/>
                </a:solidFill>
                <a:latin typeface="Lucida Console"/>
                <a:cs typeface="Lucida Console"/>
              </a:rPr>
              <a:t> </a:t>
            </a:r>
            <a:r>
              <a:rPr lang="en-US" sz="1200" b="0" kern="1200" dirty="0">
                <a:solidFill>
                  <a:srgbClr val="172B4D"/>
                </a:solidFill>
                <a:latin typeface="Lucida Console"/>
                <a:cs typeface="Lucida Console"/>
              </a:rPr>
              <a:t>varchar(255));</a:t>
            </a:r>
            <a:endParaRPr lang="en-US" sz="1200" b="0" kern="1200" dirty="0">
              <a:solidFill>
                <a:prstClr val="black"/>
              </a:solidFill>
              <a:latin typeface="Lucida Console"/>
              <a:cs typeface="Lucida Console"/>
            </a:endParaRPr>
          </a:p>
          <a:p>
            <a:pPr marL="12700" lvl="0" indent="0" fontAlgn="auto">
              <a:spcBef>
                <a:spcPts val="0"/>
              </a:spcBef>
              <a:spcAft>
                <a:spcPts val="0"/>
              </a:spcAft>
              <a:buClrTx/>
              <a:buNone/>
            </a:pPr>
            <a:r>
              <a:rPr lang="en-US" sz="1200" b="0" kern="1200" spc="-5" dirty="0">
                <a:solidFill>
                  <a:srgbClr val="172B4D"/>
                </a:solidFill>
                <a:latin typeface="Lucida Console"/>
                <a:cs typeface="Lucida Console"/>
              </a:rPr>
              <a:t>$ </a:t>
            </a:r>
            <a:r>
              <a:rPr lang="en-US" sz="1200" b="0" kern="1200" dirty="0">
                <a:solidFill>
                  <a:srgbClr val="172B4D"/>
                </a:solidFill>
                <a:latin typeface="Lucida Console"/>
                <a:cs typeface="Lucida Console"/>
              </a:rPr>
              <a:t>INSERT </a:t>
            </a:r>
            <a:r>
              <a:rPr lang="en-US" sz="1200" b="0" kern="1200" spc="-5" dirty="0">
                <a:solidFill>
                  <a:srgbClr val="172B4D"/>
                </a:solidFill>
                <a:latin typeface="Lucida Console"/>
                <a:cs typeface="Lucida Console"/>
              </a:rPr>
              <a:t>INTO </a:t>
            </a:r>
            <a:r>
              <a:rPr lang="en-US" sz="1200" b="0" kern="1200" dirty="0">
                <a:solidFill>
                  <a:srgbClr val="172B4D"/>
                </a:solidFill>
                <a:latin typeface="Lucida Console"/>
                <a:cs typeface="Lucida Console"/>
              </a:rPr>
              <a:t>test VALUES('I like</a:t>
            </a:r>
            <a:r>
              <a:rPr lang="en-US" sz="1200" b="0" kern="1200" spc="-55" dirty="0">
                <a:solidFill>
                  <a:srgbClr val="172B4D"/>
                </a:solidFill>
                <a:latin typeface="Lucida Console"/>
                <a:cs typeface="Lucida Console"/>
              </a:rPr>
              <a:t> </a:t>
            </a:r>
            <a:r>
              <a:rPr lang="en-US" sz="1200" b="0" kern="1200" dirty="0">
                <a:solidFill>
                  <a:srgbClr val="172B4D"/>
                </a:solidFill>
                <a:latin typeface="Lucida Console"/>
                <a:cs typeface="Lucida Console"/>
              </a:rPr>
              <a:t>dogs’);</a:t>
            </a:r>
            <a:endParaRPr lang="en-US" sz="1200" b="0" kern="1200" dirty="0">
              <a:solidFill>
                <a:prstClr val="black"/>
              </a:solidFill>
              <a:latin typeface="Lucida Console"/>
              <a:cs typeface="Lucida Console"/>
            </a:endParaRPr>
          </a:p>
          <a:p>
            <a:pPr marL="12700" marR="4152265" lvl="0" indent="0" fontAlgn="auto">
              <a:spcBef>
                <a:spcPts val="0"/>
              </a:spcBef>
              <a:spcAft>
                <a:spcPts val="0"/>
              </a:spcAft>
              <a:buClrTx/>
              <a:buNone/>
            </a:pPr>
            <a:r>
              <a:rPr lang="en-US" sz="1200" b="0" kern="1200" spc="-5" dirty="0">
                <a:solidFill>
                  <a:srgbClr val="172B4D"/>
                </a:solidFill>
                <a:latin typeface="Lucida Console"/>
                <a:cs typeface="Lucida Console"/>
              </a:rPr>
              <a:t>$ </a:t>
            </a:r>
            <a:r>
              <a:rPr lang="en-US" sz="1200" b="0" kern="1200" dirty="0">
                <a:solidFill>
                  <a:srgbClr val="172B4D"/>
                </a:solidFill>
                <a:latin typeface="Lucida Console"/>
                <a:cs typeface="Lucida Console"/>
              </a:rPr>
              <a:t>SELECT REPLACE_ALL(a, 'dogs', </a:t>
            </a:r>
            <a:r>
              <a:rPr lang="en-US" sz="1200" b="0" kern="1200" spc="-5" dirty="0">
                <a:solidFill>
                  <a:srgbClr val="172B4D"/>
                </a:solidFill>
                <a:latin typeface="Lucida Console"/>
                <a:cs typeface="Lucida Console"/>
              </a:rPr>
              <a:t>'cats') </a:t>
            </a:r>
            <a:r>
              <a:rPr lang="en-US" sz="1200" b="0" kern="1200" dirty="0">
                <a:solidFill>
                  <a:srgbClr val="172B4D"/>
                </a:solidFill>
                <a:latin typeface="Lucida Console"/>
                <a:cs typeface="Lucida Console"/>
              </a:rPr>
              <a:t>FROM test;  </a:t>
            </a:r>
            <a:r>
              <a:rPr lang="en-US" sz="1200" b="0" kern="1200" spc="-5" dirty="0">
                <a:solidFill>
                  <a:srgbClr val="172B4D"/>
                </a:solidFill>
                <a:latin typeface="Lucida Console"/>
                <a:cs typeface="Lucida Console"/>
              </a:rPr>
              <a:t>a</a:t>
            </a:r>
            <a:endParaRPr lang="en-US" sz="1200" b="0" kern="1200" dirty="0">
              <a:solidFill>
                <a:prstClr val="black"/>
              </a:solidFill>
              <a:latin typeface="Lucida Console"/>
              <a:cs typeface="Lucida Console"/>
            </a:endParaRPr>
          </a:p>
          <a:p>
            <a:pPr marL="12700" lvl="0" indent="0" fontAlgn="auto">
              <a:spcBef>
                <a:spcPts val="0"/>
              </a:spcBef>
              <a:spcAft>
                <a:spcPts val="0"/>
              </a:spcAft>
              <a:buClrTx/>
              <a:buNone/>
            </a:pPr>
            <a:r>
              <a:rPr lang="en-US" sz="1200" b="0" kern="1200" dirty="0">
                <a:solidFill>
                  <a:srgbClr val="172B4D"/>
                </a:solidFill>
                <a:latin typeface="Lucida Console"/>
                <a:cs typeface="Lucida Console"/>
              </a:rPr>
              <a:t>I </a:t>
            </a:r>
            <a:r>
              <a:rPr lang="en-US" sz="1200" b="0" kern="1200" spc="-5" dirty="0">
                <a:solidFill>
                  <a:srgbClr val="172B4D"/>
                </a:solidFill>
                <a:latin typeface="Lucida Console"/>
                <a:cs typeface="Lucida Console"/>
              </a:rPr>
              <a:t>like</a:t>
            </a:r>
            <a:r>
              <a:rPr lang="en-US" sz="1200" b="0" kern="1200" spc="-85" dirty="0">
                <a:solidFill>
                  <a:srgbClr val="172B4D"/>
                </a:solidFill>
                <a:latin typeface="Lucida Console"/>
                <a:cs typeface="Lucida Console"/>
              </a:rPr>
              <a:t> </a:t>
            </a:r>
            <a:r>
              <a:rPr lang="en-US" sz="1200" b="0" kern="1200" dirty="0">
                <a:solidFill>
                  <a:srgbClr val="172B4D"/>
                </a:solidFill>
                <a:latin typeface="Lucida Console"/>
                <a:cs typeface="Lucida Console"/>
              </a:rPr>
              <a:t>cats</a:t>
            </a:r>
            <a:endParaRPr lang="en-US" sz="1200" b="0" kern="1200" dirty="0">
              <a:solidFill>
                <a:prstClr val="black"/>
              </a:solidFill>
              <a:latin typeface="Lucida Console"/>
              <a:cs typeface="Lucida Console"/>
            </a:endParaRPr>
          </a:p>
          <a:p>
            <a:pPr marL="12700" lvl="0" indent="0" fontAlgn="auto">
              <a:spcBef>
                <a:spcPts val="0"/>
              </a:spcBef>
              <a:spcAft>
                <a:spcPts val="0"/>
              </a:spcAft>
              <a:buClrTx/>
              <a:buNone/>
            </a:pPr>
            <a:r>
              <a:rPr lang="en-US" sz="1200" b="0" kern="1200" spc="-5" dirty="0">
                <a:solidFill>
                  <a:srgbClr val="172B4D"/>
                </a:solidFill>
                <a:latin typeface="Lucida Console"/>
                <a:cs typeface="Lucida Console"/>
              </a:rPr>
              <a:t>1 </a:t>
            </a:r>
            <a:r>
              <a:rPr lang="en-US" sz="1200" b="0" kern="1200" dirty="0">
                <a:solidFill>
                  <a:srgbClr val="172B4D"/>
                </a:solidFill>
                <a:latin typeface="Lucida Console"/>
                <a:cs typeface="Lucida Console"/>
              </a:rPr>
              <a:t>row(s)</a:t>
            </a:r>
            <a:r>
              <a:rPr lang="en-US" sz="1200" b="0" kern="1200" spc="-90" dirty="0">
                <a:solidFill>
                  <a:srgbClr val="172B4D"/>
                </a:solidFill>
                <a:latin typeface="Lucida Console"/>
                <a:cs typeface="Lucida Console"/>
              </a:rPr>
              <a:t> </a:t>
            </a:r>
            <a:r>
              <a:rPr lang="en-US" sz="1200" b="0" kern="1200" dirty="0">
                <a:solidFill>
                  <a:srgbClr val="172B4D"/>
                </a:solidFill>
                <a:latin typeface="Lucida Console"/>
                <a:cs typeface="Lucida Console"/>
              </a:rPr>
              <a:t>retrieved.</a:t>
            </a:r>
            <a:endParaRPr lang="en-US" dirty="0"/>
          </a:p>
        </p:txBody>
      </p:sp>
    </p:spTree>
    <p:extLst>
      <p:ext uri="{BB962C8B-B14F-4D97-AF65-F5344CB8AC3E}">
        <p14:creationId xmlns:p14="http://schemas.microsoft.com/office/powerpoint/2010/main" val="269834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8AE-9002-4644-BA92-A98EF477AD66}"/>
              </a:ext>
            </a:extLst>
          </p:cNvPr>
          <p:cNvSpPr>
            <a:spLocks noGrp="1"/>
          </p:cNvSpPr>
          <p:nvPr>
            <p:ph type="title"/>
          </p:nvPr>
        </p:nvSpPr>
        <p:spPr/>
        <p:txBody>
          <a:bodyPr/>
          <a:lstStyle/>
          <a:p>
            <a:r>
              <a:rPr lang="en-US" dirty="0"/>
              <a:t>Things Needed to Create a KMIP </a:t>
            </a:r>
            <a:r>
              <a:rPr lang="en-US" dirty="0" err="1"/>
              <a:t>Keystore</a:t>
            </a:r>
            <a:r>
              <a:rPr lang="en-US" dirty="0"/>
              <a:t> (2)</a:t>
            </a:r>
          </a:p>
        </p:txBody>
      </p:sp>
      <p:sp>
        <p:nvSpPr>
          <p:cNvPr id="3" name="Content Placeholder 2">
            <a:extLst>
              <a:ext uri="{FF2B5EF4-FFF2-40B4-BE49-F238E27FC236}">
                <a16:creationId xmlns:a16="http://schemas.microsoft.com/office/drawing/2014/main" id="{85371007-A069-4869-910C-A064471B5BE5}"/>
              </a:ext>
            </a:extLst>
          </p:cNvPr>
          <p:cNvSpPr>
            <a:spLocks noGrp="1"/>
          </p:cNvSpPr>
          <p:nvPr>
            <p:ph idx="1"/>
          </p:nvPr>
        </p:nvSpPr>
        <p:spPr>
          <a:xfrm>
            <a:off x="266700" y="1269874"/>
            <a:ext cx="8877300" cy="5099176"/>
          </a:xfrm>
        </p:spPr>
        <p:txBody>
          <a:bodyPr/>
          <a:lstStyle/>
          <a:p>
            <a:r>
              <a:rPr lang="en-US" dirty="0"/>
              <a:t>The operators must have following information at hand </a:t>
            </a:r>
            <a:r>
              <a:rPr lang="en-US" sz="1800" dirty="0"/>
              <a:t>(cont’d) </a:t>
            </a:r>
            <a:r>
              <a:rPr lang="en-US" dirty="0"/>
              <a:t>:</a:t>
            </a:r>
          </a:p>
          <a:p>
            <a:pPr lvl="1"/>
            <a:r>
              <a:rPr lang="en-US" dirty="0"/>
              <a:t>KMIP Key Name </a:t>
            </a:r>
            <a:r>
              <a:rPr lang="en-US" sz="1400" dirty="0"/>
              <a:t>(optional)</a:t>
            </a:r>
          </a:p>
          <a:p>
            <a:pPr lvl="2"/>
            <a:r>
              <a:rPr lang="en-US" dirty="0"/>
              <a:t>The name of the KMIP Key used as Master Encryption Key by the Storage Spaces Encryption Feature or as Remote Master Encryption Key by the Integrated Backup Encryption Feature. </a:t>
            </a:r>
          </a:p>
          <a:p>
            <a:pPr lvl="3"/>
            <a:r>
              <a:rPr lang="en-US" dirty="0"/>
              <a:t>If not present, </a:t>
            </a:r>
            <a:r>
              <a:rPr lang="en-US" b="1" dirty="0" err="1">
                <a:solidFill>
                  <a:srgbClr val="0000C4"/>
                </a:solidFill>
              </a:rPr>
              <a:t>onkstore</a:t>
            </a:r>
            <a:r>
              <a:rPr lang="en-US" dirty="0"/>
              <a:t> will generate a new key and report its Id to the operator.</a:t>
            </a:r>
          </a:p>
        </p:txBody>
      </p:sp>
    </p:spTree>
    <p:extLst>
      <p:ext uri="{BB962C8B-B14F-4D97-AF65-F5344CB8AC3E}">
        <p14:creationId xmlns:p14="http://schemas.microsoft.com/office/powerpoint/2010/main" val="2774416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AAE7-ABC7-478C-AAD6-3569FF762817}"/>
              </a:ext>
            </a:extLst>
          </p:cNvPr>
          <p:cNvSpPr>
            <a:spLocks noGrp="1"/>
          </p:cNvSpPr>
          <p:nvPr>
            <p:ph type="title"/>
          </p:nvPr>
        </p:nvSpPr>
        <p:spPr/>
        <p:txBody>
          <a:bodyPr/>
          <a:lstStyle/>
          <a:p>
            <a:r>
              <a:rPr lang="en-US" dirty="0">
                <a:latin typeface="+mn-lt"/>
                <a:cs typeface="Calibri"/>
              </a:rPr>
              <a:t>Base64 UDR</a:t>
            </a:r>
            <a:br>
              <a:rPr lang="en-US" dirty="0">
                <a:latin typeface="Calibri"/>
                <a:cs typeface="Calibri"/>
              </a:rPr>
            </a:br>
            <a:endParaRPr lang="en-US" dirty="0"/>
          </a:p>
        </p:txBody>
      </p:sp>
      <p:sp>
        <p:nvSpPr>
          <p:cNvPr id="3" name="Content Placeholder 2">
            <a:extLst>
              <a:ext uri="{FF2B5EF4-FFF2-40B4-BE49-F238E27FC236}">
                <a16:creationId xmlns:a16="http://schemas.microsoft.com/office/drawing/2014/main" id="{CA18EF97-0AA8-4BDE-B91C-8DA98275F174}"/>
              </a:ext>
            </a:extLst>
          </p:cNvPr>
          <p:cNvSpPr>
            <a:spLocks noGrp="1"/>
          </p:cNvSpPr>
          <p:nvPr>
            <p:ph idx="1"/>
          </p:nvPr>
        </p:nvSpPr>
        <p:spPr/>
        <p:txBody>
          <a:bodyPr/>
          <a:lstStyle/>
          <a:p>
            <a:r>
              <a:rPr lang="en-US" dirty="0"/>
              <a:t>Generates an ASCII Base64 encoding of a binary object</a:t>
            </a:r>
          </a:p>
          <a:p>
            <a:r>
              <a:rPr lang="en-US" dirty="0"/>
              <a:t>Careful of the size if the blob is large!</a:t>
            </a:r>
          </a:p>
          <a:p>
            <a:endParaRPr lang="en-US" dirty="0"/>
          </a:p>
          <a:p>
            <a:pPr marL="12700" lvl="0" indent="0" fontAlgn="auto">
              <a:spcBef>
                <a:spcPts val="0"/>
              </a:spcBef>
              <a:spcAft>
                <a:spcPts val="0"/>
              </a:spcAft>
              <a:buClrTx/>
              <a:buNone/>
            </a:pPr>
            <a:r>
              <a:rPr lang="en-US" sz="1200" b="0" kern="1200" spc="-5" dirty="0">
                <a:solidFill>
                  <a:srgbClr val="172B4D"/>
                </a:solidFill>
                <a:latin typeface="Lucida Console"/>
                <a:cs typeface="Lucida Console"/>
              </a:rPr>
              <a:t>$ </a:t>
            </a:r>
            <a:r>
              <a:rPr lang="en-US" sz="1200" b="0" kern="1200" dirty="0">
                <a:solidFill>
                  <a:srgbClr val="172B4D"/>
                </a:solidFill>
                <a:latin typeface="Lucida Console"/>
                <a:cs typeface="Lucida Console"/>
              </a:rPr>
              <a:t>create FUNCTION BASE64(BLOB) RETURNING LVARCHAR EXTERNAL </a:t>
            </a:r>
            <a:r>
              <a:rPr lang="en-US" sz="1200" b="0" kern="1200" spc="-5" dirty="0">
                <a:solidFill>
                  <a:srgbClr val="172B4D"/>
                </a:solidFill>
                <a:latin typeface="Lucida Console"/>
                <a:cs typeface="Lucida Console"/>
              </a:rPr>
              <a:t>NAME</a:t>
            </a:r>
            <a:r>
              <a:rPr lang="en-US" sz="1200" b="0" kern="1200" spc="-15" dirty="0">
                <a:solidFill>
                  <a:srgbClr val="172B4D"/>
                </a:solidFill>
                <a:latin typeface="Lucida Console"/>
                <a:cs typeface="Lucida Console"/>
              </a:rPr>
              <a:t> </a:t>
            </a:r>
            <a:r>
              <a:rPr lang="en-US" sz="1200" b="0" kern="1200" dirty="0">
                <a:solidFill>
                  <a:srgbClr val="172B4D"/>
                </a:solidFill>
                <a:latin typeface="Lucida Console"/>
                <a:cs typeface="Lucida Console"/>
              </a:rPr>
              <a:t>'com.informix.judrs.IfxStrings.encodeBase64(Blob)’</a:t>
            </a:r>
            <a:endParaRPr lang="en-US" sz="1200" b="0" kern="1200" dirty="0">
              <a:solidFill>
                <a:prstClr val="black"/>
              </a:solidFill>
              <a:latin typeface="Lucida Console"/>
              <a:cs typeface="Lucida Console"/>
            </a:endParaRPr>
          </a:p>
          <a:p>
            <a:pPr marL="12700" lvl="0" indent="0" fontAlgn="auto">
              <a:spcBef>
                <a:spcPts val="0"/>
              </a:spcBef>
              <a:spcAft>
                <a:spcPts val="0"/>
              </a:spcAft>
              <a:buClrTx/>
              <a:buNone/>
            </a:pPr>
            <a:r>
              <a:rPr lang="en-US" sz="1200" b="0" kern="1200" spc="-5" dirty="0">
                <a:solidFill>
                  <a:srgbClr val="172B4D"/>
                </a:solidFill>
                <a:latin typeface="Lucida Console"/>
                <a:cs typeface="Lucida Console"/>
              </a:rPr>
              <a:t>language</a:t>
            </a:r>
            <a:r>
              <a:rPr lang="en-US" sz="1200" b="0" kern="1200" spc="-60" dirty="0">
                <a:solidFill>
                  <a:srgbClr val="172B4D"/>
                </a:solidFill>
                <a:latin typeface="Lucida Console"/>
                <a:cs typeface="Lucida Console"/>
              </a:rPr>
              <a:t> </a:t>
            </a:r>
            <a:r>
              <a:rPr lang="en-US" sz="1200" b="0" kern="1200" dirty="0">
                <a:solidFill>
                  <a:srgbClr val="172B4D"/>
                </a:solidFill>
                <a:latin typeface="Lucida Console"/>
                <a:cs typeface="Lucida Console"/>
              </a:rPr>
              <a:t>java;</a:t>
            </a:r>
            <a:endParaRPr lang="en-US" sz="1200" b="0" kern="1200" dirty="0">
              <a:solidFill>
                <a:prstClr val="black"/>
              </a:solidFill>
              <a:latin typeface="Lucida Console"/>
              <a:cs typeface="Lucida Console"/>
            </a:endParaRPr>
          </a:p>
          <a:p>
            <a:pPr marL="12700" marR="5432425" lvl="0" indent="0" fontAlgn="auto">
              <a:spcBef>
                <a:spcPts val="0"/>
              </a:spcBef>
              <a:spcAft>
                <a:spcPts val="0"/>
              </a:spcAft>
              <a:buClrTx/>
              <a:buNone/>
              <a:tabLst>
                <a:tab pos="3670300" algn="l"/>
              </a:tabLst>
            </a:pPr>
            <a:r>
              <a:rPr lang="en-US" sz="1200" b="0" kern="1200" spc="-5" dirty="0">
                <a:solidFill>
                  <a:srgbClr val="172B4D"/>
                </a:solidFill>
                <a:latin typeface="Lucida Console"/>
                <a:cs typeface="Lucida Console"/>
              </a:rPr>
              <a:t>$ </a:t>
            </a:r>
            <a:r>
              <a:rPr lang="en-US" sz="1200" b="0" kern="1200" dirty="0">
                <a:solidFill>
                  <a:srgbClr val="172B4D"/>
                </a:solidFill>
                <a:latin typeface="Lucida Console"/>
                <a:cs typeface="Lucida Console"/>
              </a:rPr>
              <a:t>SELECT id, BASE64(</a:t>
            </a:r>
            <a:r>
              <a:rPr lang="en-US" sz="1200" b="0" kern="1200" dirty="0" err="1">
                <a:solidFill>
                  <a:srgbClr val="172B4D"/>
                </a:solidFill>
                <a:latin typeface="Lucida Console"/>
                <a:cs typeface="Lucida Console"/>
              </a:rPr>
              <a:t>blobColumn</a:t>
            </a:r>
            <a:r>
              <a:rPr lang="en-US" sz="1200" b="0" kern="1200" dirty="0">
                <a:solidFill>
                  <a:srgbClr val="172B4D"/>
                </a:solidFill>
                <a:latin typeface="Lucida Console"/>
                <a:cs typeface="Lucida Console"/>
              </a:rPr>
              <a:t>) </a:t>
            </a:r>
            <a:r>
              <a:rPr lang="en-US" sz="1200" b="0" kern="1200" spc="-5" dirty="0">
                <a:solidFill>
                  <a:srgbClr val="172B4D"/>
                </a:solidFill>
                <a:latin typeface="Lucida Console"/>
                <a:cs typeface="Lucida Console"/>
              </a:rPr>
              <a:t>AS data </a:t>
            </a:r>
            <a:r>
              <a:rPr lang="en-US" sz="1200" b="0" kern="1200" dirty="0">
                <a:solidFill>
                  <a:srgbClr val="172B4D"/>
                </a:solidFill>
                <a:latin typeface="Lucida Console"/>
                <a:cs typeface="Lucida Console"/>
              </a:rPr>
              <a:t>FROM </a:t>
            </a:r>
            <a:r>
              <a:rPr lang="en-US" sz="1200" b="0" kern="1200" dirty="0" err="1">
                <a:solidFill>
                  <a:srgbClr val="172B4D"/>
                </a:solidFill>
                <a:latin typeface="Lucida Console"/>
                <a:cs typeface="Lucida Console"/>
              </a:rPr>
              <a:t>blobTable</a:t>
            </a:r>
            <a:r>
              <a:rPr lang="en-US" sz="1200" b="0" kern="1200" dirty="0">
                <a:solidFill>
                  <a:srgbClr val="172B4D"/>
                </a:solidFill>
                <a:latin typeface="Lucida Console"/>
                <a:cs typeface="Lucida Console"/>
              </a:rPr>
              <a:t>;  </a:t>
            </a:r>
            <a:r>
              <a:rPr lang="en-US" sz="1200" b="0" kern="1200" spc="-5" dirty="0">
                <a:solidFill>
                  <a:srgbClr val="172B4D"/>
                </a:solidFill>
                <a:latin typeface="Lucida Console"/>
                <a:cs typeface="Lucida Console"/>
              </a:rPr>
              <a:t>id	data</a:t>
            </a:r>
            <a:endParaRPr lang="en-US" sz="1200" b="0" kern="1200" dirty="0">
              <a:solidFill>
                <a:prstClr val="black"/>
              </a:solidFill>
              <a:latin typeface="Lucida Console"/>
              <a:cs typeface="Lucida Console"/>
            </a:endParaRPr>
          </a:p>
          <a:p>
            <a:pPr marL="0" lvl="0" indent="0" fontAlgn="auto">
              <a:spcBef>
                <a:spcPts val="0"/>
              </a:spcBef>
              <a:spcAft>
                <a:spcPts val="0"/>
              </a:spcAft>
              <a:buClrTx/>
              <a:buNone/>
            </a:pPr>
            <a:endParaRPr lang="en-US" sz="1250" b="0" kern="1200" dirty="0">
              <a:solidFill>
                <a:prstClr val="black"/>
              </a:solidFill>
              <a:latin typeface="Times New Roman"/>
              <a:cs typeface="Times New Roman"/>
            </a:endParaRPr>
          </a:p>
          <a:p>
            <a:pPr marL="12700" lvl="0" indent="0" fontAlgn="auto">
              <a:spcBef>
                <a:spcPts val="5"/>
              </a:spcBef>
              <a:spcAft>
                <a:spcPts val="0"/>
              </a:spcAft>
              <a:buClrTx/>
              <a:buNone/>
            </a:pPr>
            <a:r>
              <a:rPr lang="en-US" sz="1200" b="0" kern="1200" spc="-5" dirty="0">
                <a:solidFill>
                  <a:srgbClr val="172B4D"/>
                </a:solidFill>
                <a:latin typeface="Lucida Console"/>
                <a:cs typeface="Lucida Console"/>
              </a:rPr>
              <a:t>1</a:t>
            </a:r>
            <a:endParaRPr lang="en-US" sz="1200" b="0" kern="1200" dirty="0">
              <a:solidFill>
                <a:prstClr val="black"/>
              </a:solidFill>
              <a:latin typeface="Lucida Console"/>
              <a:cs typeface="Lucida Console"/>
            </a:endParaRPr>
          </a:p>
          <a:p>
            <a:pPr marL="509588" marR="3342640" lvl="0" indent="0" algn="just" fontAlgn="auto">
              <a:spcBef>
                <a:spcPts val="0"/>
              </a:spcBef>
              <a:spcAft>
                <a:spcPts val="0"/>
              </a:spcAft>
              <a:buClrTx/>
              <a:buNone/>
            </a:pPr>
            <a:r>
              <a:rPr lang="en-US" sz="1200" b="0" kern="1200" spc="-5" dirty="0">
                <a:solidFill>
                  <a:srgbClr val="172B4D"/>
                </a:solidFill>
                <a:latin typeface="Lucida Console"/>
                <a:cs typeface="Lucida Console"/>
              </a:rPr>
              <a:t>T</a:t>
            </a:r>
            <a:r>
              <a:rPr lang="en-US" sz="1200" b="0" kern="1200" spc="-10" dirty="0">
                <a:solidFill>
                  <a:srgbClr val="172B4D"/>
                </a:solidFill>
                <a:latin typeface="Lucida Console"/>
                <a:cs typeface="Lucida Console"/>
              </a:rPr>
              <a:t>G</a:t>
            </a:r>
            <a:r>
              <a:rPr lang="en-US" sz="1200" b="0" kern="1200" dirty="0">
                <a:solidFill>
                  <a:srgbClr val="172B4D"/>
                </a:solidFill>
                <a:latin typeface="Lucida Console"/>
                <a:cs typeface="Lucida Console"/>
              </a:rPr>
              <a:t>9</a:t>
            </a:r>
            <a:r>
              <a:rPr lang="en-US" sz="1200" b="0" kern="1200" spc="-5" dirty="0">
                <a:solidFill>
                  <a:srgbClr val="172B4D"/>
                </a:solidFill>
                <a:latin typeface="Lucida Console"/>
                <a:cs typeface="Lucida Console"/>
              </a:rPr>
              <a:t>y</a:t>
            </a:r>
            <a:r>
              <a:rPr lang="en-US" sz="1200" b="0" kern="1200" spc="-10" dirty="0">
                <a:solidFill>
                  <a:srgbClr val="172B4D"/>
                </a:solidFill>
                <a:latin typeface="Lucida Console"/>
                <a:cs typeface="Lucida Console"/>
              </a:rPr>
              <a:t>Z</a:t>
            </a:r>
            <a:r>
              <a:rPr lang="en-US" sz="1200" b="0" kern="1200" dirty="0">
                <a:solidFill>
                  <a:srgbClr val="172B4D"/>
                </a:solidFill>
                <a:latin typeface="Lucida Console"/>
                <a:cs typeface="Lucida Console"/>
              </a:rPr>
              <a:t>W</a:t>
            </a:r>
            <a:r>
              <a:rPr lang="en-US" sz="1200" b="0" kern="1200" spc="-5" dirty="0">
                <a:solidFill>
                  <a:srgbClr val="172B4D"/>
                </a:solidFill>
                <a:latin typeface="Lucida Console"/>
                <a:cs typeface="Lucida Console"/>
              </a:rPr>
              <a:t>0</a:t>
            </a:r>
            <a:r>
              <a:rPr lang="en-US" sz="1200" b="0" kern="1200" dirty="0">
                <a:solidFill>
                  <a:srgbClr val="172B4D"/>
                </a:solidFill>
                <a:latin typeface="Lucida Console"/>
                <a:cs typeface="Lucida Console"/>
              </a:rPr>
              <a:t>g</a:t>
            </a:r>
            <a:r>
              <a:rPr lang="en-US" sz="1200" b="0" kern="1200" spc="-5" dirty="0">
                <a:solidFill>
                  <a:srgbClr val="172B4D"/>
                </a:solidFill>
                <a:latin typeface="Lucida Console"/>
                <a:cs typeface="Lucida Console"/>
              </a:rPr>
              <a:t>a</a:t>
            </a:r>
            <a:r>
              <a:rPr lang="en-US" sz="1200" b="0" kern="1200" dirty="0">
                <a:solidFill>
                  <a:srgbClr val="172B4D"/>
                </a:solidFill>
                <a:latin typeface="Lucida Console"/>
                <a:cs typeface="Lucida Console"/>
              </a:rPr>
              <a:t>X</a:t>
            </a:r>
            <a:r>
              <a:rPr lang="en-US" sz="1200" b="0" kern="1200" spc="-5" dirty="0">
                <a:solidFill>
                  <a:srgbClr val="172B4D"/>
                </a:solidFill>
                <a:latin typeface="Lucida Console"/>
                <a:cs typeface="Lucida Console"/>
              </a:rPr>
              <a:t>B</a:t>
            </a:r>
            <a:r>
              <a:rPr lang="en-US" sz="1200" b="0" kern="1200" spc="-10" dirty="0">
                <a:solidFill>
                  <a:srgbClr val="172B4D"/>
                </a:solidFill>
                <a:latin typeface="Lucida Console"/>
                <a:cs typeface="Lucida Console"/>
              </a:rPr>
              <a:t>z</a:t>
            </a:r>
            <a:r>
              <a:rPr lang="en-US" sz="1200" b="0" kern="1200" dirty="0">
                <a:solidFill>
                  <a:srgbClr val="172B4D"/>
                </a:solidFill>
                <a:latin typeface="Lucida Console"/>
                <a:cs typeface="Lucida Console"/>
              </a:rPr>
              <a:t>d</a:t>
            </a:r>
            <a:r>
              <a:rPr lang="en-US" sz="1200" b="0" kern="1200" spc="-5" dirty="0">
                <a:solidFill>
                  <a:srgbClr val="172B4D"/>
                </a:solidFill>
                <a:latin typeface="Lucida Console"/>
                <a:cs typeface="Lucida Console"/>
              </a:rPr>
              <a:t>W</a:t>
            </a:r>
            <a:r>
              <a:rPr lang="en-US" sz="1200" b="0" kern="1200" dirty="0">
                <a:solidFill>
                  <a:srgbClr val="172B4D"/>
                </a:solidFill>
                <a:latin typeface="Lucida Console"/>
                <a:cs typeface="Lucida Console"/>
              </a:rPr>
              <a:t>0g</a:t>
            </a:r>
            <a:r>
              <a:rPr lang="en-US" sz="1200" b="0" kern="1200" spc="-5" dirty="0">
                <a:solidFill>
                  <a:srgbClr val="172B4D"/>
                </a:solidFill>
                <a:latin typeface="Lucida Console"/>
                <a:cs typeface="Lucida Console"/>
              </a:rPr>
              <a:t>Z</a:t>
            </a:r>
            <a:r>
              <a:rPr lang="en-US" sz="1200" b="0" kern="1200" spc="-10" dirty="0">
                <a:solidFill>
                  <a:srgbClr val="172B4D"/>
                </a:solidFill>
                <a:latin typeface="Lucida Console"/>
                <a:cs typeface="Lucida Console"/>
              </a:rPr>
              <a:t>G</a:t>
            </a:r>
            <a:r>
              <a:rPr lang="en-US" sz="1200" b="0" kern="1200" dirty="0">
                <a:solidFill>
                  <a:srgbClr val="172B4D"/>
                </a:solidFill>
                <a:latin typeface="Lucida Console"/>
                <a:cs typeface="Lucida Console"/>
              </a:rPr>
              <a:t>9</a:t>
            </a:r>
            <a:r>
              <a:rPr lang="en-US" sz="1200" b="0" kern="1200" spc="-5" dirty="0">
                <a:solidFill>
                  <a:srgbClr val="172B4D"/>
                </a:solidFill>
                <a:latin typeface="Lucida Console"/>
                <a:cs typeface="Lucida Console"/>
              </a:rPr>
              <a:t>s</a:t>
            </a:r>
            <a:r>
              <a:rPr lang="en-US" sz="1200" b="0" kern="1200" spc="-10" dirty="0">
                <a:solidFill>
                  <a:srgbClr val="172B4D"/>
                </a:solidFill>
                <a:latin typeface="Lucida Console"/>
                <a:cs typeface="Lucida Console"/>
              </a:rPr>
              <a:t>b</a:t>
            </a:r>
            <a:r>
              <a:rPr lang="en-US" sz="1200" b="0" kern="1200" dirty="0">
                <a:solidFill>
                  <a:srgbClr val="172B4D"/>
                </a:solidFill>
                <a:latin typeface="Lucida Console"/>
                <a:cs typeface="Lucida Console"/>
              </a:rPr>
              <a:t>3</a:t>
            </a:r>
            <a:r>
              <a:rPr lang="en-US" sz="1200" b="0" kern="1200" spc="-5" dirty="0">
                <a:solidFill>
                  <a:srgbClr val="172B4D"/>
                </a:solidFill>
                <a:latin typeface="Lucida Console"/>
                <a:cs typeface="Lucida Console"/>
              </a:rPr>
              <a:t>I</a:t>
            </a:r>
            <a:r>
              <a:rPr lang="en-US" sz="1200" b="0" kern="1200" dirty="0">
                <a:solidFill>
                  <a:srgbClr val="172B4D"/>
                </a:solidFill>
                <a:latin typeface="Lucida Console"/>
                <a:cs typeface="Lucida Console"/>
              </a:rPr>
              <a:t>g</a:t>
            </a:r>
            <a:r>
              <a:rPr lang="en-US" sz="1200" b="0" kern="1200" spc="-5" dirty="0">
                <a:solidFill>
                  <a:srgbClr val="172B4D"/>
                </a:solidFill>
                <a:latin typeface="Lucida Console"/>
                <a:cs typeface="Lucida Console"/>
              </a:rPr>
              <a:t>c</a:t>
            </a:r>
            <a:r>
              <a:rPr lang="en-US" sz="1200" b="0" kern="1200" dirty="0">
                <a:solidFill>
                  <a:srgbClr val="172B4D"/>
                </a:solidFill>
                <a:latin typeface="Lucida Console"/>
                <a:cs typeface="Lucida Console"/>
              </a:rPr>
              <a:t>2</a:t>
            </a:r>
            <a:r>
              <a:rPr lang="en-US" sz="1200" b="0" kern="1200" spc="-5" dirty="0">
                <a:solidFill>
                  <a:srgbClr val="172B4D"/>
                </a:solidFill>
                <a:latin typeface="Lucida Console"/>
                <a:cs typeface="Lucida Console"/>
              </a:rPr>
              <a:t>l</a:t>
            </a:r>
            <a:r>
              <a:rPr lang="en-US" sz="1200" b="0" kern="1200" spc="-10" dirty="0">
                <a:solidFill>
                  <a:srgbClr val="172B4D"/>
                </a:solidFill>
                <a:latin typeface="Lucida Console"/>
                <a:cs typeface="Lucida Console"/>
              </a:rPr>
              <a:t>0</a:t>
            </a:r>
            <a:r>
              <a:rPr lang="en-US" sz="1200" b="0" kern="1200" dirty="0">
                <a:solidFill>
                  <a:srgbClr val="172B4D"/>
                </a:solidFill>
                <a:latin typeface="Lucida Console"/>
                <a:cs typeface="Lucida Console"/>
              </a:rPr>
              <a:t>I</a:t>
            </a:r>
            <a:r>
              <a:rPr lang="en-US" sz="1200" b="0" kern="1200" spc="-5" dirty="0">
                <a:solidFill>
                  <a:srgbClr val="172B4D"/>
                </a:solidFill>
                <a:latin typeface="Lucida Console"/>
                <a:cs typeface="Lucida Console"/>
              </a:rPr>
              <a:t>G</a:t>
            </a:r>
            <a:r>
              <a:rPr lang="en-US" sz="1200" b="0" kern="1200" dirty="0">
                <a:solidFill>
                  <a:srgbClr val="172B4D"/>
                </a:solidFill>
                <a:latin typeface="Lucida Console"/>
                <a:cs typeface="Lucida Console"/>
              </a:rPr>
              <a:t>Ft</a:t>
            </a:r>
            <a:r>
              <a:rPr lang="en-US" sz="1200" b="0" kern="1200" spc="-5" dirty="0">
                <a:solidFill>
                  <a:srgbClr val="172B4D"/>
                </a:solidFill>
                <a:latin typeface="Lucida Console"/>
                <a:cs typeface="Lucida Console"/>
              </a:rPr>
              <a:t>Z</a:t>
            </a:r>
            <a:r>
              <a:rPr lang="en-US" sz="1200" b="0" kern="1200" spc="-10" dirty="0">
                <a:solidFill>
                  <a:srgbClr val="172B4D"/>
                </a:solidFill>
                <a:latin typeface="Lucida Console"/>
                <a:cs typeface="Lucida Console"/>
              </a:rPr>
              <a:t>X</a:t>
            </a:r>
            <a:r>
              <a:rPr lang="en-US" sz="1200" b="0" kern="1200" dirty="0">
                <a:solidFill>
                  <a:srgbClr val="172B4D"/>
                </a:solidFill>
                <a:latin typeface="Lucida Console"/>
                <a:cs typeface="Lucida Console"/>
              </a:rPr>
              <a:t>Q</a:t>
            </a:r>
            <a:r>
              <a:rPr lang="en-US" sz="1200" b="0" kern="1200" spc="-5" dirty="0">
                <a:solidFill>
                  <a:srgbClr val="172B4D"/>
                </a:solidFill>
                <a:latin typeface="Lucida Console"/>
                <a:cs typeface="Lucida Console"/>
              </a:rPr>
              <a:t>s</a:t>
            </a:r>
            <a:r>
              <a:rPr lang="en-US" sz="1200" b="0" kern="1200" spc="-10" dirty="0">
                <a:solidFill>
                  <a:srgbClr val="172B4D"/>
                </a:solidFill>
                <a:latin typeface="Lucida Console"/>
                <a:cs typeface="Lucida Console"/>
              </a:rPr>
              <a:t>I</a:t>
            </a:r>
            <a:r>
              <a:rPr lang="en-US" sz="1200" b="0" kern="1200" spc="-5" dirty="0">
                <a:solidFill>
                  <a:srgbClr val="172B4D"/>
                </a:solidFill>
                <a:latin typeface="Lucida Console"/>
                <a:cs typeface="Lucida Console"/>
              </a:rPr>
              <a:t>H  Z</a:t>
            </a:r>
            <a:r>
              <a:rPr lang="en-US" sz="1200" b="0" kern="1200" spc="-10" dirty="0">
                <a:solidFill>
                  <a:srgbClr val="172B4D"/>
                </a:solidFill>
                <a:latin typeface="Lucida Console"/>
                <a:cs typeface="Lucida Console"/>
              </a:rPr>
              <a:t>p</a:t>
            </a:r>
            <a:r>
              <a:rPr lang="en-US" sz="1200" b="0" kern="1200" dirty="0">
                <a:solidFill>
                  <a:srgbClr val="172B4D"/>
                </a:solidFill>
                <a:latin typeface="Lucida Console"/>
                <a:cs typeface="Lucida Console"/>
              </a:rPr>
              <a:t>Z</a:t>
            </a:r>
            <a:r>
              <a:rPr lang="en-US" sz="1200" b="0" kern="1200" spc="-5" dirty="0">
                <a:solidFill>
                  <a:srgbClr val="172B4D"/>
                </a:solidFill>
                <a:latin typeface="Lucida Console"/>
                <a:cs typeface="Lucida Console"/>
              </a:rPr>
              <a:t>G</a:t>
            </a:r>
            <a:r>
              <a:rPr lang="en-US" sz="1200" b="0" kern="1200" spc="-10" dirty="0">
                <a:solidFill>
                  <a:srgbClr val="172B4D"/>
                </a:solidFill>
                <a:latin typeface="Lucida Console"/>
                <a:cs typeface="Lucida Console"/>
              </a:rPr>
              <a:t>U</a:t>
            </a:r>
            <a:r>
              <a:rPr lang="en-US" sz="1200" b="0" kern="1200" dirty="0">
                <a:solidFill>
                  <a:srgbClr val="172B4D"/>
                </a:solidFill>
                <a:latin typeface="Lucida Console"/>
                <a:cs typeface="Lucida Console"/>
              </a:rPr>
              <a:t>g</a:t>
            </a:r>
            <a:r>
              <a:rPr lang="en-US" sz="1200" b="0" kern="1200" spc="-5" dirty="0">
                <a:solidFill>
                  <a:srgbClr val="172B4D"/>
                </a:solidFill>
                <a:latin typeface="Lucida Console"/>
                <a:cs typeface="Lucida Console"/>
              </a:rPr>
              <a:t>a</a:t>
            </a:r>
            <a:r>
              <a:rPr lang="en-US" sz="1200" b="0" kern="1200" dirty="0">
                <a:solidFill>
                  <a:srgbClr val="172B4D"/>
                </a:solidFill>
                <a:latin typeface="Lucida Console"/>
                <a:cs typeface="Lucida Console"/>
              </a:rPr>
              <a:t>G</a:t>
            </a:r>
            <a:r>
              <a:rPr lang="en-US" sz="1200" b="0" kern="1200" spc="-5" dirty="0">
                <a:solidFill>
                  <a:srgbClr val="172B4D"/>
                </a:solidFill>
                <a:latin typeface="Lucida Console"/>
                <a:cs typeface="Lucida Console"/>
              </a:rPr>
              <a:t>F</a:t>
            </a:r>
            <a:r>
              <a:rPr lang="en-US" sz="1200" b="0" kern="1200" dirty="0">
                <a:solidFill>
                  <a:srgbClr val="172B4D"/>
                </a:solidFill>
                <a:latin typeface="Lucida Console"/>
                <a:cs typeface="Lucida Console"/>
              </a:rPr>
              <a:t>i</a:t>
            </a:r>
            <a:r>
              <a:rPr lang="en-US" sz="1200" b="0" kern="1200" spc="-5" dirty="0">
                <a:solidFill>
                  <a:srgbClr val="172B4D"/>
                </a:solidFill>
                <a:latin typeface="Lucida Console"/>
                <a:cs typeface="Lucida Console"/>
              </a:rPr>
              <a:t>Z</a:t>
            </a:r>
            <a:r>
              <a:rPr lang="en-US" sz="1200" b="0" kern="1200" spc="-10" dirty="0">
                <a:solidFill>
                  <a:srgbClr val="172B4D"/>
                </a:solidFill>
                <a:latin typeface="Lucida Console"/>
                <a:cs typeface="Lucida Console"/>
              </a:rPr>
              <a:t>W</a:t>
            </a:r>
            <a:r>
              <a:rPr lang="en-US" sz="1200" b="0" kern="1200" dirty="0">
                <a:solidFill>
                  <a:srgbClr val="172B4D"/>
                </a:solidFill>
                <a:latin typeface="Lucida Console"/>
                <a:cs typeface="Lucida Console"/>
              </a:rPr>
              <a:t>8</a:t>
            </a:r>
            <a:r>
              <a:rPr lang="en-US" sz="1200" b="0" kern="1200" spc="-5" dirty="0">
                <a:solidFill>
                  <a:srgbClr val="172B4D"/>
                </a:solidFill>
                <a:latin typeface="Lucida Console"/>
                <a:cs typeface="Lucida Console"/>
              </a:rPr>
              <a:t>g</a:t>
            </a:r>
            <a:r>
              <a:rPr lang="en-US" sz="1200" b="0" kern="1200" dirty="0">
                <a:solidFill>
                  <a:srgbClr val="172B4D"/>
                </a:solidFill>
                <a:latin typeface="Lucida Console"/>
                <a:cs typeface="Lucida Console"/>
              </a:rPr>
              <a:t>dm</a:t>
            </a:r>
            <a:r>
              <a:rPr lang="en-US" sz="1200" b="0" kern="1200" spc="-5" dirty="0">
                <a:solidFill>
                  <a:srgbClr val="172B4D"/>
                </a:solidFill>
                <a:latin typeface="Lucida Console"/>
                <a:cs typeface="Lucida Console"/>
              </a:rPr>
              <a:t>V</a:t>
            </a:r>
            <a:r>
              <a:rPr lang="en-US" sz="1200" b="0" kern="1200" spc="-10" dirty="0">
                <a:solidFill>
                  <a:srgbClr val="172B4D"/>
                </a:solidFill>
                <a:latin typeface="Lucida Console"/>
                <a:cs typeface="Lucida Console"/>
              </a:rPr>
              <a:t>s</a:t>
            </a:r>
            <a:r>
              <a:rPr lang="en-US" sz="1200" b="0" kern="1200" dirty="0">
                <a:solidFill>
                  <a:srgbClr val="172B4D"/>
                </a:solidFill>
                <a:latin typeface="Lucida Console"/>
                <a:cs typeface="Lucida Console"/>
              </a:rPr>
              <a:t>I</a:t>
            </a:r>
            <a:r>
              <a:rPr lang="en-US" sz="1200" b="0" kern="1200" spc="-5" dirty="0">
                <a:solidFill>
                  <a:srgbClr val="172B4D"/>
                </a:solidFill>
                <a:latin typeface="Lucida Console"/>
                <a:cs typeface="Lucida Console"/>
              </a:rPr>
              <a:t>G</a:t>
            </a:r>
            <a:r>
              <a:rPr lang="en-US" sz="1200" b="0" kern="1200" spc="-10" dirty="0">
                <a:solidFill>
                  <a:srgbClr val="172B4D"/>
                </a:solidFill>
                <a:latin typeface="Lucida Console"/>
                <a:cs typeface="Lucida Console"/>
              </a:rPr>
              <a:t>V</a:t>
            </a:r>
            <a:r>
              <a:rPr lang="en-US" sz="1200" b="0" kern="1200" dirty="0">
                <a:solidFill>
                  <a:srgbClr val="172B4D"/>
                </a:solidFill>
                <a:latin typeface="Lucida Console"/>
                <a:cs typeface="Lucida Console"/>
              </a:rPr>
              <a:t>4</a:t>
            </a:r>
            <a:r>
              <a:rPr lang="en-US" sz="1200" b="0" kern="1200" spc="-5" dirty="0">
                <a:solidFill>
                  <a:srgbClr val="172B4D"/>
                </a:solidFill>
                <a:latin typeface="Lucida Console"/>
                <a:cs typeface="Lucida Console"/>
              </a:rPr>
              <a:t>L</a:t>
            </a:r>
            <a:r>
              <a:rPr lang="en-US" sz="1200" b="0" kern="1200" dirty="0">
                <a:solidFill>
                  <a:srgbClr val="172B4D"/>
                </a:solidFill>
                <a:latin typeface="Lucida Console"/>
                <a:cs typeface="Lucida Console"/>
              </a:rPr>
              <a:t>C</a:t>
            </a:r>
            <a:r>
              <a:rPr lang="en-US" sz="1200" b="0" kern="1200" spc="-5" dirty="0">
                <a:solidFill>
                  <a:srgbClr val="172B4D"/>
                </a:solidFill>
                <a:latin typeface="Lucida Console"/>
                <a:cs typeface="Lucida Console"/>
              </a:rPr>
              <a:t>B</a:t>
            </a:r>
            <a:r>
              <a:rPr lang="en-US" sz="1200" b="0" kern="1200" dirty="0">
                <a:solidFill>
                  <a:srgbClr val="172B4D"/>
                </a:solidFill>
                <a:latin typeface="Lucida Console"/>
                <a:cs typeface="Lucida Console"/>
              </a:rPr>
              <a:t>p</a:t>
            </a:r>
            <a:r>
              <a:rPr lang="en-US" sz="1200" b="0" kern="1200" spc="-5" dirty="0">
                <a:solidFill>
                  <a:srgbClr val="172B4D"/>
                </a:solidFill>
                <a:latin typeface="Lucida Console"/>
                <a:cs typeface="Lucida Console"/>
              </a:rPr>
              <a:t>b</a:t>
            </a:r>
            <a:r>
              <a:rPr lang="en-US" sz="1200" b="0" kern="1200" spc="-10" dirty="0">
                <a:solidFill>
                  <a:srgbClr val="172B4D"/>
                </a:solidFill>
                <a:latin typeface="Lucida Console"/>
                <a:cs typeface="Lucida Console"/>
              </a:rPr>
              <a:t>G</a:t>
            </a:r>
            <a:r>
              <a:rPr lang="en-US" sz="1200" b="0" kern="1200" dirty="0">
                <a:solidFill>
                  <a:srgbClr val="172B4D"/>
                </a:solidFill>
                <a:latin typeface="Lucida Console"/>
                <a:cs typeface="Lucida Console"/>
              </a:rPr>
              <a:t>x</a:t>
            </a:r>
            <a:r>
              <a:rPr lang="en-US" sz="1200" b="0" kern="1200" spc="-5" dirty="0">
                <a:solidFill>
                  <a:srgbClr val="172B4D"/>
                </a:solidFill>
                <a:latin typeface="Lucida Console"/>
                <a:cs typeface="Lucida Console"/>
              </a:rPr>
              <a:t>1</a:t>
            </a:r>
            <a:r>
              <a:rPr lang="en-US" sz="1200" b="0" kern="1200" dirty="0">
                <a:solidFill>
                  <a:srgbClr val="172B4D"/>
                </a:solidFill>
                <a:latin typeface="Lucida Console"/>
                <a:cs typeface="Lucida Console"/>
              </a:rPr>
              <a:t>bS</a:t>
            </a:r>
            <a:r>
              <a:rPr lang="en-US" sz="1200" b="0" kern="1200" spc="-5" dirty="0">
                <a:solidFill>
                  <a:srgbClr val="172B4D"/>
                </a:solidFill>
                <a:latin typeface="Lucida Console"/>
                <a:cs typeface="Lucida Console"/>
              </a:rPr>
              <a:t>B</a:t>
            </a:r>
            <a:r>
              <a:rPr lang="en-US" sz="1200" b="0" kern="1200" spc="-10" dirty="0">
                <a:solidFill>
                  <a:srgbClr val="172B4D"/>
                </a:solidFill>
                <a:latin typeface="Lucida Console"/>
                <a:cs typeface="Lucida Console"/>
              </a:rPr>
              <a:t>s</a:t>
            </a:r>
            <a:r>
              <a:rPr lang="en-US" sz="1200" b="0" kern="1200" dirty="0">
                <a:solidFill>
                  <a:srgbClr val="172B4D"/>
                </a:solidFill>
                <a:latin typeface="Lucida Console"/>
                <a:cs typeface="Lucida Console"/>
              </a:rPr>
              <a:t>Y</a:t>
            </a:r>
            <a:r>
              <a:rPr lang="en-US" sz="1200" b="0" kern="1200" spc="-5" dirty="0">
                <a:solidFill>
                  <a:srgbClr val="172B4D"/>
                </a:solidFill>
                <a:latin typeface="Lucida Console"/>
                <a:cs typeface="Lucida Console"/>
              </a:rPr>
              <a:t>W</a:t>
            </a:r>
            <a:r>
              <a:rPr lang="en-US" sz="1200" b="0" kern="1200" spc="-10" dirty="0">
                <a:solidFill>
                  <a:srgbClr val="172B4D"/>
                </a:solidFill>
                <a:latin typeface="Lucida Console"/>
                <a:cs typeface="Lucida Console"/>
              </a:rPr>
              <a:t>J</a:t>
            </a:r>
            <a:r>
              <a:rPr lang="en-US" sz="1200" b="0" kern="1200" spc="-5" dirty="0">
                <a:solidFill>
                  <a:srgbClr val="172B4D"/>
                </a:solidFill>
                <a:latin typeface="Lucida Console"/>
                <a:cs typeface="Lucida Console"/>
              </a:rPr>
              <a:t>v  cm</a:t>
            </a:r>
            <a:r>
              <a:rPr lang="en-US" sz="1200" b="0" kern="1200" spc="5" dirty="0">
                <a:solidFill>
                  <a:srgbClr val="172B4D"/>
                </a:solidFill>
                <a:latin typeface="Lucida Console"/>
                <a:cs typeface="Lucida Console"/>
              </a:rPr>
              <a:t>V</a:t>
            </a:r>
            <a:r>
              <a:rPr lang="en-US" sz="1200" b="0" kern="1200" spc="-5" dirty="0">
                <a:solidFill>
                  <a:srgbClr val="172B4D"/>
                </a:solidFill>
                <a:latin typeface="Lucida Console"/>
                <a:cs typeface="Lucida Console"/>
              </a:rPr>
              <a:t>zI</a:t>
            </a:r>
            <a:r>
              <a:rPr lang="en-US" sz="1200" b="0" kern="1200" spc="5" dirty="0">
                <a:solidFill>
                  <a:srgbClr val="172B4D"/>
                </a:solidFill>
                <a:latin typeface="Lucida Console"/>
                <a:cs typeface="Lucida Console"/>
              </a:rPr>
              <a:t>H</a:t>
            </a:r>
            <a:r>
              <a:rPr lang="en-US" sz="1200" b="0" kern="1200" spc="-5" dirty="0">
                <a:solidFill>
                  <a:srgbClr val="172B4D"/>
                </a:solidFill>
                <a:latin typeface="Lucida Console"/>
                <a:cs typeface="Lucida Console"/>
              </a:rPr>
              <a:t>F</a:t>
            </a:r>
            <a:r>
              <a:rPr lang="en-US" sz="1200" b="0" kern="1200" spc="5" dirty="0">
                <a:solidFill>
                  <a:srgbClr val="172B4D"/>
                </a:solidFill>
                <a:latin typeface="Lucida Console"/>
                <a:cs typeface="Lucida Console"/>
              </a:rPr>
              <a:t>1</a:t>
            </a:r>
            <a:r>
              <a:rPr lang="en-US" sz="1200" b="0" kern="1200" spc="-5" dirty="0">
                <a:solidFill>
                  <a:srgbClr val="172B4D"/>
                </a:solidFill>
                <a:latin typeface="Lucida Console"/>
                <a:cs typeface="Lucida Console"/>
              </a:rPr>
              <a:t>b</a:t>
            </a:r>
            <a:r>
              <a:rPr lang="en-US" sz="1200" b="0" kern="1200" spc="5" dirty="0">
                <a:solidFill>
                  <a:srgbClr val="172B4D"/>
                </a:solidFill>
                <a:latin typeface="Lucida Console"/>
                <a:cs typeface="Lucida Console"/>
              </a:rPr>
              <a:t>y</a:t>
            </a:r>
            <a:r>
              <a:rPr lang="en-US" sz="1200" b="0" kern="1200" spc="-5" dirty="0">
                <a:solidFill>
                  <a:srgbClr val="172B4D"/>
                </a:solidFill>
                <a:latin typeface="Lucida Console"/>
                <a:cs typeface="Lucida Console"/>
              </a:rPr>
              <a:t>B1</a:t>
            </a:r>
            <a:r>
              <a:rPr lang="en-US" sz="1200" b="0" kern="1200" spc="5" dirty="0">
                <a:solidFill>
                  <a:srgbClr val="172B4D"/>
                </a:solidFill>
                <a:latin typeface="Lucida Console"/>
                <a:cs typeface="Lucida Console"/>
              </a:rPr>
              <a:t>d</a:t>
            </a:r>
            <a:r>
              <a:rPr lang="en-US" sz="1200" b="0" kern="1200" spc="-5" dirty="0">
                <a:solidFill>
                  <a:srgbClr val="172B4D"/>
                </a:solidFill>
                <a:latin typeface="Lucida Console"/>
                <a:cs typeface="Lucida Console"/>
              </a:rPr>
              <a:t>C</a:t>
            </a:r>
            <a:r>
              <a:rPr lang="en-US" sz="1200" b="0" kern="1200" spc="5" dirty="0">
                <a:solidFill>
                  <a:srgbClr val="172B4D"/>
                </a:solidFill>
                <a:latin typeface="Lucida Console"/>
                <a:cs typeface="Lucida Console"/>
              </a:rPr>
              <a:t>4g</a:t>
            </a:r>
            <a:r>
              <a:rPr lang="en-US" sz="1200" b="0" kern="1200" spc="-5" dirty="0">
                <a:solidFill>
                  <a:srgbClr val="172B4D"/>
                </a:solidFill>
                <a:latin typeface="Lucida Console"/>
                <a:cs typeface="Lucida Console"/>
              </a:rPr>
              <a:t>RX</a:t>
            </a:r>
            <a:r>
              <a:rPr lang="en-US" sz="1200" b="0" kern="1200" spc="5" dirty="0">
                <a:solidFill>
                  <a:srgbClr val="172B4D"/>
                </a:solidFill>
                <a:latin typeface="Lucida Console"/>
                <a:cs typeface="Lucida Console"/>
              </a:rPr>
              <a:t>Q</a:t>
            </a:r>
            <a:r>
              <a:rPr lang="en-US" sz="1200" b="0" kern="1200" spc="-5" dirty="0">
                <a:solidFill>
                  <a:srgbClr val="172B4D"/>
                </a:solidFill>
                <a:latin typeface="Lucida Console"/>
                <a:cs typeface="Lucida Console"/>
              </a:rPr>
              <a:t>gZ</a:t>
            </a:r>
            <a:r>
              <a:rPr lang="en-US" sz="1200" b="0" kern="1200" spc="5" dirty="0">
                <a:solidFill>
                  <a:srgbClr val="172B4D"/>
                </a:solidFill>
                <a:latin typeface="Lucida Console"/>
                <a:cs typeface="Lucida Console"/>
              </a:rPr>
              <a:t>X</a:t>
            </a:r>
            <a:r>
              <a:rPr lang="en-US" sz="1200" b="0" kern="1200" spc="-5" dirty="0">
                <a:solidFill>
                  <a:srgbClr val="172B4D"/>
                </a:solidFill>
                <a:latin typeface="Lucida Console"/>
                <a:cs typeface="Lucida Console"/>
              </a:rPr>
              <a:t>J</a:t>
            </a:r>
            <a:r>
              <a:rPr lang="en-US" sz="1200" b="0" kern="1200" spc="5" dirty="0">
                <a:solidFill>
                  <a:srgbClr val="172B4D"/>
                </a:solidFill>
                <a:latin typeface="Lucida Console"/>
                <a:cs typeface="Lucida Console"/>
              </a:rPr>
              <a:t>v</a:t>
            </a:r>
            <a:r>
              <a:rPr lang="en-US" sz="1200" b="0" kern="1200" spc="-5" dirty="0">
                <a:solidFill>
                  <a:srgbClr val="172B4D"/>
                </a:solidFill>
                <a:latin typeface="Lucida Console"/>
                <a:cs typeface="Lucida Console"/>
              </a:rPr>
              <a:t>c</a:t>
            </a:r>
            <a:r>
              <a:rPr lang="en-US" sz="1200" b="0" kern="1200" spc="5" dirty="0">
                <a:solidFill>
                  <a:srgbClr val="172B4D"/>
                </a:solidFill>
                <a:latin typeface="Lucida Console"/>
                <a:cs typeface="Lucida Console"/>
              </a:rPr>
              <a:t>y</a:t>
            </a:r>
            <a:r>
              <a:rPr lang="en-US" sz="1200" b="0" kern="1200" spc="-5" dirty="0">
                <a:solidFill>
                  <a:srgbClr val="172B4D"/>
                </a:solidFill>
                <a:latin typeface="Lucida Console"/>
                <a:cs typeface="Lucida Console"/>
              </a:rPr>
              <a:t>Bk</a:t>
            </a:r>
            <a:r>
              <a:rPr lang="en-US" sz="1200" b="0" kern="1200" spc="5" dirty="0">
                <a:solidFill>
                  <a:srgbClr val="172B4D"/>
                </a:solidFill>
                <a:latin typeface="Lucida Console"/>
                <a:cs typeface="Lucida Console"/>
              </a:rPr>
              <a:t>Z</a:t>
            </a:r>
            <a:r>
              <a:rPr lang="en-US" sz="1200" b="0" kern="1200" spc="-5" dirty="0">
                <a:solidFill>
                  <a:srgbClr val="172B4D"/>
                </a:solidFill>
                <a:latin typeface="Lucida Console"/>
                <a:cs typeface="Lucida Console"/>
              </a:rPr>
              <a:t>W</a:t>
            </a:r>
            <a:r>
              <a:rPr lang="en-US" sz="1200" b="0" kern="1200" spc="5" dirty="0">
                <a:solidFill>
                  <a:srgbClr val="172B4D"/>
                </a:solidFill>
                <a:latin typeface="Lucida Console"/>
                <a:cs typeface="Lucida Console"/>
              </a:rPr>
              <a:t>xl</a:t>
            </a:r>
            <a:r>
              <a:rPr lang="en-US" sz="1200" b="0" kern="1200" spc="-5" dirty="0">
                <a:solidFill>
                  <a:srgbClr val="172B4D"/>
                </a:solidFill>
                <a:latin typeface="Lucida Console"/>
                <a:cs typeface="Lucida Console"/>
              </a:rPr>
              <a:t>Y3</a:t>
            </a:r>
            <a:r>
              <a:rPr lang="en-US" sz="1200" b="0" kern="1200" spc="5" dirty="0">
                <a:solidFill>
                  <a:srgbClr val="172B4D"/>
                </a:solidFill>
                <a:latin typeface="Lucida Console"/>
                <a:cs typeface="Lucida Console"/>
              </a:rPr>
              <a:t>R</a:t>
            </a:r>
            <a:r>
              <a:rPr lang="en-US" sz="1200" b="0" kern="1200" spc="-5" dirty="0">
                <a:solidFill>
                  <a:srgbClr val="172B4D"/>
                </a:solidFill>
                <a:latin typeface="Lucida Console"/>
                <a:cs typeface="Lucida Console"/>
              </a:rPr>
              <a:t>1c</a:t>
            </a:r>
            <a:r>
              <a:rPr lang="en-US" sz="1200" b="0" kern="1200" dirty="0">
                <a:solidFill>
                  <a:srgbClr val="172B4D"/>
                </a:solidFill>
                <a:latin typeface="Lucida Console"/>
                <a:cs typeface="Lucida Console"/>
              </a:rPr>
              <a:t>y  </a:t>
            </a:r>
            <a:r>
              <a:rPr lang="en-US" sz="1200" b="0" kern="1200" spc="-5" dirty="0">
                <a:solidFill>
                  <a:srgbClr val="172B4D"/>
                </a:solidFill>
                <a:latin typeface="Lucida Console"/>
                <a:cs typeface="Lucida Console"/>
              </a:rPr>
              <a:t>B</a:t>
            </a:r>
            <a:r>
              <a:rPr lang="en-US" sz="1200" b="0" kern="1200" spc="-10" dirty="0">
                <a:solidFill>
                  <a:srgbClr val="172B4D"/>
                </a:solidFill>
                <a:latin typeface="Lucida Console"/>
                <a:cs typeface="Lucida Console"/>
              </a:rPr>
              <a:t>h</a:t>
            </a:r>
            <a:r>
              <a:rPr lang="en-US" sz="1200" b="0" kern="1200" dirty="0">
                <a:solidFill>
                  <a:srgbClr val="172B4D"/>
                </a:solidFill>
                <a:latin typeface="Lucida Console"/>
                <a:cs typeface="Lucida Console"/>
              </a:rPr>
              <a:t>b</a:t>
            </a:r>
            <a:r>
              <a:rPr lang="en-US" sz="1200" b="0" kern="1200" spc="-5" dirty="0">
                <a:solidFill>
                  <a:srgbClr val="172B4D"/>
                </a:solidFill>
                <a:latin typeface="Lucida Console"/>
                <a:cs typeface="Lucida Console"/>
              </a:rPr>
              <a:t>n</a:t>
            </a:r>
            <a:r>
              <a:rPr lang="en-US" sz="1200" b="0" kern="1200" spc="-10" dirty="0">
                <a:solidFill>
                  <a:srgbClr val="172B4D"/>
                </a:solidFill>
                <a:latin typeface="Lucida Console"/>
                <a:cs typeface="Lucida Console"/>
              </a:rPr>
              <a:t>R</a:t>
            </a:r>
            <a:r>
              <a:rPr lang="en-US" sz="1200" b="0" kern="1200" dirty="0">
                <a:solidFill>
                  <a:srgbClr val="172B4D"/>
                </a:solidFill>
                <a:latin typeface="Lucida Console"/>
                <a:cs typeface="Lucida Console"/>
              </a:rPr>
              <a:t>p</a:t>
            </a:r>
            <a:r>
              <a:rPr lang="en-US" sz="1200" b="0" kern="1200" spc="-5" dirty="0">
                <a:solidFill>
                  <a:srgbClr val="172B4D"/>
                </a:solidFill>
                <a:latin typeface="Lucida Console"/>
                <a:cs typeface="Lucida Console"/>
              </a:rPr>
              <a:t>b</a:t>
            </a:r>
            <a:r>
              <a:rPr lang="en-US" sz="1200" b="0" kern="1200" dirty="0">
                <a:solidFill>
                  <a:srgbClr val="172B4D"/>
                </a:solidFill>
                <a:latin typeface="Lucida Console"/>
                <a:cs typeface="Lucida Console"/>
              </a:rPr>
              <a:t>3</a:t>
            </a:r>
            <a:r>
              <a:rPr lang="en-US" sz="1200" b="0" kern="1200" spc="-5" dirty="0">
                <a:solidFill>
                  <a:srgbClr val="172B4D"/>
                </a:solidFill>
                <a:latin typeface="Lucida Console"/>
                <a:cs typeface="Lucida Console"/>
              </a:rPr>
              <a:t>B</a:t>
            </a:r>
            <a:r>
              <a:rPr lang="en-US" sz="1200" b="0" kern="1200" dirty="0">
                <a:solidFill>
                  <a:srgbClr val="172B4D"/>
                </a:solidFill>
                <a:latin typeface="Lucida Console"/>
                <a:cs typeface="Lucida Console"/>
              </a:rPr>
              <a:t>h</a:t>
            </a:r>
            <a:r>
              <a:rPr lang="en-US" sz="1200" b="0" kern="1200" spc="-5" dirty="0">
                <a:solidFill>
                  <a:srgbClr val="172B4D"/>
                </a:solidFill>
                <a:latin typeface="Lucida Console"/>
                <a:cs typeface="Lucida Console"/>
              </a:rPr>
              <a:t>b</a:t>
            </a:r>
            <a:r>
              <a:rPr lang="en-US" sz="1200" b="0" kern="1200" spc="-10" dirty="0">
                <a:solidFill>
                  <a:srgbClr val="172B4D"/>
                </a:solidFill>
                <a:latin typeface="Lucida Console"/>
                <a:cs typeface="Lucida Console"/>
              </a:rPr>
              <a:t>S</a:t>
            </a:r>
            <a:r>
              <a:rPr lang="en-US" sz="1200" b="0" kern="1200" dirty="0">
                <a:solidFill>
                  <a:srgbClr val="172B4D"/>
                </a:solidFill>
                <a:latin typeface="Lucida Console"/>
                <a:cs typeface="Lucida Console"/>
              </a:rPr>
              <a:t>B</a:t>
            </a:r>
            <a:r>
              <a:rPr lang="en-US" sz="1200" b="0" kern="1200" spc="-5" dirty="0">
                <a:solidFill>
                  <a:srgbClr val="172B4D"/>
                </a:solidFill>
                <a:latin typeface="Lucida Console"/>
                <a:cs typeface="Lucida Console"/>
              </a:rPr>
              <a:t>l</a:t>
            </a:r>
            <a:r>
              <a:rPr lang="en-US" sz="1200" b="0" kern="1200" dirty="0">
                <a:solidFill>
                  <a:srgbClr val="172B4D"/>
                </a:solidFill>
                <a:latin typeface="Lucida Console"/>
                <a:cs typeface="Lucida Console"/>
              </a:rPr>
              <a:t>c3</a:t>
            </a:r>
            <a:r>
              <a:rPr lang="en-US" sz="1200" b="0" kern="1200" spc="-5" dirty="0">
                <a:solidFill>
                  <a:srgbClr val="172B4D"/>
                </a:solidFill>
                <a:latin typeface="Lucida Console"/>
                <a:cs typeface="Lucida Console"/>
              </a:rPr>
              <a:t>Q</a:t>
            </a:r>
            <a:r>
              <a:rPr lang="en-US" sz="1200" b="0" kern="1200" spc="-10" dirty="0">
                <a:solidFill>
                  <a:srgbClr val="172B4D"/>
                </a:solidFill>
                <a:latin typeface="Lucida Console"/>
                <a:cs typeface="Lucida Console"/>
              </a:rPr>
              <a:t>u</a:t>
            </a:r>
            <a:r>
              <a:rPr lang="en-US" sz="1200" b="0" kern="1200" dirty="0">
                <a:solidFill>
                  <a:srgbClr val="172B4D"/>
                </a:solidFill>
                <a:latin typeface="Lucida Console"/>
                <a:cs typeface="Lucida Console"/>
              </a:rPr>
              <a:t>I</a:t>
            </a:r>
            <a:r>
              <a:rPr lang="en-US" sz="1200" b="0" kern="1200" spc="-5" dirty="0">
                <a:solidFill>
                  <a:srgbClr val="172B4D"/>
                </a:solidFill>
                <a:latin typeface="Lucida Console"/>
                <a:cs typeface="Lucida Console"/>
              </a:rPr>
              <a:t>E</a:t>
            </a:r>
            <a:r>
              <a:rPr lang="en-US" sz="1200" b="0" kern="1200" spc="-10" dirty="0">
                <a:solidFill>
                  <a:srgbClr val="172B4D"/>
                </a:solidFill>
                <a:latin typeface="Lucida Console"/>
                <a:cs typeface="Lucida Console"/>
              </a:rPr>
              <a:t>V</a:t>
            </a:r>
            <a:r>
              <a:rPr lang="en-US" sz="1200" b="0" kern="1200" dirty="0">
                <a:solidFill>
                  <a:srgbClr val="172B4D"/>
                </a:solidFill>
                <a:latin typeface="Lucida Console"/>
                <a:cs typeface="Lucida Console"/>
              </a:rPr>
              <a:t>z</a:t>
            </a:r>
            <a:r>
              <a:rPr lang="en-US" sz="1200" b="0" kern="1200" spc="-5" dirty="0">
                <a:solidFill>
                  <a:srgbClr val="172B4D"/>
                </a:solidFill>
                <a:latin typeface="Lucida Console"/>
                <a:cs typeface="Lucida Console"/>
              </a:rPr>
              <a:t>c</a:t>
            </a:r>
            <a:r>
              <a:rPr lang="en-US" sz="1200" b="0" kern="1200" dirty="0">
                <a:solidFill>
                  <a:srgbClr val="172B4D"/>
                </a:solidFill>
                <a:latin typeface="Lucida Console"/>
                <a:cs typeface="Lucida Console"/>
              </a:rPr>
              <a:t>2</a:t>
            </a:r>
            <a:r>
              <a:rPr lang="en-US" sz="1200" b="0" kern="1200" spc="-5" dirty="0">
                <a:solidFill>
                  <a:srgbClr val="172B4D"/>
                </a:solidFill>
                <a:latin typeface="Lucida Console"/>
                <a:cs typeface="Lucida Console"/>
              </a:rPr>
              <a:t>V</a:t>
            </a:r>
            <a:r>
              <a:rPr lang="en-US" sz="1200" b="0" kern="1200" dirty="0">
                <a:solidFill>
                  <a:srgbClr val="172B4D"/>
                </a:solidFill>
                <a:latin typeface="Lucida Console"/>
                <a:cs typeface="Lucida Console"/>
              </a:rPr>
              <a:t>u</a:t>
            </a:r>
            <a:r>
              <a:rPr lang="en-US" sz="1200" b="0" kern="1200" spc="-5" dirty="0">
                <a:solidFill>
                  <a:srgbClr val="172B4D"/>
                </a:solidFill>
                <a:latin typeface="Lucida Console"/>
                <a:cs typeface="Lucida Console"/>
              </a:rPr>
              <a:t>d</a:t>
            </a:r>
            <a:r>
              <a:rPr lang="en-US" sz="1200" b="0" kern="1200" spc="-10" dirty="0">
                <a:solidFill>
                  <a:srgbClr val="172B4D"/>
                </a:solidFill>
                <a:latin typeface="Lucida Console"/>
                <a:cs typeface="Lucida Console"/>
              </a:rPr>
              <a:t>C</a:t>
            </a:r>
            <a:r>
              <a:rPr lang="en-US" sz="1200" b="0" kern="1200" dirty="0">
                <a:solidFill>
                  <a:srgbClr val="172B4D"/>
                </a:solidFill>
                <a:latin typeface="Lucida Console"/>
                <a:cs typeface="Lucida Console"/>
              </a:rPr>
              <a:t>B</a:t>
            </a:r>
            <a:r>
              <a:rPr lang="en-US" sz="1200" b="0" kern="1200" spc="-5" dirty="0">
                <a:solidFill>
                  <a:srgbClr val="172B4D"/>
                </a:solidFill>
                <a:latin typeface="Lucida Console"/>
                <a:cs typeface="Lucida Console"/>
              </a:rPr>
              <a:t>t</a:t>
            </a:r>
            <a:r>
              <a:rPr lang="en-US" sz="1200" b="0" kern="1200" dirty="0">
                <a:solidFill>
                  <a:srgbClr val="172B4D"/>
                </a:solidFill>
                <a:latin typeface="Lucida Console"/>
                <a:cs typeface="Lucida Console"/>
              </a:rPr>
              <a:t>ZW</a:t>
            </a:r>
            <a:r>
              <a:rPr lang="en-US" sz="1200" b="0" kern="1200" spc="-5" dirty="0">
                <a:solidFill>
                  <a:srgbClr val="172B4D"/>
                </a:solidFill>
                <a:latin typeface="Lucida Console"/>
                <a:cs typeface="Lucida Console"/>
              </a:rPr>
              <a:t>x</a:t>
            </a:r>
            <a:r>
              <a:rPr lang="en-US" sz="1200" b="0" kern="1200" spc="-10" dirty="0">
                <a:solidFill>
                  <a:srgbClr val="172B4D"/>
                </a:solidFill>
                <a:latin typeface="Lucida Console"/>
                <a:cs typeface="Lucida Console"/>
              </a:rPr>
              <a:t>p</a:t>
            </a:r>
            <a:r>
              <a:rPr lang="en-US" sz="1200" b="0" kern="1200" dirty="0">
                <a:solidFill>
                  <a:srgbClr val="172B4D"/>
                </a:solidFill>
                <a:latin typeface="Lucida Console"/>
                <a:cs typeface="Lucida Console"/>
              </a:rPr>
              <a:t>b</a:t>
            </a:r>
            <a:r>
              <a:rPr lang="en-US" sz="1200" b="0" kern="1200" spc="-5" dirty="0">
                <a:solidFill>
                  <a:srgbClr val="172B4D"/>
                </a:solidFill>
                <a:latin typeface="Lucida Console"/>
                <a:cs typeface="Lucida Console"/>
              </a:rPr>
              <a:t>3</a:t>
            </a:r>
            <a:r>
              <a:rPr lang="en-US" sz="1200" b="0" kern="1200" spc="-10" dirty="0">
                <a:solidFill>
                  <a:srgbClr val="172B4D"/>
                </a:solidFill>
                <a:latin typeface="Lucida Console"/>
                <a:cs typeface="Lucida Console"/>
              </a:rPr>
              <a:t>J</a:t>
            </a:r>
            <a:r>
              <a:rPr lang="en-US" sz="1200" b="0" kern="1200" spc="-5" dirty="0">
                <a:solidFill>
                  <a:srgbClr val="172B4D"/>
                </a:solidFill>
                <a:latin typeface="Lucida Console"/>
                <a:cs typeface="Lucida Console"/>
              </a:rPr>
              <a:t>l  I</a:t>
            </a:r>
            <a:r>
              <a:rPr lang="en-US" sz="1200" b="0" kern="1200" spc="-10" dirty="0">
                <a:solidFill>
                  <a:srgbClr val="172B4D"/>
                </a:solidFill>
                <a:latin typeface="Lucida Console"/>
                <a:cs typeface="Lucida Console"/>
              </a:rPr>
              <a:t>G</a:t>
            </a:r>
            <a:r>
              <a:rPr lang="en-US" sz="1200" b="0" kern="1200" dirty="0">
                <a:solidFill>
                  <a:srgbClr val="172B4D"/>
                </a:solidFill>
                <a:latin typeface="Lucida Console"/>
                <a:cs typeface="Lucida Console"/>
              </a:rPr>
              <a:t>F</a:t>
            </a:r>
            <a:r>
              <a:rPr lang="en-US" sz="1200" b="0" kern="1200" spc="-5" dirty="0">
                <a:solidFill>
                  <a:srgbClr val="172B4D"/>
                </a:solidFill>
                <a:latin typeface="Lucida Console"/>
                <a:cs typeface="Lucida Console"/>
              </a:rPr>
              <a:t>y</a:t>
            </a:r>
            <a:r>
              <a:rPr lang="en-US" sz="1200" b="0" kern="1200" spc="-10" dirty="0">
                <a:solidFill>
                  <a:srgbClr val="172B4D"/>
                </a:solidFill>
                <a:latin typeface="Lucida Console"/>
                <a:cs typeface="Lucida Console"/>
              </a:rPr>
              <a:t>Z</a:t>
            </a:r>
            <a:r>
              <a:rPr lang="en-US" sz="1200" b="0" kern="1200" dirty="0">
                <a:solidFill>
                  <a:srgbClr val="172B4D"/>
                </a:solidFill>
                <a:latin typeface="Lucida Console"/>
                <a:cs typeface="Lucida Console"/>
              </a:rPr>
              <a:t>3</a:t>
            </a:r>
            <a:r>
              <a:rPr lang="en-US" sz="1200" b="0" kern="1200" spc="-5" dirty="0">
                <a:solidFill>
                  <a:srgbClr val="172B4D"/>
                </a:solidFill>
                <a:latin typeface="Lucida Console"/>
                <a:cs typeface="Lucida Console"/>
              </a:rPr>
              <a:t>V</a:t>
            </a:r>
            <a:r>
              <a:rPr lang="en-US" sz="1200" b="0" kern="1200" dirty="0">
                <a:solidFill>
                  <a:srgbClr val="172B4D"/>
                </a:solidFill>
                <a:latin typeface="Lucida Console"/>
                <a:cs typeface="Lucida Console"/>
              </a:rPr>
              <a:t>t</a:t>
            </a:r>
            <a:r>
              <a:rPr lang="en-US" sz="1200" b="0" kern="1200" spc="-5" dirty="0">
                <a:solidFill>
                  <a:srgbClr val="172B4D"/>
                </a:solidFill>
                <a:latin typeface="Lucida Console"/>
                <a:cs typeface="Lucida Console"/>
              </a:rPr>
              <a:t>Z</a:t>
            </a:r>
            <a:r>
              <a:rPr lang="en-US" sz="1200" b="0" kern="1200" dirty="0">
                <a:solidFill>
                  <a:srgbClr val="172B4D"/>
                </a:solidFill>
                <a:latin typeface="Lucida Console"/>
                <a:cs typeface="Lucida Console"/>
              </a:rPr>
              <a:t>W</a:t>
            </a:r>
            <a:r>
              <a:rPr lang="en-US" sz="1200" b="0" kern="1200" spc="-5" dirty="0">
                <a:solidFill>
                  <a:srgbClr val="172B4D"/>
                </a:solidFill>
                <a:latin typeface="Lucida Console"/>
                <a:cs typeface="Lucida Console"/>
              </a:rPr>
              <a:t>5</a:t>
            </a:r>
            <a:r>
              <a:rPr lang="en-US" sz="1200" b="0" kern="1200" spc="-10" dirty="0">
                <a:solidFill>
                  <a:srgbClr val="172B4D"/>
                </a:solidFill>
                <a:latin typeface="Lucida Console"/>
                <a:cs typeface="Lucida Console"/>
              </a:rPr>
              <a:t>0</a:t>
            </a:r>
            <a:r>
              <a:rPr lang="en-US" sz="1200" b="0" kern="1200" dirty="0">
                <a:solidFill>
                  <a:srgbClr val="172B4D"/>
                </a:solidFill>
                <a:latin typeface="Lucida Console"/>
                <a:cs typeface="Lucida Console"/>
              </a:rPr>
              <a:t>d</a:t>
            </a:r>
            <a:r>
              <a:rPr lang="en-US" sz="1200" b="0" kern="1200" spc="-5" dirty="0">
                <a:solidFill>
                  <a:srgbClr val="172B4D"/>
                </a:solidFill>
                <a:latin typeface="Lucida Console"/>
                <a:cs typeface="Lucida Console"/>
              </a:rPr>
              <a:t>W</a:t>
            </a:r>
            <a:r>
              <a:rPr lang="en-US" sz="1200" b="0" kern="1200" dirty="0">
                <a:solidFill>
                  <a:srgbClr val="172B4D"/>
                </a:solidFill>
                <a:latin typeface="Lucida Console"/>
                <a:cs typeface="Lucida Console"/>
              </a:rPr>
              <a:t>0g</a:t>
            </a:r>
            <a:r>
              <a:rPr lang="en-US" sz="1200" b="0" kern="1200" spc="-5" dirty="0">
                <a:solidFill>
                  <a:srgbClr val="172B4D"/>
                </a:solidFill>
                <a:latin typeface="Lucida Console"/>
                <a:cs typeface="Lucida Console"/>
              </a:rPr>
              <a:t>d</a:t>
            </a:r>
            <a:r>
              <a:rPr lang="en-US" sz="1200" b="0" kern="1200" spc="-10" dirty="0">
                <a:solidFill>
                  <a:srgbClr val="172B4D"/>
                </a:solidFill>
                <a:latin typeface="Lucida Console"/>
                <a:cs typeface="Lucida Console"/>
              </a:rPr>
              <a:t>m</a:t>
            </a:r>
            <a:r>
              <a:rPr lang="en-US" sz="1200" b="0" kern="1200" dirty="0">
                <a:solidFill>
                  <a:srgbClr val="172B4D"/>
                </a:solidFill>
                <a:latin typeface="Lucida Console"/>
                <a:cs typeface="Lucida Console"/>
              </a:rPr>
              <a:t>l</a:t>
            </a:r>
            <a:r>
              <a:rPr lang="en-US" sz="1200" b="0" kern="1200" spc="-5" dirty="0">
                <a:solidFill>
                  <a:srgbClr val="172B4D"/>
                </a:solidFill>
                <a:latin typeface="Lucida Console"/>
                <a:cs typeface="Lucida Console"/>
              </a:rPr>
              <a:t>t</a:t>
            </a:r>
            <a:r>
              <a:rPr lang="en-US" sz="1200" b="0" kern="1200" spc="-10" dirty="0">
                <a:solidFill>
                  <a:srgbClr val="172B4D"/>
                </a:solidFill>
                <a:latin typeface="Lucida Console"/>
                <a:cs typeface="Lucida Console"/>
              </a:rPr>
              <a:t>I</a:t>
            </a:r>
            <a:r>
              <a:rPr lang="en-US" sz="1200" b="0" kern="1200" dirty="0">
                <a:solidFill>
                  <a:srgbClr val="172B4D"/>
                </a:solidFill>
                <a:latin typeface="Lucida Console"/>
                <a:cs typeface="Lucida Console"/>
              </a:rPr>
              <a:t>G</a:t>
            </a:r>
            <a:r>
              <a:rPr lang="en-US" sz="1200" b="0" kern="1200" spc="-5" dirty="0">
                <a:solidFill>
                  <a:srgbClr val="172B4D"/>
                </a:solidFill>
                <a:latin typeface="Lucida Console"/>
                <a:cs typeface="Lucida Console"/>
              </a:rPr>
              <a:t>V</a:t>
            </a:r>
            <a:r>
              <a:rPr lang="en-US" sz="1200" b="0" kern="1200" dirty="0">
                <a:solidFill>
                  <a:srgbClr val="172B4D"/>
                </a:solidFill>
                <a:latin typeface="Lucida Console"/>
                <a:cs typeface="Lucida Console"/>
              </a:rPr>
              <a:t>h</a:t>
            </a:r>
            <a:r>
              <a:rPr lang="en-US" sz="1200" b="0" kern="1200" spc="-5" dirty="0">
                <a:solidFill>
                  <a:srgbClr val="172B4D"/>
                </a:solidFill>
                <a:latin typeface="Lucida Console"/>
                <a:cs typeface="Lucida Console"/>
              </a:rPr>
              <a:t>L</a:t>
            </a:r>
            <a:r>
              <a:rPr lang="en-US" sz="1200" b="0" kern="1200" dirty="0">
                <a:solidFill>
                  <a:srgbClr val="172B4D"/>
                </a:solidFill>
                <a:latin typeface="Lucida Console"/>
                <a:cs typeface="Lucida Console"/>
              </a:rPr>
              <a:t>C</a:t>
            </a:r>
            <a:r>
              <a:rPr lang="en-US" sz="1200" b="0" kern="1200" spc="-5" dirty="0">
                <a:solidFill>
                  <a:srgbClr val="172B4D"/>
                </a:solidFill>
                <a:latin typeface="Lucida Console"/>
                <a:cs typeface="Lucida Console"/>
              </a:rPr>
              <a:t>B</a:t>
            </a:r>
            <a:r>
              <a:rPr lang="en-US" sz="1200" b="0" kern="1200" spc="-10" dirty="0">
                <a:solidFill>
                  <a:srgbClr val="172B4D"/>
                </a:solidFill>
                <a:latin typeface="Lucida Console"/>
                <a:cs typeface="Lucida Console"/>
              </a:rPr>
              <a:t>z</a:t>
            </a:r>
            <a:r>
              <a:rPr lang="en-US" sz="1200" b="0" kern="1200" dirty="0">
                <a:solidFill>
                  <a:srgbClr val="172B4D"/>
                </a:solidFill>
                <a:latin typeface="Lucida Console"/>
                <a:cs typeface="Lucida Console"/>
              </a:rPr>
              <a:t>a</a:t>
            </a:r>
            <a:r>
              <a:rPr lang="en-US" sz="1200" b="0" kern="1200" spc="-5" dirty="0">
                <a:solidFill>
                  <a:srgbClr val="172B4D"/>
                </a:solidFill>
                <a:latin typeface="Lucida Console"/>
                <a:cs typeface="Lucida Console"/>
              </a:rPr>
              <a:t>X</a:t>
            </a:r>
            <a:r>
              <a:rPr lang="en-US" sz="1200" b="0" kern="1200" dirty="0">
                <a:solidFill>
                  <a:srgbClr val="172B4D"/>
                </a:solidFill>
                <a:latin typeface="Lucida Console"/>
                <a:cs typeface="Lucida Console"/>
              </a:rPr>
              <a:t>Qg</a:t>
            </a:r>
            <a:r>
              <a:rPr lang="en-US" sz="1200" b="0" kern="1200" spc="-5" dirty="0">
                <a:solidFill>
                  <a:srgbClr val="172B4D"/>
                </a:solidFill>
                <a:latin typeface="Lucida Console"/>
                <a:cs typeface="Lucida Console"/>
              </a:rPr>
              <a:t>Y</a:t>
            </a:r>
            <a:r>
              <a:rPr lang="en-US" sz="1200" b="0" kern="1200" spc="-10" dirty="0">
                <a:solidFill>
                  <a:srgbClr val="172B4D"/>
                </a:solidFill>
                <a:latin typeface="Lucida Console"/>
                <a:cs typeface="Lucida Console"/>
              </a:rPr>
              <a:t>X</a:t>
            </a:r>
            <a:r>
              <a:rPr lang="en-US" sz="1200" b="0" kern="1200" dirty="0">
                <a:solidFill>
                  <a:srgbClr val="172B4D"/>
                </a:solidFill>
                <a:latin typeface="Lucida Console"/>
                <a:cs typeface="Lucida Console"/>
              </a:rPr>
              <a:t>V</a:t>
            </a:r>
            <a:r>
              <a:rPr lang="en-US" sz="1200" b="0" kern="1200" spc="-5" dirty="0">
                <a:solidFill>
                  <a:srgbClr val="172B4D"/>
                </a:solidFill>
                <a:latin typeface="Lucida Console"/>
                <a:cs typeface="Lucida Console"/>
              </a:rPr>
              <a:t>n</a:t>
            </a:r>
            <a:r>
              <a:rPr lang="en-US" sz="1200" b="0" kern="1200" spc="-10" dirty="0">
                <a:solidFill>
                  <a:srgbClr val="172B4D"/>
                </a:solidFill>
                <a:latin typeface="Lucida Console"/>
                <a:cs typeface="Lucida Console"/>
              </a:rPr>
              <a:t>d</a:t>
            </a:r>
            <a:r>
              <a:rPr lang="en-US" sz="1200" b="0" kern="1200" spc="-5" dirty="0">
                <a:solidFill>
                  <a:srgbClr val="172B4D"/>
                </a:solidFill>
                <a:latin typeface="Lucida Console"/>
                <a:cs typeface="Lucida Console"/>
              </a:rPr>
              <a:t>W  </a:t>
            </a:r>
            <a:r>
              <a:rPr lang="en-US" sz="1200" b="0" kern="1200" dirty="0">
                <a:solidFill>
                  <a:srgbClr val="172B4D"/>
                </a:solidFill>
                <a:latin typeface="Lucida Console"/>
                <a:cs typeface="Lucida Console"/>
              </a:rPr>
              <a:t>UgcGxhdG9uZW0g</a:t>
            </a:r>
            <a:endParaRPr lang="en-US" sz="1200" b="0" kern="1200" dirty="0">
              <a:solidFill>
                <a:prstClr val="black"/>
              </a:solidFill>
              <a:latin typeface="Lucida Console"/>
              <a:cs typeface="Lucida Console"/>
            </a:endParaRPr>
          </a:p>
          <a:p>
            <a:endParaRPr lang="en-US" dirty="0"/>
          </a:p>
        </p:txBody>
      </p:sp>
    </p:spTree>
    <p:extLst>
      <p:ext uri="{BB962C8B-B14F-4D97-AF65-F5344CB8AC3E}">
        <p14:creationId xmlns:p14="http://schemas.microsoft.com/office/powerpoint/2010/main" val="3770752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AAE7-ABC7-478C-AAD6-3569FF762817}"/>
              </a:ext>
            </a:extLst>
          </p:cNvPr>
          <p:cNvSpPr>
            <a:spLocks noGrp="1"/>
          </p:cNvSpPr>
          <p:nvPr>
            <p:ph type="title"/>
          </p:nvPr>
        </p:nvSpPr>
        <p:spPr/>
        <p:txBody>
          <a:bodyPr/>
          <a:lstStyle/>
          <a:p>
            <a:r>
              <a:rPr lang="en-US" dirty="0">
                <a:latin typeface="+mn-lt"/>
                <a:cs typeface="Calibri"/>
              </a:rPr>
              <a:t>Base64 UDR</a:t>
            </a:r>
            <a:br>
              <a:rPr lang="en-US" dirty="0">
                <a:latin typeface="Calibri"/>
                <a:cs typeface="Calibri"/>
              </a:rPr>
            </a:br>
            <a:endParaRPr lang="en-US" dirty="0"/>
          </a:p>
        </p:txBody>
      </p:sp>
      <p:sp>
        <p:nvSpPr>
          <p:cNvPr id="3" name="Content Placeholder 2">
            <a:extLst>
              <a:ext uri="{FF2B5EF4-FFF2-40B4-BE49-F238E27FC236}">
                <a16:creationId xmlns:a16="http://schemas.microsoft.com/office/drawing/2014/main" id="{CA18EF97-0AA8-4BDE-B91C-8DA98275F174}"/>
              </a:ext>
            </a:extLst>
          </p:cNvPr>
          <p:cNvSpPr>
            <a:spLocks noGrp="1"/>
          </p:cNvSpPr>
          <p:nvPr>
            <p:ph idx="1"/>
          </p:nvPr>
        </p:nvSpPr>
        <p:spPr/>
        <p:txBody>
          <a:bodyPr/>
          <a:lstStyle/>
          <a:p>
            <a:r>
              <a:rPr lang="en-US" dirty="0"/>
              <a:t>There is not a IBM Informix provided way to revert a base64 encoded object to the original coding, say a blob for example</a:t>
            </a:r>
          </a:p>
          <a:p>
            <a:endParaRPr lang="en-US" dirty="0"/>
          </a:p>
          <a:p>
            <a:r>
              <a:rPr lang="en-US" dirty="0"/>
              <a:t>Typically the client application would use a library to transform it into binary form</a:t>
            </a:r>
          </a:p>
          <a:p>
            <a:endParaRPr lang="en-US" dirty="0"/>
          </a:p>
          <a:p>
            <a:r>
              <a:rPr lang="en-US" dirty="0"/>
              <a:t>Most programming languages have built in libraries or easy to download code to convert base64 back to binary in a structure that the language uses for binary data</a:t>
            </a:r>
          </a:p>
          <a:p>
            <a:pPr lvl="1"/>
            <a:r>
              <a:rPr lang="en-US" dirty="0"/>
              <a:t>One such method, can be found </a:t>
            </a:r>
            <a:r>
              <a:rPr lang="en-US" b="1" dirty="0">
                <a:hlinkClick r:id="rId3"/>
              </a:rPr>
              <a:t>here</a:t>
            </a:r>
            <a:endParaRPr lang="en-US" b="1" dirty="0"/>
          </a:p>
        </p:txBody>
      </p:sp>
    </p:spTree>
    <p:extLst>
      <p:ext uri="{BB962C8B-B14F-4D97-AF65-F5344CB8AC3E}">
        <p14:creationId xmlns:p14="http://schemas.microsoft.com/office/powerpoint/2010/main" val="1441856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2617895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a:t>JDBC &amp; Wire Listener &amp; Shard Join Enhancements</a:t>
            </a:r>
          </a:p>
        </p:txBody>
      </p:sp>
    </p:spTree>
    <p:extLst>
      <p:ext uri="{BB962C8B-B14F-4D97-AF65-F5344CB8AC3E}">
        <p14:creationId xmlns:p14="http://schemas.microsoft.com/office/powerpoint/2010/main" val="3196980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0A69-2547-483C-9760-F1ABFAA429A8}"/>
              </a:ext>
            </a:extLst>
          </p:cNvPr>
          <p:cNvSpPr>
            <a:spLocks noGrp="1"/>
          </p:cNvSpPr>
          <p:nvPr>
            <p:ph type="title"/>
          </p:nvPr>
        </p:nvSpPr>
        <p:spPr/>
        <p:txBody>
          <a:bodyPr/>
          <a:lstStyle/>
          <a:p>
            <a:r>
              <a:rPr lang="en-US" dirty="0"/>
              <a:t>JDBC</a:t>
            </a:r>
          </a:p>
        </p:txBody>
      </p:sp>
      <p:sp>
        <p:nvSpPr>
          <p:cNvPr id="3" name="Content Placeholder 2">
            <a:extLst>
              <a:ext uri="{FF2B5EF4-FFF2-40B4-BE49-F238E27FC236}">
                <a16:creationId xmlns:a16="http://schemas.microsoft.com/office/drawing/2014/main" id="{FBD0F0EF-30AA-4D75-8C7C-2F4AB172DDB5}"/>
              </a:ext>
            </a:extLst>
          </p:cNvPr>
          <p:cNvSpPr>
            <a:spLocks noGrp="1"/>
          </p:cNvSpPr>
          <p:nvPr>
            <p:ph idx="1"/>
          </p:nvPr>
        </p:nvSpPr>
        <p:spPr>
          <a:xfrm>
            <a:off x="266700" y="1269874"/>
            <a:ext cx="8877300" cy="5099176"/>
          </a:xfrm>
        </p:spPr>
        <p:txBody>
          <a:bodyPr/>
          <a:lstStyle/>
          <a:p>
            <a:pPr marL="12700">
              <a:lnSpc>
                <a:spcPct val="100000"/>
              </a:lnSpc>
            </a:pPr>
            <a:r>
              <a:rPr lang="en-US" dirty="0">
                <a:latin typeface="+mj-lt"/>
                <a:cs typeface="Calibri"/>
              </a:rPr>
              <a:t>Upgrades to </a:t>
            </a:r>
            <a:r>
              <a:rPr lang="en-US" dirty="0">
                <a:solidFill>
                  <a:srgbClr val="0000C4"/>
                </a:solidFill>
                <a:latin typeface="+mj-lt"/>
                <a:cs typeface="Calibri"/>
              </a:rPr>
              <a:t>IfxBSONObject.java</a:t>
            </a:r>
          </a:p>
          <a:p>
            <a:pPr marL="574675" lvl="1" indent="-287338"/>
            <a:r>
              <a:rPr lang="en-US" dirty="0">
                <a:latin typeface="+mj-lt"/>
                <a:cs typeface="Calibri"/>
              </a:rPr>
              <a:t>Better performance using RAW </a:t>
            </a:r>
            <a:r>
              <a:rPr lang="en-US" b="1" dirty="0" err="1">
                <a:solidFill>
                  <a:srgbClr val="0000C4"/>
                </a:solidFill>
                <a:latin typeface="+mj-lt"/>
                <a:cs typeface="Calibri"/>
              </a:rPr>
              <a:t>bson</a:t>
            </a:r>
            <a:r>
              <a:rPr lang="en-US" dirty="0">
                <a:latin typeface="+mj-lt"/>
                <a:cs typeface="Calibri"/>
              </a:rPr>
              <a:t> documents</a:t>
            </a:r>
          </a:p>
          <a:p>
            <a:pPr marL="863600" lvl="2" indent="-287338"/>
            <a:r>
              <a:rPr lang="en-US" dirty="0">
                <a:latin typeface="+mj-lt"/>
                <a:cs typeface="Calibri"/>
              </a:rPr>
              <a:t>Raw documents are the purest form of BSON as compared to the parsed out form into JAVA objects</a:t>
            </a:r>
          </a:p>
          <a:p>
            <a:pPr marL="574675" lvl="1" indent="-287338"/>
            <a:r>
              <a:rPr lang="en-US" dirty="0">
                <a:latin typeface="+mj-lt"/>
                <a:cs typeface="Calibri"/>
              </a:rPr>
              <a:t>Caching of JSON keys when using raw documents</a:t>
            </a:r>
          </a:p>
          <a:p>
            <a:pPr marL="574675" lvl="1" indent="-287338"/>
            <a:r>
              <a:rPr lang="en-US" dirty="0">
                <a:latin typeface="+mj-lt"/>
                <a:cs typeface="Calibri"/>
              </a:rPr>
              <a:t>More APIs keep BSON documents in ‘raw’ binary form</a:t>
            </a:r>
          </a:p>
          <a:p>
            <a:pPr marL="12700">
              <a:lnSpc>
                <a:spcPct val="100000"/>
              </a:lnSpc>
            </a:pPr>
            <a:endParaRPr lang="en-US" dirty="0">
              <a:latin typeface="+mj-lt"/>
              <a:cs typeface="Calibri"/>
            </a:endParaRPr>
          </a:p>
          <a:p>
            <a:pPr marL="12700">
              <a:lnSpc>
                <a:spcPct val="100000"/>
              </a:lnSpc>
            </a:pPr>
            <a:r>
              <a:rPr lang="en-US" dirty="0">
                <a:latin typeface="+mj-lt"/>
                <a:cs typeface="Calibri"/>
              </a:rPr>
              <a:t>Ability to </a:t>
            </a:r>
            <a:r>
              <a:rPr lang="en-US" spc="-5" dirty="0">
                <a:latin typeface="+mj-lt"/>
                <a:cs typeface="Calibri"/>
              </a:rPr>
              <a:t>query </a:t>
            </a:r>
            <a:r>
              <a:rPr lang="en-US" dirty="0">
                <a:latin typeface="+mj-lt"/>
                <a:cs typeface="Calibri"/>
              </a:rPr>
              <a:t>a </a:t>
            </a:r>
            <a:r>
              <a:rPr lang="en-US" dirty="0">
                <a:solidFill>
                  <a:srgbClr val="0000C4"/>
                </a:solidFill>
                <a:latin typeface="+mj-lt"/>
                <a:cs typeface="Calibri"/>
              </a:rPr>
              <a:t>char/varchar/</a:t>
            </a:r>
            <a:r>
              <a:rPr lang="en-US" dirty="0" err="1">
                <a:solidFill>
                  <a:srgbClr val="0000C4"/>
                </a:solidFill>
                <a:latin typeface="+mj-lt"/>
                <a:cs typeface="Calibri"/>
              </a:rPr>
              <a:t>lvarchar</a:t>
            </a:r>
            <a:r>
              <a:rPr lang="en-US" dirty="0">
                <a:solidFill>
                  <a:srgbClr val="0000C4"/>
                </a:solidFill>
                <a:latin typeface="+mj-lt"/>
                <a:cs typeface="Calibri"/>
              </a:rPr>
              <a:t> </a:t>
            </a:r>
            <a:r>
              <a:rPr lang="en-US" dirty="0">
                <a:latin typeface="+mj-lt"/>
                <a:cs typeface="Calibri"/>
              </a:rPr>
              <a:t>column and treat it like a</a:t>
            </a:r>
            <a:r>
              <a:rPr lang="en-US" spc="185" dirty="0">
                <a:latin typeface="+mj-lt"/>
                <a:cs typeface="Calibri"/>
              </a:rPr>
              <a:t> </a:t>
            </a:r>
            <a:r>
              <a:rPr lang="en-US" spc="-5" dirty="0">
                <a:solidFill>
                  <a:srgbClr val="0000C4"/>
                </a:solidFill>
                <a:latin typeface="+mj-lt"/>
                <a:cs typeface="Calibri"/>
              </a:rPr>
              <a:t>CLOB</a:t>
            </a:r>
          </a:p>
          <a:p>
            <a:pPr marL="574675" lvl="1" indent="-341313"/>
            <a:r>
              <a:rPr lang="en-US" spc="-5" dirty="0">
                <a:latin typeface="+mj-lt"/>
                <a:cs typeface="Calibri"/>
              </a:rPr>
              <a:t>Application compatibility</a:t>
            </a:r>
            <a:r>
              <a:rPr lang="en-US" spc="-25" dirty="0">
                <a:latin typeface="+mj-lt"/>
                <a:cs typeface="Calibri"/>
              </a:rPr>
              <a:t> </a:t>
            </a:r>
            <a:r>
              <a:rPr lang="en-US" dirty="0">
                <a:latin typeface="+mj-lt"/>
                <a:cs typeface="Calibri"/>
              </a:rPr>
              <a:t>feature</a:t>
            </a:r>
          </a:p>
          <a:p>
            <a:pPr marL="574675" lvl="1" indent="-341313"/>
            <a:r>
              <a:rPr lang="en-US" sz="1800" dirty="0">
                <a:latin typeface="+mj-lt"/>
                <a:cs typeface="Calibri"/>
              </a:rPr>
              <a:t>Gets an </a:t>
            </a:r>
            <a:r>
              <a:rPr lang="en-US" sz="1800" spc="-5" dirty="0">
                <a:latin typeface="+mj-lt"/>
                <a:cs typeface="Calibri"/>
              </a:rPr>
              <a:t>immutable </a:t>
            </a:r>
            <a:r>
              <a:rPr lang="en-US" sz="1800" spc="-5" dirty="0" err="1">
                <a:latin typeface="+mj-lt"/>
                <a:cs typeface="Calibri"/>
              </a:rPr>
              <a:t>Clob</a:t>
            </a:r>
            <a:r>
              <a:rPr lang="en-US" sz="1800" spc="-5" dirty="0">
                <a:latin typeface="+mj-lt"/>
                <a:cs typeface="Calibri"/>
              </a:rPr>
              <a:t> object</a:t>
            </a:r>
          </a:p>
          <a:p>
            <a:pPr marL="574675" lvl="1" indent="-341313">
              <a:tabLst>
                <a:tab pos="1541463" algn="l"/>
              </a:tabLst>
            </a:pPr>
            <a:r>
              <a:rPr lang="en-US" sz="1800" spc="-5" dirty="0">
                <a:latin typeface="+mj-lt"/>
                <a:cs typeface="Calibri"/>
              </a:rPr>
              <a:t>Can </a:t>
            </a:r>
            <a:r>
              <a:rPr lang="en-US" sz="1800" dirty="0">
                <a:latin typeface="+mj-lt"/>
                <a:cs typeface="Calibri"/>
              </a:rPr>
              <a:t>then use </a:t>
            </a:r>
            <a:r>
              <a:rPr lang="en-US" sz="1800" b="1" spc="-5" dirty="0" err="1">
                <a:solidFill>
                  <a:srgbClr val="0000C4"/>
                </a:solidFill>
                <a:latin typeface="+mj-lt"/>
                <a:cs typeface="Calibri"/>
              </a:rPr>
              <a:t>clob.getAsciiStream</a:t>
            </a:r>
            <a:r>
              <a:rPr lang="en-US" sz="1800" b="1" spc="-5" dirty="0">
                <a:solidFill>
                  <a:srgbClr val="0000C4"/>
                </a:solidFill>
                <a:latin typeface="+mj-lt"/>
                <a:cs typeface="Calibri"/>
              </a:rPr>
              <a:t>(), position(…), </a:t>
            </a:r>
            <a:r>
              <a:rPr lang="en-US" sz="1800" b="1" spc="-5" dirty="0" err="1">
                <a:solidFill>
                  <a:srgbClr val="0000C4"/>
                </a:solidFill>
                <a:latin typeface="+mj-lt"/>
                <a:cs typeface="Calibri"/>
              </a:rPr>
              <a:t>getCharacterStream</a:t>
            </a:r>
            <a:r>
              <a:rPr lang="en-US" sz="1800" b="1" spc="-5" dirty="0">
                <a:solidFill>
                  <a:srgbClr val="0000C4"/>
                </a:solidFill>
                <a:latin typeface="+mj-lt"/>
                <a:cs typeface="Calibri"/>
              </a:rPr>
              <a:t>() </a:t>
            </a:r>
            <a:r>
              <a:rPr lang="en-US" sz="1800" dirty="0">
                <a:latin typeface="+mj-lt"/>
                <a:cs typeface="Calibri"/>
              </a:rPr>
              <a:t>and </a:t>
            </a:r>
            <a:r>
              <a:rPr lang="en-US" sz="1800" spc="-5" dirty="0">
                <a:latin typeface="+mj-lt"/>
                <a:cs typeface="Calibri"/>
              </a:rPr>
              <a:t>other </a:t>
            </a:r>
            <a:r>
              <a:rPr lang="en-US" sz="1800" dirty="0">
                <a:latin typeface="+mj-lt"/>
                <a:cs typeface="Calibri"/>
              </a:rPr>
              <a:t>read </a:t>
            </a:r>
            <a:r>
              <a:rPr lang="en-US" sz="1800" spc="-5" dirty="0">
                <a:latin typeface="+mj-lt"/>
                <a:cs typeface="Calibri"/>
              </a:rPr>
              <a:t>only </a:t>
            </a:r>
            <a:r>
              <a:rPr lang="en-US" sz="1800" spc="-5" dirty="0" err="1">
                <a:latin typeface="+mj-lt"/>
                <a:cs typeface="Calibri"/>
              </a:rPr>
              <a:t>Clob</a:t>
            </a:r>
            <a:r>
              <a:rPr lang="en-US" sz="1800" spc="280" dirty="0">
                <a:latin typeface="+mj-lt"/>
                <a:cs typeface="Calibri"/>
              </a:rPr>
              <a:t> </a:t>
            </a:r>
            <a:r>
              <a:rPr lang="en-US" sz="1800" spc="-5" dirty="0">
                <a:latin typeface="+mj-lt"/>
                <a:cs typeface="Calibri"/>
              </a:rPr>
              <a:t>operations</a:t>
            </a:r>
            <a:endParaRPr lang="en-US" sz="1800" dirty="0">
              <a:latin typeface="+mj-lt"/>
              <a:cs typeface="Calibri"/>
            </a:endParaRPr>
          </a:p>
          <a:p>
            <a:endParaRPr lang="en-US" dirty="0"/>
          </a:p>
        </p:txBody>
      </p:sp>
    </p:spTree>
    <p:extLst>
      <p:ext uri="{BB962C8B-B14F-4D97-AF65-F5344CB8AC3E}">
        <p14:creationId xmlns:p14="http://schemas.microsoft.com/office/powerpoint/2010/main" val="1837899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4838-11E6-430A-BE53-894478AB97B6}"/>
              </a:ext>
            </a:extLst>
          </p:cNvPr>
          <p:cNvSpPr>
            <a:spLocks noGrp="1"/>
          </p:cNvSpPr>
          <p:nvPr>
            <p:ph type="title"/>
          </p:nvPr>
        </p:nvSpPr>
        <p:spPr/>
        <p:txBody>
          <a:bodyPr/>
          <a:lstStyle/>
          <a:p>
            <a:r>
              <a:rPr lang="en-US" dirty="0"/>
              <a:t>Wire Listener</a:t>
            </a:r>
          </a:p>
        </p:txBody>
      </p:sp>
      <p:sp>
        <p:nvSpPr>
          <p:cNvPr id="3" name="Content Placeholder 2">
            <a:extLst>
              <a:ext uri="{FF2B5EF4-FFF2-40B4-BE49-F238E27FC236}">
                <a16:creationId xmlns:a16="http://schemas.microsoft.com/office/drawing/2014/main" id="{9927522A-CC9D-4045-99F9-35CB71653679}"/>
              </a:ext>
            </a:extLst>
          </p:cNvPr>
          <p:cNvSpPr>
            <a:spLocks noGrp="1"/>
          </p:cNvSpPr>
          <p:nvPr>
            <p:ph idx="1"/>
          </p:nvPr>
        </p:nvSpPr>
        <p:spPr>
          <a:xfrm>
            <a:off x="266700" y="1269874"/>
            <a:ext cx="8542338" cy="5588126"/>
          </a:xfrm>
        </p:spPr>
        <p:txBody>
          <a:bodyPr/>
          <a:lstStyle/>
          <a:p>
            <a:r>
              <a:rPr lang="en-US" dirty="0"/>
              <a:t>Faster Performance</a:t>
            </a:r>
          </a:p>
          <a:p>
            <a:pPr lvl="1"/>
            <a:r>
              <a:rPr lang="en-US" dirty="0"/>
              <a:t>Code path analysis of BSON documents</a:t>
            </a:r>
          </a:p>
          <a:p>
            <a:pPr lvl="1"/>
            <a:r>
              <a:rPr lang="en-US" dirty="0"/>
              <a:t>10-15% improvement in speed over common code paths</a:t>
            </a:r>
          </a:p>
          <a:p>
            <a:r>
              <a:rPr lang="en-US" dirty="0"/>
              <a:t>Native timeseries queries</a:t>
            </a:r>
          </a:p>
          <a:p>
            <a:pPr lvl="1"/>
            <a:r>
              <a:rPr lang="en-US" dirty="0"/>
              <a:t>Can directly queries timeseries columns and use timeseries functions like Clip</a:t>
            </a:r>
          </a:p>
          <a:p>
            <a:pPr lvl="1"/>
            <a:r>
              <a:rPr lang="en-US" dirty="0"/>
              <a:t>Renders the timeseries as a subdocument</a:t>
            </a:r>
          </a:p>
          <a:p>
            <a:pPr lvl="1"/>
            <a:r>
              <a:rPr lang="en-US" dirty="0"/>
              <a:t>Be aware of the size of the timeseries queried!</a:t>
            </a:r>
          </a:p>
          <a:p>
            <a:pPr lvl="1">
              <a:buClr>
                <a:schemeClr val="bg1"/>
              </a:buClr>
            </a:pPr>
            <a:r>
              <a:rPr lang="en-US" b="1" dirty="0">
                <a:solidFill>
                  <a:srgbClr val="0000C4"/>
                </a:solidFill>
              </a:rPr>
              <a:t>http://localhost:28000/stores_demo/system.sql?query={"$sql" :</a:t>
            </a:r>
          </a:p>
          <a:p>
            <a:pPr lvl="1">
              <a:buClr>
                <a:schemeClr val="bg1"/>
              </a:buClr>
            </a:pPr>
            <a:r>
              <a:rPr lang="en-US" b="1" dirty="0">
                <a:solidFill>
                  <a:srgbClr val="0000C4"/>
                </a:solidFill>
              </a:rPr>
              <a:t>"SELECT Clip(</a:t>
            </a:r>
            <a:r>
              <a:rPr lang="en-US" b="1" dirty="0" err="1">
                <a:solidFill>
                  <a:srgbClr val="0000C4"/>
                </a:solidFill>
              </a:rPr>
              <a:t>raw_reads</a:t>
            </a:r>
            <a:r>
              <a:rPr lang="en-US" b="1" dirty="0">
                <a:solidFill>
                  <a:srgbClr val="0000C4"/>
                </a:solidFill>
              </a:rPr>
              <a:t>, '2010-11-10 00:15:00'::datetime year to second, '2010-11-</a:t>
            </a:r>
          </a:p>
          <a:p>
            <a:pPr lvl="1">
              <a:buClr>
                <a:schemeClr val="bg1"/>
              </a:buClr>
            </a:pPr>
            <a:r>
              <a:rPr lang="en-US" b="1" dirty="0">
                <a:solidFill>
                  <a:srgbClr val="0000C4"/>
                </a:solidFill>
              </a:rPr>
              <a:t>10 00:30:00'::datetime year to second) AS results FROM </a:t>
            </a:r>
            <a:r>
              <a:rPr lang="en-US" b="1" dirty="0" err="1">
                <a:solidFill>
                  <a:srgbClr val="0000C4"/>
                </a:solidFill>
              </a:rPr>
              <a:t>ts_data</a:t>
            </a:r>
            <a:r>
              <a:rPr lang="en-US" b="1" dirty="0">
                <a:solidFill>
                  <a:srgbClr val="0000C4"/>
                </a:solidFill>
              </a:rPr>
              <a:t> WHERE </a:t>
            </a:r>
            <a:r>
              <a:rPr lang="en-US" b="1" dirty="0" err="1">
                <a:solidFill>
                  <a:srgbClr val="0000C4"/>
                </a:solidFill>
              </a:rPr>
              <a:t>loc_esi_id</a:t>
            </a:r>
            <a:r>
              <a:rPr lang="en-US" b="1" dirty="0">
                <a:solidFill>
                  <a:srgbClr val="0000C4"/>
                </a:solidFill>
              </a:rPr>
              <a:t> = 4727354321000111“}</a:t>
            </a:r>
          </a:p>
          <a:p>
            <a:endParaRPr lang="en-US" sz="1800" dirty="0"/>
          </a:p>
          <a:p>
            <a:r>
              <a:rPr lang="en-US" dirty="0"/>
              <a:t>Decimal128 support</a:t>
            </a:r>
          </a:p>
          <a:p>
            <a:r>
              <a:rPr lang="en-US" dirty="0"/>
              <a:t>Mongo compatibility</a:t>
            </a:r>
          </a:p>
          <a:p>
            <a:r>
              <a:rPr lang="en-US" dirty="0"/>
              <a:t>Maps to Informix Decimal</a:t>
            </a:r>
          </a:p>
          <a:p>
            <a:endParaRPr lang="en-US" dirty="0"/>
          </a:p>
        </p:txBody>
      </p:sp>
    </p:spTree>
    <p:extLst>
      <p:ext uri="{BB962C8B-B14F-4D97-AF65-F5344CB8AC3E}">
        <p14:creationId xmlns:p14="http://schemas.microsoft.com/office/powerpoint/2010/main" val="8328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E52D-F625-4F8B-921D-CA8E871B0580}"/>
              </a:ext>
            </a:extLst>
          </p:cNvPr>
          <p:cNvSpPr>
            <a:spLocks noGrp="1"/>
          </p:cNvSpPr>
          <p:nvPr>
            <p:ph type="title"/>
          </p:nvPr>
        </p:nvSpPr>
        <p:spPr/>
        <p:txBody>
          <a:bodyPr/>
          <a:lstStyle/>
          <a:p>
            <a:r>
              <a:rPr lang="en-US" dirty="0"/>
              <a:t>Shard Join Improvements</a:t>
            </a:r>
          </a:p>
        </p:txBody>
      </p:sp>
      <p:sp>
        <p:nvSpPr>
          <p:cNvPr id="3" name="Content Placeholder 2">
            <a:extLst>
              <a:ext uri="{FF2B5EF4-FFF2-40B4-BE49-F238E27FC236}">
                <a16:creationId xmlns:a16="http://schemas.microsoft.com/office/drawing/2014/main" id="{6BF385AA-A720-4F66-B04D-0F53186284F5}"/>
              </a:ext>
            </a:extLst>
          </p:cNvPr>
          <p:cNvSpPr>
            <a:spLocks noGrp="1"/>
          </p:cNvSpPr>
          <p:nvPr>
            <p:ph idx="1"/>
          </p:nvPr>
        </p:nvSpPr>
        <p:spPr>
          <a:xfrm>
            <a:off x="266700" y="1269874"/>
            <a:ext cx="8439978" cy="5099176"/>
          </a:xfrm>
        </p:spPr>
        <p:txBody>
          <a:bodyPr/>
          <a:lstStyle/>
          <a:p>
            <a:r>
              <a:rPr lang="en-US" dirty="0"/>
              <a:t>There have been Improvements in Shard Joins for instances that use </a:t>
            </a:r>
            <a:r>
              <a:rPr lang="en-US" dirty="0" err="1"/>
              <a:t>sharding</a:t>
            </a:r>
            <a:r>
              <a:rPr lang="en-US" dirty="0"/>
              <a:t>:</a:t>
            </a:r>
          </a:p>
          <a:p>
            <a:endParaRPr lang="en-US" dirty="0"/>
          </a:p>
          <a:p>
            <a:r>
              <a:rPr lang="en-US" dirty="0"/>
              <a:t>Joins between 2 </a:t>
            </a:r>
            <a:r>
              <a:rPr lang="en-US" dirty="0" err="1"/>
              <a:t>sharded</a:t>
            </a:r>
            <a:r>
              <a:rPr lang="en-US" dirty="0"/>
              <a:t> tables are allowed only when:</a:t>
            </a:r>
          </a:p>
          <a:p>
            <a:pPr lvl="1"/>
            <a:r>
              <a:rPr lang="en-US" dirty="0"/>
              <a:t>Both the shard table must have the joining column as KEY</a:t>
            </a:r>
          </a:p>
          <a:p>
            <a:pPr lvl="1"/>
            <a:r>
              <a:rPr lang="en-US" dirty="0"/>
              <a:t>Both must have exactly the same strategy defined on the KEY</a:t>
            </a:r>
          </a:p>
          <a:p>
            <a:pPr lvl="1"/>
            <a:r>
              <a:rPr lang="en-US" dirty="0"/>
              <a:t>Both must have exact partitioning conditions defined using the KEY</a:t>
            </a:r>
          </a:p>
          <a:p>
            <a:pPr lvl="1"/>
            <a:r>
              <a:rPr lang="en-US" dirty="0"/>
              <a:t>Both must have same set of the participating nodes</a:t>
            </a:r>
          </a:p>
          <a:p>
            <a:pPr lvl="1"/>
            <a:r>
              <a:rPr lang="en-US" dirty="0"/>
              <a:t>Only </a:t>
            </a:r>
            <a:r>
              <a:rPr lang="en-US" dirty="0" err="1"/>
              <a:t>equi</a:t>
            </a:r>
            <a:r>
              <a:rPr lang="en-US" dirty="0"/>
              <a:t>-joins are allowed in case of other non-expression strategies</a:t>
            </a:r>
          </a:p>
          <a:p>
            <a:pPr lvl="1"/>
            <a:r>
              <a:rPr lang="en-US" dirty="0"/>
              <a:t>No cross product among shard tables</a:t>
            </a:r>
          </a:p>
          <a:p>
            <a:pPr lvl="1"/>
            <a:r>
              <a:rPr lang="en-US" dirty="0"/>
              <a:t>Qualified conditions on the query</a:t>
            </a:r>
          </a:p>
          <a:p>
            <a:pPr lvl="1"/>
            <a:endParaRPr lang="en-US" dirty="0"/>
          </a:p>
          <a:p>
            <a:r>
              <a:rPr lang="en-US" dirty="0"/>
              <a:t>Previously, in some cases errors were produced and in others nothing was produced except data, even though there were errors</a:t>
            </a:r>
          </a:p>
          <a:p>
            <a:endParaRPr lang="en-US" dirty="0"/>
          </a:p>
        </p:txBody>
      </p:sp>
    </p:spTree>
    <p:extLst>
      <p:ext uri="{BB962C8B-B14F-4D97-AF65-F5344CB8AC3E}">
        <p14:creationId xmlns:p14="http://schemas.microsoft.com/office/powerpoint/2010/main" val="2270990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F3B1-D1FC-4D52-BA3F-00F1A99DAE67}"/>
              </a:ext>
            </a:extLst>
          </p:cNvPr>
          <p:cNvSpPr>
            <a:spLocks noGrp="1"/>
          </p:cNvSpPr>
          <p:nvPr>
            <p:ph type="title"/>
          </p:nvPr>
        </p:nvSpPr>
        <p:spPr/>
        <p:txBody>
          <a:bodyPr/>
          <a:lstStyle/>
          <a:p>
            <a:r>
              <a:rPr lang="en-IN" dirty="0">
                <a:solidFill>
                  <a:srgbClr val="0066B3"/>
                </a:solidFill>
              </a:rPr>
              <a:t>SELECT  * FROM t1, t2 WHERE  t1.c1 = t2.c1;</a:t>
            </a:r>
            <a:br>
              <a:rPr lang="en-IN" dirty="0">
                <a:solidFill>
                  <a:srgbClr val="0066B3"/>
                </a:solidFill>
              </a:rPr>
            </a:br>
            <a:endParaRPr lang="en-US" dirty="0"/>
          </a:p>
        </p:txBody>
      </p:sp>
      <p:sp>
        <p:nvSpPr>
          <p:cNvPr id="3" name="Content Placeholder 2">
            <a:extLst>
              <a:ext uri="{FF2B5EF4-FFF2-40B4-BE49-F238E27FC236}">
                <a16:creationId xmlns:a16="http://schemas.microsoft.com/office/drawing/2014/main" id="{F775E81B-A183-42BA-9DF6-148E6AE871AF}"/>
              </a:ext>
            </a:extLst>
          </p:cNvPr>
          <p:cNvSpPr>
            <a:spLocks noGrp="1"/>
          </p:cNvSpPr>
          <p:nvPr>
            <p:ph idx="1"/>
          </p:nvPr>
        </p:nvSpPr>
        <p:spPr/>
        <p:txBody>
          <a:bodyPr/>
          <a:lstStyle/>
          <a:p>
            <a:pPr defTabSz="685983">
              <a:spcBef>
                <a:spcPts val="450"/>
              </a:spcBef>
            </a:pPr>
            <a:r>
              <a:rPr lang="en-US" dirty="0"/>
              <a:t>Shard Collection:</a:t>
            </a:r>
            <a:r>
              <a:rPr lang="en-US" dirty="0">
                <a:solidFill>
                  <a:srgbClr val="FF0000"/>
                </a:solidFill>
              </a:rPr>
              <a:t>t1_shard</a:t>
            </a:r>
            <a:r>
              <a:rPr lang="en-US" dirty="0"/>
              <a:t> Version:0 </a:t>
            </a:r>
          </a:p>
          <a:p>
            <a:pPr defTabSz="685983">
              <a:spcBef>
                <a:spcPts val="450"/>
              </a:spcBef>
              <a:buClr>
                <a:schemeClr val="bg1"/>
              </a:buClr>
            </a:pPr>
            <a:r>
              <a:rPr lang="en-US" dirty="0" err="1">
                <a:highlight>
                  <a:srgbClr val="FFFF00"/>
                </a:highlight>
              </a:rPr>
              <a:t>type:expression</a:t>
            </a:r>
            <a:r>
              <a:rPr lang="en-US" dirty="0">
                <a:highlight>
                  <a:srgbClr val="FFFF00"/>
                </a:highlight>
              </a:rPr>
              <a:t> </a:t>
            </a:r>
          </a:p>
          <a:p>
            <a:pPr defTabSz="685983">
              <a:spcBef>
                <a:spcPts val="450"/>
              </a:spcBef>
              <a:buClr>
                <a:schemeClr val="bg1"/>
              </a:buClr>
            </a:pPr>
            <a:r>
              <a:rPr lang="en-US" dirty="0">
                <a:highlight>
                  <a:srgbClr val="FFFF00"/>
                </a:highlight>
              </a:rPr>
              <a:t>key:c1 </a:t>
            </a:r>
            <a:r>
              <a:rPr lang="en-US" dirty="0"/>
              <a:t>Version </a:t>
            </a:r>
            <a:r>
              <a:rPr lang="en-US" dirty="0" err="1"/>
              <a:t>Column:version</a:t>
            </a:r>
            <a:endParaRPr lang="en-US" dirty="0"/>
          </a:p>
          <a:p>
            <a:pPr defTabSz="685983">
              <a:spcBef>
                <a:spcPts val="450"/>
              </a:spcBef>
              <a:buClr>
                <a:schemeClr val="bg1"/>
              </a:buClr>
            </a:pPr>
            <a:r>
              <a:rPr lang="en-US" dirty="0"/>
              <a:t>Table:</a:t>
            </a:r>
            <a:r>
              <a:rPr lang="en-US" dirty="0">
                <a:highlight>
                  <a:srgbClr val="FFFF00"/>
                </a:highlight>
              </a:rPr>
              <a:t>sharddb:informix.</a:t>
            </a:r>
            <a:r>
              <a:rPr lang="en-US" dirty="0">
                <a:solidFill>
                  <a:srgbClr val="FF0000"/>
                </a:solidFill>
                <a:highlight>
                  <a:srgbClr val="FFFF00"/>
                </a:highlight>
              </a:rPr>
              <a:t>t1</a:t>
            </a:r>
          </a:p>
          <a:p>
            <a:pPr defTabSz="685983">
              <a:spcBef>
                <a:spcPts val="450"/>
              </a:spcBef>
              <a:buClr>
                <a:schemeClr val="bg1"/>
              </a:buClr>
            </a:pPr>
            <a:r>
              <a:rPr lang="en-US" dirty="0"/>
              <a:t>utm_group_1              </a:t>
            </a:r>
            <a:r>
              <a:rPr lang="en-US" dirty="0">
                <a:highlight>
                  <a:srgbClr val="FFFF00"/>
                </a:highlight>
              </a:rPr>
              <a:t>c1 between 1 and 3</a:t>
            </a:r>
          </a:p>
          <a:p>
            <a:pPr defTabSz="685983">
              <a:spcBef>
                <a:spcPts val="450"/>
              </a:spcBef>
              <a:buClr>
                <a:schemeClr val="bg1"/>
              </a:buClr>
            </a:pPr>
            <a:r>
              <a:rPr lang="en-US" dirty="0"/>
              <a:t>utm_group_2              </a:t>
            </a:r>
            <a:r>
              <a:rPr lang="en-US" dirty="0">
                <a:highlight>
                  <a:srgbClr val="FFFF00"/>
                </a:highlight>
              </a:rPr>
              <a:t>c1 is null or not (c1 between 1 and 3 )</a:t>
            </a:r>
          </a:p>
          <a:p>
            <a:pPr defTabSz="685983">
              <a:spcBef>
                <a:spcPts val="450"/>
              </a:spcBef>
              <a:buClr>
                <a:schemeClr val="bg1"/>
              </a:buClr>
            </a:pPr>
            <a:endParaRPr lang="en-US" dirty="0"/>
          </a:p>
          <a:p>
            <a:pPr defTabSz="685983">
              <a:spcBef>
                <a:spcPts val="450"/>
              </a:spcBef>
            </a:pPr>
            <a:r>
              <a:rPr lang="en-US" dirty="0"/>
              <a:t>Shard Collection:</a:t>
            </a:r>
            <a:r>
              <a:rPr lang="en-US" dirty="0">
                <a:solidFill>
                  <a:srgbClr val="FF0000"/>
                </a:solidFill>
              </a:rPr>
              <a:t>t2_shard </a:t>
            </a:r>
            <a:r>
              <a:rPr lang="en-US" dirty="0"/>
              <a:t>Version:0 </a:t>
            </a:r>
          </a:p>
          <a:p>
            <a:pPr defTabSz="685983">
              <a:spcBef>
                <a:spcPts val="450"/>
              </a:spcBef>
              <a:buClr>
                <a:schemeClr val="bg1"/>
              </a:buClr>
            </a:pPr>
            <a:r>
              <a:rPr lang="en-US" dirty="0" err="1">
                <a:highlight>
                  <a:srgbClr val="FFFF00"/>
                </a:highlight>
              </a:rPr>
              <a:t>type:expression</a:t>
            </a:r>
            <a:r>
              <a:rPr lang="en-US" dirty="0">
                <a:highlight>
                  <a:srgbClr val="FFFF00"/>
                </a:highlight>
              </a:rPr>
              <a:t> </a:t>
            </a:r>
          </a:p>
          <a:p>
            <a:pPr defTabSz="685983">
              <a:spcBef>
                <a:spcPts val="450"/>
              </a:spcBef>
              <a:buClr>
                <a:schemeClr val="bg1"/>
              </a:buClr>
            </a:pPr>
            <a:r>
              <a:rPr lang="en-US" dirty="0">
                <a:highlight>
                  <a:srgbClr val="FFFF00"/>
                </a:highlight>
              </a:rPr>
              <a:t>key:c1 </a:t>
            </a:r>
            <a:r>
              <a:rPr lang="en-US" dirty="0"/>
              <a:t>Version </a:t>
            </a:r>
            <a:r>
              <a:rPr lang="en-US" dirty="0" err="1"/>
              <a:t>Column:version</a:t>
            </a:r>
            <a:endParaRPr lang="en-US" dirty="0"/>
          </a:p>
          <a:p>
            <a:pPr defTabSz="685983">
              <a:spcBef>
                <a:spcPts val="450"/>
              </a:spcBef>
              <a:buClr>
                <a:schemeClr val="bg1"/>
              </a:buClr>
            </a:pPr>
            <a:r>
              <a:rPr lang="en-US" dirty="0"/>
              <a:t>Table:</a:t>
            </a:r>
            <a:r>
              <a:rPr lang="en-US" dirty="0">
                <a:highlight>
                  <a:srgbClr val="FFFF00"/>
                </a:highlight>
              </a:rPr>
              <a:t>sharddb:informix.</a:t>
            </a:r>
            <a:r>
              <a:rPr lang="en-US" dirty="0">
                <a:solidFill>
                  <a:srgbClr val="FF0000"/>
                </a:solidFill>
                <a:highlight>
                  <a:srgbClr val="FFFF00"/>
                </a:highlight>
              </a:rPr>
              <a:t>t2</a:t>
            </a:r>
          </a:p>
          <a:p>
            <a:pPr defTabSz="685983">
              <a:spcBef>
                <a:spcPts val="450"/>
              </a:spcBef>
              <a:buClr>
                <a:schemeClr val="bg1"/>
              </a:buClr>
            </a:pPr>
            <a:r>
              <a:rPr lang="en-US" dirty="0"/>
              <a:t>utm_group_1              </a:t>
            </a:r>
            <a:r>
              <a:rPr lang="en-US" dirty="0">
                <a:highlight>
                  <a:srgbClr val="FFFF00"/>
                </a:highlight>
              </a:rPr>
              <a:t>c1 between 1 and 3</a:t>
            </a:r>
          </a:p>
          <a:p>
            <a:pPr defTabSz="685983">
              <a:spcBef>
                <a:spcPts val="450"/>
              </a:spcBef>
              <a:buClr>
                <a:schemeClr val="bg1"/>
              </a:buClr>
            </a:pPr>
            <a:r>
              <a:rPr lang="en-US" dirty="0"/>
              <a:t>utm_group_2              </a:t>
            </a:r>
            <a:r>
              <a:rPr lang="en-US" dirty="0">
                <a:highlight>
                  <a:srgbClr val="FFFF00"/>
                </a:highlight>
              </a:rPr>
              <a:t>c1 is null or not (c1 between 1 and 3 )</a:t>
            </a:r>
            <a:endParaRPr lang="en-IN" dirty="0">
              <a:highlight>
                <a:srgbClr val="FFFF00"/>
              </a:highlight>
            </a:endParaRPr>
          </a:p>
          <a:p>
            <a:endParaRPr lang="en-US" dirty="0"/>
          </a:p>
        </p:txBody>
      </p:sp>
    </p:spTree>
    <p:extLst>
      <p:ext uri="{BB962C8B-B14F-4D97-AF65-F5344CB8AC3E}">
        <p14:creationId xmlns:p14="http://schemas.microsoft.com/office/powerpoint/2010/main" val="2906148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7ED8-300D-43D5-9558-4E423E904357}"/>
              </a:ext>
            </a:extLst>
          </p:cNvPr>
          <p:cNvSpPr>
            <a:spLocks noGrp="1"/>
          </p:cNvSpPr>
          <p:nvPr>
            <p:ph type="title"/>
          </p:nvPr>
        </p:nvSpPr>
        <p:spPr/>
        <p:txBody>
          <a:bodyPr/>
          <a:lstStyle/>
          <a:p>
            <a:r>
              <a:rPr lang="en-US" dirty="0"/>
              <a:t>New Shard Error Message Format for Number -26995 (1) </a:t>
            </a:r>
          </a:p>
        </p:txBody>
      </p:sp>
      <p:sp>
        <p:nvSpPr>
          <p:cNvPr id="3" name="Content Placeholder 2">
            <a:extLst>
              <a:ext uri="{FF2B5EF4-FFF2-40B4-BE49-F238E27FC236}">
                <a16:creationId xmlns:a16="http://schemas.microsoft.com/office/drawing/2014/main" id="{B0E81CCE-DDC1-43AB-B4C8-93BD15638B2C}"/>
              </a:ext>
            </a:extLst>
          </p:cNvPr>
          <p:cNvSpPr>
            <a:spLocks noGrp="1"/>
          </p:cNvSpPr>
          <p:nvPr>
            <p:ph idx="1"/>
          </p:nvPr>
        </p:nvSpPr>
        <p:spPr>
          <a:xfrm>
            <a:off x="266700" y="1269874"/>
            <a:ext cx="8877300" cy="5099176"/>
          </a:xfrm>
        </p:spPr>
        <p:txBody>
          <a:bodyPr/>
          <a:lstStyle/>
          <a:p>
            <a:pPr lvl="0"/>
            <a:r>
              <a:rPr lang="en-IN" dirty="0"/>
              <a:t> "due to shard keys different from join keys"</a:t>
            </a:r>
          </a:p>
          <a:p>
            <a:pPr lvl="1"/>
            <a:r>
              <a:rPr lang="en-IN" sz="2000" dirty="0"/>
              <a:t>When the join-key does not match with the shard key of that table</a:t>
            </a:r>
          </a:p>
          <a:p>
            <a:pPr lvl="1"/>
            <a:endParaRPr lang="en-IN" sz="2000" dirty="0"/>
          </a:p>
          <a:p>
            <a:pPr lvl="0"/>
            <a:r>
              <a:rPr lang="en-IN" dirty="0"/>
              <a:t>"due to shard strategy mismatch among join keys"</a:t>
            </a:r>
          </a:p>
          <a:p>
            <a:pPr lvl="1"/>
            <a:r>
              <a:rPr lang="en-IN" sz="2000" dirty="0"/>
              <a:t>When the strategy (like CHASH, HASH, EXPRESSION) does not match</a:t>
            </a:r>
          </a:p>
          <a:p>
            <a:pPr lvl="1"/>
            <a:endParaRPr lang="en-IN" sz="2000" dirty="0"/>
          </a:p>
          <a:p>
            <a:pPr lvl="0"/>
            <a:r>
              <a:rPr lang="en-IN" dirty="0"/>
              <a:t>"due to shard condition mismatch"</a:t>
            </a:r>
          </a:p>
          <a:p>
            <a:pPr lvl="1"/>
            <a:r>
              <a:rPr lang="en-IN" sz="2000" dirty="0"/>
              <a:t>The expression used to create 2 shards are different </a:t>
            </a:r>
          </a:p>
          <a:p>
            <a:pPr lvl="1"/>
            <a:endParaRPr lang="en-IN" sz="2000" dirty="0"/>
          </a:p>
          <a:p>
            <a:pPr lvl="0"/>
            <a:r>
              <a:rPr lang="en-IN" dirty="0"/>
              <a:t>"due to internal shard error"</a:t>
            </a:r>
          </a:p>
          <a:p>
            <a:pPr lvl="1"/>
            <a:r>
              <a:rPr lang="en-IN" sz="2000" dirty="0"/>
              <a:t>Unknown shard internal error – The filters turned out to be NULL</a:t>
            </a:r>
          </a:p>
          <a:p>
            <a:endParaRPr lang="en-US" dirty="0"/>
          </a:p>
        </p:txBody>
      </p:sp>
    </p:spTree>
    <p:extLst>
      <p:ext uri="{BB962C8B-B14F-4D97-AF65-F5344CB8AC3E}">
        <p14:creationId xmlns:p14="http://schemas.microsoft.com/office/powerpoint/2010/main" val="1022614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7ED8-300D-43D5-9558-4E423E904357}"/>
              </a:ext>
            </a:extLst>
          </p:cNvPr>
          <p:cNvSpPr>
            <a:spLocks noGrp="1"/>
          </p:cNvSpPr>
          <p:nvPr>
            <p:ph type="title"/>
          </p:nvPr>
        </p:nvSpPr>
        <p:spPr/>
        <p:txBody>
          <a:bodyPr/>
          <a:lstStyle/>
          <a:p>
            <a:r>
              <a:rPr lang="en-US" dirty="0"/>
              <a:t>New Shard Error Message Format for Number -26995 (1) </a:t>
            </a:r>
          </a:p>
        </p:txBody>
      </p:sp>
      <p:sp>
        <p:nvSpPr>
          <p:cNvPr id="3" name="Content Placeholder 2">
            <a:extLst>
              <a:ext uri="{FF2B5EF4-FFF2-40B4-BE49-F238E27FC236}">
                <a16:creationId xmlns:a16="http://schemas.microsoft.com/office/drawing/2014/main" id="{B0E81CCE-DDC1-43AB-B4C8-93BD15638B2C}"/>
              </a:ext>
            </a:extLst>
          </p:cNvPr>
          <p:cNvSpPr>
            <a:spLocks noGrp="1"/>
          </p:cNvSpPr>
          <p:nvPr>
            <p:ph idx="1"/>
          </p:nvPr>
        </p:nvSpPr>
        <p:spPr>
          <a:xfrm>
            <a:off x="266700" y="1269874"/>
            <a:ext cx="8877300" cy="5099176"/>
          </a:xfrm>
        </p:spPr>
        <p:txBody>
          <a:bodyPr/>
          <a:lstStyle/>
          <a:p>
            <a:pPr lvl="0"/>
            <a:r>
              <a:rPr lang="en-IN" dirty="0"/>
              <a:t> "due to number of shard nodes mismatch"</a:t>
            </a:r>
          </a:p>
          <a:p>
            <a:pPr lvl="1"/>
            <a:r>
              <a:rPr lang="en-IN" dirty="0"/>
              <a:t>Number of nodes for shards are different </a:t>
            </a:r>
          </a:p>
          <a:p>
            <a:pPr lvl="1"/>
            <a:endParaRPr lang="en-IN" sz="1500" dirty="0"/>
          </a:p>
          <a:p>
            <a:pPr lvl="0"/>
            <a:r>
              <a:rPr lang="en-IN" dirty="0"/>
              <a:t>"due to inequality join among shard tables"</a:t>
            </a:r>
          </a:p>
          <a:p>
            <a:pPr lvl="1"/>
            <a:r>
              <a:rPr lang="en-IN" dirty="0"/>
              <a:t>Join must be </a:t>
            </a:r>
            <a:r>
              <a:rPr lang="en-IN" dirty="0" err="1"/>
              <a:t>equi</a:t>
            </a:r>
            <a:r>
              <a:rPr lang="en-IN" dirty="0"/>
              <a:t>-join</a:t>
            </a:r>
          </a:p>
          <a:p>
            <a:pPr lvl="1"/>
            <a:endParaRPr lang="en-IN" sz="1500" dirty="0"/>
          </a:p>
          <a:p>
            <a:r>
              <a:rPr lang="en-US" dirty="0"/>
              <a:t>“due to cross product among shard tables”</a:t>
            </a:r>
          </a:p>
          <a:p>
            <a:pPr lvl="1"/>
            <a:r>
              <a:rPr lang="en-US" dirty="0"/>
              <a:t>Cross product among 2 </a:t>
            </a:r>
            <a:r>
              <a:rPr lang="en-US" dirty="0" err="1"/>
              <a:t>sharded</a:t>
            </a:r>
            <a:r>
              <a:rPr lang="en-US" dirty="0"/>
              <a:t> tables are not allowed</a:t>
            </a:r>
          </a:p>
          <a:p>
            <a:pPr lvl="1"/>
            <a:endParaRPr lang="en-IN" dirty="0"/>
          </a:p>
          <a:p>
            <a:pPr lvl="0"/>
            <a:r>
              <a:rPr lang="en-IN" dirty="0"/>
              <a:t>“due to unqualified conditions”</a:t>
            </a:r>
          </a:p>
          <a:p>
            <a:pPr lvl="1"/>
            <a:r>
              <a:rPr lang="en-IN" dirty="0"/>
              <a:t>No qualified predicates on the query</a:t>
            </a:r>
          </a:p>
          <a:p>
            <a:pPr lvl="1"/>
            <a:endParaRPr lang="en-IN" dirty="0"/>
          </a:p>
          <a:p>
            <a:pPr lvl="0"/>
            <a:r>
              <a:rPr lang="en-IN" dirty="0"/>
              <a:t>All other shard-join error will simply return </a:t>
            </a:r>
          </a:p>
          <a:p>
            <a:pPr lvl="1"/>
            <a:r>
              <a:rPr lang="en-IN" dirty="0"/>
              <a:t>26995: The shard-join is not possible .</a:t>
            </a:r>
          </a:p>
          <a:p>
            <a:pPr lvl="0"/>
            <a:endParaRPr lang="en-US" dirty="0"/>
          </a:p>
        </p:txBody>
      </p:sp>
    </p:spTree>
    <p:extLst>
      <p:ext uri="{BB962C8B-B14F-4D97-AF65-F5344CB8AC3E}">
        <p14:creationId xmlns:p14="http://schemas.microsoft.com/office/powerpoint/2010/main" val="97735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0F91-82E4-42EF-AA3D-0C4F6C28B43A}"/>
              </a:ext>
            </a:extLst>
          </p:cNvPr>
          <p:cNvSpPr>
            <a:spLocks noGrp="1"/>
          </p:cNvSpPr>
          <p:nvPr>
            <p:ph type="title"/>
          </p:nvPr>
        </p:nvSpPr>
        <p:spPr>
          <a:xfrm>
            <a:off x="265113" y="593725"/>
            <a:ext cx="8545512" cy="501650"/>
          </a:xfrm>
        </p:spPr>
        <p:txBody>
          <a:bodyPr/>
          <a:lstStyle/>
          <a:p>
            <a:pPr>
              <a:tabLst>
                <a:tab pos="685800" algn="l"/>
              </a:tabLst>
            </a:pPr>
            <a:r>
              <a:rPr lang="en-US" dirty="0" err="1">
                <a:solidFill>
                  <a:srgbClr val="0000C4"/>
                </a:solidFill>
              </a:rPr>
              <a:t>onkstore</a:t>
            </a:r>
            <a:r>
              <a:rPr lang="en-US" dirty="0"/>
              <a:t> Syntax, Quick Review</a:t>
            </a:r>
          </a:p>
        </p:txBody>
      </p:sp>
      <p:sp>
        <p:nvSpPr>
          <p:cNvPr id="3" name="Content Placeholder 2">
            <a:extLst>
              <a:ext uri="{FF2B5EF4-FFF2-40B4-BE49-F238E27FC236}">
                <a16:creationId xmlns:a16="http://schemas.microsoft.com/office/drawing/2014/main" id="{3916B37E-ECDD-49B6-9C21-192708FBB4AC}"/>
              </a:ext>
            </a:extLst>
          </p:cNvPr>
          <p:cNvSpPr>
            <a:spLocks noGrp="1"/>
          </p:cNvSpPr>
          <p:nvPr>
            <p:ph idx="1"/>
          </p:nvPr>
        </p:nvSpPr>
        <p:spPr>
          <a:xfrm>
            <a:off x="266700" y="1269874"/>
            <a:ext cx="8807726" cy="5588126"/>
          </a:xfrm>
        </p:spPr>
        <p:txBody>
          <a:bodyPr/>
          <a:lstStyle/>
          <a:p>
            <a:r>
              <a:rPr lang="en-US" dirty="0"/>
              <a:t>The </a:t>
            </a:r>
            <a:r>
              <a:rPr lang="en-US" dirty="0" err="1">
                <a:solidFill>
                  <a:srgbClr val="0000C4"/>
                </a:solidFill>
              </a:rPr>
              <a:t>onkstore</a:t>
            </a:r>
            <a:r>
              <a:rPr lang="en-US" dirty="0">
                <a:solidFill>
                  <a:srgbClr val="0000C4"/>
                </a:solidFill>
              </a:rPr>
              <a:t> </a:t>
            </a:r>
            <a:r>
              <a:rPr lang="en-US" dirty="0"/>
              <a:t>utility has the following syntax usage:</a:t>
            </a:r>
          </a:p>
          <a:p>
            <a:pPr lvl="1">
              <a:buClr>
                <a:schemeClr val="bg1"/>
              </a:buClr>
              <a:tabLst>
                <a:tab pos="746125" algn="l"/>
              </a:tabLst>
            </a:pPr>
            <a:r>
              <a:rPr lang="en-US" b="1" dirty="0">
                <a:solidFill>
                  <a:srgbClr val="0000C4"/>
                </a:solidFill>
              </a:rPr>
              <a:t>-file </a:t>
            </a:r>
            <a:r>
              <a:rPr lang="en-US" dirty="0"/>
              <a:t>&lt;</a:t>
            </a:r>
            <a:r>
              <a:rPr lang="en-US" dirty="0" err="1"/>
              <a:t>fn</a:t>
            </a:r>
            <a:r>
              <a:rPr lang="en-US" dirty="0"/>
              <a:t>&gt;	name of </a:t>
            </a:r>
            <a:r>
              <a:rPr lang="en-US" dirty="0" err="1"/>
              <a:t>keystore</a:t>
            </a:r>
            <a:r>
              <a:rPr lang="en-US" dirty="0"/>
              <a:t> to create/list/convert</a:t>
            </a:r>
          </a:p>
          <a:p>
            <a:pPr lvl="1">
              <a:buClr>
                <a:schemeClr val="bg1"/>
              </a:buClr>
            </a:pPr>
            <a:r>
              <a:rPr lang="en-US" b="1" dirty="0">
                <a:solidFill>
                  <a:srgbClr val="0000C4"/>
                </a:solidFill>
              </a:rPr>
              <a:t>-type</a:t>
            </a:r>
            <a:r>
              <a:rPr lang="en-US" dirty="0"/>
              <a:t>	</a:t>
            </a:r>
          </a:p>
          <a:p>
            <a:pPr lvl="2"/>
            <a:r>
              <a:rPr lang="en-US" dirty="0"/>
              <a:t>Type of </a:t>
            </a:r>
            <a:r>
              <a:rPr lang="en-US" dirty="0" err="1"/>
              <a:t>keystore</a:t>
            </a:r>
            <a:r>
              <a:rPr lang="en-US" dirty="0"/>
              <a:t> to create: </a:t>
            </a:r>
            <a:r>
              <a:rPr lang="en-US" b="1" dirty="0"/>
              <a:t>l</a:t>
            </a:r>
            <a:r>
              <a:rPr lang="en-US" b="1" dirty="0">
                <a:solidFill>
                  <a:srgbClr val="0000C4"/>
                </a:solidFill>
              </a:rPr>
              <a:t>ocal, AWS-EAR, AWS-BAR, KMIP, AZURE-EAR, AZURE-BAR</a:t>
            </a:r>
            <a:endParaRPr lang="en-US" dirty="0"/>
          </a:p>
          <a:p>
            <a:pPr lvl="1">
              <a:buClr>
                <a:schemeClr val="bg1"/>
              </a:buClr>
            </a:pPr>
            <a:r>
              <a:rPr lang="en-US" b="1" dirty="0">
                <a:solidFill>
                  <a:srgbClr val="0000C4"/>
                </a:solidFill>
              </a:rPr>
              <a:t>-list</a:t>
            </a:r>
            <a:r>
              <a:rPr lang="en-US" dirty="0"/>
              <a:t>	list the contents of the file.</a:t>
            </a:r>
          </a:p>
          <a:p>
            <a:pPr lvl="1">
              <a:buClr>
                <a:schemeClr val="bg1"/>
              </a:buClr>
            </a:pPr>
            <a:r>
              <a:rPr lang="en-US" b="1" dirty="0">
                <a:solidFill>
                  <a:srgbClr val="0000C4"/>
                </a:solidFill>
              </a:rPr>
              <a:t>-cipher</a:t>
            </a:r>
            <a:r>
              <a:rPr lang="en-US" dirty="0"/>
              <a:t>	</a:t>
            </a:r>
          </a:p>
          <a:p>
            <a:pPr lvl="2"/>
            <a:r>
              <a:rPr lang="en-US" dirty="0"/>
              <a:t>Cipher the server will use: </a:t>
            </a:r>
            <a:r>
              <a:rPr lang="en-US" b="1" dirty="0">
                <a:solidFill>
                  <a:srgbClr val="0000C4"/>
                </a:solidFill>
              </a:rPr>
              <a:t>aes128, aes192, aes256</a:t>
            </a:r>
          </a:p>
          <a:p>
            <a:pPr lvl="1"/>
            <a:endParaRPr lang="en-US" dirty="0"/>
          </a:p>
          <a:p>
            <a:pPr lvl="1">
              <a:buClr>
                <a:schemeClr val="bg1"/>
              </a:buClr>
            </a:pPr>
            <a:r>
              <a:rPr lang="en-US" b="1" dirty="0">
                <a:solidFill>
                  <a:srgbClr val="0000C4"/>
                </a:solidFill>
              </a:rPr>
              <a:t>-credential </a:t>
            </a:r>
            <a:r>
              <a:rPr lang="en-US" dirty="0"/>
              <a:t>&lt;</a:t>
            </a:r>
            <a:r>
              <a:rPr lang="en-US" dirty="0" err="1"/>
              <a:t>fn</a:t>
            </a:r>
            <a:r>
              <a:rPr lang="en-US" dirty="0"/>
              <a:t>&gt;	file that contains credentials in json format</a:t>
            </a:r>
          </a:p>
          <a:p>
            <a:pPr lvl="1">
              <a:buClr>
                <a:schemeClr val="bg1"/>
              </a:buClr>
            </a:pPr>
            <a:r>
              <a:rPr lang="en-US" b="1" dirty="0">
                <a:solidFill>
                  <a:srgbClr val="0000C4"/>
                </a:solidFill>
              </a:rPr>
              <a:t>-pw </a:t>
            </a:r>
            <a:r>
              <a:rPr lang="en-US" dirty="0"/>
              <a:t>[&lt;</a:t>
            </a:r>
            <a:r>
              <a:rPr lang="en-US" dirty="0" err="1"/>
              <a:t>fn</a:t>
            </a:r>
            <a:r>
              <a:rPr lang="en-US" dirty="0"/>
              <a:t>&gt;]	</a:t>
            </a:r>
          </a:p>
          <a:p>
            <a:pPr lvl="2"/>
            <a:r>
              <a:rPr lang="en-US" dirty="0"/>
              <a:t>Current password for the </a:t>
            </a:r>
            <a:r>
              <a:rPr lang="en-US" dirty="0" err="1"/>
              <a:t>keystore</a:t>
            </a:r>
            <a:r>
              <a:rPr lang="en-US" dirty="0"/>
              <a:t>, supplied either interactively or in a file</a:t>
            </a:r>
          </a:p>
          <a:p>
            <a:pPr lvl="1"/>
            <a:endParaRPr lang="en-US" dirty="0"/>
          </a:p>
          <a:p>
            <a:pPr lvl="1">
              <a:buClr>
                <a:schemeClr val="bg1"/>
              </a:buClr>
            </a:pPr>
            <a:r>
              <a:rPr lang="en-US" b="1" dirty="0">
                <a:solidFill>
                  <a:srgbClr val="0000C4"/>
                </a:solidFill>
              </a:rPr>
              <a:t>-verify</a:t>
            </a:r>
            <a:r>
              <a:rPr lang="en-US" dirty="0"/>
              <a:t>	verify the </a:t>
            </a:r>
            <a:r>
              <a:rPr lang="en-US" dirty="0" err="1"/>
              <a:t>keystore</a:t>
            </a:r>
            <a:endParaRPr lang="en-US" dirty="0"/>
          </a:p>
          <a:p>
            <a:pPr lvl="1">
              <a:buClr>
                <a:schemeClr val="bg1"/>
              </a:buClr>
            </a:pPr>
            <a:r>
              <a:rPr lang="en-US" b="1" dirty="0">
                <a:solidFill>
                  <a:srgbClr val="0000C4"/>
                </a:solidFill>
              </a:rPr>
              <a:t>-convert</a:t>
            </a:r>
            <a:r>
              <a:rPr lang="en-US" dirty="0"/>
              <a:t>	convert </a:t>
            </a:r>
            <a:r>
              <a:rPr lang="en-US" dirty="0" err="1"/>
              <a:t>keystore</a:t>
            </a:r>
            <a:r>
              <a:rPr lang="en-US" dirty="0"/>
              <a:t> from one type to another</a:t>
            </a:r>
          </a:p>
          <a:p>
            <a:pPr lvl="1">
              <a:buClr>
                <a:schemeClr val="bg1"/>
              </a:buClr>
            </a:pPr>
            <a:r>
              <a:rPr lang="en-US" b="1" dirty="0">
                <a:solidFill>
                  <a:srgbClr val="0000C4"/>
                </a:solidFill>
              </a:rPr>
              <a:t>-</a:t>
            </a:r>
            <a:r>
              <a:rPr lang="en-US" b="1" dirty="0" err="1">
                <a:solidFill>
                  <a:srgbClr val="0000C4"/>
                </a:solidFill>
              </a:rPr>
              <a:t>changepw</a:t>
            </a:r>
            <a:r>
              <a:rPr lang="en-US" b="1" dirty="0">
                <a:solidFill>
                  <a:srgbClr val="0000C4"/>
                </a:solidFill>
              </a:rPr>
              <a:t> </a:t>
            </a:r>
            <a:r>
              <a:rPr lang="en-US" dirty="0"/>
              <a:t>[&lt;</a:t>
            </a:r>
            <a:r>
              <a:rPr lang="en-US" dirty="0" err="1"/>
              <a:t>fn</a:t>
            </a:r>
            <a:r>
              <a:rPr lang="en-US" dirty="0"/>
              <a:t>&gt;]	change the password for the </a:t>
            </a:r>
            <a:r>
              <a:rPr lang="en-US" dirty="0" err="1"/>
              <a:t>keystore</a:t>
            </a:r>
            <a:endParaRPr lang="en-US" dirty="0"/>
          </a:p>
          <a:p>
            <a:pPr lvl="1">
              <a:buClr>
                <a:schemeClr val="bg1"/>
              </a:buClr>
            </a:pPr>
            <a:r>
              <a:rPr lang="en-US" b="1" dirty="0">
                <a:solidFill>
                  <a:srgbClr val="0000C4"/>
                </a:solidFill>
              </a:rPr>
              <a:t>-help</a:t>
            </a:r>
            <a:r>
              <a:rPr lang="en-US" dirty="0"/>
              <a:t>	print this message</a:t>
            </a:r>
          </a:p>
        </p:txBody>
      </p:sp>
    </p:spTree>
    <p:extLst>
      <p:ext uri="{BB962C8B-B14F-4D97-AF65-F5344CB8AC3E}">
        <p14:creationId xmlns:p14="http://schemas.microsoft.com/office/powerpoint/2010/main" val="1049520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9C13-6230-40EF-8B6F-03C39A7112A5}"/>
              </a:ext>
            </a:extLst>
          </p:cNvPr>
          <p:cNvSpPr>
            <a:spLocks noGrp="1"/>
          </p:cNvSpPr>
          <p:nvPr>
            <p:ph type="title"/>
          </p:nvPr>
        </p:nvSpPr>
        <p:spPr/>
        <p:txBody>
          <a:bodyPr/>
          <a:lstStyle/>
          <a:p>
            <a:r>
              <a:rPr lang="en-IN" dirty="0"/>
              <a:t>New Error: 26995: The shard-join is not possible %s</a:t>
            </a:r>
            <a:br>
              <a:rPr lang="en-US" dirty="0"/>
            </a:br>
            <a:endParaRPr lang="en-US" dirty="0"/>
          </a:p>
        </p:txBody>
      </p:sp>
      <p:sp>
        <p:nvSpPr>
          <p:cNvPr id="4" name="Content Placeholder 2">
            <a:extLst>
              <a:ext uri="{FF2B5EF4-FFF2-40B4-BE49-F238E27FC236}">
                <a16:creationId xmlns:a16="http://schemas.microsoft.com/office/drawing/2014/main" id="{DF55AC28-C894-42B1-9493-F86A6776E10F}"/>
              </a:ext>
            </a:extLst>
          </p:cNvPr>
          <p:cNvSpPr txBox="1">
            <a:spLocks/>
          </p:cNvSpPr>
          <p:nvPr/>
        </p:nvSpPr>
        <p:spPr bwMode="auto">
          <a:xfrm>
            <a:off x="265113" y="1266688"/>
            <a:ext cx="8534400" cy="40408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lvl1pPr marL="176213" indent="-176213" algn="l" rtl="0" eaLnBrk="1" fontAlgn="base" hangingPunct="1">
              <a:spcBef>
                <a:spcPct val="20000"/>
              </a:spcBef>
              <a:spcAft>
                <a:spcPct val="0"/>
              </a:spcAft>
              <a:buClr>
                <a:schemeClr val="tx1"/>
              </a:buClr>
              <a:buFont typeface="Wingdings" charset="0"/>
              <a:buChar char="§"/>
              <a:defRPr sz="2000" b="1">
                <a:solidFill>
                  <a:srgbClr val="000000"/>
                </a:solidFill>
                <a:latin typeface="+mn-lt"/>
                <a:ea typeface="+mn-ea"/>
                <a:cs typeface="ＭＳ Ｐゴシック" charset="0"/>
              </a:defRPr>
            </a:lvl1pPr>
            <a:lvl2pPr marL="515938" indent="-225425" algn="l" rtl="0" eaLnBrk="1" fontAlgn="base" hangingPunct="1">
              <a:spcBef>
                <a:spcPct val="20000"/>
              </a:spcBef>
              <a:spcAft>
                <a:spcPct val="0"/>
              </a:spcAft>
              <a:buClr>
                <a:schemeClr val="tx1"/>
              </a:buClr>
              <a:buFont typeface="Symbol" charset="0"/>
              <a:buChar char="-"/>
              <a:defRPr sz="1800">
                <a:solidFill>
                  <a:schemeClr val="tx1"/>
                </a:solidFill>
                <a:latin typeface="+mn-lt"/>
                <a:ea typeface="+mn-ea"/>
              </a:defRPr>
            </a:lvl2pPr>
            <a:lvl3pPr marL="804863" indent="-171450" algn="l" rtl="0" eaLnBrk="1" fontAlgn="base" hangingPunct="1">
              <a:spcBef>
                <a:spcPct val="20000"/>
              </a:spcBef>
              <a:spcAft>
                <a:spcPct val="0"/>
              </a:spcAft>
              <a:buClr>
                <a:schemeClr val="tx1"/>
              </a:buClr>
              <a:buChar char="•"/>
              <a:defRPr sz="1600">
                <a:solidFill>
                  <a:schemeClr val="tx1"/>
                </a:solidFill>
                <a:latin typeface="+mn-lt"/>
                <a:ea typeface="+mn-ea"/>
              </a:defRPr>
            </a:lvl3pPr>
            <a:lvl4pPr marL="1430338" indent="-176213" algn="l" rtl="0" eaLnBrk="1" fontAlgn="base" hangingPunct="1">
              <a:spcBef>
                <a:spcPct val="20000"/>
              </a:spcBef>
              <a:spcAft>
                <a:spcPct val="0"/>
              </a:spcAft>
              <a:buClr>
                <a:schemeClr val="tx1"/>
              </a:buClr>
              <a:buChar char="•"/>
              <a:defRPr sz="1400">
                <a:solidFill>
                  <a:schemeClr val="tx1"/>
                </a:solidFill>
                <a:latin typeface="+mn-lt"/>
                <a:ea typeface="+mn-ea"/>
              </a:defRPr>
            </a:lvl4pPr>
            <a:lvl5pPr marL="1719263" indent="-7938" algn="l" rtl="0" eaLnBrk="1" fontAlgn="base" hangingPunct="1">
              <a:spcBef>
                <a:spcPct val="20000"/>
              </a:spcBef>
              <a:spcAft>
                <a:spcPct val="0"/>
              </a:spcAft>
              <a:buClr>
                <a:schemeClr val="tx1"/>
              </a:buClr>
              <a:defRPr sz="1200">
                <a:solidFill>
                  <a:schemeClr val="tx1"/>
                </a:solidFill>
                <a:latin typeface="+mn-lt"/>
                <a:ea typeface="+mn-ea"/>
              </a:defRPr>
            </a:lvl5pPr>
            <a:lvl6pPr marL="2176463" indent="-7938" algn="l" rtl="0" eaLnBrk="1" fontAlgn="base" hangingPunct="1">
              <a:spcBef>
                <a:spcPct val="20000"/>
              </a:spcBef>
              <a:spcAft>
                <a:spcPct val="0"/>
              </a:spcAft>
              <a:buClr>
                <a:schemeClr val="tx1"/>
              </a:buClr>
              <a:defRPr sz="1200">
                <a:solidFill>
                  <a:schemeClr val="tx1"/>
                </a:solidFill>
                <a:latin typeface="+mn-lt"/>
                <a:ea typeface="+mn-ea"/>
              </a:defRPr>
            </a:lvl6pPr>
            <a:lvl7pPr marL="2633663" indent="-7938" algn="l" rtl="0" eaLnBrk="1" fontAlgn="base" hangingPunct="1">
              <a:spcBef>
                <a:spcPct val="20000"/>
              </a:spcBef>
              <a:spcAft>
                <a:spcPct val="0"/>
              </a:spcAft>
              <a:buClr>
                <a:schemeClr val="tx1"/>
              </a:buClr>
              <a:defRPr sz="1200">
                <a:solidFill>
                  <a:schemeClr val="tx1"/>
                </a:solidFill>
                <a:latin typeface="+mn-lt"/>
                <a:ea typeface="+mn-ea"/>
              </a:defRPr>
            </a:lvl7pPr>
            <a:lvl8pPr marL="3090863" indent="-7938" algn="l" rtl="0" eaLnBrk="1" fontAlgn="base" hangingPunct="1">
              <a:spcBef>
                <a:spcPct val="20000"/>
              </a:spcBef>
              <a:spcAft>
                <a:spcPct val="0"/>
              </a:spcAft>
              <a:buClr>
                <a:schemeClr val="tx1"/>
              </a:buClr>
              <a:defRPr sz="1200">
                <a:solidFill>
                  <a:schemeClr val="tx1"/>
                </a:solidFill>
                <a:latin typeface="+mn-lt"/>
                <a:ea typeface="+mn-ea"/>
              </a:defRPr>
            </a:lvl8pPr>
            <a:lvl9pPr marL="3548063" indent="-7938" algn="l" rtl="0" eaLnBrk="1" fontAlgn="base" hangingPunct="1">
              <a:spcBef>
                <a:spcPct val="20000"/>
              </a:spcBef>
              <a:spcAft>
                <a:spcPct val="0"/>
              </a:spcAft>
              <a:buClr>
                <a:schemeClr val="tx1"/>
              </a:buClr>
              <a:defRPr sz="1200">
                <a:solidFill>
                  <a:schemeClr val="tx1"/>
                </a:solidFill>
                <a:latin typeface="+mn-lt"/>
                <a:ea typeface="+mn-ea"/>
              </a:defRPr>
            </a:lvl9pPr>
          </a:lstStyle>
          <a:p>
            <a:r>
              <a:rPr lang="en-IN" kern="0" dirty="0"/>
              <a:t>"due to number of shard nodes mismatch"</a:t>
            </a:r>
          </a:p>
          <a:p>
            <a:pPr lvl="1"/>
            <a:r>
              <a:rPr lang="en-IN" sz="1500" kern="0" dirty="0"/>
              <a:t>Number of nodes for shards are different </a:t>
            </a:r>
          </a:p>
          <a:p>
            <a:r>
              <a:rPr lang="en-IN" kern="0" dirty="0"/>
              <a:t>"due to inequality join among shard tables"</a:t>
            </a:r>
          </a:p>
          <a:p>
            <a:pPr lvl="1"/>
            <a:r>
              <a:rPr lang="en-IN" sz="1500" kern="0" dirty="0"/>
              <a:t>Join must be </a:t>
            </a:r>
            <a:r>
              <a:rPr lang="en-IN" sz="1500" kern="0" dirty="0" err="1"/>
              <a:t>equi</a:t>
            </a:r>
            <a:r>
              <a:rPr lang="en-IN" sz="1500" kern="0" dirty="0"/>
              <a:t>-join</a:t>
            </a:r>
          </a:p>
          <a:p>
            <a:r>
              <a:rPr lang="en-US" kern="0" dirty="0"/>
              <a:t>“due to cross product among shard tables”</a:t>
            </a:r>
          </a:p>
          <a:p>
            <a:pPr lvl="1"/>
            <a:r>
              <a:rPr lang="en-US" kern="0" dirty="0"/>
              <a:t>Cross product among 2 </a:t>
            </a:r>
            <a:r>
              <a:rPr lang="en-US" kern="0" dirty="0" err="1"/>
              <a:t>sharded</a:t>
            </a:r>
            <a:r>
              <a:rPr lang="en-US" kern="0" dirty="0"/>
              <a:t> tables are not allowed</a:t>
            </a:r>
            <a:endParaRPr lang="en-IN" kern="0" dirty="0"/>
          </a:p>
          <a:p>
            <a:r>
              <a:rPr lang="en-IN" kern="0" dirty="0"/>
              <a:t>“due to unqualified conditions”</a:t>
            </a:r>
          </a:p>
          <a:p>
            <a:pPr lvl="1"/>
            <a:r>
              <a:rPr lang="en-IN" kern="0" dirty="0"/>
              <a:t>No qualified predicates on the query</a:t>
            </a:r>
          </a:p>
          <a:p>
            <a:r>
              <a:rPr lang="en-IN" kern="0" dirty="0"/>
              <a:t>All other shard-join error will simply return </a:t>
            </a:r>
          </a:p>
          <a:p>
            <a:pPr lvl="1"/>
            <a:r>
              <a:rPr lang="en-IN" sz="1500" kern="0" dirty="0"/>
              <a:t>26995: The shard-join is not possible .</a:t>
            </a:r>
          </a:p>
        </p:txBody>
      </p:sp>
    </p:spTree>
    <p:extLst>
      <p:ext uri="{BB962C8B-B14F-4D97-AF65-F5344CB8AC3E}">
        <p14:creationId xmlns:p14="http://schemas.microsoft.com/office/powerpoint/2010/main" val="1496811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37C3-6ED0-4AC2-97AB-B53DECAE7F35}"/>
              </a:ext>
            </a:extLst>
          </p:cNvPr>
          <p:cNvSpPr>
            <a:spLocks noGrp="1"/>
          </p:cNvSpPr>
          <p:nvPr>
            <p:ph type="title"/>
          </p:nvPr>
        </p:nvSpPr>
        <p:spPr/>
        <p:txBody>
          <a:bodyPr/>
          <a:lstStyle/>
          <a:p>
            <a:r>
              <a:rPr lang="en-US" dirty="0"/>
              <a:t>Questions</a:t>
            </a:r>
          </a:p>
        </p:txBody>
      </p:sp>
      <p:grpSp>
        <p:nvGrpSpPr>
          <p:cNvPr id="4" name="Group 3">
            <a:extLst>
              <a:ext uri="{FF2B5EF4-FFF2-40B4-BE49-F238E27FC236}">
                <a16:creationId xmlns:a16="http://schemas.microsoft.com/office/drawing/2014/main" id="{31915EF5-9B04-42E3-9769-9C83DA08AB06}"/>
              </a:ext>
            </a:extLst>
          </p:cNvPr>
          <p:cNvGrpSpPr>
            <a:grpSpLocks/>
          </p:cNvGrpSpPr>
          <p:nvPr/>
        </p:nvGrpSpPr>
        <p:grpSpPr bwMode="auto">
          <a:xfrm>
            <a:off x="3386138" y="1746250"/>
            <a:ext cx="2493962" cy="3471863"/>
            <a:chOff x="2075" y="1369"/>
            <a:chExt cx="1571" cy="2187"/>
          </a:xfrm>
        </p:grpSpPr>
        <p:pic>
          <p:nvPicPr>
            <p:cNvPr id="5" name="Picture 4">
              <a:extLst>
                <a:ext uri="{FF2B5EF4-FFF2-40B4-BE49-F238E27FC236}">
                  <a16:creationId xmlns:a16="http://schemas.microsoft.com/office/drawing/2014/main" id="{D951A41F-6AB4-444C-9C1B-6E218DA0C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 y="1369"/>
              <a:ext cx="1572" cy="2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54FFD9D2-625B-4C70-A179-509C6E4199F9}"/>
                </a:ext>
              </a:extLst>
            </p:cNvPr>
            <p:cNvSpPr txBox="1">
              <a:spLocks noChangeArrowheads="1"/>
            </p:cNvSpPr>
            <p:nvPr/>
          </p:nvSpPr>
          <p:spPr bwMode="auto">
            <a:xfrm>
              <a:off x="2075" y="1369"/>
              <a:ext cx="1572"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chemeClr val="tx1"/>
                </a:buClr>
                <a:buFont typeface="Wingdings" panose="05000000000000000000" pitchFamily="2" charset="2"/>
                <a:buChar char="§"/>
                <a:defRPr sz="2000" b="1">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1"/>
                </a:buClr>
                <a:buSzPct val="65000"/>
                <a:buFont typeface="Wingdings" panose="05000000000000000000" pitchFamily="2" charset="2"/>
                <a:buChar char="q"/>
                <a:defRPr sz="1400">
                  <a:solidFill>
                    <a:schemeClr val="tx1"/>
                  </a:solidFill>
                  <a:latin typeface="Arial" panose="020B0604020202020204" pitchFamily="34" charset="0"/>
                  <a:cs typeface="Arial" panose="020B0604020202020204" pitchFamily="34" charset="0"/>
                </a:defRPr>
              </a:lvl4pPr>
              <a:lvl5pPr marL="2057400" indent="-228600">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1"/>
                </a:buClr>
                <a:buFont typeface="Arial" panose="020B0604020202020204" pitchFamily="34" charset="0"/>
                <a:buChar char="&gt;"/>
                <a:defRPr sz="1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1027053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27013" y="2365707"/>
            <a:ext cx="8916987" cy="1077913"/>
          </a:xfrm>
        </p:spPr>
        <p:txBody>
          <a:bodyPr/>
          <a:lstStyle/>
          <a:p>
            <a:r>
              <a:rPr lang="en-US" dirty="0" err="1"/>
              <a:t>Inform</a:t>
            </a:r>
            <a:r>
              <a:rPr lang="en-US" i="1" dirty="0" err="1">
                <a:solidFill>
                  <a:srgbClr val="FF0000"/>
                </a:solidFill>
              </a:rPr>
              <a:t>i</a:t>
            </a:r>
            <a:r>
              <a:rPr lang="en-US" dirty="0" err="1">
                <a:solidFill>
                  <a:srgbClr val="0000C4"/>
                </a:solidFill>
              </a:rPr>
              <a:t>x</a:t>
            </a:r>
            <a:r>
              <a:rPr lang="en-US" dirty="0" err="1"/>
              <a:t>HQ</a:t>
            </a:r>
            <a:r>
              <a:rPr lang="en-US" dirty="0"/>
              <a:t> – What’s New</a:t>
            </a:r>
          </a:p>
        </p:txBody>
      </p:sp>
    </p:spTree>
    <p:extLst>
      <p:ext uri="{BB962C8B-B14F-4D97-AF65-F5344CB8AC3E}">
        <p14:creationId xmlns:p14="http://schemas.microsoft.com/office/powerpoint/2010/main" val="3300283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7708-5035-4E7C-B05F-B9F41E7C05DE}"/>
              </a:ext>
            </a:extLst>
          </p:cNvPr>
          <p:cNvSpPr>
            <a:spLocks noGrp="1"/>
          </p:cNvSpPr>
          <p:nvPr>
            <p:ph type="title"/>
          </p:nvPr>
        </p:nvSpPr>
        <p:spPr/>
        <p:txBody>
          <a:bodyPr/>
          <a:lstStyle/>
          <a:p>
            <a:r>
              <a:rPr lang="en-US" spc="-1" dirty="0">
                <a:solidFill>
                  <a:srgbClr val="000000"/>
                </a:solidFill>
                <a:uFill>
                  <a:solidFill>
                    <a:srgbClr val="FFFFFF"/>
                  </a:solidFill>
                </a:uFill>
              </a:rPr>
              <a:t>Agenda</a:t>
            </a:r>
            <a:br>
              <a:rPr lang="en-US" spc="-1" dirty="0">
                <a:solidFill>
                  <a:srgbClr val="000000"/>
                </a:solidFill>
                <a:uFill>
                  <a:solidFill>
                    <a:srgbClr val="FFFFFF"/>
                  </a:solidFill>
                </a:uFill>
              </a:rPr>
            </a:br>
            <a:endParaRPr lang="en-US" dirty="0"/>
          </a:p>
        </p:txBody>
      </p:sp>
      <p:sp>
        <p:nvSpPr>
          <p:cNvPr id="3" name="Content Placeholder 2">
            <a:extLst>
              <a:ext uri="{FF2B5EF4-FFF2-40B4-BE49-F238E27FC236}">
                <a16:creationId xmlns:a16="http://schemas.microsoft.com/office/drawing/2014/main" id="{68D4B034-87F4-4259-A47B-A13F455853A0}"/>
              </a:ext>
            </a:extLst>
          </p:cNvPr>
          <p:cNvSpPr>
            <a:spLocks noGrp="1"/>
          </p:cNvSpPr>
          <p:nvPr>
            <p:ph idx="1"/>
          </p:nvPr>
        </p:nvSpPr>
        <p:spPr/>
        <p:txBody>
          <a:bodyPr/>
          <a:lstStyle/>
          <a:p>
            <a:r>
              <a:rPr lang="en-US" dirty="0"/>
              <a:t>What’s New in 14.10.xC2?</a:t>
            </a:r>
          </a:p>
          <a:p>
            <a:pPr lvl="1"/>
            <a:r>
              <a:rPr lang="en-US" dirty="0"/>
              <a:t>Customization</a:t>
            </a:r>
          </a:p>
          <a:p>
            <a:pPr lvl="1"/>
            <a:r>
              <a:rPr lang="en-US" dirty="0"/>
              <a:t>Administration</a:t>
            </a:r>
          </a:p>
          <a:p>
            <a:pPr lvl="1"/>
            <a:r>
              <a:rPr lang="en-US" dirty="0"/>
              <a:t>Usability Enhancements</a:t>
            </a:r>
          </a:p>
        </p:txBody>
      </p:sp>
    </p:spTree>
    <p:extLst>
      <p:ext uri="{BB962C8B-B14F-4D97-AF65-F5344CB8AC3E}">
        <p14:creationId xmlns:p14="http://schemas.microsoft.com/office/powerpoint/2010/main" val="3370605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FA33-EF3A-4F24-A87B-ECA2FE3918F4}"/>
              </a:ext>
            </a:extLst>
          </p:cNvPr>
          <p:cNvSpPr>
            <a:spLocks noGrp="1"/>
          </p:cNvSpPr>
          <p:nvPr>
            <p:ph type="title"/>
          </p:nvPr>
        </p:nvSpPr>
        <p:spPr/>
        <p:txBody>
          <a:bodyPr/>
          <a:lstStyle/>
          <a:p>
            <a:r>
              <a:rPr lang="en-US" spc="-1" dirty="0">
                <a:solidFill>
                  <a:srgbClr val="000000"/>
                </a:solidFill>
                <a:uFill>
                  <a:solidFill>
                    <a:srgbClr val="FFFFFF"/>
                  </a:solidFill>
                </a:uFill>
              </a:rPr>
              <a:t>Customization</a:t>
            </a:r>
            <a:br>
              <a:rPr lang="en-US" sz="2800" spc="-1" dirty="0">
                <a:solidFill>
                  <a:srgbClr val="000000"/>
                </a:solidFill>
                <a:uFill>
                  <a:solidFill>
                    <a:srgbClr val="FFFFFF"/>
                  </a:solidFill>
                </a:uFill>
              </a:rPr>
            </a:br>
            <a:endParaRPr lang="en-US" dirty="0"/>
          </a:p>
        </p:txBody>
      </p:sp>
      <p:sp>
        <p:nvSpPr>
          <p:cNvPr id="3" name="Content Placeholder 2">
            <a:extLst>
              <a:ext uri="{FF2B5EF4-FFF2-40B4-BE49-F238E27FC236}">
                <a16:creationId xmlns:a16="http://schemas.microsoft.com/office/drawing/2014/main" id="{A3E1212F-AD8B-4B47-A4CB-915B927D97A9}"/>
              </a:ext>
            </a:extLst>
          </p:cNvPr>
          <p:cNvSpPr>
            <a:spLocks noGrp="1"/>
          </p:cNvSpPr>
          <p:nvPr>
            <p:ph idx="1"/>
          </p:nvPr>
        </p:nvSpPr>
        <p:spPr/>
        <p:txBody>
          <a:bodyPr/>
          <a:lstStyle/>
          <a:p>
            <a:r>
              <a:rPr lang="en-US" dirty="0"/>
              <a:t>Custom Dashboards</a:t>
            </a:r>
          </a:p>
          <a:p>
            <a:pPr lvl="1"/>
            <a:r>
              <a:rPr lang="en-US" dirty="0"/>
              <a:t>Single or multi-server dashboards</a:t>
            </a:r>
          </a:p>
          <a:p>
            <a:pPr lvl="1"/>
            <a:r>
              <a:rPr lang="en-US" dirty="0"/>
              <a:t>Define what monitoring data you want to see</a:t>
            </a:r>
          </a:p>
          <a:p>
            <a:pPr lvl="1"/>
            <a:r>
              <a:rPr lang="en-US" dirty="0"/>
              <a:t>Drag, drop, resize, select colors to customize the look and feel</a:t>
            </a:r>
          </a:p>
          <a:p>
            <a:pPr lvl="1"/>
            <a:r>
              <a:rPr lang="en-US" dirty="0"/>
              <a:t>Dynamically change the server or set of servers shown on your dashboard</a:t>
            </a:r>
          </a:p>
          <a:p>
            <a:endParaRPr lang="en-US" dirty="0"/>
          </a:p>
          <a:p>
            <a:r>
              <a:rPr lang="en-US" dirty="0"/>
              <a:t>Custom SQL sensors </a:t>
            </a:r>
          </a:p>
          <a:p>
            <a:pPr lvl="1"/>
            <a:r>
              <a:rPr lang="en-US" dirty="0"/>
              <a:t>Define your own SQL based sensors to customize what data is collected by the HQ agent.</a:t>
            </a:r>
          </a:p>
          <a:p>
            <a:pPr lvl="1"/>
            <a:r>
              <a:rPr lang="en-US" dirty="0"/>
              <a:t>Any </a:t>
            </a:r>
            <a:r>
              <a:rPr lang="en-US" dirty="0" err="1"/>
              <a:t>sysmaster</a:t>
            </a:r>
            <a:r>
              <a:rPr lang="en-US" dirty="0"/>
              <a:t> SQL query can now be turned into a sensor</a:t>
            </a:r>
          </a:p>
          <a:p>
            <a:pPr lvl="1"/>
            <a:r>
              <a:rPr lang="en-US" dirty="0"/>
              <a:t>Easy to use UI for defining sensors, including a preview of sensor data</a:t>
            </a:r>
          </a:p>
          <a:p>
            <a:endParaRPr lang="en-US" dirty="0"/>
          </a:p>
          <a:p>
            <a:r>
              <a:rPr lang="en-US" dirty="0"/>
              <a:t>Extensible Alerting </a:t>
            </a:r>
          </a:p>
          <a:p>
            <a:pPr lvl="1"/>
            <a:r>
              <a:rPr lang="en-US" dirty="0"/>
              <a:t>Define a custom script to be executed whenever an alerting incident occurs</a:t>
            </a:r>
          </a:p>
          <a:p>
            <a:endParaRPr lang="en-US" dirty="0"/>
          </a:p>
        </p:txBody>
      </p:sp>
    </p:spTree>
    <p:extLst>
      <p:ext uri="{BB962C8B-B14F-4D97-AF65-F5344CB8AC3E}">
        <p14:creationId xmlns:p14="http://schemas.microsoft.com/office/powerpoint/2010/main" val="282398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4A282B-973D-4B20-A3AE-1E303AA1E628}"/>
              </a:ext>
            </a:extLst>
          </p:cNvPr>
          <p:cNvSpPr>
            <a:spLocks noGrp="1"/>
          </p:cNvSpPr>
          <p:nvPr>
            <p:ph type="title"/>
          </p:nvPr>
        </p:nvSpPr>
        <p:spPr/>
        <p:txBody>
          <a:bodyPr/>
          <a:lstStyle/>
          <a:p>
            <a:r>
              <a:rPr lang="en-US" spc="-1">
                <a:solidFill>
                  <a:srgbClr val="000000"/>
                </a:solidFill>
                <a:uFill>
                  <a:solidFill>
                    <a:srgbClr val="FFFFFF"/>
                  </a:solidFill>
                </a:uFill>
              </a:rPr>
              <a:t>Custom Dashboards</a:t>
            </a:r>
            <a:endParaRPr lang="en-US" sz="4000" spc="-1" dirty="0">
              <a:solidFill>
                <a:srgbClr val="000000"/>
              </a:solidFill>
              <a:uFill>
                <a:solidFill>
                  <a:srgbClr val="FFFFFF"/>
                </a:solidFill>
              </a:uFill>
            </a:endParaRPr>
          </a:p>
        </p:txBody>
      </p:sp>
      <p:sp>
        <p:nvSpPr>
          <p:cNvPr id="7" name="Content Placeholder 6">
            <a:extLst>
              <a:ext uri="{FF2B5EF4-FFF2-40B4-BE49-F238E27FC236}">
                <a16:creationId xmlns:a16="http://schemas.microsoft.com/office/drawing/2014/main" id="{3A5F184D-07EE-40E5-8583-2355246869BA}"/>
              </a:ext>
            </a:extLst>
          </p:cNvPr>
          <p:cNvSpPr>
            <a:spLocks noGrp="1"/>
          </p:cNvSpPr>
          <p:nvPr>
            <p:ph idx="1"/>
          </p:nvPr>
        </p:nvSpPr>
        <p:spPr/>
        <p:txBody>
          <a:bodyPr/>
          <a:lstStyle/>
          <a:p>
            <a:r>
              <a:rPr lang="en-US" dirty="0"/>
              <a:t>Custom dashboards allow you to define UI pages that show you the Informix monitoring data that is most important to you</a:t>
            </a:r>
          </a:p>
          <a:p>
            <a:pPr lvl="1"/>
            <a:r>
              <a:rPr lang="en-US" dirty="0"/>
              <a:t>Single or multi-server dashboards</a:t>
            </a:r>
          </a:p>
          <a:p>
            <a:pPr lvl="1"/>
            <a:r>
              <a:rPr lang="en-US" dirty="0"/>
              <a:t>Define what monitoring data you want to see</a:t>
            </a:r>
          </a:p>
          <a:p>
            <a:pPr lvl="1"/>
            <a:r>
              <a:rPr lang="en-US" dirty="0"/>
              <a:t>Drag, drop, resize, select colors to customize the look and feel</a:t>
            </a:r>
          </a:p>
          <a:p>
            <a:pPr lvl="1"/>
            <a:r>
              <a:rPr lang="en-US" dirty="0"/>
              <a:t>Dynamically change the server or set of servers shown on your dashboard</a:t>
            </a:r>
          </a:p>
          <a:p>
            <a:endParaRPr lang="en-US" dirty="0"/>
          </a:p>
        </p:txBody>
      </p:sp>
    </p:spTree>
    <p:extLst>
      <p:ext uri="{BB962C8B-B14F-4D97-AF65-F5344CB8AC3E}">
        <p14:creationId xmlns:p14="http://schemas.microsoft.com/office/powerpoint/2010/main" val="1089780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687" y="929187"/>
            <a:ext cx="7396087" cy="5169583"/>
          </a:xfrm>
          <a:prstGeom prst="rect">
            <a:avLst/>
          </a:prstGeom>
        </p:spPr>
      </p:pic>
    </p:spTree>
    <p:extLst>
      <p:ext uri="{BB962C8B-B14F-4D97-AF65-F5344CB8AC3E}">
        <p14:creationId xmlns:p14="http://schemas.microsoft.com/office/powerpoint/2010/main" val="26400832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997" y="716551"/>
            <a:ext cx="8780005" cy="5767797"/>
          </a:xfrm>
          <a:prstGeom prst="rect">
            <a:avLst/>
          </a:prstGeom>
        </p:spPr>
      </p:pic>
    </p:spTree>
    <p:extLst>
      <p:ext uri="{BB962C8B-B14F-4D97-AF65-F5344CB8AC3E}">
        <p14:creationId xmlns:p14="http://schemas.microsoft.com/office/powerpoint/2010/main" val="24850120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1E286-1AE8-4812-A258-44BF51A8ADC8}"/>
              </a:ext>
            </a:extLst>
          </p:cNvPr>
          <p:cNvSpPr>
            <a:spLocks noGrp="1"/>
          </p:cNvSpPr>
          <p:nvPr>
            <p:ph type="title"/>
          </p:nvPr>
        </p:nvSpPr>
        <p:spPr/>
        <p:txBody>
          <a:bodyPr/>
          <a:lstStyle/>
          <a:p>
            <a:r>
              <a:rPr lang="en-US" spc="-1" dirty="0">
                <a:solidFill>
                  <a:srgbClr val="000000"/>
                </a:solidFill>
                <a:uFill>
                  <a:solidFill>
                    <a:srgbClr val="FFFFFF"/>
                  </a:solidFill>
                </a:uFill>
              </a:rPr>
              <a:t>Custom SQL Sensors</a:t>
            </a:r>
            <a:br>
              <a:rPr lang="en-US" sz="4000" spc="-1" dirty="0">
                <a:solidFill>
                  <a:srgbClr val="000000"/>
                </a:solidFill>
                <a:uFill>
                  <a:solidFill>
                    <a:srgbClr val="FFFFFF"/>
                  </a:solidFill>
                </a:uFill>
              </a:rPr>
            </a:br>
            <a:endParaRPr lang="en-US" dirty="0"/>
          </a:p>
        </p:txBody>
      </p:sp>
      <p:sp>
        <p:nvSpPr>
          <p:cNvPr id="5" name="Content Placeholder 4">
            <a:extLst>
              <a:ext uri="{FF2B5EF4-FFF2-40B4-BE49-F238E27FC236}">
                <a16:creationId xmlns:a16="http://schemas.microsoft.com/office/drawing/2014/main" id="{EF6573EC-7B1F-4C11-9C9A-77D23FF5E652}"/>
              </a:ext>
            </a:extLst>
          </p:cNvPr>
          <p:cNvSpPr>
            <a:spLocks noGrp="1"/>
          </p:cNvSpPr>
          <p:nvPr>
            <p:ph idx="1"/>
          </p:nvPr>
        </p:nvSpPr>
        <p:spPr/>
        <p:txBody>
          <a:bodyPr/>
          <a:lstStyle/>
          <a:p>
            <a:r>
              <a:rPr lang="en-US" dirty="0"/>
              <a:t>Define your own SQL based sensors to customize what data is collected by the HQ agent</a:t>
            </a:r>
          </a:p>
          <a:p>
            <a:endParaRPr lang="en-US" dirty="0"/>
          </a:p>
          <a:p>
            <a:r>
              <a:rPr lang="en-US" dirty="0"/>
              <a:t>Any </a:t>
            </a:r>
            <a:r>
              <a:rPr lang="en-US" dirty="0" err="1"/>
              <a:t>sysmaster</a:t>
            </a:r>
            <a:r>
              <a:rPr lang="en-US" dirty="0"/>
              <a:t> SQL query can now be turned into a sensor</a:t>
            </a:r>
          </a:p>
          <a:p>
            <a:endParaRPr lang="en-US" dirty="0"/>
          </a:p>
          <a:p>
            <a:r>
              <a:rPr lang="en-US" dirty="0"/>
              <a:t>Easy to use UI for defining sensors, including a preview of sensor data</a:t>
            </a:r>
          </a:p>
        </p:txBody>
      </p:sp>
    </p:spTree>
    <p:extLst>
      <p:ext uri="{BB962C8B-B14F-4D97-AF65-F5344CB8AC3E}">
        <p14:creationId xmlns:p14="http://schemas.microsoft.com/office/powerpoint/2010/main" val="3624020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014" y="934222"/>
            <a:ext cx="8661971" cy="4616189"/>
          </a:xfrm>
          <a:prstGeom prst="rect">
            <a:avLst/>
          </a:prstGeom>
        </p:spPr>
      </p:pic>
    </p:spTree>
    <p:extLst>
      <p:ext uri="{BB962C8B-B14F-4D97-AF65-F5344CB8AC3E}">
        <p14:creationId xmlns:p14="http://schemas.microsoft.com/office/powerpoint/2010/main" val="9798909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CAE8-77C0-3E4E-A29B-6B41CB7F993F}"/>
              </a:ext>
            </a:extLst>
          </p:cNvPr>
          <p:cNvSpPr>
            <a:spLocks noGrp="1"/>
          </p:cNvSpPr>
          <p:nvPr>
            <p:ph type="ctrTitle"/>
          </p:nvPr>
        </p:nvSpPr>
        <p:spPr>
          <a:xfrm>
            <a:off x="256193" y="2351087"/>
            <a:ext cx="8631614" cy="1077913"/>
          </a:xfrm>
        </p:spPr>
        <p:txBody>
          <a:bodyPr/>
          <a:lstStyle/>
          <a:p>
            <a:r>
              <a:rPr lang="en-US" dirty="0"/>
              <a:t>Inform</a:t>
            </a:r>
            <a:r>
              <a:rPr lang="en-US" i="1" dirty="0">
                <a:solidFill>
                  <a:srgbClr val="FF0000"/>
                </a:solidFill>
              </a:rPr>
              <a:t>i</a:t>
            </a:r>
            <a:r>
              <a:rPr lang="en-US" dirty="0">
                <a:solidFill>
                  <a:srgbClr val="0000C4"/>
                </a:solidFill>
              </a:rPr>
              <a:t>x</a:t>
            </a:r>
            <a:r>
              <a:rPr lang="en-US" dirty="0"/>
              <a:t> Partial Index</a:t>
            </a:r>
          </a:p>
        </p:txBody>
      </p:sp>
    </p:spTree>
    <p:extLst>
      <p:ext uri="{BB962C8B-B14F-4D97-AF65-F5344CB8AC3E}">
        <p14:creationId xmlns:p14="http://schemas.microsoft.com/office/powerpoint/2010/main" val="286593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988" y="712969"/>
            <a:ext cx="8728023" cy="5207227"/>
          </a:xfrm>
          <a:prstGeom prst="rect">
            <a:avLst/>
          </a:prstGeom>
        </p:spPr>
      </p:pic>
    </p:spTree>
    <p:extLst>
      <p:ext uri="{BB962C8B-B14F-4D97-AF65-F5344CB8AC3E}">
        <p14:creationId xmlns:p14="http://schemas.microsoft.com/office/powerpoint/2010/main" val="15773682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872" y="761492"/>
            <a:ext cx="8781611" cy="4223764"/>
          </a:xfrm>
          <a:prstGeom prst="rect">
            <a:avLst/>
          </a:prstGeom>
        </p:spPr>
      </p:pic>
    </p:spTree>
    <p:extLst>
      <p:ext uri="{BB962C8B-B14F-4D97-AF65-F5344CB8AC3E}">
        <p14:creationId xmlns:p14="http://schemas.microsoft.com/office/powerpoint/2010/main" val="22468541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796" y="203584"/>
            <a:ext cx="7776791" cy="3988639"/>
          </a:xfrm>
          <a:prstGeom prst="rect">
            <a:avLst/>
          </a:prstGeom>
        </p:spPr>
      </p:pic>
      <p:pic>
        <p:nvPicPr>
          <p:cNvPr id="6" name="Picture 5"/>
          <p:cNvPicPr>
            <a:picLocks noChangeAspect="1"/>
          </p:cNvPicPr>
          <p:nvPr/>
        </p:nvPicPr>
        <p:blipFill>
          <a:blip r:embed="rId3"/>
          <a:stretch>
            <a:fillRect/>
          </a:stretch>
        </p:blipFill>
        <p:spPr>
          <a:xfrm>
            <a:off x="4389653" y="2954443"/>
            <a:ext cx="4344887" cy="3618985"/>
          </a:xfrm>
          <a:prstGeom prst="rect">
            <a:avLst/>
          </a:prstGeom>
        </p:spPr>
      </p:pic>
      <p:sp>
        <p:nvSpPr>
          <p:cNvPr id="5" name="Arrow: Right 4"/>
          <p:cNvSpPr/>
          <p:nvPr/>
        </p:nvSpPr>
        <p:spPr>
          <a:xfrm>
            <a:off x="4006834" y="5761778"/>
            <a:ext cx="514070" cy="16588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4199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8C74-97DA-46D6-A395-01068ABD2DF1}"/>
              </a:ext>
            </a:extLst>
          </p:cNvPr>
          <p:cNvSpPr>
            <a:spLocks noGrp="1"/>
          </p:cNvSpPr>
          <p:nvPr>
            <p:ph type="title"/>
          </p:nvPr>
        </p:nvSpPr>
        <p:spPr/>
        <p:txBody>
          <a:bodyPr/>
          <a:lstStyle/>
          <a:p>
            <a:r>
              <a:rPr lang="en-US" dirty="0"/>
              <a:t>Extensible Alerting</a:t>
            </a:r>
            <a:br>
              <a:rPr lang="en-US" dirty="0"/>
            </a:br>
            <a:endParaRPr lang="en-US" dirty="0"/>
          </a:p>
        </p:txBody>
      </p:sp>
      <p:sp>
        <p:nvSpPr>
          <p:cNvPr id="3" name="Content Placeholder 2">
            <a:extLst>
              <a:ext uri="{FF2B5EF4-FFF2-40B4-BE49-F238E27FC236}">
                <a16:creationId xmlns:a16="http://schemas.microsoft.com/office/drawing/2014/main" id="{C0539262-7C01-48CC-8B3F-D6340A9C56CB}"/>
              </a:ext>
            </a:extLst>
          </p:cNvPr>
          <p:cNvSpPr>
            <a:spLocks noGrp="1"/>
          </p:cNvSpPr>
          <p:nvPr>
            <p:ph idx="1"/>
          </p:nvPr>
        </p:nvSpPr>
        <p:spPr/>
        <p:txBody>
          <a:bodyPr/>
          <a:lstStyle/>
          <a:p>
            <a:r>
              <a:rPr lang="en-US" dirty="0"/>
              <a:t>A new extensible alerting option allows you to define a custom script to be executed whenever an alerting incident occurs</a:t>
            </a:r>
          </a:p>
          <a:p>
            <a:endParaRPr lang="en-US" dirty="0"/>
          </a:p>
        </p:txBody>
      </p:sp>
      <p:pic>
        <p:nvPicPr>
          <p:cNvPr id="4" name="Picture 3">
            <a:extLst>
              <a:ext uri="{FF2B5EF4-FFF2-40B4-BE49-F238E27FC236}">
                <a16:creationId xmlns:a16="http://schemas.microsoft.com/office/drawing/2014/main" id="{1668CA93-3DA8-4C9E-A4D0-4793A1B33EED}"/>
              </a:ext>
            </a:extLst>
          </p:cNvPr>
          <p:cNvPicPr>
            <a:picLocks noChangeAspect="1"/>
          </p:cNvPicPr>
          <p:nvPr/>
        </p:nvPicPr>
        <p:blipFill>
          <a:blip r:embed="rId2"/>
          <a:stretch>
            <a:fillRect/>
          </a:stretch>
        </p:blipFill>
        <p:spPr>
          <a:xfrm>
            <a:off x="467863" y="2184671"/>
            <a:ext cx="8140012" cy="3269581"/>
          </a:xfrm>
          <a:prstGeom prst="rect">
            <a:avLst/>
          </a:prstGeom>
        </p:spPr>
      </p:pic>
    </p:spTree>
    <p:extLst>
      <p:ext uri="{BB962C8B-B14F-4D97-AF65-F5344CB8AC3E}">
        <p14:creationId xmlns:p14="http://schemas.microsoft.com/office/powerpoint/2010/main" val="3213892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AC92-0431-4B2B-8F48-F284A7446C9D}"/>
              </a:ext>
            </a:extLst>
          </p:cNvPr>
          <p:cNvSpPr>
            <a:spLocks noGrp="1"/>
          </p:cNvSpPr>
          <p:nvPr>
            <p:ph type="title"/>
          </p:nvPr>
        </p:nvSpPr>
        <p:spPr/>
        <p:txBody>
          <a:bodyPr/>
          <a:lstStyle/>
          <a:p>
            <a:r>
              <a:rPr lang="en-US" dirty="0"/>
              <a:t>Extensible Alerting</a:t>
            </a:r>
          </a:p>
        </p:txBody>
      </p:sp>
      <p:sp>
        <p:nvSpPr>
          <p:cNvPr id="3" name="Content Placeholder 2">
            <a:extLst>
              <a:ext uri="{FF2B5EF4-FFF2-40B4-BE49-F238E27FC236}">
                <a16:creationId xmlns:a16="http://schemas.microsoft.com/office/drawing/2014/main" id="{2A96102E-829F-4334-A67A-E80F1F56C295}"/>
              </a:ext>
            </a:extLst>
          </p:cNvPr>
          <p:cNvSpPr>
            <a:spLocks noGrp="1"/>
          </p:cNvSpPr>
          <p:nvPr>
            <p:ph idx="1"/>
          </p:nvPr>
        </p:nvSpPr>
        <p:spPr/>
        <p:txBody>
          <a:bodyPr/>
          <a:lstStyle/>
          <a:p>
            <a:r>
              <a:rPr lang="en-US" dirty="0"/>
              <a:t>When the “Run Script” alerting notification is enabled</a:t>
            </a:r>
          </a:p>
          <a:p>
            <a:pPr lvl="1"/>
            <a:r>
              <a:rPr lang="en-US" dirty="0" err="1"/>
              <a:t>InformixHQ</a:t>
            </a:r>
            <a:r>
              <a:rPr lang="en-US" dirty="0"/>
              <a:t> server will run the specified command on the OS whenever an alerting incident occurs</a:t>
            </a:r>
          </a:p>
          <a:p>
            <a:pPr lvl="1"/>
            <a:r>
              <a:rPr lang="en-US" dirty="0"/>
              <a:t>Before running your script, it will set the following environment variables containing info about the alerting incident</a:t>
            </a:r>
          </a:p>
          <a:p>
            <a:pPr lvl="2"/>
            <a:r>
              <a:rPr lang="en-US" b="1" dirty="0">
                <a:solidFill>
                  <a:srgbClr val="0000C4"/>
                </a:solidFill>
              </a:rPr>
              <a:t>ALERT_ID</a:t>
            </a:r>
          </a:p>
          <a:p>
            <a:pPr lvl="2"/>
            <a:r>
              <a:rPr lang="en-US" b="1" dirty="0">
                <a:solidFill>
                  <a:srgbClr val="0000C4"/>
                </a:solidFill>
              </a:rPr>
              <a:t>ALERT_TIMESTAMP</a:t>
            </a:r>
          </a:p>
          <a:p>
            <a:pPr lvl="2"/>
            <a:r>
              <a:rPr lang="en-US" b="1" dirty="0">
                <a:solidFill>
                  <a:srgbClr val="0000C4"/>
                </a:solidFill>
              </a:rPr>
              <a:t>ALERT_SUMMARY</a:t>
            </a:r>
          </a:p>
          <a:p>
            <a:pPr lvl="2"/>
            <a:r>
              <a:rPr lang="en-US" b="1" dirty="0">
                <a:solidFill>
                  <a:srgbClr val="0000C4"/>
                </a:solidFill>
              </a:rPr>
              <a:t>ALERT_ MESSAGE</a:t>
            </a:r>
          </a:p>
          <a:p>
            <a:pPr lvl="2"/>
            <a:r>
              <a:rPr lang="en-US" b="1" dirty="0">
                <a:solidFill>
                  <a:srgbClr val="0000C4"/>
                </a:solidFill>
              </a:rPr>
              <a:t>SERVER_ID</a:t>
            </a:r>
          </a:p>
          <a:p>
            <a:pPr lvl="2"/>
            <a:r>
              <a:rPr lang="en-US" b="1" dirty="0">
                <a:solidFill>
                  <a:srgbClr val="0000C4"/>
                </a:solidFill>
              </a:rPr>
              <a:t>SERVER_ALIAS</a:t>
            </a:r>
          </a:p>
          <a:p>
            <a:pPr lvl="2"/>
            <a:r>
              <a:rPr lang="en-US" b="1" dirty="0">
                <a:solidFill>
                  <a:srgbClr val="0000C4"/>
                </a:solidFill>
              </a:rPr>
              <a:t>GROUP_ID</a:t>
            </a:r>
          </a:p>
          <a:p>
            <a:pPr lvl="2"/>
            <a:r>
              <a:rPr lang="en-US" b="1" dirty="0">
                <a:solidFill>
                  <a:srgbClr val="0000C4"/>
                </a:solidFill>
              </a:rPr>
              <a:t>GROUP_NAME</a:t>
            </a:r>
          </a:p>
          <a:p>
            <a:pPr lvl="2"/>
            <a:r>
              <a:rPr lang="en-US" b="1" dirty="0">
                <a:solidFill>
                  <a:srgbClr val="0000C4"/>
                </a:solidFill>
              </a:rPr>
              <a:t>EVENT_URL</a:t>
            </a:r>
          </a:p>
        </p:txBody>
      </p:sp>
      <p:pic>
        <p:nvPicPr>
          <p:cNvPr id="4" name="Picture 3">
            <a:extLst>
              <a:ext uri="{FF2B5EF4-FFF2-40B4-BE49-F238E27FC236}">
                <a16:creationId xmlns:a16="http://schemas.microsoft.com/office/drawing/2014/main" id="{6925BF6A-0B82-48FE-9CBF-143BEDCD04B8}"/>
              </a:ext>
            </a:extLst>
          </p:cNvPr>
          <p:cNvPicPr>
            <a:picLocks noChangeAspect="1"/>
          </p:cNvPicPr>
          <p:nvPr/>
        </p:nvPicPr>
        <p:blipFill>
          <a:blip r:embed="rId3"/>
          <a:stretch>
            <a:fillRect/>
          </a:stretch>
        </p:blipFill>
        <p:spPr>
          <a:xfrm>
            <a:off x="3488846" y="4850536"/>
            <a:ext cx="5655154" cy="1518514"/>
          </a:xfrm>
          <a:prstGeom prst="rect">
            <a:avLst/>
          </a:prstGeom>
        </p:spPr>
      </p:pic>
    </p:spTree>
    <p:extLst>
      <p:ext uri="{BB962C8B-B14F-4D97-AF65-F5344CB8AC3E}">
        <p14:creationId xmlns:p14="http://schemas.microsoft.com/office/powerpoint/2010/main" val="4012875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FA6F-9A62-4290-8092-8BD69BFDC1B6}"/>
              </a:ext>
            </a:extLst>
          </p:cNvPr>
          <p:cNvSpPr>
            <a:spLocks noGrp="1"/>
          </p:cNvSpPr>
          <p:nvPr>
            <p:ph type="title"/>
          </p:nvPr>
        </p:nvSpPr>
        <p:spPr>
          <a:xfrm>
            <a:off x="380999" y="593725"/>
            <a:ext cx="8429625" cy="501650"/>
          </a:xfrm>
        </p:spPr>
        <p:txBody>
          <a:bodyPr/>
          <a:lstStyle/>
          <a:p>
            <a:r>
              <a:rPr lang="en-US" dirty="0" err="1"/>
              <a:t>InformixHQ</a:t>
            </a:r>
            <a:r>
              <a:rPr lang="en-US" dirty="0"/>
              <a:t> Administration – What’s New (1)</a:t>
            </a:r>
          </a:p>
        </p:txBody>
      </p:sp>
      <p:sp>
        <p:nvSpPr>
          <p:cNvPr id="3" name="Content Placeholder 2">
            <a:extLst>
              <a:ext uri="{FF2B5EF4-FFF2-40B4-BE49-F238E27FC236}">
                <a16:creationId xmlns:a16="http://schemas.microsoft.com/office/drawing/2014/main" id="{37FE6C32-5555-469F-866F-7F4935D068F7}"/>
              </a:ext>
            </a:extLst>
          </p:cNvPr>
          <p:cNvSpPr>
            <a:spLocks noGrp="1"/>
          </p:cNvSpPr>
          <p:nvPr>
            <p:ph idx="1"/>
          </p:nvPr>
        </p:nvSpPr>
        <p:spPr>
          <a:xfrm>
            <a:off x="381000" y="1407034"/>
            <a:ext cx="8877300" cy="5099176"/>
          </a:xfrm>
        </p:spPr>
        <p:txBody>
          <a:bodyPr/>
          <a:lstStyle/>
          <a:p>
            <a:r>
              <a:rPr lang="en-US" dirty="0"/>
              <a:t>Schema Manager </a:t>
            </a:r>
          </a:p>
          <a:p>
            <a:pPr lvl="1"/>
            <a:r>
              <a:rPr lang="en-US" dirty="0"/>
              <a:t>Browse and view detailed info on the tables and indexes in each database</a:t>
            </a:r>
          </a:p>
          <a:p>
            <a:endParaRPr lang="en-US" dirty="0"/>
          </a:p>
          <a:p>
            <a:r>
              <a:rPr lang="en-US" dirty="0"/>
              <a:t>Storage &gt; Tables and Indexes</a:t>
            </a:r>
          </a:p>
          <a:p>
            <a:pPr lvl="1"/>
            <a:r>
              <a:rPr lang="en-US" dirty="0"/>
              <a:t>Analyze the storage characteristics of tables and indexes in each database</a:t>
            </a:r>
          </a:p>
          <a:p>
            <a:pPr lvl="1"/>
            <a:r>
              <a:rPr lang="en-US" dirty="0"/>
              <a:t>Perform storage optimization actions: compress, shrink, repack, and defragment</a:t>
            </a:r>
          </a:p>
          <a:p>
            <a:pPr lvl="1"/>
            <a:r>
              <a:rPr lang="en-US" dirty="0"/>
              <a:t>Manage your automatic storage optimization policies</a:t>
            </a:r>
          </a:p>
          <a:p>
            <a:endParaRPr lang="en-US" dirty="0"/>
          </a:p>
          <a:p>
            <a:r>
              <a:rPr lang="en-US" dirty="0"/>
              <a:t>High Availability </a:t>
            </a:r>
          </a:p>
          <a:p>
            <a:pPr lvl="1"/>
            <a:r>
              <a:rPr lang="en-US" dirty="0"/>
              <a:t>Visualize and monitor the functioning of the entirety of your HA cluster</a:t>
            </a:r>
          </a:p>
          <a:p>
            <a:pPr lvl="1"/>
            <a:r>
              <a:rPr lang="en-US" dirty="0"/>
              <a:t>New agent sensors for monitoring HA status and performance</a:t>
            </a:r>
          </a:p>
          <a:p>
            <a:endParaRPr lang="en-US" dirty="0"/>
          </a:p>
          <a:p>
            <a:r>
              <a:rPr lang="en-US" dirty="0"/>
              <a:t>Enterprise Replication </a:t>
            </a:r>
          </a:p>
          <a:p>
            <a:pPr lvl="1"/>
            <a:r>
              <a:rPr lang="en-US" dirty="0"/>
              <a:t>Visualize your ER domain</a:t>
            </a:r>
          </a:p>
          <a:p>
            <a:pPr lvl="1"/>
            <a:r>
              <a:rPr lang="en-US" dirty="0"/>
              <a:t>Find detailed statistics about each Informix node participating in replication</a:t>
            </a:r>
          </a:p>
        </p:txBody>
      </p:sp>
    </p:spTree>
    <p:extLst>
      <p:ext uri="{BB962C8B-B14F-4D97-AF65-F5344CB8AC3E}">
        <p14:creationId xmlns:p14="http://schemas.microsoft.com/office/powerpoint/2010/main" val="4098010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FA6F-9A62-4290-8092-8BD69BFDC1B6}"/>
              </a:ext>
            </a:extLst>
          </p:cNvPr>
          <p:cNvSpPr>
            <a:spLocks noGrp="1"/>
          </p:cNvSpPr>
          <p:nvPr>
            <p:ph type="title"/>
          </p:nvPr>
        </p:nvSpPr>
        <p:spPr/>
        <p:txBody>
          <a:bodyPr/>
          <a:lstStyle/>
          <a:p>
            <a:r>
              <a:rPr lang="en-US" dirty="0" err="1"/>
              <a:t>InformixHQ</a:t>
            </a:r>
            <a:r>
              <a:rPr lang="en-US" dirty="0"/>
              <a:t> Administration – What’s New (2)</a:t>
            </a:r>
          </a:p>
        </p:txBody>
      </p:sp>
      <p:sp>
        <p:nvSpPr>
          <p:cNvPr id="3" name="Content Placeholder 2">
            <a:extLst>
              <a:ext uri="{FF2B5EF4-FFF2-40B4-BE49-F238E27FC236}">
                <a16:creationId xmlns:a16="http://schemas.microsoft.com/office/drawing/2014/main" id="{37FE6C32-5555-469F-866F-7F4935D068F7}"/>
              </a:ext>
            </a:extLst>
          </p:cNvPr>
          <p:cNvSpPr>
            <a:spLocks noGrp="1"/>
          </p:cNvSpPr>
          <p:nvPr>
            <p:ph idx="1"/>
          </p:nvPr>
        </p:nvSpPr>
        <p:spPr>
          <a:xfrm>
            <a:off x="266700" y="1269874"/>
            <a:ext cx="8877300" cy="5588126"/>
          </a:xfrm>
        </p:spPr>
        <p:txBody>
          <a:bodyPr/>
          <a:lstStyle/>
          <a:p>
            <a:r>
              <a:rPr lang="en-US" dirty="0"/>
              <a:t>Auto Update Statistics </a:t>
            </a:r>
          </a:p>
          <a:p>
            <a:pPr lvl="1"/>
            <a:r>
              <a:rPr lang="en-US" dirty="0"/>
              <a:t>Manage automatic update statistics policies, ensuring queries continue to run efficiently as data changes over time</a:t>
            </a:r>
          </a:p>
          <a:p>
            <a:endParaRPr lang="en-US" dirty="0"/>
          </a:p>
          <a:p>
            <a:r>
              <a:rPr lang="en-US" dirty="0"/>
              <a:t>Privileges</a:t>
            </a:r>
          </a:p>
          <a:p>
            <a:pPr lvl="1"/>
            <a:r>
              <a:rPr lang="en-US" dirty="0"/>
              <a:t>Manage database, table, &amp; SQL Admin API level privileges, and internal users</a:t>
            </a:r>
          </a:p>
          <a:p>
            <a:endParaRPr lang="en-US" dirty="0"/>
          </a:p>
          <a:p>
            <a:r>
              <a:rPr lang="en-US" dirty="0"/>
              <a:t>System Reports</a:t>
            </a:r>
          </a:p>
          <a:p>
            <a:pPr lvl="1"/>
            <a:r>
              <a:rPr lang="en-US" dirty="0"/>
              <a:t>Full set of detailed reports on aspects of your database server's performance</a:t>
            </a:r>
          </a:p>
          <a:p>
            <a:endParaRPr lang="en-US" dirty="0"/>
          </a:p>
          <a:p>
            <a:r>
              <a:rPr lang="en-US" dirty="0"/>
              <a:t>Task Scheduler </a:t>
            </a:r>
          </a:p>
          <a:p>
            <a:pPr lvl="1"/>
            <a:r>
              <a:rPr lang="en-US" dirty="0"/>
              <a:t>Manage and customize tasks for your database server</a:t>
            </a:r>
          </a:p>
          <a:p>
            <a:endParaRPr lang="en-US" dirty="0"/>
          </a:p>
          <a:p>
            <a:r>
              <a:rPr lang="en-US" dirty="0"/>
              <a:t>Memory Manger</a:t>
            </a:r>
          </a:p>
          <a:p>
            <a:pPr lvl="1"/>
            <a:r>
              <a:rPr lang="en-US" dirty="0"/>
              <a:t>Visualize and monitor your database server's memory usage</a:t>
            </a:r>
          </a:p>
          <a:p>
            <a:pPr lvl="1"/>
            <a:r>
              <a:rPr lang="en-US" dirty="0"/>
              <a:t>Configure its Low Memory Manager configuration</a:t>
            </a:r>
          </a:p>
        </p:txBody>
      </p:sp>
    </p:spTree>
    <p:extLst>
      <p:ext uri="{BB962C8B-B14F-4D97-AF65-F5344CB8AC3E}">
        <p14:creationId xmlns:p14="http://schemas.microsoft.com/office/powerpoint/2010/main" val="25495353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FA6F-9A62-4290-8092-8BD69BFDC1B6}"/>
              </a:ext>
            </a:extLst>
          </p:cNvPr>
          <p:cNvSpPr>
            <a:spLocks noGrp="1"/>
          </p:cNvSpPr>
          <p:nvPr>
            <p:ph type="title"/>
          </p:nvPr>
        </p:nvSpPr>
        <p:spPr/>
        <p:txBody>
          <a:bodyPr/>
          <a:lstStyle/>
          <a:p>
            <a:r>
              <a:rPr lang="en-US" dirty="0" err="1"/>
              <a:t>InformixHQ</a:t>
            </a:r>
            <a:r>
              <a:rPr lang="en-US" dirty="0"/>
              <a:t> Administration – What’s New (3)</a:t>
            </a:r>
          </a:p>
        </p:txBody>
      </p:sp>
      <p:sp>
        <p:nvSpPr>
          <p:cNvPr id="3" name="Content Placeholder 2">
            <a:extLst>
              <a:ext uri="{FF2B5EF4-FFF2-40B4-BE49-F238E27FC236}">
                <a16:creationId xmlns:a16="http://schemas.microsoft.com/office/drawing/2014/main" id="{37FE6C32-5555-469F-866F-7F4935D068F7}"/>
              </a:ext>
            </a:extLst>
          </p:cNvPr>
          <p:cNvSpPr>
            <a:spLocks noGrp="1"/>
          </p:cNvSpPr>
          <p:nvPr>
            <p:ph idx="1"/>
          </p:nvPr>
        </p:nvSpPr>
        <p:spPr>
          <a:xfrm>
            <a:off x="266700" y="1269874"/>
            <a:ext cx="8877300" cy="5588126"/>
          </a:xfrm>
        </p:spPr>
        <p:txBody>
          <a:bodyPr/>
          <a:lstStyle/>
          <a:p>
            <a:r>
              <a:rPr lang="en-US" dirty="0"/>
              <a:t>Backups</a:t>
            </a:r>
          </a:p>
          <a:p>
            <a:pPr lvl="1"/>
            <a:r>
              <a:rPr lang="en-US" dirty="0"/>
              <a:t>New history timeline of your most recent database server backups</a:t>
            </a:r>
          </a:p>
          <a:p>
            <a:endParaRPr lang="en-US" dirty="0"/>
          </a:p>
        </p:txBody>
      </p:sp>
    </p:spTree>
    <p:extLst>
      <p:ext uri="{BB962C8B-B14F-4D97-AF65-F5344CB8AC3E}">
        <p14:creationId xmlns:p14="http://schemas.microsoft.com/office/powerpoint/2010/main" val="27532911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E12F-59D1-4BD6-8347-151A3A69F0F0}"/>
              </a:ext>
            </a:extLst>
          </p:cNvPr>
          <p:cNvSpPr>
            <a:spLocks noGrp="1"/>
          </p:cNvSpPr>
          <p:nvPr>
            <p:ph type="title"/>
          </p:nvPr>
        </p:nvSpPr>
        <p:spPr/>
        <p:txBody>
          <a:bodyPr/>
          <a:lstStyle/>
          <a:p>
            <a:r>
              <a:rPr lang="en-US" dirty="0"/>
              <a:t>Schema Manager</a:t>
            </a:r>
            <a:br>
              <a:rPr lang="en-US" dirty="0"/>
            </a:br>
            <a:endParaRPr lang="en-US" dirty="0"/>
          </a:p>
        </p:txBody>
      </p:sp>
      <p:sp>
        <p:nvSpPr>
          <p:cNvPr id="3" name="Content Placeholder 2">
            <a:extLst>
              <a:ext uri="{FF2B5EF4-FFF2-40B4-BE49-F238E27FC236}">
                <a16:creationId xmlns:a16="http://schemas.microsoft.com/office/drawing/2014/main" id="{BC392055-C0C9-4E28-8B52-5B783597C904}"/>
              </a:ext>
            </a:extLst>
          </p:cNvPr>
          <p:cNvSpPr>
            <a:spLocks noGrp="1"/>
          </p:cNvSpPr>
          <p:nvPr>
            <p:ph idx="1"/>
          </p:nvPr>
        </p:nvSpPr>
        <p:spPr>
          <a:xfrm>
            <a:off x="268287" y="1247014"/>
            <a:ext cx="8542338" cy="5610986"/>
          </a:xfrm>
        </p:spPr>
        <p:txBody>
          <a:bodyPr/>
          <a:lstStyle/>
          <a:p>
            <a:r>
              <a:rPr lang="en-US" dirty="0"/>
              <a:t>The “SQL Console” page from version 14.10.xC1 has been expanded into a “Schema Manager” in 14.10.xC2</a:t>
            </a:r>
          </a:p>
          <a:p>
            <a:endParaRPr lang="en-US" dirty="0"/>
          </a:p>
          <a:p>
            <a:r>
              <a:rPr lang="en-US" dirty="0"/>
              <a:t>Schema Manager</a:t>
            </a:r>
          </a:p>
          <a:p>
            <a:pPr lvl="1"/>
            <a:r>
              <a:rPr lang="en-US" dirty="0"/>
              <a:t>Select a database and browse the objects in that database</a:t>
            </a:r>
          </a:p>
          <a:p>
            <a:pPr lvl="2"/>
            <a:r>
              <a:rPr lang="en-US" dirty="0"/>
              <a:t>Tables</a:t>
            </a:r>
          </a:p>
          <a:p>
            <a:pPr lvl="2"/>
            <a:r>
              <a:rPr lang="en-US" dirty="0"/>
              <a:t>Views</a:t>
            </a:r>
          </a:p>
          <a:p>
            <a:pPr lvl="2"/>
            <a:r>
              <a:rPr lang="en-US" dirty="0"/>
              <a:t>External tables</a:t>
            </a:r>
          </a:p>
          <a:p>
            <a:pPr lvl="2"/>
            <a:r>
              <a:rPr lang="en-US" dirty="0"/>
              <a:t>Collections</a:t>
            </a:r>
          </a:p>
          <a:p>
            <a:pPr lvl="2"/>
            <a:r>
              <a:rPr lang="en-US" dirty="0"/>
              <a:t>System Catalog Tables</a:t>
            </a:r>
          </a:p>
          <a:p>
            <a:pPr lvl="1"/>
            <a:r>
              <a:rPr lang="en-US" dirty="0"/>
              <a:t>View details about any table object, including…</a:t>
            </a:r>
          </a:p>
          <a:p>
            <a:pPr lvl="2"/>
            <a:r>
              <a:rPr lang="en-US" dirty="0"/>
              <a:t>Columns</a:t>
            </a:r>
          </a:p>
          <a:p>
            <a:pPr lvl="2"/>
            <a:r>
              <a:rPr lang="en-US" dirty="0"/>
              <a:t>Indexes</a:t>
            </a:r>
          </a:p>
          <a:p>
            <a:pPr lvl="2"/>
            <a:r>
              <a:rPr lang="en-US" dirty="0"/>
              <a:t>Constraints</a:t>
            </a:r>
          </a:p>
          <a:p>
            <a:pPr lvl="1"/>
            <a:r>
              <a:rPr lang="en-US" dirty="0"/>
              <a:t>Run ad-hoc SQL queries against the database</a:t>
            </a:r>
          </a:p>
          <a:p>
            <a:pPr lvl="2"/>
            <a:r>
              <a:rPr lang="en-US" dirty="0"/>
              <a:t>Page through query results</a:t>
            </a:r>
          </a:p>
          <a:p>
            <a:pPr lvl="2"/>
            <a:r>
              <a:rPr lang="en-US" dirty="0"/>
              <a:t>See query run time</a:t>
            </a:r>
          </a:p>
          <a:p>
            <a:endParaRPr lang="en-US" dirty="0"/>
          </a:p>
        </p:txBody>
      </p:sp>
    </p:spTree>
    <p:extLst>
      <p:ext uri="{BB962C8B-B14F-4D97-AF65-F5344CB8AC3E}">
        <p14:creationId xmlns:p14="http://schemas.microsoft.com/office/powerpoint/2010/main" val="473410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3170" y="582765"/>
            <a:ext cx="7500787" cy="6151439"/>
          </a:xfrm>
          <a:prstGeom prst="rect">
            <a:avLst/>
          </a:prstGeom>
        </p:spPr>
      </p:pic>
    </p:spTree>
    <p:extLst>
      <p:ext uri="{BB962C8B-B14F-4D97-AF65-F5344CB8AC3E}">
        <p14:creationId xmlns:p14="http://schemas.microsoft.com/office/powerpoint/2010/main" val="8820834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C00D-8745-F346-B7CE-5FDB85777BEA}"/>
              </a:ext>
            </a:extLst>
          </p:cNvPr>
          <p:cNvSpPr>
            <a:spLocks noGrp="1"/>
          </p:cNvSpPr>
          <p:nvPr>
            <p:ph type="title"/>
          </p:nvPr>
        </p:nvSpPr>
        <p:spPr/>
        <p:txBody>
          <a:bodyPr/>
          <a:lstStyle/>
          <a:p>
            <a:r>
              <a:rPr lang="en-US" dirty="0"/>
              <a:t>Informix Partial index</a:t>
            </a:r>
          </a:p>
        </p:txBody>
      </p:sp>
      <p:sp>
        <p:nvSpPr>
          <p:cNvPr id="3" name="Content Placeholder 2">
            <a:extLst>
              <a:ext uri="{FF2B5EF4-FFF2-40B4-BE49-F238E27FC236}">
                <a16:creationId xmlns:a16="http://schemas.microsoft.com/office/drawing/2014/main" id="{AAA6E348-9384-5641-927D-B6B4C6B10959}"/>
              </a:ext>
            </a:extLst>
          </p:cNvPr>
          <p:cNvSpPr>
            <a:spLocks noGrp="1"/>
          </p:cNvSpPr>
          <p:nvPr>
            <p:ph idx="1"/>
          </p:nvPr>
        </p:nvSpPr>
        <p:spPr>
          <a:xfrm>
            <a:off x="266700" y="1269874"/>
            <a:ext cx="8877300" cy="5099176"/>
          </a:xfrm>
        </p:spPr>
        <p:txBody>
          <a:bodyPr/>
          <a:lstStyle/>
          <a:p>
            <a:r>
              <a:rPr lang="en-US" dirty="0"/>
              <a:t>Partial Index, also known as </a:t>
            </a:r>
            <a:r>
              <a:rPr lang="en-US" b="1" dirty="0"/>
              <a:t>filtered index,</a:t>
            </a:r>
            <a:r>
              <a:rPr lang="en-US" dirty="0"/>
              <a:t> is an index having some condition applied to it so that it includes a subset of rows in the table</a:t>
            </a:r>
          </a:p>
          <a:p>
            <a:endParaRPr lang="en-US" dirty="0"/>
          </a:p>
          <a:p>
            <a:r>
              <a:rPr lang="en-US" dirty="0"/>
              <a:t>Starting in Informix 14.10xC2 supports Fragment By Expression Partial Index only as Phase 1</a:t>
            </a:r>
          </a:p>
          <a:p>
            <a:endParaRPr lang="en-US" dirty="0"/>
          </a:p>
          <a:p>
            <a:r>
              <a:rPr lang="en-US" dirty="0"/>
              <a:t>Fragment eliminate and use </a:t>
            </a:r>
            <a:r>
              <a:rPr lang="en-US" dirty="0">
                <a:solidFill>
                  <a:srgbClr val="0000C4"/>
                </a:solidFill>
              </a:rPr>
              <a:t>INDEX-OFF</a:t>
            </a:r>
            <a:r>
              <a:rPr lang="en-US" dirty="0"/>
              <a:t> clause to avoid index build/use</a:t>
            </a:r>
          </a:p>
          <a:p>
            <a:endParaRPr lang="en-US" dirty="0"/>
          </a:p>
          <a:p>
            <a:r>
              <a:rPr lang="en-US" dirty="0"/>
              <a:t>Reduces index build times and less index disk usage</a:t>
            </a:r>
          </a:p>
          <a:p>
            <a:pPr lvl="1"/>
            <a:r>
              <a:rPr lang="en-US" dirty="0"/>
              <a:t>Absent an index, its not hard to guess how a query will run over unindexed table fragments in fragment by expression clauses</a:t>
            </a:r>
          </a:p>
          <a:p>
            <a:pPr lvl="2"/>
            <a:r>
              <a:rPr lang="en-US" dirty="0"/>
              <a:t>Can you say sequential scan ……….</a:t>
            </a:r>
          </a:p>
          <a:p>
            <a:endParaRPr lang="en-US" dirty="0"/>
          </a:p>
        </p:txBody>
      </p:sp>
    </p:spTree>
    <p:extLst>
      <p:ext uri="{BB962C8B-B14F-4D97-AF65-F5344CB8AC3E}">
        <p14:creationId xmlns:p14="http://schemas.microsoft.com/office/powerpoint/2010/main" val="35176434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6225" y="794170"/>
            <a:ext cx="7551633" cy="5489319"/>
          </a:xfrm>
          <a:prstGeom prst="rect">
            <a:avLst/>
          </a:prstGeom>
        </p:spPr>
      </p:pic>
    </p:spTree>
    <p:extLst>
      <p:ext uri="{BB962C8B-B14F-4D97-AF65-F5344CB8AC3E}">
        <p14:creationId xmlns:p14="http://schemas.microsoft.com/office/powerpoint/2010/main" val="13124440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340" y="535638"/>
            <a:ext cx="7505783" cy="6157826"/>
          </a:xfrm>
          <a:prstGeom prst="rect">
            <a:avLst/>
          </a:prstGeom>
        </p:spPr>
      </p:pic>
    </p:spTree>
    <p:extLst>
      <p:ext uri="{BB962C8B-B14F-4D97-AF65-F5344CB8AC3E}">
        <p14:creationId xmlns:p14="http://schemas.microsoft.com/office/powerpoint/2010/main" val="14141194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46288D-31AA-4448-8EA9-4C9BE206EFBE}"/>
              </a:ext>
            </a:extLst>
          </p:cNvPr>
          <p:cNvSpPr>
            <a:spLocks noGrp="1"/>
          </p:cNvSpPr>
          <p:nvPr>
            <p:ph type="title"/>
          </p:nvPr>
        </p:nvSpPr>
        <p:spPr/>
        <p:txBody>
          <a:bodyPr/>
          <a:lstStyle/>
          <a:p>
            <a:r>
              <a:rPr lang="en-US" dirty="0"/>
              <a:t>Storage &gt; Tables and Indexes</a:t>
            </a:r>
            <a:br>
              <a:rPr lang="en-US" dirty="0"/>
            </a:br>
            <a:endParaRPr lang="en-US" dirty="0"/>
          </a:p>
        </p:txBody>
      </p:sp>
      <p:sp>
        <p:nvSpPr>
          <p:cNvPr id="5" name="Content Placeholder 4">
            <a:extLst>
              <a:ext uri="{FF2B5EF4-FFF2-40B4-BE49-F238E27FC236}">
                <a16:creationId xmlns:a16="http://schemas.microsoft.com/office/drawing/2014/main" id="{A4222CE6-11CE-4715-A72A-1A6F7732243C}"/>
              </a:ext>
            </a:extLst>
          </p:cNvPr>
          <p:cNvSpPr>
            <a:spLocks noGrp="1"/>
          </p:cNvSpPr>
          <p:nvPr>
            <p:ph idx="1"/>
          </p:nvPr>
        </p:nvSpPr>
        <p:spPr/>
        <p:txBody>
          <a:bodyPr/>
          <a:lstStyle/>
          <a:p>
            <a:r>
              <a:rPr lang="en-US" dirty="0"/>
              <a:t>Analyze the storage characteristics of the tables and indexes in each of your databases</a:t>
            </a:r>
          </a:p>
          <a:p>
            <a:pPr lvl="1"/>
            <a:r>
              <a:rPr lang="en-US" dirty="0"/>
              <a:t>Estimated compression savings</a:t>
            </a:r>
          </a:p>
          <a:p>
            <a:pPr lvl="1"/>
            <a:r>
              <a:rPr lang="en-US" dirty="0"/>
              <a:t>Page usage</a:t>
            </a:r>
          </a:p>
          <a:p>
            <a:endParaRPr lang="en-US" dirty="0"/>
          </a:p>
          <a:p>
            <a:r>
              <a:rPr lang="en-US" dirty="0"/>
              <a:t>Perform storage optimization actions</a:t>
            </a:r>
          </a:p>
          <a:p>
            <a:pPr lvl="1"/>
            <a:r>
              <a:rPr lang="en-US" dirty="0"/>
              <a:t>Compress and </a:t>
            </a:r>
            <a:r>
              <a:rPr lang="en-US" dirty="0" err="1"/>
              <a:t>uncompress</a:t>
            </a:r>
            <a:endParaRPr lang="en-US" dirty="0"/>
          </a:p>
          <a:p>
            <a:pPr lvl="1"/>
            <a:r>
              <a:rPr lang="en-US" dirty="0"/>
              <a:t>Shrink</a:t>
            </a:r>
          </a:p>
          <a:p>
            <a:pPr lvl="1"/>
            <a:r>
              <a:rPr lang="en-US" dirty="0"/>
              <a:t>Repack</a:t>
            </a:r>
          </a:p>
          <a:p>
            <a:pPr lvl="1"/>
            <a:r>
              <a:rPr lang="en-US" dirty="0"/>
              <a:t>Defragment</a:t>
            </a:r>
          </a:p>
          <a:p>
            <a:pPr lvl="1"/>
            <a:r>
              <a:rPr lang="en-US" dirty="0"/>
              <a:t>Remove in-place alters</a:t>
            </a:r>
          </a:p>
          <a:p>
            <a:endParaRPr lang="en-US" dirty="0"/>
          </a:p>
          <a:p>
            <a:r>
              <a:rPr lang="en-US" dirty="0"/>
              <a:t>Manage your automatic storage optimization policies</a:t>
            </a:r>
          </a:p>
          <a:p>
            <a:endParaRPr lang="en-US" dirty="0"/>
          </a:p>
        </p:txBody>
      </p:sp>
    </p:spTree>
    <p:extLst>
      <p:ext uri="{BB962C8B-B14F-4D97-AF65-F5344CB8AC3E}">
        <p14:creationId xmlns:p14="http://schemas.microsoft.com/office/powerpoint/2010/main" val="7292651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975" y="664635"/>
            <a:ext cx="8762049" cy="5528729"/>
          </a:xfrm>
          <a:prstGeom prst="rect">
            <a:avLst/>
          </a:prstGeom>
        </p:spPr>
      </p:pic>
    </p:spTree>
    <p:extLst>
      <p:ext uri="{BB962C8B-B14F-4D97-AF65-F5344CB8AC3E}">
        <p14:creationId xmlns:p14="http://schemas.microsoft.com/office/powerpoint/2010/main" val="12906367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D0075-4F11-4A5F-A152-8E22C7F6DC3E}"/>
              </a:ext>
            </a:extLst>
          </p:cNvPr>
          <p:cNvSpPr>
            <a:spLocks noGrp="1"/>
          </p:cNvSpPr>
          <p:nvPr>
            <p:ph type="title"/>
          </p:nvPr>
        </p:nvSpPr>
        <p:spPr/>
        <p:txBody>
          <a:bodyPr/>
          <a:lstStyle/>
          <a:p>
            <a:r>
              <a:rPr lang="en-US" dirty="0"/>
              <a:t>Perform storage optimization actions</a:t>
            </a:r>
            <a:br>
              <a:rPr lang="en-US" dirty="0"/>
            </a:br>
            <a:endParaRPr lang="en-US" dirty="0"/>
          </a:p>
        </p:txBody>
      </p:sp>
      <p:sp>
        <p:nvSpPr>
          <p:cNvPr id="5" name="Content Placeholder 4">
            <a:extLst>
              <a:ext uri="{FF2B5EF4-FFF2-40B4-BE49-F238E27FC236}">
                <a16:creationId xmlns:a16="http://schemas.microsoft.com/office/drawing/2014/main" id="{DA2E0FBF-8EC4-4F11-A8B4-036BB926BE3D}"/>
              </a:ext>
            </a:extLst>
          </p:cNvPr>
          <p:cNvSpPr>
            <a:spLocks noGrp="1"/>
          </p:cNvSpPr>
          <p:nvPr>
            <p:ph idx="1"/>
          </p:nvPr>
        </p:nvSpPr>
        <p:spPr>
          <a:xfrm>
            <a:off x="266700" y="1269874"/>
            <a:ext cx="3745230" cy="1884806"/>
          </a:xfrm>
        </p:spPr>
        <p:txBody>
          <a:bodyPr/>
          <a:lstStyle/>
          <a:p>
            <a:r>
              <a:rPr lang="en-US" dirty="0"/>
              <a:t>Compress and </a:t>
            </a:r>
            <a:r>
              <a:rPr lang="en-US" dirty="0" err="1"/>
              <a:t>uncompress</a:t>
            </a:r>
            <a:endParaRPr lang="en-US" dirty="0"/>
          </a:p>
          <a:p>
            <a:r>
              <a:rPr lang="en-US" dirty="0"/>
              <a:t>Shrink</a:t>
            </a:r>
          </a:p>
          <a:p>
            <a:r>
              <a:rPr lang="en-US" dirty="0"/>
              <a:t>Repack</a:t>
            </a:r>
          </a:p>
          <a:p>
            <a:r>
              <a:rPr lang="en-US" dirty="0"/>
              <a:t>Defragment</a:t>
            </a:r>
          </a:p>
          <a:p>
            <a:r>
              <a:rPr lang="en-US" dirty="0"/>
              <a:t>Remove in-place alters</a:t>
            </a:r>
          </a:p>
          <a:p>
            <a:endParaRPr lang="en-US" dirty="0"/>
          </a:p>
        </p:txBody>
      </p:sp>
      <p:pic>
        <p:nvPicPr>
          <p:cNvPr id="6" name="Picture 5">
            <a:extLst>
              <a:ext uri="{FF2B5EF4-FFF2-40B4-BE49-F238E27FC236}">
                <a16:creationId xmlns:a16="http://schemas.microsoft.com/office/drawing/2014/main" id="{23BD390C-9458-4B5F-9153-D0985BFE6C30}"/>
              </a:ext>
            </a:extLst>
          </p:cNvPr>
          <p:cNvPicPr>
            <a:picLocks noChangeAspect="1"/>
          </p:cNvPicPr>
          <p:nvPr/>
        </p:nvPicPr>
        <p:blipFill>
          <a:blip r:embed="rId2"/>
          <a:stretch>
            <a:fillRect/>
          </a:stretch>
        </p:blipFill>
        <p:spPr>
          <a:xfrm>
            <a:off x="390846" y="3154680"/>
            <a:ext cx="7043685" cy="3461121"/>
          </a:xfrm>
          <a:prstGeom prst="rect">
            <a:avLst/>
          </a:prstGeom>
        </p:spPr>
      </p:pic>
      <p:pic>
        <p:nvPicPr>
          <p:cNvPr id="7" name="Picture 6">
            <a:extLst>
              <a:ext uri="{FF2B5EF4-FFF2-40B4-BE49-F238E27FC236}">
                <a16:creationId xmlns:a16="http://schemas.microsoft.com/office/drawing/2014/main" id="{2C54D37E-B79C-4FA4-80DD-4F21A4C8685B}"/>
              </a:ext>
            </a:extLst>
          </p:cNvPr>
          <p:cNvPicPr>
            <a:picLocks noChangeAspect="1"/>
          </p:cNvPicPr>
          <p:nvPr/>
        </p:nvPicPr>
        <p:blipFill>
          <a:blip r:embed="rId3"/>
          <a:stretch>
            <a:fillRect/>
          </a:stretch>
        </p:blipFill>
        <p:spPr>
          <a:xfrm>
            <a:off x="5132072" y="1095375"/>
            <a:ext cx="3834716" cy="4328535"/>
          </a:xfrm>
          <a:prstGeom prst="rect">
            <a:avLst/>
          </a:prstGeom>
        </p:spPr>
      </p:pic>
    </p:spTree>
    <p:extLst>
      <p:ext uri="{BB962C8B-B14F-4D97-AF65-F5344CB8AC3E}">
        <p14:creationId xmlns:p14="http://schemas.microsoft.com/office/powerpoint/2010/main" val="13423373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93910" y="601218"/>
            <a:ext cx="8339061" cy="6102391"/>
          </a:xfrm>
          <a:prstGeom prst="rect">
            <a:avLst/>
          </a:prstGeom>
        </p:spPr>
      </p:pic>
    </p:spTree>
    <p:extLst>
      <p:ext uri="{BB962C8B-B14F-4D97-AF65-F5344CB8AC3E}">
        <p14:creationId xmlns:p14="http://schemas.microsoft.com/office/powerpoint/2010/main" val="37066982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C560E-8F57-4736-A44C-A0AF0F6E8F64}"/>
              </a:ext>
            </a:extLst>
          </p:cNvPr>
          <p:cNvSpPr>
            <a:spLocks noGrp="1"/>
          </p:cNvSpPr>
          <p:nvPr>
            <p:ph type="title"/>
          </p:nvPr>
        </p:nvSpPr>
        <p:spPr/>
        <p:txBody>
          <a:bodyPr/>
          <a:lstStyle/>
          <a:p>
            <a:r>
              <a:rPr lang="en-US" dirty="0"/>
              <a:t>High Availability (1)</a:t>
            </a:r>
            <a:br>
              <a:rPr lang="en-US" dirty="0"/>
            </a:br>
            <a:endParaRPr lang="en-US" dirty="0"/>
          </a:p>
        </p:txBody>
      </p:sp>
      <p:sp>
        <p:nvSpPr>
          <p:cNvPr id="5" name="Content Placeholder 4">
            <a:extLst>
              <a:ext uri="{FF2B5EF4-FFF2-40B4-BE49-F238E27FC236}">
                <a16:creationId xmlns:a16="http://schemas.microsoft.com/office/drawing/2014/main" id="{5EAEB03C-1ACB-4A5F-9E56-FD1B39374C77}"/>
              </a:ext>
            </a:extLst>
          </p:cNvPr>
          <p:cNvSpPr>
            <a:spLocks noGrp="1"/>
          </p:cNvSpPr>
          <p:nvPr>
            <p:ph idx="1"/>
          </p:nvPr>
        </p:nvSpPr>
        <p:spPr>
          <a:xfrm>
            <a:off x="266700" y="1269874"/>
            <a:ext cx="8676884" cy="5588126"/>
          </a:xfrm>
        </p:spPr>
        <p:txBody>
          <a:bodyPr/>
          <a:lstStyle/>
          <a:p>
            <a:r>
              <a:rPr lang="en-US" dirty="0"/>
              <a:t>Visualize your high availability cluster</a:t>
            </a:r>
          </a:p>
          <a:p>
            <a:pPr lvl="1"/>
            <a:r>
              <a:rPr lang="en-US" dirty="0"/>
              <a:t>Cluster topology</a:t>
            </a:r>
          </a:p>
          <a:p>
            <a:pPr lvl="1"/>
            <a:r>
              <a:rPr lang="en-US" dirty="0"/>
              <a:t>Primary and secondary server status details</a:t>
            </a:r>
          </a:p>
          <a:p>
            <a:pPr lvl="1"/>
            <a:r>
              <a:rPr lang="en-US" dirty="0"/>
              <a:t>SMX status</a:t>
            </a:r>
          </a:p>
          <a:p>
            <a:r>
              <a:rPr lang="en-US" dirty="0"/>
              <a:t>View and edit HA </a:t>
            </a:r>
            <a:r>
              <a:rPr lang="en-US" dirty="0" err="1"/>
              <a:t>onconfig</a:t>
            </a:r>
            <a:r>
              <a:rPr lang="en-US" dirty="0"/>
              <a:t> parameters</a:t>
            </a:r>
          </a:p>
          <a:p>
            <a:endParaRPr lang="en-US" dirty="0"/>
          </a:p>
          <a:p>
            <a:r>
              <a:rPr lang="en-US" dirty="0"/>
              <a:t>Monitor the performance of your cluster</a:t>
            </a:r>
          </a:p>
          <a:p>
            <a:pPr lvl="1"/>
            <a:r>
              <a:rPr lang="en-US" dirty="0"/>
              <a:t>New agent sensors for monitoring HA status and performance:</a:t>
            </a:r>
          </a:p>
          <a:p>
            <a:pPr lvl="2"/>
            <a:r>
              <a:rPr lang="en-US" dirty="0"/>
              <a:t>HA connection status</a:t>
            </a:r>
          </a:p>
          <a:p>
            <a:pPr lvl="2"/>
            <a:r>
              <a:rPr lang="en-US" dirty="0"/>
              <a:t>HA CPU workload %</a:t>
            </a:r>
          </a:p>
          <a:p>
            <a:pPr lvl="2"/>
            <a:r>
              <a:rPr lang="en-US" dirty="0"/>
              <a:t>HA transaction latency</a:t>
            </a:r>
          </a:p>
          <a:p>
            <a:pPr lvl="2"/>
            <a:r>
              <a:rPr lang="en-US" dirty="0"/>
              <a:t>HA </a:t>
            </a:r>
            <a:r>
              <a:rPr lang="en-US" dirty="0" err="1"/>
              <a:t>lagtime</a:t>
            </a:r>
            <a:r>
              <a:rPr lang="en-US" dirty="0"/>
              <a:t> for each server in the cluster</a:t>
            </a:r>
          </a:p>
          <a:p>
            <a:pPr lvl="2"/>
            <a:r>
              <a:rPr lang="en-US" dirty="0"/>
              <a:t>HA logical log rate (log records processed per second)</a:t>
            </a:r>
          </a:p>
          <a:p>
            <a:pPr lvl="2"/>
            <a:r>
              <a:rPr lang="en-US" dirty="0"/>
              <a:t>HA log backlog	</a:t>
            </a:r>
          </a:p>
          <a:p>
            <a:endParaRPr lang="en-US" dirty="0"/>
          </a:p>
        </p:txBody>
      </p:sp>
    </p:spTree>
    <p:extLst>
      <p:ext uri="{BB962C8B-B14F-4D97-AF65-F5344CB8AC3E}">
        <p14:creationId xmlns:p14="http://schemas.microsoft.com/office/powerpoint/2010/main" val="4057361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C560E-8F57-4736-A44C-A0AF0F6E8F64}"/>
              </a:ext>
            </a:extLst>
          </p:cNvPr>
          <p:cNvSpPr>
            <a:spLocks noGrp="1"/>
          </p:cNvSpPr>
          <p:nvPr>
            <p:ph type="title"/>
          </p:nvPr>
        </p:nvSpPr>
        <p:spPr/>
        <p:txBody>
          <a:bodyPr/>
          <a:lstStyle/>
          <a:p>
            <a:r>
              <a:rPr lang="en-US" dirty="0"/>
              <a:t>High Availability (2)</a:t>
            </a:r>
            <a:br>
              <a:rPr lang="en-US" dirty="0"/>
            </a:br>
            <a:endParaRPr lang="en-US" dirty="0"/>
          </a:p>
        </p:txBody>
      </p:sp>
      <p:sp>
        <p:nvSpPr>
          <p:cNvPr id="5" name="Content Placeholder 4">
            <a:extLst>
              <a:ext uri="{FF2B5EF4-FFF2-40B4-BE49-F238E27FC236}">
                <a16:creationId xmlns:a16="http://schemas.microsoft.com/office/drawing/2014/main" id="{5EAEB03C-1ACB-4A5F-9E56-FD1B39374C77}"/>
              </a:ext>
            </a:extLst>
          </p:cNvPr>
          <p:cNvSpPr>
            <a:spLocks noGrp="1"/>
          </p:cNvSpPr>
          <p:nvPr>
            <p:ph idx="1"/>
          </p:nvPr>
        </p:nvSpPr>
        <p:spPr>
          <a:xfrm>
            <a:off x="266700" y="1269874"/>
            <a:ext cx="8676884" cy="5588126"/>
          </a:xfrm>
        </p:spPr>
        <p:txBody>
          <a:bodyPr/>
          <a:lstStyle/>
          <a:p>
            <a:r>
              <a:rPr lang="en-US" dirty="0"/>
              <a:t>View the history of these metrics graphically in the UI</a:t>
            </a:r>
          </a:p>
          <a:p>
            <a:endParaRPr lang="en-US" dirty="0"/>
          </a:p>
          <a:p>
            <a:r>
              <a:rPr lang="en-US" dirty="0"/>
              <a:t>Can also configure alerts on any of these metrics</a:t>
            </a:r>
          </a:p>
          <a:p>
            <a:endParaRPr lang="en-US" dirty="0"/>
          </a:p>
          <a:p>
            <a:endParaRPr lang="en-US" dirty="0"/>
          </a:p>
        </p:txBody>
      </p:sp>
    </p:spTree>
    <p:extLst>
      <p:ext uri="{BB962C8B-B14F-4D97-AF65-F5344CB8AC3E}">
        <p14:creationId xmlns:p14="http://schemas.microsoft.com/office/powerpoint/2010/main" val="31764439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210" y="570200"/>
            <a:ext cx="8992790" cy="5717599"/>
          </a:xfrm>
          <a:prstGeom prst="rect">
            <a:avLst/>
          </a:prstGeom>
        </p:spPr>
      </p:pic>
    </p:spTree>
    <p:extLst>
      <p:ext uri="{BB962C8B-B14F-4D97-AF65-F5344CB8AC3E}">
        <p14:creationId xmlns:p14="http://schemas.microsoft.com/office/powerpoint/2010/main" val="10581100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413" y="596497"/>
            <a:ext cx="8614653" cy="6261503"/>
          </a:xfrm>
          <a:prstGeom prst="rect">
            <a:avLst/>
          </a:prstGeom>
        </p:spPr>
      </p:pic>
    </p:spTree>
    <p:extLst>
      <p:ext uri="{BB962C8B-B14F-4D97-AF65-F5344CB8AC3E}">
        <p14:creationId xmlns:p14="http://schemas.microsoft.com/office/powerpoint/2010/main" val="9172734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BM Analytics_wht_template">
  <a:themeElements>
    <a:clrScheme name="Custom 2">
      <a:dk1>
        <a:srgbClr val="000000"/>
      </a:dk1>
      <a:lt1>
        <a:srgbClr val="FFFFFF"/>
      </a:lt1>
      <a:dk2>
        <a:srgbClr val="005D81"/>
      </a:dk2>
      <a:lt2>
        <a:srgbClr val="808080"/>
      </a:lt2>
      <a:accent1>
        <a:srgbClr val="007DAD"/>
      </a:accent1>
      <a:accent2>
        <a:srgbClr val="00B2EF"/>
      </a:accent2>
      <a:accent3>
        <a:srgbClr val="FFFFFF"/>
      </a:accent3>
      <a:accent4>
        <a:srgbClr val="000000"/>
      </a:accent4>
      <a:accent5>
        <a:srgbClr val="F39128"/>
      </a:accent5>
      <a:accent6>
        <a:srgbClr val="0070C0"/>
      </a:accent6>
      <a:hlink>
        <a:srgbClr val="007DAD"/>
      </a:hlink>
      <a:folHlink>
        <a:srgbClr val="F39128"/>
      </a:folHlink>
    </a:clrScheme>
    <a:fontScheme name="Big_Data_&amp;_Analytics_Brand_wh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ig_Data_&amp;_Analytics_Brand_wht_template 1">
        <a:dk1>
          <a:srgbClr val="000000"/>
        </a:dk1>
        <a:lt1>
          <a:srgbClr val="FFFFFF"/>
        </a:lt1>
        <a:dk2>
          <a:srgbClr val="000000"/>
        </a:dk2>
        <a:lt2>
          <a:srgbClr val="808080"/>
        </a:lt2>
        <a:accent1>
          <a:srgbClr val="83D1F5"/>
        </a:accent1>
        <a:accent2>
          <a:srgbClr val="008ABF"/>
        </a:accent2>
        <a:accent3>
          <a:srgbClr val="FFFFFF"/>
        </a:accent3>
        <a:accent4>
          <a:srgbClr val="000000"/>
        </a:accent4>
        <a:accent5>
          <a:srgbClr val="C1E5F9"/>
        </a:accent5>
        <a:accent6>
          <a:srgbClr val="007DAD"/>
        </a:accent6>
        <a:hlink>
          <a:srgbClr val="007670"/>
        </a:hlink>
        <a:folHlink>
          <a:srgbClr val="FDB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CF1070FF-DBF4-4C16-82C1-909A21D0991E}" vid="{F4F0DC19-3472-4404-AF9F-CE3D9AA83483}"/>
    </a:ext>
  </a:extLst>
</a:theme>
</file>

<file path=ppt/theme/theme2.xml><?xml version="1.0" encoding="utf-8"?>
<a:theme xmlns:a="http://schemas.openxmlformats.org/drawingml/2006/main" name="HCL Template">
  <a:themeElements>
    <a:clrScheme name="HCL_RBtC">
      <a:dk1>
        <a:srgbClr val="000000"/>
      </a:dk1>
      <a:lt1>
        <a:srgbClr val="FFFFFF"/>
      </a:lt1>
      <a:dk2>
        <a:srgbClr val="F58220"/>
      </a:dk2>
      <a:lt2>
        <a:srgbClr val="0066B3"/>
      </a:lt2>
      <a:accent1>
        <a:srgbClr val="C82323"/>
      </a:accent1>
      <a:accent2>
        <a:srgbClr val="993F98"/>
      </a:accent2>
      <a:accent3>
        <a:srgbClr val="00AFBE"/>
      </a:accent3>
      <a:accent4>
        <a:srgbClr val="46C8F5"/>
      </a:accent4>
      <a:accent5>
        <a:srgbClr val="CDDC0A"/>
      </a:accent5>
      <a:accent6>
        <a:srgbClr val="FAB914"/>
      </a:accent6>
      <a:hlink>
        <a:srgbClr val="0066FF"/>
      </a:hlink>
      <a:folHlink>
        <a:srgbClr val="FAB9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rgbClr val="850909"/>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rgbClr val="850909"/>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HC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L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L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L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L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L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L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L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L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L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L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L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ZACS_Template_2016_4x3_V7 - Copy (7) - Copy</Template>
  <TotalTime>25171</TotalTime>
  <Words>8017</Words>
  <Application>Microsoft Office PowerPoint</Application>
  <PresentationFormat>On-screen Show (4:3)</PresentationFormat>
  <Paragraphs>1069</Paragraphs>
  <Slides>138</Slides>
  <Notes>26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138</vt:i4>
      </vt:variant>
    </vt:vector>
  </HeadingPairs>
  <TitlesOfParts>
    <vt:vector size="155" baseType="lpstr">
      <vt:lpstr>Arial</vt:lpstr>
      <vt:lpstr>Calibri</vt:lpstr>
      <vt:lpstr>Consolas</vt:lpstr>
      <vt:lpstr>Corbel</vt:lpstr>
      <vt:lpstr>Courier</vt:lpstr>
      <vt:lpstr>Courier New</vt:lpstr>
      <vt:lpstr>Droid Sans Mono</vt:lpstr>
      <vt:lpstr>Forte</vt:lpstr>
      <vt:lpstr>Gill Sans SemiBold</vt:lpstr>
      <vt:lpstr>Lucida Console</vt:lpstr>
      <vt:lpstr>Novecento Book</vt:lpstr>
      <vt:lpstr>Symbol</vt:lpstr>
      <vt:lpstr>Times New Roman</vt:lpstr>
      <vt:lpstr>Webdings</vt:lpstr>
      <vt:lpstr>Wingdings</vt:lpstr>
      <vt:lpstr>IBM Analytics_wht_template</vt:lpstr>
      <vt:lpstr>HCL Template</vt:lpstr>
      <vt:lpstr>Informix 14.10.xC2 - New Features</vt:lpstr>
      <vt:lpstr>Agenda</vt:lpstr>
      <vt:lpstr>Informix KMIP Keystores</vt:lpstr>
      <vt:lpstr>KMIP Keystores</vt:lpstr>
      <vt:lpstr>Things Needed to Create a KMIP Keystore (1)</vt:lpstr>
      <vt:lpstr>Things Needed to Create a KMIP Keystore (2)</vt:lpstr>
      <vt:lpstr>onkstore Syntax, Quick Review</vt:lpstr>
      <vt:lpstr>Informix Partial Index</vt:lpstr>
      <vt:lpstr>Informix Partial index</vt:lpstr>
      <vt:lpstr>Create Partial Index - Syntax</vt:lpstr>
      <vt:lpstr>Example with dbaccessdemo table </vt:lpstr>
      <vt:lpstr>Queries with Partial Index</vt:lpstr>
      <vt:lpstr>Index Scan Explain</vt:lpstr>
      <vt:lpstr>xtrace</vt:lpstr>
      <vt:lpstr>Sequential Scan Set Explain Output</vt:lpstr>
      <vt:lpstr>xtrace</vt:lpstr>
      <vt:lpstr>Example with FOT Index</vt:lpstr>
      <vt:lpstr>Limits and Possibilities</vt:lpstr>
      <vt:lpstr>Thank You – A Query</vt:lpstr>
      <vt:lpstr>Thank You</vt:lpstr>
      <vt:lpstr>Questions</vt:lpstr>
      <vt:lpstr>Informix 14 Statement Cache Improvements</vt:lpstr>
      <vt:lpstr>Agenda</vt:lpstr>
      <vt:lpstr>What problem are we trying to solve?</vt:lpstr>
      <vt:lpstr>New sysmaster:syssscelem table</vt:lpstr>
      <vt:lpstr>onstat –g ssc</vt:lpstr>
      <vt:lpstr>Sysmaster:syssscelem – sample output </vt:lpstr>
      <vt:lpstr>Dump query plan from queries in Statement Cache</vt:lpstr>
      <vt:lpstr>syssscelem.queryplan – sqexplain.out is the same</vt:lpstr>
      <vt:lpstr>Invalidate specific statement in the Statement Cache</vt:lpstr>
      <vt:lpstr>Invalidate specific query in the Statement Cache</vt:lpstr>
      <vt:lpstr>Lock a query plan in the Statement Cache</vt:lpstr>
      <vt:lpstr>Lock a query plan in the Statement Cache</vt:lpstr>
      <vt:lpstr>Questions</vt:lpstr>
      <vt:lpstr>Informix and Docker</vt:lpstr>
      <vt:lpstr>What is Docker</vt:lpstr>
      <vt:lpstr>Images &amp; Containers</vt:lpstr>
      <vt:lpstr>Informix Images on Dockerhub</vt:lpstr>
      <vt:lpstr>Build Your Own</vt:lpstr>
      <vt:lpstr>What is Supported?</vt:lpstr>
      <vt:lpstr>Run the Docker Image</vt:lpstr>
      <vt:lpstr>Docker Image Options</vt:lpstr>
      <vt:lpstr>Docker Image Options (cont’d)</vt:lpstr>
      <vt:lpstr>Use Case – Create a test system</vt:lpstr>
      <vt:lpstr>Use Case – Upgrade to Enterprise Edition</vt:lpstr>
      <vt:lpstr>ICP – (Cloud Pak for Data/Openshift)</vt:lpstr>
      <vt:lpstr>Questions</vt:lpstr>
      <vt:lpstr>Informix Change Data Stream API </vt:lpstr>
      <vt:lpstr>Informix Change Data Capture (CDC)</vt:lpstr>
      <vt:lpstr>Informix Data Streaming</vt:lpstr>
      <vt:lpstr>Informix Java Change Data Stream Library API</vt:lpstr>
      <vt:lpstr>Java Sample Code</vt:lpstr>
      <vt:lpstr>A Lot More Accomplished in A Lot Less Time and Code</vt:lpstr>
      <vt:lpstr>Informix Data Streaming Technology Summary</vt:lpstr>
      <vt:lpstr>Questions</vt:lpstr>
      <vt:lpstr>Informix Some New UDR’s</vt:lpstr>
      <vt:lpstr>Additional Built in UDR’s</vt:lpstr>
      <vt:lpstr>UUID – Built-in UDR to J/Foundation – Customer Requested</vt:lpstr>
      <vt:lpstr>Replace_All UDR</vt:lpstr>
      <vt:lpstr>Base64 UDR </vt:lpstr>
      <vt:lpstr>Base64 UDR </vt:lpstr>
      <vt:lpstr>Questions</vt:lpstr>
      <vt:lpstr>JDBC &amp; Wire Listener &amp; Shard Join Enhancements</vt:lpstr>
      <vt:lpstr>JDBC</vt:lpstr>
      <vt:lpstr>Wire Listener</vt:lpstr>
      <vt:lpstr>Shard Join Improvements</vt:lpstr>
      <vt:lpstr>SELECT  * FROM t1, t2 WHERE  t1.c1 = t2.c1; </vt:lpstr>
      <vt:lpstr>New Shard Error Message Format for Number -26995 (1) </vt:lpstr>
      <vt:lpstr>New Shard Error Message Format for Number -26995 (1) </vt:lpstr>
      <vt:lpstr>New Error: 26995: The shard-join is not possible %s </vt:lpstr>
      <vt:lpstr>Questions</vt:lpstr>
      <vt:lpstr>InformixHQ – What’s New</vt:lpstr>
      <vt:lpstr>Agenda </vt:lpstr>
      <vt:lpstr>Customization </vt:lpstr>
      <vt:lpstr>Custom Dashboards</vt:lpstr>
      <vt:lpstr>PowerPoint Presentation</vt:lpstr>
      <vt:lpstr>PowerPoint Presentation</vt:lpstr>
      <vt:lpstr>Custom SQL Sensors </vt:lpstr>
      <vt:lpstr>PowerPoint Presentation</vt:lpstr>
      <vt:lpstr>PowerPoint Presentation</vt:lpstr>
      <vt:lpstr>PowerPoint Presentation</vt:lpstr>
      <vt:lpstr>PowerPoint Presentation</vt:lpstr>
      <vt:lpstr>Extensible Alerting </vt:lpstr>
      <vt:lpstr>Extensible Alerting</vt:lpstr>
      <vt:lpstr>InformixHQ Administration – What’s New (1)</vt:lpstr>
      <vt:lpstr>InformixHQ Administration – What’s New (2)</vt:lpstr>
      <vt:lpstr>InformixHQ Administration – What’s New (3)</vt:lpstr>
      <vt:lpstr>Schema Manager </vt:lpstr>
      <vt:lpstr>PowerPoint Presentation</vt:lpstr>
      <vt:lpstr>PowerPoint Presentation</vt:lpstr>
      <vt:lpstr>PowerPoint Presentation</vt:lpstr>
      <vt:lpstr>Storage &gt; Tables and Indexes </vt:lpstr>
      <vt:lpstr>PowerPoint Presentation</vt:lpstr>
      <vt:lpstr>Perform storage optimization actions </vt:lpstr>
      <vt:lpstr>PowerPoint Presentation</vt:lpstr>
      <vt:lpstr>High Availability (1) </vt:lpstr>
      <vt:lpstr>High Availability (2) </vt:lpstr>
      <vt:lpstr>PowerPoint Presentation</vt:lpstr>
      <vt:lpstr>PowerPoint Presentation</vt:lpstr>
      <vt:lpstr>PowerPoint Presentation</vt:lpstr>
      <vt:lpstr>PowerPoint Presentation</vt:lpstr>
      <vt:lpstr>PowerPoint Presentation</vt:lpstr>
      <vt:lpstr>Enterprise Replication </vt:lpstr>
      <vt:lpstr>PowerPoint Presentation</vt:lpstr>
      <vt:lpstr>PowerPoint Presentation</vt:lpstr>
      <vt:lpstr>Auto Update Statistics </vt:lpstr>
      <vt:lpstr>PowerPoint Presentation</vt:lpstr>
      <vt:lpstr>Privileges </vt:lpstr>
      <vt:lpstr>PowerPoint Presentation</vt:lpstr>
      <vt:lpstr>System Reports </vt:lpstr>
      <vt:lpstr>PowerPoint Presentation</vt:lpstr>
      <vt:lpstr>PowerPoint Presentation</vt:lpstr>
      <vt:lpstr>Task Scheduler </vt:lpstr>
      <vt:lpstr>Task Scheduler</vt:lpstr>
      <vt:lpstr>Memory Manager </vt:lpstr>
      <vt:lpstr>Backups </vt:lpstr>
      <vt:lpstr>PowerPoint Presentation</vt:lpstr>
      <vt:lpstr>Usability Enhancements</vt:lpstr>
      <vt:lpstr>Centralized User Permission Management </vt:lpstr>
      <vt:lpstr>Group Incidents Page </vt:lpstr>
      <vt:lpstr>New Logging Framework: Logback </vt:lpstr>
      <vt:lpstr>Questions</vt:lpstr>
      <vt:lpstr>Kandoo ERP</vt:lpstr>
      <vt:lpstr>Warning!</vt:lpstr>
      <vt:lpstr>PowerPoint Presentation</vt:lpstr>
      <vt:lpstr>Wait! This never existed  in the Informix stratosphere!</vt:lpstr>
      <vt:lpstr>No more dreams: just reality!</vt:lpstr>
      <vt:lpstr>What can KandooERP do?</vt:lpstr>
      <vt:lpstr> Who is Kandoo ERP for?</vt:lpstr>
      <vt:lpstr>Why are companies reluctant to adopt a ‘Big ERP solution’ ?  </vt:lpstr>
      <vt:lpstr>Why would companies like KandooERP?</vt:lpstr>
      <vt:lpstr>Reasons why you want to join KandooERP</vt:lpstr>
      <vt:lpstr>Unity is Strength</vt:lpstr>
      <vt:lpstr>Kandoo ERP Road Map </vt:lpstr>
      <vt:lpstr>Stop Thinking: Come With Us And Take Your Share!</vt:lpstr>
      <vt:lpstr>Questions</vt:lpstr>
      <vt:lpstr>PowerPoint Presentation</vt:lpstr>
      <vt:lpstr>PowerPoint Presentation</vt:lpstr>
    </vt:vector>
  </TitlesOfParts>
  <Company>IBM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Subhead</dc:title>
  <dc:creator>Scott Pickett</dc:creator>
  <cp:lastModifiedBy>Scott Pickett</cp:lastModifiedBy>
  <cp:revision>74</cp:revision>
  <dcterms:created xsi:type="dcterms:W3CDTF">2019-09-06T17:14:19Z</dcterms:created>
  <dcterms:modified xsi:type="dcterms:W3CDTF">2019-11-06T13:37:33Z</dcterms:modified>
</cp:coreProperties>
</file>